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75" r:id="rId3"/>
    <p:sldId id="296" r:id="rId4"/>
    <p:sldId id="289" r:id="rId5"/>
    <p:sldId id="270" r:id="rId6"/>
    <p:sldId id="272" r:id="rId7"/>
    <p:sldId id="266" r:id="rId8"/>
    <p:sldId id="279" r:id="rId9"/>
    <p:sldId id="282" r:id="rId10"/>
    <p:sldId id="290" r:id="rId11"/>
    <p:sldId id="291" r:id="rId12"/>
    <p:sldId id="287" r:id="rId13"/>
    <p:sldId id="283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3" d="100"/>
          <a:sy n="63" d="100"/>
        </p:scale>
        <p:origin x="8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AF2193-6893-4F9B-8DD3-C9364983CF4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83D95-66D8-4CCD-B686-98B0D8D7DD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813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B3133-80A1-4E62-88DB-B3044755EC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055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F3ACF-1537-4B56-8771-99CDC9D45A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471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6BDCA-4ABC-4A05-AA5E-BA16877D64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11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D980F-0EDD-4D3F-B83B-9F71E48B89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863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B01EE-652A-4952-B550-DFB125070C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922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43005-F757-4F4E-BCDE-DE8686D3BA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98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B83D5-80DB-43AB-B79A-FD76509CAE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64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85DF4-DBA8-4339-A55C-A6F3E51681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329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ED684-A4F8-4A6A-9B64-58B09542A4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17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BE760-D348-4154-84D1-910C8A1C03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5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E3A603-87D8-4C6A-A1E3-AC0BD86B4AD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z="3600" smtClean="0">
                <a:solidFill>
                  <a:srgbClr val="FFFFFF"/>
                </a:solidFill>
              </a:rPr>
              <a:t>The social structure of insect societies</a:t>
            </a:r>
          </a:p>
        </p:txBody>
      </p:sp>
      <p:pic>
        <p:nvPicPr>
          <p:cNvPr id="2051" name="Picture 4" descr="DSCF0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canariensis n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5146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bee fee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2209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257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was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308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term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743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Thus haplo-diploidy implies that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it might be more beneficial for a worker to help raise more sisters (workers and new queens) than to reproduce on her own</a:t>
            </a:r>
          </a:p>
          <a:p>
            <a:pPr eaLnBrk="1" hangingPunct="1"/>
            <a:r>
              <a:rPr lang="en-GB" altLang="en-US" sz="2800" smtClean="0"/>
              <a:t>this is because the average relationship between sisters is higher (0.75) than between workers and their (possible) offspring (0.5)</a:t>
            </a:r>
          </a:p>
          <a:p>
            <a:pPr eaLnBrk="1" hangingPunct="1"/>
            <a:r>
              <a:rPr lang="en-GB" altLang="en-US" sz="2800" smtClean="0"/>
              <a:t>this might explain why the haplodiploid Hymenoptera have evolved eusocial systems more than any other insect order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ombus terrestris_queen_worker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1849" r="4953" b="4034"/>
          <a:stretch>
            <a:fillRect/>
          </a:stretch>
        </p:blipFill>
        <p:spPr bwMode="auto">
          <a:xfrm>
            <a:off x="0" y="457200"/>
            <a:ext cx="26638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apis mellifera queen worker_edited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/>
          <a:stretch>
            <a:fillRect/>
          </a:stretch>
        </p:blipFill>
        <p:spPr bwMode="auto">
          <a:xfrm>
            <a:off x="2905125" y="1125538"/>
            <a:ext cx="31242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vespula vulgaris caste size dimorphism2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4698" b="2997"/>
          <a:stretch>
            <a:fillRect/>
          </a:stretch>
        </p:blipFill>
        <p:spPr bwMode="auto">
          <a:xfrm>
            <a:off x="152400" y="4191000"/>
            <a:ext cx="2627313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atta cephalotes queen worker caste size dimorphism_processed2"/>
          <p:cNvPicPr>
            <a:picLocks noChangeAspect="1" noChangeArrowheads="1"/>
          </p:cNvPicPr>
          <p:nvPr/>
        </p:nvPicPr>
        <p:blipFill>
          <a:blip r:embed="rId5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1" t="6972" r="13423" b="467"/>
          <a:stretch>
            <a:fillRect/>
          </a:stretch>
        </p:blipFill>
        <p:spPr bwMode="auto">
          <a:xfrm>
            <a:off x="3144838" y="4343400"/>
            <a:ext cx="26463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Dorylus wilverthi caste size dimorphism van Boven 1955_colou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 b="5049"/>
          <a:stretch>
            <a:fillRect/>
          </a:stretch>
        </p:blipFill>
        <p:spPr bwMode="auto">
          <a:xfrm>
            <a:off x="5902325" y="4648200"/>
            <a:ext cx="32416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8600" y="372427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GB" i="1"/>
              <a:t>Bombus terrestris</a:t>
            </a:r>
            <a:endParaRPr lang="en-GB" altLang="en-GB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209925" y="372427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GB" i="1"/>
              <a:t>Apis mellifera</a:t>
            </a:r>
            <a:endParaRPr lang="en-GB" altLang="en-GB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6200" y="6400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GB" i="1"/>
              <a:t>Vespula vulgaris</a:t>
            </a:r>
            <a:endParaRPr lang="en-GB" altLang="en-GB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248025" y="6400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GB" i="1">
                <a:solidFill>
                  <a:schemeClr val="bg1"/>
                </a:solidFill>
              </a:rPr>
              <a:t>Atta cephalotes</a:t>
            </a:r>
            <a:endParaRPr lang="en-GB" altLang="en-GB">
              <a:solidFill>
                <a:schemeClr val="bg1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273800" y="6400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GB" i="1"/>
              <a:t>Dorylus wilverthi</a:t>
            </a:r>
            <a:endParaRPr lang="en-GB" altLang="en-GB"/>
          </a:p>
        </p:txBody>
      </p:sp>
      <p:pic>
        <p:nvPicPr>
          <p:cNvPr id="24588" name="Picture 12" descr="nannotrigona melanocera length queen 7"/>
          <p:cNvPicPr>
            <a:picLocks noChangeAspect="1" noChangeArrowheads="1"/>
          </p:cNvPicPr>
          <p:nvPr/>
        </p:nvPicPr>
        <p:blipFill>
          <a:blip r:embed="rId7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"/>
          <a:stretch>
            <a:fillRect/>
          </a:stretch>
        </p:blipFill>
        <p:spPr bwMode="auto">
          <a:xfrm>
            <a:off x="6011863" y="762000"/>
            <a:ext cx="3132137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729288" y="3724275"/>
            <a:ext cx="3414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GB" i="1"/>
              <a:t>Nannotrigona melanocera</a:t>
            </a:r>
            <a:endParaRPr lang="en-GB" altLang="en-GB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-228600"/>
            <a:ext cx="91440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>
                <a:latin typeface="Arial" panose="020B0604020202020204" pitchFamily="34" charset="0"/>
              </a:rPr>
              <a:t>Queen/worker dimorphism allows coercion (Tom Wenseleers)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Worker policing (F. Ratnieks)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pPr eaLnBrk="1" hangingPunct="1"/>
            <a:r>
              <a:rPr lang="en-GB" altLang="en-US" smtClean="0"/>
              <a:t>In cases where queens mate with multiple fathers, workers often patrol the colony to ensure that other workers don’t lay eggs</a:t>
            </a:r>
          </a:p>
          <a:p>
            <a:pPr eaLnBrk="1" hangingPunct="1"/>
            <a:r>
              <a:rPr lang="en-GB" altLang="en-US" smtClean="0"/>
              <a:t>They eat other worker’s eggs and attack or immobilise reproductively active females </a:t>
            </a:r>
          </a:p>
        </p:txBody>
      </p:sp>
      <p:pic>
        <p:nvPicPr>
          <p:cNvPr id="26628" name="Picture 1028" descr="Alcock8e-Fig-13-24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0045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29"/>
          <p:cNvSpPr txBox="1">
            <a:spLocks noChangeArrowheads="1"/>
          </p:cNvSpPr>
          <p:nvPr/>
        </p:nvSpPr>
        <p:spPr bwMode="auto">
          <a:xfrm>
            <a:off x="0" y="39624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/>
              <a:t>In two ant species, individuals about to reproduce are detected by nestmates and immobilised. In </a:t>
            </a:r>
            <a:r>
              <a:rPr lang="en-GB" altLang="en-US" sz="2000" i="1"/>
              <a:t>A</a:t>
            </a:r>
            <a:r>
              <a:rPr lang="en-GB" altLang="en-US" sz="2000"/>
              <a:t> the queen has smeared the culprit with a chemical, and workers physically prevent it from doing anything at all. In </a:t>
            </a:r>
            <a:r>
              <a:rPr lang="en-GB" altLang="en-US" sz="2000" i="1"/>
              <a:t>B</a:t>
            </a:r>
            <a:r>
              <a:rPr lang="en-GB" altLang="en-US" sz="2000"/>
              <a:t> the “black” worker hold the “white worker” captive for days, then turns it over to another worker for imprisonment</a:t>
            </a:r>
            <a:r>
              <a:rPr lang="en-GB" altLang="en-US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Life cycle of a bumblebee colony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new queens mate in summer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all other individuals of colony (old queen, workers, males) die before autumn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new queen overwinters and founds new nest in spring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early in colony development: sterile workers produced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later in colony development: new queens and males produced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when colony becomes large and queen old, queen “loses control”: workers start “rebellion”: attacking queen, and laying their own eggs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old queen dies, workers take over reproduction (but produce only (haploid) males)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The social insects have royalty!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 eaLnBrk="1" hangingPunct="1"/>
            <a:r>
              <a:rPr lang="en-GB" altLang="en-US" sz="2400" smtClean="0"/>
              <a:t>Social Hymenoptera (ants, wasps, bees) have a queen</a:t>
            </a:r>
          </a:p>
          <a:p>
            <a:pPr eaLnBrk="1" hangingPunct="1"/>
            <a:r>
              <a:rPr lang="en-GB" altLang="en-US" sz="2400" smtClean="0"/>
              <a:t>Social Isoptera (termites) have a king &amp; queen</a:t>
            </a:r>
          </a:p>
          <a:p>
            <a:pPr eaLnBrk="1" hangingPunct="1"/>
            <a:r>
              <a:rPr lang="en-GB" altLang="en-US" sz="2400" smtClean="0"/>
              <a:t>The queens (and kings) are typically long lived (15 years in termites, 4 years in honeybees)</a:t>
            </a:r>
          </a:p>
          <a:p>
            <a:pPr eaLnBrk="1" hangingPunct="1"/>
            <a:r>
              <a:rPr lang="en-GB" altLang="en-US" sz="2400" smtClean="0"/>
              <a:t>Their sole task is often reproduction (while other individuals are often sterile and don’t reproduce) </a:t>
            </a:r>
          </a:p>
          <a:p>
            <a:pPr eaLnBrk="1" hangingPunct="1"/>
            <a:endParaRPr lang="en-GB" altLang="en-US" smtClean="0"/>
          </a:p>
        </p:txBody>
      </p:sp>
      <p:pic>
        <p:nvPicPr>
          <p:cNvPr id="4100" name="Picture 5" descr="w_dry_termite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5950"/>
            <a:ext cx="2514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2590800" y="5942013"/>
            <a:ext cx="24542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800"/>
              <a:t>Western drywood termite, </a:t>
            </a:r>
            <a:r>
              <a:rPr lang="en-GB" altLang="en-US" sz="1800" i="1"/>
              <a:t>Incisitermes minor</a:t>
            </a:r>
            <a:r>
              <a:rPr lang="en-GB" altLang="en-US" sz="1800"/>
              <a:t> </a:t>
            </a:r>
          </a:p>
        </p:txBody>
      </p:sp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3528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7070725" y="5805488"/>
            <a:ext cx="1612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/>
              <a:t>Honeybee</a:t>
            </a:r>
          </a:p>
          <a:p>
            <a:pPr eaLnBrk="1" hangingPunct="1"/>
            <a:r>
              <a:rPr lang="en-GB" altLang="en-US" sz="2000" i="1"/>
              <a:t>Apis mellifera</a:t>
            </a:r>
          </a:p>
          <a:p>
            <a:pPr eaLnBrk="1" hangingPunct="1"/>
            <a:r>
              <a:rPr lang="en-GB" altLang="en-US" sz="2000"/>
              <a:t>queen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Queen, king, soldiers and workers in termites</a:t>
            </a:r>
          </a:p>
        </p:txBody>
      </p:sp>
      <p:sp>
        <p:nvSpPr>
          <p:cNvPr id="512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2052" descr="Macrom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14500"/>
            <a:ext cx="68595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Queens are not genetically different from workers!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The question of whether a female individual turns out as a queen or worker is dependent on the food that she receives as a larva.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In honeybees, larvae turn to queens when food nectar contains more than 35% hexose, and workers when there is less than 10% hexose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Workers feed “queens to be” with a mandibular gland secretion called “royal jelly” which ensures that bee queens live for 2-4 years (rather than 7-8 weeks as in workers)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In addition, the queen is much larger, has bigger ovaries, and spermatheca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Can lay 1500 eggs / day!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Characteristics of insect societies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They live in groups of closely related individuals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Individuals are usually faithful to their “family”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Often live in a confined locality (“nest, hive”)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b="1" smtClean="0"/>
              <a:t>In </a:t>
            </a:r>
            <a:r>
              <a:rPr lang="en-GB" altLang="en-US" b="1" i="1" smtClean="0"/>
              <a:t>eusocial</a:t>
            </a:r>
            <a:r>
              <a:rPr lang="en-GB" altLang="en-US" b="1" smtClean="0"/>
              <a:t> insects</a:t>
            </a:r>
            <a:r>
              <a:rPr lang="en-GB" altLang="en-US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Overlapping generations: parents live with offspring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Members collaborate in raising the offspring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Sterility of a large number of individuals of the colony (e.g. “workers”, “soldiers”): </a:t>
            </a:r>
            <a:r>
              <a:rPr lang="en-GB" altLang="en-US" sz="2800" b="1" smtClean="0"/>
              <a:t>reproductive division of labour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Evolution of eusociality in different taxa</a:t>
            </a:r>
          </a:p>
        </p:txBody>
      </p:sp>
      <p:graphicFrame>
        <p:nvGraphicFramePr>
          <p:cNvPr id="75999" name="Group 223"/>
          <p:cNvGraphicFramePr>
            <a:graphicFrameLocks noGrp="1"/>
          </p:cNvGraphicFramePr>
          <p:nvPr/>
        </p:nvGraphicFramePr>
        <p:xfrm>
          <a:off x="1524000" y="1397000"/>
          <a:ext cx="6096000" cy="5121273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Insect order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common names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frequency of evolution of eusociality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Hymenoptera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Ants, wasps, bees, sawflies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Isoptera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Termites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Homoptera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Gall-forming aphids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Coleoptera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Bark-nesting weavils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Thysanoptera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Gall-forming thrips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Non-insects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Snapping shrimps and naked mole rats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Total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Altruistic suicide?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In many social insects, workers not only forego reproduction, but also their own life, “for the good of the  colony”</a:t>
            </a:r>
          </a:p>
        </p:txBody>
      </p:sp>
      <p:pic>
        <p:nvPicPr>
          <p:cNvPr id="14340" name="Picture 4" descr="Alcock8e-Fig-13-28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Haplodiploid sex determination in all Hymenoptera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33800"/>
            <a:ext cx="48768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000" smtClean="0"/>
              <a:t>Haploid male bee copulates with diploid female -&gt; haploid sperm is stored in female bee’s spermatheca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smtClean="0"/>
              <a:t>When female “wants” to produce son, she lays an unfertilised (haploid) egg -&gt; male offspring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smtClean="0"/>
              <a:t>To produce female offspring, mother needs to add sperm to egg as it passes down oviduct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smtClean="0"/>
              <a:t>Only 2 chromosomes shown here</a:t>
            </a:r>
          </a:p>
        </p:txBody>
      </p:sp>
      <p:pic>
        <p:nvPicPr>
          <p:cNvPr id="18436" name="Picture 4" descr="Alcock8e-Fig-13-2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Alcock8e-Fig-13-23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Alcock8e-Fig-13-23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Fire ant: efficient use of sperm by the queen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Like in honeybees, the queen of fire ants can also actively determine the sex of her offspring</a:t>
            </a:r>
          </a:p>
          <a:p>
            <a:pPr eaLnBrk="1" hangingPunct="1"/>
            <a:r>
              <a:rPr lang="en-GB" altLang="en-US" smtClean="0"/>
              <a:t>On average, only 3 sperm are used to produce one fertilised egg (female offspring)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81525"/>
            <a:ext cx="1676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760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The social insects have royalty!</vt:lpstr>
      <vt:lpstr>Queen, king, soldiers and workers in termites</vt:lpstr>
      <vt:lpstr>Queens are not genetically different from workers!</vt:lpstr>
      <vt:lpstr>Characteristics of insect societies</vt:lpstr>
      <vt:lpstr>Evolution of eusociality in different taxa</vt:lpstr>
      <vt:lpstr>Altruistic suicide? </vt:lpstr>
      <vt:lpstr>Haplodiploid sex determination in all Hymenoptera</vt:lpstr>
      <vt:lpstr>Fire ant: efficient use of sperm by the queen</vt:lpstr>
      <vt:lpstr>Thus haplo-diploidy implies that</vt:lpstr>
      <vt:lpstr>PowerPoint Presentation</vt:lpstr>
      <vt:lpstr>Worker policing (F. Ratnieks)</vt:lpstr>
      <vt:lpstr>Life cycle of a bumblebee colony</vt:lpstr>
    </vt:vector>
  </TitlesOfParts>
  <Company>Queen Mary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lchittka</dc:creator>
  <cp:lastModifiedBy>12</cp:lastModifiedBy>
  <cp:revision>70</cp:revision>
  <dcterms:created xsi:type="dcterms:W3CDTF">2005-10-10T10:32:49Z</dcterms:created>
  <dcterms:modified xsi:type="dcterms:W3CDTF">2019-06-01T10:18:21Z</dcterms:modified>
</cp:coreProperties>
</file>