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7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7" r:id="rId3"/>
    <p:sldId id="339" r:id="rId4"/>
    <p:sldId id="345" r:id="rId5"/>
    <p:sldId id="354" r:id="rId6"/>
    <p:sldId id="348" r:id="rId7"/>
    <p:sldId id="257" r:id="rId8"/>
    <p:sldId id="344" r:id="rId9"/>
    <p:sldId id="351" r:id="rId10"/>
    <p:sldId id="346" r:id="rId11"/>
    <p:sldId id="350" r:id="rId12"/>
    <p:sldId id="343" r:id="rId1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1FE1284-C8AD-4095-B74A-BF13686FE957}">
          <p14:sldIdLst>
            <p14:sldId id="256"/>
            <p14:sldId id="277"/>
            <p14:sldId id="339"/>
            <p14:sldId id="345"/>
            <p14:sldId id="354"/>
            <p14:sldId id="348"/>
            <p14:sldId id="257"/>
            <p14:sldId id="344"/>
            <p14:sldId id="351"/>
            <p14:sldId id="346"/>
            <p14:sldId id="350"/>
            <p14:sldId id="343"/>
          </p14:sldIdLst>
        </p14:section>
        <p14:section name="Untitled Section" id="{5771A0AD-91DF-432E-9784-D4C987CD3A8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account" initials="Ma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FFFFCC"/>
    <a:srgbClr val="FFFF99"/>
    <a:srgbClr val="FF3300"/>
    <a:srgbClr val="FF9966"/>
    <a:srgbClr val="FFCCFF"/>
    <a:srgbClr val="FFCCCC"/>
    <a:srgbClr val="FFCC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71" autoAdjust="0"/>
  </p:normalViewPr>
  <p:slideViewPr>
    <p:cSldViewPr snapToGrid="0">
      <p:cViewPr varScale="1">
        <p:scale>
          <a:sx n="69" d="100"/>
          <a:sy n="69" d="100"/>
        </p:scale>
        <p:origin x="1176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54" y="154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EF7A1-DDBC-4A9F-ADD3-721E4A7256E4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6C9F1-FC88-4831-AA7F-CE4719BA8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0414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FD050-BE80-41AD-9E5B-901EC6A93E09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A1E91-0CF5-4933-B703-34260E71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5252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A1E91-0CF5-4933-B703-34260E71ECB0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87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1A1E91-0CF5-4933-B703-34260E71ECB0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42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0E76-A55A-42F3-ADCF-A3110B405113}" type="datetime1">
              <a:rPr lang="en-US" smtClean="0"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1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9FBE-D75F-4FE4-B1B3-67157048FD21}" type="datetime1">
              <a:rPr lang="en-US" smtClean="0"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88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3EB6-210D-478F-B3D5-47B5448AEDCD}" type="datetime1">
              <a:rPr lang="en-US" smtClean="0"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93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7BA0-878B-48A5-A557-765B4BB79354}" type="datetime1">
              <a:rPr lang="en-US" smtClean="0"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6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4D0A-065A-4F79-AC32-FC4EA4995CAE}" type="datetime1">
              <a:rPr lang="en-US" smtClean="0"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55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04F8-7122-41A8-B3F3-C564B785C8A7}" type="datetime1">
              <a:rPr lang="en-US" smtClean="0"/>
              <a:t>11/27/2022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48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64DD-2E6F-410D-9747-3D699FBE2B96}" type="datetime1">
              <a:rPr lang="en-US" smtClean="0"/>
              <a:t>11/27/2022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037C-53FD-45D8-812D-5224FF867C4C}" type="datetime1">
              <a:rPr lang="en-US" smtClean="0"/>
              <a:t>11/27/2022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15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2208-4298-4CA9-8173-57EE6018C6C3}" type="datetime1">
              <a:rPr lang="en-US" smtClean="0"/>
              <a:t>11/27/2022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8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9061-E437-4CA6-9602-BC2A87BB0018}" type="datetime1">
              <a:rPr lang="en-US" smtClean="0"/>
              <a:t>11/27/2022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30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6263-2CCA-41B6-B9DF-4F417BC69232}" type="datetime1">
              <a:rPr lang="en-US" smtClean="0"/>
              <a:t>11/27/2022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38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CE557-9FEF-4A3F-A76D-76E2C4D2CE3C}" type="datetime1">
              <a:rPr lang="en-US" smtClean="0"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0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7" r:id="rId1"/>
    <p:sldLayoutId id="2147484378" r:id="rId2"/>
    <p:sldLayoutId id="2147484379" r:id="rId3"/>
    <p:sldLayoutId id="2147484380" r:id="rId4"/>
    <p:sldLayoutId id="2147484381" r:id="rId5"/>
    <p:sldLayoutId id="2147484382" r:id="rId6"/>
    <p:sldLayoutId id="2147484383" r:id="rId7"/>
    <p:sldLayoutId id="2147484384" r:id="rId8"/>
    <p:sldLayoutId id="2147484385" r:id="rId9"/>
    <p:sldLayoutId id="2147484386" r:id="rId10"/>
    <p:sldLayoutId id="2147484387" r:id="rId11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ezan.s.ahmed@su.edu.kr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g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2000">
              <a:srgbClr val="CCECFF"/>
            </a:gs>
            <a:gs pos="3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393065" y="4918897"/>
            <a:ext cx="4734046" cy="1365811"/>
          </a:xfrm>
        </p:spPr>
        <p:txBody>
          <a:bodyPr>
            <a:noAutofit/>
          </a:bodyPr>
          <a:lstStyle/>
          <a:p>
            <a:pPr algn="ctr"/>
            <a:r>
              <a:rPr lang="en-US" alt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By: </a:t>
            </a:r>
          </a:p>
          <a:p>
            <a:pPr lvl="0" defTabSz="685800">
              <a:spcBef>
                <a:spcPts val="750"/>
              </a:spcBef>
              <a:defRPr/>
            </a:pP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Ms.c.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Rezan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Sabah Ahmed</a:t>
            </a:r>
          </a:p>
          <a:p>
            <a:pPr lvl="0" defTabSz="685800">
              <a:spcBef>
                <a:spcPts val="750"/>
              </a:spcBef>
              <a:defRPr/>
            </a:pP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altLang="en-US" sz="2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rezan.s.ahmed@su.edu.krd</a:t>
            </a:r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defRPr/>
            </a:pPr>
            <a:r>
              <a:rPr lang="en-US" alt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1434" y="214580"/>
            <a:ext cx="62903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Ministry of  Higher  Education and Scientific Research </a:t>
            </a:r>
          </a:p>
          <a:p>
            <a:pPr>
              <a:spcBef>
                <a:spcPct val="0"/>
              </a:spcBef>
            </a:pP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Salahaddin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University-Erbil</a:t>
            </a:r>
          </a:p>
          <a:p>
            <a:pPr>
              <a:spcBef>
                <a:spcPct val="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College of Science </a:t>
            </a:r>
          </a:p>
          <a:p>
            <a:pPr>
              <a:spcBef>
                <a:spcPct val="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Environmental </a:t>
            </a:r>
            <a:r>
              <a:rPr lang="en-US" alt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Science and health 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Department</a:t>
            </a:r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857" y="-1"/>
            <a:ext cx="1874156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26938" y="2254193"/>
            <a:ext cx="76662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Turbidity</a:t>
            </a:r>
            <a:endParaRPr lang="en-US" sz="7200" b="1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3588" y="3309851"/>
            <a:ext cx="4953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First stage 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en-US" sz="2400" b="1" smtClean="0">
                <a:latin typeface="Times New Roman" pitchFamily="18" charset="0"/>
                <a:cs typeface="Times New Roman" pitchFamily="18" charset="0"/>
              </a:rPr>
              <a:t>Lab.5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1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study turbidity is important?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water treatment which can be affected by turbidity.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rainy season when mud and silt are washed into rivers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streams, high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turbidity can quickly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 filters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 them from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effectively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turbidity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also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 tanks and pipes with mud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silt,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damage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taps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chlorination of water is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practiced 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quite low turbidity will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 the chlorine killing the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microorganisms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water efficiently.</a:t>
            </a:r>
          </a:p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4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Turbidity guidelines for drinking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water: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1037" y="1847851"/>
            <a:ext cx="8543925" cy="43513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>
                <a:latin typeface="+mj-lt"/>
                <a:cs typeface="Times New Roman" panose="02020603050405020304" pitchFamily="18" charset="0"/>
              </a:rPr>
              <a:t>For drinking water supplies, the following guidelines should be taken into consideration :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Drinking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water should have a turbidity of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5</a:t>
            </a:r>
            <a:r>
              <a:rPr lang="en-US" sz="2000" dirty="0"/>
              <a:t> </a:t>
            </a:r>
            <a:r>
              <a:rPr lang="en-US" sz="2000" dirty="0" err="1"/>
              <a:t>Nephelometeric</a:t>
            </a:r>
            <a:r>
              <a:rPr lang="en-US" sz="2000" dirty="0"/>
              <a:t> Turbidity Unit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 (NTU)/ </a:t>
            </a:r>
            <a:r>
              <a:rPr lang="en-US" sz="2000" dirty="0"/>
              <a:t>Jackson </a:t>
            </a:r>
            <a:r>
              <a:rPr lang="en-US" sz="2000" b="1" dirty="0"/>
              <a:t>Turbidity</a:t>
            </a:r>
            <a:r>
              <a:rPr lang="en-US" sz="2000" dirty="0"/>
              <a:t> Unit </a:t>
            </a:r>
            <a:r>
              <a:rPr lang="en-US" sz="2000" dirty="0" smtClean="0"/>
              <a:t>(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JTU)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or less. Turbidity of 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more than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5 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</a:rPr>
              <a:t>Nephelometeric</a:t>
            </a:r>
            <a:r>
              <a:rPr lang="en-US" sz="2000" dirty="0">
                <a:latin typeface="+mj-lt"/>
              </a:rPr>
              <a:t> Turbidity </a:t>
            </a:r>
            <a:r>
              <a:rPr lang="en-US" sz="2000" dirty="0" smtClean="0">
                <a:latin typeface="+mj-lt"/>
              </a:rPr>
              <a:t>Unit (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NTU ).</a:t>
            </a:r>
            <a:endParaRPr lang="en-US" sz="20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 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4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turbidity measurement:-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ephelometer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turbidimeter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/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408724"/>
              </p:ext>
            </p:extLst>
          </p:nvPr>
        </p:nvGraphicFramePr>
        <p:xfrm>
          <a:off x="98425" y="98425"/>
          <a:ext cx="1604963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Packager Shell Object" showAsIcon="1" r:id="rId3" imgW="1604520" imgH="491040" progId="Package">
                  <p:embed/>
                </p:oleObj>
              </mc:Choice>
              <mc:Fallback>
                <p:oleObj name="Packager Shell Object" showAsIcon="1" r:id="rId3" imgW="1604520" imgH="49104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425" y="98425"/>
                        <a:ext cx="1604963" cy="49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389" y="2786062"/>
            <a:ext cx="7648430" cy="339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52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rgbClr val="CCECFF">
                <a:lumMod val="100000"/>
              </a:srgbClr>
            </a:gs>
            <a:gs pos="14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36" y="112595"/>
            <a:ext cx="9530273" cy="697635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Outlines:</a:t>
            </a:r>
            <a:endParaRPr lang="en-US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88" y="1338620"/>
            <a:ext cx="8782904" cy="403859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Turbidity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Measuring Turbidity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Causes of turbidity</a:t>
            </a:r>
          </a:p>
          <a:p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turbidity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7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Turbidity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Turbidity: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measure of the clarity of a water body and is related to erosion and sedimentation which impacts streams and lakes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2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Turbidity can be caused by :</a:t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soil erosion,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silt, sand and mud 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chemical precipitates.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wastewater discharges,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urban runoff,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farming and forestry practices,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eroding stream  and,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excessive algae growth.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0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 of water, whether resulting from dissolved compounds or suspended particles, can affect a turbidity measurement.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3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Effects of Turbidity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algn="just">
              <a:buAutoNum type="arabicParenR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Turbidity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degree of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 penetration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which affects photosynthesis.</a:t>
            </a:r>
          </a:p>
          <a:p>
            <a:pPr marL="742950" indent="-742950" algn="just">
              <a:buAutoNum type="arabicParenR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Sedimentation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change the physical structure of habitats, stress organisms within the water body and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invertebrates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88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87" y="-245659"/>
            <a:ext cx="9600109" cy="113235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039" y="1122218"/>
            <a:ext cx="9432893" cy="46262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D57F1E4F-1CFF-5643-939E-217C01CDF565}" type="slidenum">
              <a:rPr lang="en-US" sz="2000" smtClean="0">
                <a:solidFill>
                  <a:srgbClr val="FFC000"/>
                </a:solidFill>
              </a:rPr>
              <a:pPr/>
              <a:t>7</a:t>
            </a:fld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927" y="1288473"/>
            <a:ext cx="704157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Turbidity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can make water appear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cloudy or muddy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 caused by the presence of suspended and dissolved matter, such as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(clay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silt),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organic matter, plankton and other microscopic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organisms.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48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settling of the particulate matter and changes in the composition of benthic invertebrate.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Mud and silt can result in the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blockage of gills of fish.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Fish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their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feeding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eggs hatch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 slower-than-usual rate. Extended periods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turbidity can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 to fish dying off.</a:t>
            </a:r>
          </a:p>
          <a:p>
            <a:pPr>
              <a:lnSpc>
                <a:spcPct val="20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57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dirty="0">
                <a:latin typeface="+mj-lt"/>
                <a:cs typeface="Times New Roman" panose="02020603050405020304" pitchFamily="18" charset="0"/>
              </a:rPr>
              <a:t>7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) All </a:t>
            </a:r>
            <a:r>
              <a:rPr lang="en-US" sz="2800" dirty="0">
                <a:latin typeface="+mj-lt"/>
                <a:cs typeface="Times New Roman" panose="02020603050405020304" pitchFamily="18" charset="0"/>
              </a:rPr>
              <a:t>waterways have normal levels 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of </a:t>
            </a:r>
            <a:r>
              <a:rPr lang="en-US" sz="2800" i="1" dirty="0" smtClean="0">
                <a:latin typeface="+mj-lt"/>
                <a:cs typeface="Times New Roman" panose="02020603050405020304" pitchFamily="18" charset="0"/>
              </a:rPr>
              <a:t>turbidity </a:t>
            </a:r>
            <a:r>
              <a:rPr lang="en-US" sz="2800" dirty="0">
                <a:latin typeface="+mj-lt"/>
                <a:cs typeface="Times New Roman" panose="02020603050405020304" pitchFamily="18" charset="0"/>
              </a:rPr>
              <a:t>and the organisms in those water have evolved to live there. 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But when </a:t>
            </a:r>
            <a:r>
              <a:rPr lang="en-US" sz="2800" dirty="0">
                <a:latin typeface="+mj-lt"/>
                <a:cs typeface="Times New Roman" panose="02020603050405020304" pitchFamily="18" charset="0"/>
              </a:rPr>
              <a:t>turbidity levels increase, organisms may not be able to 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survive.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>
                <a:latin typeface="+mj-lt"/>
                <a:cs typeface="Times New Roman" panose="02020603050405020304" pitchFamily="18" charset="0"/>
              </a:rPr>
              <a:t>8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) suspended particles in turbid water absorb heat from sunlight, causing DO levels to fall.</a:t>
            </a:r>
            <a:endParaRPr lang="en-US" sz="2800" dirty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18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18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45068</TotalTime>
  <Words>464</Words>
  <Application>Microsoft Office PowerPoint</Application>
  <PresentationFormat>A4 Paper (210x297 mm)</PresentationFormat>
  <Paragraphs>63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Packager Shell Object</vt:lpstr>
      <vt:lpstr>PowerPoint Presentation</vt:lpstr>
      <vt:lpstr>Outlines:</vt:lpstr>
      <vt:lpstr>              Turbidity</vt:lpstr>
      <vt:lpstr>Turbidity can be caused by : </vt:lpstr>
      <vt:lpstr>PowerPoint Presentation</vt:lpstr>
      <vt:lpstr>Effects of Turbidity</vt:lpstr>
      <vt:lpstr>   </vt:lpstr>
      <vt:lpstr>PowerPoint Presentation</vt:lpstr>
      <vt:lpstr>PowerPoint Presentation</vt:lpstr>
      <vt:lpstr>Why study turbidity is important?</vt:lpstr>
      <vt:lpstr>Turbidity guidelines for drinking water:</vt:lpstr>
      <vt:lpstr>Method of turbidity measurement:-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VERMICOMPOSTING</dc:title>
  <dc:creator>Microsoft account</dc:creator>
  <cp:lastModifiedBy>Maher</cp:lastModifiedBy>
  <cp:revision>351</cp:revision>
  <dcterms:created xsi:type="dcterms:W3CDTF">2014-04-22T12:18:36Z</dcterms:created>
  <dcterms:modified xsi:type="dcterms:W3CDTF">2022-11-28T05:40:58Z</dcterms:modified>
</cp:coreProperties>
</file>