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62" r:id="rId6"/>
    <p:sldId id="263" r:id="rId7"/>
    <p:sldId id="256" r:id="rId8"/>
    <p:sldId id="257" r:id="rId9"/>
    <p:sldId id="264" r:id="rId10"/>
    <p:sldId id="25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55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3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04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CC1F19-816B-4B70-A637-2BA6E6A730C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93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34A396-82BB-4F32-A5F2-FF5518B752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670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6CC3D-DBED-4424-AB2C-3328B893C2F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31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B14FCD-5D36-441C-BDF6-53D02EDF6B0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849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C04317-0681-4DE4-8AD9-572102A09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9529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22B41-A465-44EE-A0B0-4E688A4361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046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CDC140-5066-4B84-964C-4FAF191ED5B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94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2A177-9F86-4374-B39C-9AC2F4FCCA7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3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885A0-7645-4932-845D-E999EA0E962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16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B5D3F8-7DEB-4BDF-9A06-33A9C8AF710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70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EC68-DBA1-4B4B-AAAD-9BF25AED8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402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CC1F19-816B-4B70-A637-2BA6E6A730C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92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34A396-82BB-4F32-A5F2-FF5518B752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8410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6CC3D-DBED-4424-AB2C-3328B893C2F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9583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B14FCD-5D36-441C-BDF6-53D02EDF6B0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514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C04317-0681-4DE4-8AD9-572102A09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1703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22B41-A465-44EE-A0B0-4E688A4361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3942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CDC140-5066-4B84-964C-4FAF191ED5B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40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23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2A177-9F86-4374-B39C-9AC2F4FCCA7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416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885A0-7645-4932-845D-E999EA0E962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3090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B5D3F8-7DEB-4BDF-9A06-33A9C8AF710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493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EC68-DBA1-4B4B-AAAD-9BF25AED8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123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CC1F19-816B-4B70-A637-2BA6E6A730C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4035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34A396-82BB-4F32-A5F2-FF5518B752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4094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6CC3D-DBED-4424-AB2C-3328B893C2F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01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B14FCD-5D36-441C-BDF6-53D02EDF6B0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0174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C04317-0681-4DE4-8AD9-572102A09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0049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22B41-A465-44EE-A0B0-4E688A4361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83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419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CDC140-5066-4B84-964C-4FAF191ED5B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674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2A177-9F86-4374-B39C-9AC2F4FCCA7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245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885A0-7645-4932-845D-E999EA0E962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979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B5D3F8-7DEB-4BDF-9A06-33A9C8AF710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433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EC68-DBA1-4B4B-AAAD-9BF25AED8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3376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CC1F19-816B-4B70-A637-2BA6E6A730C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8654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34A396-82BB-4F32-A5F2-FF5518B752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0212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D6CC3D-DBED-4424-AB2C-3328B893C2FF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857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B14FCD-5D36-441C-BDF6-53D02EDF6B0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8367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C04317-0681-4DE4-8AD9-572102A09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8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42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D22B41-A465-44EE-A0B0-4E688A4361A1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2388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CDC140-5066-4B84-964C-4FAF191ED5B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323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82A177-9F86-4374-B39C-9AC2F4FCCA7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2687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3885A0-7645-4932-845D-E999EA0E9625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844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B5D3F8-7DEB-4BDF-9A06-33A9C8AF7109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4170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EC68-DBA1-4B4B-AAAD-9BF25AED8A0D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9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6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2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72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2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6FBE8-4BF6-4A58-86B7-E902F4C9F887}" type="datetimeFigureOut">
              <a:rPr lang="en-US" smtClean="0"/>
              <a:t>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63C51-89B3-4528-B7A0-72D6E836A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9FE13C-234C-4D3B-A988-7F0B2DD2F19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92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9FE13C-234C-4D3B-A988-7F0B2DD2F19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9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9FE13C-234C-4D3B-A988-7F0B2DD2F19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41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9FE13C-234C-4D3B-A988-7F0B2DD2F19B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rezan.s.ahmed@su.edu.kr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97" y="2828020"/>
            <a:ext cx="9144000" cy="2387600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Sulfur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compounds in water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LAB -5-</a:t>
            </a:r>
            <a:r>
              <a:rPr lang="en-US" sz="1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160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ubtitle 5"/>
          <p:cNvSpPr txBox="1">
            <a:spLocks/>
          </p:cNvSpPr>
          <p:nvPr/>
        </p:nvSpPr>
        <p:spPr bwMode="auto">
          <a:xfrm>
            <a:off x="5349297" y="5006543"/>
            <a:ext cx="574732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By: 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Ms.c. </a:t>
            </a:r>
            <a:r>
              <a:rPr kumimoji="0" lang="en-US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Rezan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Sabah Ahmed</a:t>
            </a:r>
          </a:p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Email: </a:t>
            </a:r>
            <a:r>
              <a:rPr kumimoji="0" lang="en-US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rezan.s.ahmed@su.edu.krd</a:t>
            </a: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5635" y="349827"/>
            <a:ext cx="6096000" cy="122854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46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Ministry of  Higher  Education and Scientific Research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46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Salahaddin</a:t>
            </a:r>
            <a:r>
              <a:rPr kumimoji="0" lang="en-US" altLang="en-US" sz="1846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University-Erbil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46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College of Science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46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Biology Department</a:t>
            </a:r>
            <a:endParaRPr kumimoji="0" lang="en-US" altLang="en-US" sz="1846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541" y="349827"/>
            <a:ext cx="2202295" cy="221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547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490" y="533400"/>
            <a:ext cx="11208327" cy="6324600"/>
          </a:xfrm>
        </p:spPr>
        <p:txBody>
          <a:bodyPr/>
          <a:lstStyle/>
          <a:p>
            <a:pPr algn="justLow" eaLnBrk="1" hangingPunct="1">
              <a:buFontTx/>
              <a:buNone/>
            </a:pPr>
            <a:r>
              <a:rPr lang="en-US" altLang="en-US" sz="4000" u="sng" dirty="0">
                <a:solidFill>
                  <a:srgbClr val="FF0000"/>
                </a:solidFill>
              </a:rPr>
              <a:t>     Sulfate (SO</a:t>
            </a:r>
            <a:r>
              <a:rPr lang="en-US" altLang="en-US" sz="4000" u="sng" baseline="-25000" dirty="0">
                <a:solidFill>
                  <a:srgbClr val="FF0000"/>
                </a:solidFill>
              </a:rPr>
              <a:t>4</a:t>
            </a:r>
            <a:r>
              <a:rPr lang="en-US" altLang="en-US" sz="4000" u="sng" dirty="0">
                <a:solidFill>
                  <a:srgbClr val="FF0000"/>
                </a:solidFill>
              </a:rPr>
              <a:t>˭</a:t>
            </a:r>
            <a:r>
              <a:rPr lang="en-US" altLang="en-US" sz="4000" u="sng" dirty="0" smtClean="0">
                <a:solidFill>
                  <a:srgbClr val="FF0000"/>
                </a:solidFill>
              </a:rPr>
              <a:t>):</a:t>
            </a:r>
          </a:p>
          <a:p>
            <a:pPr algn="justLow" eaLnBrk="1" hangingPunct="1">
              <a:buFontTx/>
              <a:buNone/>
            </a:pPr>
            <a:endParaRPr lang="en-US" altLang="en-US" sz="4000" dirty="0" smtClean="0"/>
          </a:p>
          <a:p>
            <a:pPr algn="justLow" eaLnBrk="1" hangingPunct="1">
              <a:buFontTx/>
              <a:buNone/>
            </a:pPr>
            <a:r>
              <a:rPr lang="en-US" altLang="en-US" sz="2800" dirty="0" smtClean="0"/>
              <a:t>    Is </a:t>
            </a:r>
            <a:r>
              <a:rPr lang="en-US" altLang="en-US" sz="2800" dirty="0"/>
              <a:t>the most abundant ion (form) of </a:t>
            </a:r>
            <a:r>
              <a:rPr lang="en-US" altLang="en-US" sz="2800" dirty="0">
                <a:solidFill>
                  <a:srgbClr val="3333CC"/>
                </a:solidFill>
              </a:rPr>
              <a:t>sulfur</a:t>
            </a:r>
            <a:r>
              <a:rPr lang="en-US" altLang="en-US" sz="2800" dirty="0"/>
              <a:t> (</a:t>
            </a:r>
            <a:r>
              <a:rPr lang="en-US" altLang="en-US" sz="2800" dirty="0">
                <a:solidFill>
                  <a:srgbClr val="3333CC"/>
                </a:solidFill>
              </a:rPr>
              <a:t>S</a:t>
            </a:r>
            <a:r>
              <a:rPr lang="en-US" altLang="en-US" sz="2800" dirty="0"/>
              <a:t>) on the earth’s crust and its concentration may range from few </a:t>
            </a:r>
            <a:r>
              <a:rPr lang="en-US" altLang="en-US" sz="2800" dirty="0">
                <a:solidFill>
                  <a:srgbClr val="FF0066"/>
                </a:solidFill>
              </a:rPr>
              <a:t>milligrams</a:t>
            </a:r>
            <a:r>
              <a:rPr lang="en-US" altLang="en-US" sz="2800" dirty="0"/>
              <a:t> to several </a:t>
            </a:r>
            <a:r>
              <a:rPr lang="en-US" altLang="en-US" sz="2800" dirty="0">
                <a:solidFill>
                  <a:srgbClr val="996600"/>
                </a:solidFill>
              </a:rPr>
              <a:t>thousand</a:t>
            </a:r>
            <a:r>
              <a:rPr lang="en-US" altLang="en-US" sz="2800" dirty="0">
                <a:solidFill>
                  <a:srgbClr val="FF0066"/>
                </a:solidFill>
              </a:rPr>
              <a:t> milligrams</a:t>
            </a:r>
            <a:r>
              <a:rPr lang="en-US" altLang="en-US" sz="2800" dirty="0"/>
              <a:t> per liter. It is derived from most </a:t>
            </a:r>
            <a:r>
              <a:rPr lang="en-US" altLang="en-US" sz="2800" dirty="0">
                <a:solidFill>
                  <a:srgbClr val="990099"/>
                </a:solidFill>
              </a:rPr>
              <a:t>sedimentary rocks</a:t>
            </a:r>
            <a:r>
              <a:rPr lang="en-US" altLang="en-US" sz="2800" dirty="0"/>
              <a:t> in many natural waters, but it discharged to water through </a:t>
            </a:r>
            <a:r>
              <a:rPr lang="en-US" altLang="en-US" sz="2800" dirty="0">
                <a:solidFill>
                  <a:srgbClr val="FF9900"/>
                </a:solidFill>
              </a:rPr>
              <a:t>industrial wastes</a:t>
            </a:r>
            <a:r>
              <a:rPr lang="en-US" altLang="en-US" sz="2800" dirty="0"/>
              <a:t> or through </a:t>
            </a:r>
            <a:r>
              <a:rPr lang="en-US" altLang="en-US" sz="2800" dirty="0">
                <a:solidFill>
                  <a:srgbClr val="CC3300"/>
                </a:solidFill>
              </a:rPr>
              <a:t>atmospheric deposition. </a:t>
            </a:r>
            <a:endParaRPr lang="en-US" altLang="en-US" sz="2800" dirty="0" smtClean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5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824346" y="512763"/>
            <a:ext cx="7384473" cy="1343746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Application: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3564" y="2249199"/>
            <a:ext cx="7038109" cy="2895744"/>
          </a:xfrm>
        </p:spPr>
        <p:txBody>
          <a:bodyPr>
            <a:noAutofit/>
          </a:bodyPr>
          <a:lstStyle/>
          <a:p>
            <a:pPr marL="342900" lvl="0" indent="-342900" algn="justLow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Sulfates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sulfuric acid products are used in the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fertilizers, chemicals,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dyes, glass, paper, soaps, textiles, fungicides, insecticides, astringents and emetics.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also used in the mining, wood pulp, metal and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plating industries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sewage</a:t>
            </a:r>
            <a:b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treatment and in leather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processing.</a:t>
            </a:r>
            <a:endParaRPr lang="en-US" altLang="en-US" sz="2800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362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Environmental fate:</a:t>
            </a:r>
            <a:r>
              <a:rPr lang="en-US" b="1" u="sng" dirty="0" smtClean="0">
                <a:solidFill>
                  <a:srgbClr val="FF0000"/>
                </a:solidFill>
              </a:rPr>
              <a:t/>
            </a:r>
            <a:br>
              <a:rPr lang="en-US" b="1" u="sng" dirty="0" smtClean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</a:rPr>
              <a:t>Sulfates are discharged into water from 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mines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 and smelters and from </a:t>
            </a:r>
            <a:r>
              <a:rPr lang="en-US" dirty="0" err="1" smtClean="0">
                <a:effectLst/>
                <a:latin typeface="Times New Roman" panose="02020603050405020304" pitchFamily="18" charset="0"/>
              </a:rPr>
              <a:t>kraft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 pulp and paper mills, textile mills and tanneries. Sodium, potassium and magnesium sulfates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are all highly soluble in water, whereas calcium and barium sulfates and many heavy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metal sulfates are less soluble. 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Atmospheric sulfur dioxide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, formed by the combustion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of fossil fuels and in metallurgical roasting processes, may contribute to the sulfate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content of surface waters. Sulfur trioxide, produced by the photolytic or catalytic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oxidation of sulfur dioxide, combines with water vapour to form dilute sulfuric acid,</a:t>
            </a:r>
            <a:r>
              <a:rPr lang="en-US" dirty="0"/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which falls as “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acid rain</a:t>
            </a:r>
            <a:r>
              <a:rPr lang="en-US" dirty="0" smtClean="0">
                <a:effectLst/>
                <a:latin typeface="Times New Roman" panose="02020603050405020304" pitchFamily="18" charset="0"/>
              </a:rPr>
              <a:t>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8764" y="0"/>
            <a:ext cx="8229600" cy="914400"/>
          </a:xfrm>
        </p:spPr>
        <p:txBody>
          <a:bodyPr/>
          <a:lstStyle/>
          <a:p>
            <a:pPr algn="l" eaLnBrk="1" hangingPunct="1"/>
            <a:r>
              <a:rPr lang="en-US" altLang="en-US" b="1" u="sng" dirty="0" smtClean="0">
                <a:solidFill>
                  <a:srgbClr val="FF0000"/>
                </a:solidFill>
              </a:rPr>
              <a:t>Effects of SO</a:t>
            </a:r>
            <a:r>
              <a:rPr lang="en-US" altLang="en-US" b="1" u="sng" baseline="-25000" dirty="0" smtClean="0">
                <a:solidFill>
                  <a:srgbClr val="FF0000"/>
                </a:solidFill>
              </a:rPr>
              <a:t>4</a:t>
            </a:r>
            <a:r>
              <a:rPr lang="en-US" altLang="en-US" b="1" u="sng" dirty="0" smtClean="0">
                <a:solidFill>
                  <a:srgbClr val="FF0000"/>
                </a:solidFill>
              </a:rPr>
              <a:t>˭</a:t>
            </a:r>
            <a:r>
              <a:rPr lang="en-US" altLang="en-US" u="sng" dirty="0" smtClean="0">
                <a:solidFill>
                  <a:srgbClr val="FF0000"/>
                </a:solidFill>
              </a:rPr>
              <a:t>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in water:-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764" y="1066800"/>
            <a:ext cx="9144000" cy="5791200"/>
          </a:xfrm>
        </p:spPr>
        <p:txBody>
          <a:bodyPr/>
          <a:lstStyle/>
          <a:p>
            <a:pPr algn="justLow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1.</a:t>
            </a:r>
            <a:r>
              <a:rPr lang="en-US" altLang="en-US" sz="2800" b="1" dirty="0"/>
              <a:t> </a:t>
            </a:r>
            <a:r>
              <a:rPr lang="en-US" altLang="en-US" sz="2800" dirty="0"/>
              <a:t>Cause hardness when it founds in the form of </a:t>
            </a:r>
            <a:r>
              <a:rPr lang="en-US" altLang="en-US" sz="2800" dirty="0">
                <a:solidFill>
                  <a:srgbClr val="CC3300"/>
                </a:solidFill>
              </a:rPr>
              <a:t>CaSO</a:t>
            </a:r>
            <a:r>
              <a:rPr lang="en-US" altLang="en-US" sz="2800" b="1" baseline="-25000" dirty="0">
                <a:solidFill>
                  <a:srgbClr val="CC3300"/>
                </a:solidFill>
              </a:rPr>
              <a:t>4</a:t>
            </a:r>
            <a:r>
              <a:rPr lang="en-US" altLang="en-US" sz="2800" dirty="0"/>
              <a:t> or </a:t>
            </a:r>
            <a:r>
              <a:rPr lang="en-US" altLang="en-US" sz="2800" dirty="0">
                <a:solidFill>
                  <a:schemeClr val="hlink"/>
                </a:solidFill>
              </a:rPr>
              <a:t>MgSO</a:t>
            </a:r>
            <a:r>
              <a:rPr lang="en-US" altLang="en-US" sz="2800" b="1" baseline="-25000" dirty="0">
                <a:solidFill>
                  <a:schemeClr val="hlink"/>
                </a:solidFill>
              </a:rPr>
              <a:t>4</a:t>
            </a:r>
            <a:r>
              <a:rPr lang="en-US" altLang="en-US" sz="2800" dirty="0">
                <a:solidFill>
                  <a:srgbClr val="6600CC"/>
                </a:solidFill>
              </a:rPr>
              <a:t> </a:t>
            </a:r>
            <a:endParaRPr lang="en-US" altLang="en-US" sz="2800" b="1" dirty="0">
              <a:solidFill>
                <a:srgbClr val="6600CC"/>
              </a:solidFill>
            </a:endParaRPr>
          </a:p>
          <a:p>
            <a:pPr algn="justLow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2.</a:t>
            </a:r>
            <a:r>
              <a:rPr lang="en-US" altLang="en-US" sz="2800" dirty="0"/>
              <a:t> Cause salinity when its concentration more than </a:t>
            </a:r>
            <a:r>
              <a:rPr lang="en-US" altLang="en-US" sz="2800" dirty="0">
                <a:solidFill>
                  <a:srgbClr val="008000"/>
                </a:solidFill>
              </a:rPr>
              <a:t>200 ppm</a:t>
            </a:r>
            <a:r>
              <a:rPr lang="en-US" altLang="en-US" sz="2800" dirty="0"/>
              <a:t> (mg.L</a:t>
            </a:r>
            <a:r>
              <a:rPr lang="en-US" altLang="en-US" sz="2800" baseline="30000" dirty="0"/>
              <a:t>-1</a:t>
            </a:r>
            <a:r>
              <a:rPr lang="en-US" altLang="en-US" sz="2800" dirty="0"/>
              <a:t>).</a:t>
            </a:r>
            <a:endParaRPr lang="en-US" altLang="en-US" sz="2800" b="1" dirty="0"/>
          </a:p>
          <a:p>
            <a:pPr algn="justLow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3.</a:t>
            </a:r>
            <a:r>
              <a:rPr lang="en-US" altLang="en-US" sz="2800" dirty="0"/>
              <a:t> Cause laxative effect at concentration greater than 250 mg.L</a:t>
            </a:r>
            <a:r>
              <a:rPr lang="en-US" altLang="en-US" sz="2800" baseline="30000" dirty="0"/>
              <a:t>-1</a:t>
            </a:r>
          </a:p>
          <a:p>
            <a:pPr algn="justLow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4.</a:t>
            </a:r>
            <a:r>
              <a:rPr lang="en-US" altLang="en-US" sz="2800" dirty="0"/>
              <a:t> It is important parameter for determination of water quality for </a:t>
            </a:r>
            <a:r>
              <a:rPr lang="en-US" altLang="en-US" sz="2800" dirty="0">
                <a:solidFill>
                  <a:srgbClr val="009900"/>
                </a:solidFill>
              </a:rPr>
              <a:t>irrigation</a:t>
            </a:r>
            <a:r>
              <a:rPr lang="en-US" altLang="en-US" sz="2800" dirty="0"/>
              <a:t> and </a:t>
            </a:r>
            <a:r>
              <a:rPr lang="en-US" altLang="en-US" sz="2800" dirty="0">
                <a:solidFill>
                  <a:srgbClr val="FF0066"/>
                </a:solidFill>
              </a:rPr>
              <a:t>building purposes</a:t>
            </a:r>
            <a:endParaRPr lang="en-US" altLang="en-US" sz="2800" b="1" dirty="0">
              <a:solidFill>
                <a:srgbClr val="FF0066"/>
              </a:solidFill>
            </a:endParaRPr>
          </a:p>
          <a:p>
            <a:pPr algn="justLow" eaLnBrk="1" hangingPunct="1">
              <a:buFontTx/>
              <a:buNone/>
            </a:pPr>
            <a:r>
              <a:rPr lang="en-US" altLang="en-US" sz="2800" b="1" dirty="0">
                <a:solidFill>
                  <a:schemeClr val="accent2"/>
                </a:solidFill>
              </a:rPr>
              <a:t>5.</a:t>
            </a:r>
            <a:r>
              <a:rPr lang="en-US" altLang="en-US" sz="2800" dirty="0"/>
              <a:t> About </a:t>
            </a:r>
            <a:r>
              <a:rPr lang="en-US" altLang="en-US" sz="2800" dirty="0">
                <a:solidFill>
                  <a:srgbClr val="FF9900"/>
                </a:solidFill>
              </a:rPr>
              <a:t>80%</a:t>
            </a:r>
            <a:r>
              <a:rPr lang="en-US" altLang="en-US" sz="2800" dirty="0"/>
              <a:t> of </a:t>
            </a:r>
            <a:r>
              <a:rPr lang="en-US" altLang="en-US" sz="2800" dirty="0">
                <a:solidFill>
                  <a:srgbClr val="3333CC"/>
                </a:solidFill>
              </a:rPr>
              <a:t>SO</a:t>
            </a:r>
            <a:r>
              <a:rPr lang="en-US" altLang="en-US" sz="2800" baseline="-25000" dirty="0">
                <a:solidFill>
                  <a:srgbClr val="3333CC"/>
                </a:solidFill>
              </a:rPr>
              <a:t>4</a:t>
            </a:r>
            <a:r>
              <a:rPr lang="en-US" altLang="en-US" sz="2800" dirty="0">
                <a:solidFill>
                  <a:srgbClr val="3333CC"/>
                </a:solidFill>
              </a:rPr>
              <a:t>˭</a:t>
            </a:r>
            <a:r>
              <a:rPr lang="en-US" altLang="en-US" sz="2800" dirty="0"/>
              <a:t> compounds may be reduced by </a:t>
            </a:r>
            <a:r>
              <a:rPr lang="en-US" altLang="en-US" sz="2800" dirty="0">
                <a:solidFill>
                  <a:srgbClr val="996600"/>
                </a:solidFill>
              </a:rPr>
              <a:t>anaerobic</a:t>
            </a:r>
            <a:r>
              <a:rPr lang="en-US" altLang="en-US" sz="2800" dirty="0"/>
              <a:t> bacteria at </a:t>
            </a:r>
            <a:r>
              <a:rPr lang="en-US" altLang="en-US" sz="2800" dirty="0">
                <a:solidFill>
                  <a:srgbClr val="3333CC"/>
                </a:solidFill>
              </a:rPr>
              <a:t>pH=7</a:t>
            </a:r>
            <a:r>
              <a:rPr lang="en-US" altLang="en-US" sz="2800" dirty="0"/>
              <a:t>, liberating </a:t>
            </a:r>
            <a:r>
              <a:rPr lang="en-US" altLang="en-US" sz="2800" dirty="0">
                <a:solidFill>
                  <a:srgbClr val="FF0000"/>
                </a:solidFill>
              </a:rPr>
              <a:t>H</a:t>
            </a:r>
            <a:r>
              <a:rPr lang="en-US" altLang="en-US" sz="2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2800" dirty="0">
                <a:solidFill>
                  <a:srgbClr val="FF0000"/>
                </a:solidFill>
              </a:rPr>
              <a:t>S</a:t>
            </a:r>
            <a:r>
              <a:rPr lang="en-US" altLang="en-US" sz="2800" dirty="0"/>
              <a:t> gas which cause undesirable odor in the water body as well as corrosion of pipelines or sewer systems.</a:t>
            </a:r>
          </a:p>
        </p:txBody>
      </p:sp>
    </p:spTree>
    <p:extLst>
      <p:ext uri="{BB962C8B-B14F-4D97-AF65-F5344CB8AC3E}">
        <p14:creationId xmlns:p14="http://schemas.microsoft.com/office/powerpoint/2010/main" val="145304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Concentration of sulfate in water</a:t>
            </a: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091" y="2185843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/>
              <a:t>Sulfate concentration in seawater is about </a:t>
            </a:r>
            <a:r>
              <a:rPr lang="en-US" sz="3200" b="1" dirty="0" smtClean="0">
                <a:solidFill>
                  <a:srgbClr val="FF0000"/>
                </a:solidFill>
              </a:rPr>
              <a:t>2,700</a:t>
            </a:r>
            <a:r>
              <a:rPr lang="en-US" sz="3200" dirty="0" smtClean="0"/>
              <a:t> milligrams per liter </a:t>
            </a:r>
            <a:r>
              <a:rPr lang="en-US" sz="3200" b="1" dirty="0" smtClean="0">
                <a:solidFill>
                  <a:srgbClr val="FF0000"/>
                </a:solidFill>
              </a:rPr>
              <a:t>(mg/L)</a:t>
            </a:r>
            <a:r>
              <a:rPr lang="en-US" sz="3200" dirty="0" smtClean="0"/>
              <a:t>. It ranges from </a:t>
            </a:r>
            <a:r>
              <a:rPr lang="en-US" sz="3200" b="1" dirty="0" smtClean="0">
                <a:solidFill>
                  <a:srgbClr val="FF0000"/>
                </a:solidFill>
              </a:rPr>
              <a:t>3 to 30 mg/L </a:t>
            </a:r>
            <a:r>
              <a:rPr lang="en-US" sz="3200" dirty="0" smtClean="0"/>
              <a:t>in most freshwater supplies, although much higher concentrations ($ </a:t>
            </a:r>
            <a:r>
              <a:rPr lang="en-US" sz="3200" b="1" dirty="0" smtClean="0">
                <a:solidFill>
                  <a:srgbClr val="FF0000"/>
                </a:solidFill>
              </a:rPr>
              <a:t>1000 mg/L</a:t>
            </a:r>
            <a:r>
              <a:rPr lang="en-US" sz="3200" dirty="0" smtClean="0"/>
              <a:t>) are found in some geographic locations. </a:t>
            </a:r>
          </a:p>
          <a:p>
            <a:pPr algn="just"/>
            <a:r>
              <a:rPr lang="en-US" sz="3200" dirty="0" smtClean="0"/>
              <a:t>The permissible limit for sulfate in drinking water is </a:t>
            </a:r>
            <a:r>
              <a:rPr lang="en-US" sz="3200" b="1" dirty="0" smtClean="0">
                <a:solidFill>
                  <a:srgbClr val="FF0000"/>
                </a:solidFill>
              </a:rPr>
              <a:t>250mg/L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2524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ko-KR" b="1" smtClean="0">
                <a:ea typeface="굴림" pitchFamily="34" charset="-127"/>
              </a:rPr>
              <a:t>Procedure:-</a:t>
            </a:r>
            <a:r>
              <a:rPr lang="en-US" altLang="ko-KR" smtClean="0">
                <a:ea typeface="굴림" pitchFamily="34" charset="-127"/>
              </a:rPr>
              <a:t> </a:t>
            </a:r>
            <a:endParaRPr lang="en-US" altLang="en-US" smtClean="0"/>
          </a:p>
        </p:txBody>
      </p:sp>
      <p:pic>
        <p:nvPicPr>
          <p:cNvPr id="1229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914400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1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"/>
            <a:ext cx="91440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48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379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굴림</vt:lpstr>
      <vt:lpstr>Arial</vt:lpstr>
      <vt:lpstr>Calibri</vt:lpstr>
      <vt:lpstr>Calibri Light</vt:lpstr>
      <vt:lpstr>Times New Roman</vt:lpstr>
      <vt:lpstr>Office Theme</vt:lpstr>
      <vt:lpstr>Default Design</vt:lpstr>
      <vt:lpstr>1_Default Design</vt:lpstr>
      <vt:lpstr>2_Default Design</vt:lpstr>
      <vt:lpstr>3_Default Design</vt:lpstr>
      <vt:lpstr>Sulfur compounds in water    LAB -5- </vt:lpstr>
      <vt:lpstr>PowerPoint Presentation</vt:lpstr>
      <vt:lpstr>Application:</vt:lpstr>
      <vt:lpstr>Environmental fate: </vt:lpstr>
      <vt:lpstr>Effects of SO4˭ in water:-</vt:lpstr>
      <vt:lpstr>Concentration of sulfate in water</vt:lpstr>
      <vt:lpstr>Procedure:- 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“Sulfur compounds in water    LAB -5- </dc:title>
  <dc:creator>Maher</dc:creator>
  <cp:lastModifiedBy>Maher</cp:lastModifiedBy>
  <cp:revision>8</cp:revision>
  <dcterms:created xsi:type="dcterms:W3CDTF">2023-02-11T19:55:46Z</dcterms:created>
  <dcterms:modified xsi:type="dcterms:W3CDTF">2023-02-11T20:36:05Z</dcterms:modified>
</cp:coreProperties>
</file>