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128" r:id="rId1"/>
  </p:sldMasterIdLst>
  <p:notesMasterIdLst>
    <p:notesMasterId r:id="rId8"/>
  </p:notesMasterIdLst>
  <p:sldIdLst>
    <p:sldId id="270" r:id="rId2"/>
    <p:sldId id="269" r:id="rId3"/>
    <p:sldId id="256" r:id="rId4"/>
    <p:sldId id="258" r:id="rId5"/>
    <p:sldId id="274" r:id="rId6"/>
    <p:sldId id="275"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70C0"/>
    <a:srgbClr val="932121"/>
    <a:srgbClr val="0000FF"/>
    <a:srgbClr val="3214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342AE8D-90B0-4D7B-A3C3-F9396B8A55EC}" type="datetimeFigureOut">
              <a:rPr lang="ar-IQ" smtClean="0"/>
              <a:t>24/02/1444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19B39F9-2061-442E-9E7C-A740FF461B0E}" type="slidenum">
              <a:rPr lang="ar-IQ" smtClean="0"/>
              <a:t>‹#›</a:t>
            </a:fld>
            <a:endParaRPr lang="ar-IQ"/>
          </a:p>
        </p:txBody>
      </p:sp>
    </p:spTree>
    <p:extLst>
      <p:ext uri="{BB962C8B-B14F-4D97-AF65-F5344CB8AC3E}">
        <p14:creationId xmlns:p14="http://schemas.microsoft.com/office/powerpoint/2010/main" val="409112401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419B39F9-2061-442E-9E7C-A740FF461B0E}" type="slidenum">
              <a:rPr lang="ar-IQ" smtClean="0"/>
              <a:t>1</a:t>
            </a:fld>
            <a:endParaRPr lang="ar-IQ"/>
          </a:p>
        </p:txBody>
      </p:sp>
    </p:spTree>
    <p:extLst>
      <p:ext uri="{BB962C8B-B14F-4D97-AF65-F5344CB8AC3E}">
        <p14:creationId xmlns:p14="http://schemas.microsoft.com/office/powerpoint/2010/main" val="887288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1918EAC8-EC45-46AE-B127-776F1E6DC6CD}" type="datetime1">
              <a:rPr lang="en-US" smtClean="0"/>
              <a:t>9/20/2022</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675334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3B3F245D-4DA1-4D11-8B25-9FA6201992DB}" type="datetime1">
              <a:rPr lang="en-US" smtClean="0"/>
              <a:t>9/20/2022</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231467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2A17ADA1-69D7-41F3-98BF-EB47EEED30F6}" type="datetime1">
              <a:rPr lang="en-US" smtClean="0"/>
              <a:t>9/20/2022</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6027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A85C1656-73B8-464F-BF30-E21B4C65BC9B}" type="datetime1">
              <a:rPr lang="en-US" smtClean="0"/>
              <a:t>9/20/2022</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1615863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BB7F26-E386-4900-9B3B-68E3A4F2C1DF}" type="datetime1">
              <a:rPr lang="en-US" smtClean="0"/>
              <a:t>9/20/2022</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4138914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E206B4EA-0461-4C0F-B8B9-2BB3E15E3B9A}" type="datetime1">
              <a:rPr lang="en-US" smtClean="0"/>
              <a:t>9/20/2022</a:t>
            </a:fld>
            <a:endParaRPr lang="ar-IQ"/>
          </a:p>
        </p:txBody>
      </p:sp>
      <p:sp>
        <p:nvSpPr>
          <p:cNvPr id="6" name="Footer Placeholder 5"/>
          <p:cNvSpPr>
            <a:spLocks noGrp="1"/>
          </p:cNvSpPr>
          <p:nvPr>
            <p:ph type="ftr" sz="quarter" idx="11"/>
          </p:nvPr>
        </p:nvSpPr>
        <p:spPr/>
        <p:txBody>
          <a:bodyPr/>
          <a:lstStyle/>
          <a:p>
            <a:r>
              <a:rPr lang="ar-IQ"/>
              <a:t>111</a:t>
            </a:r>
          </a:p>
        </p:txBody>
      </p:sp>
      <p:sp>
        <p:nvSpPr>
          <p:cNvPr id="7" name="Slide Number Placeholder 6"/>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53652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F2CF821A-3367-49A3-80AA-F3C07A693CBF}" type="datetime1">
              <a:rPr lang="en-US" smtClean="0"/>
              <a:t>9/20/2022</a:t>
            </a:fld>
            <a:endParaRPr lang="ar-IQ"/>
          </a:p>
        </p:txBody>
      </p:sp>
      <p:sp>
        <p:nvSpPr>
          <p:cNvPr id="8" name="Footer Placeholder 7"/>
          <p:cNvSpPr>
            <a:spLocks noGrp="1"/>
          </p:cNvSpPr>
          <p:nvPr>
            <p:ph type="ftr" sz="quarter" idx="11"/>
          </p:nvPr>
        </p:nvSpPr>
        <p:spPr/>
        <p:txBody>
          <a:bodyPr/>
          <a:lstStyle/>
          <a:p>
            <a:r>
              <a:rPr lang="ar-IQ"/>
              <a:t>111</a:t>
            </a:r>
          </a:p>
        </p:txBody>
      </p:sp>
      <p:sp>
        <p:nvSpPr>
          <p:cNvPr id="9" name="Slide Number Placeholder 8"/>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319995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525175C8-8E94-4281-A499-640310B378F3}" type="datetime1">
              <a:rPr lang="en-US" smtClean="0"/>
              <a:t>9/20/2022</a:t>
            </a:fld>
            <a:endParaRPr lang="ar-IQ"/>
          </a:p>
        </p:txBody>
      </p:sp>
      <p:sp>
        <p:nvSpPr>
          <p:cNvPr id="4" name="Footer Placeholder 3"/>
          <p:cNvSpPr>
            <a:spLocks noGrp="1"/>
          </p:cNvSpPr>
          <p:nvPr>
            <p:ph type="ftr" sz="quarter" idx="11"/>
          </p:nvPr>
        </p:nvSpPr>
        <p:spPr/>
        <p:txBody>
          <a:bodyPr/>
          <a:lstStyle/>
          <a:p>
            <a:r>
              <a:rPr lang="ar-IQ"/>
              <a:t>111</a:t>
            </a:r>
          </a:p>
        </p:txBody>
      </p:sp>
      <p:sp>
        <p:nvSpPr>
          <p:cNvPr id="5" name="Slide Number Placeholder 4"/>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316688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9D09A-0C2F-40B9-8710-8911AE1585A9}" type="datetime1">
              <a:rPr lang="en-US" smtClean="0"/>
              <a:t>9/20/2022</a:t>
            </a:fld>
            <a:endParaRPr lang="ar-IQ"/>
          </a:p>
        </p:txBody>
      </p:sp>
      <p:sp>
        <p:nvSpPr>
          <p:cNvPr id="3" name="Footer Placeholder 2"/>
          <p:cNvSpPr>
            <a:spLocks noGrp="1"/>
          </p:cNvSpPr>
          <p:nvPr>
            <p:ph type="ftr" sz="quarter" idx="11"/>
          </p:nvPr>
        </p:nvSpPr>
        <p:spPr/>
        <p:txBody>
          <a:bodyPr/>
          <a:lstStyle/>
          <a:p>
            <a:r>
              <a:rPr lang="ar-IQ"/>
              <a:t>111</a:t>
            </a:r>
          </a:p>
        </p:txBody>
      </p:sp>
      <p:sp>
        <p:nvSpPr>
          <p:cNvPr id="4" name="Slide Number Placeholder 3"/>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51142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8F6233-093F-4371-851F-6B891943E81D}" type="datetime1">
              <a:rPr lang="en-US" smtClean="0"/>
              <a:t>9/20/2022</a:t>
            </a:fld>
            <a:endParaRPr lang="ar-IQ"/>
          </a:p>
        </p:txBody>
      </p:sp>
      <p:sp>
        <p:nvSpPr>
          <p:cNvPr id="6" name="Footer Placeholder 5"/>
          <p:cNvSpPr>
            <a:spLocks noGrp="1"/>
          </p:cNvSpPr>
          <p:nvPr>
            <p:ph type="ftr" sz="quarter" idx="11"/>
          </p:nvPr>
        </p:nvSpPr>
        <p:spPr/>
        <p:txBody>
          <a:bodyPr/>
          <a:lstStyle/>
          <a:p>
            <a:r>
              <a:rPr lang="ar-IQ"/>
              <a:t>111</a:t>
            </a:r>
          </a:p>
        </p:txBody>
      </p:sp>
      <p:sp>
        <p:nvSpPr>
          <p:cNvPr id="7" name="Slide Number Placeholder 6"/>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4088137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7363A4-178E-4D66-99DA-F0FE508FD87D}" type="datetime1">
              <a:rPr lang="en-US" smtClean="0"/>
              <a:t>9/20/2022</a:t>
            </a:fld>
            <a:endParaRPr lang="ar-IQ"/>
          </a:p>
        </p:txBody>
      </p:sp>
      <p:sp>
        <p:nvSpPr>
          <p:cNvPr id="6" name="Footer Placeholder 5"/>
          <p:cNvSpPr>
            <a:spLocks noGrp="1"/>
          </p:cNvSpPr>
          <p:nvPr>
            <p:ph type="ftr" sz="quarter" idx="11"/>
          </p:nvPr>
        </p:nvSpPr>
        <p:spPr/>
        <p:txBody>
          <a:bodyPr/>
          <a:lstStyle/>
          <a:p>
            <a:r>
              <a:rPr lang="ar-IQ"/>
              <a:t>111</a:t>
            </a:r>
          </a:p>
        </p:txBody>
      </p:sp>
      <p:sp>
        <p:nvSpPr>
          <p:cNvPr id="7" name="Slide Number Placeholder 6"/>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719890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6061B4E-D9E0-421F-B2CA-B2823A9E14A9}" type="datetime1">
              <a:rPr lang="en-US" smtClean="0"/>
              <a:t>9/20/2022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IQ"/>
              <a:t>111</a:t>
            </a: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4079F43-72A0-420E-AC11-C557A754E6F8}" type="slidenum">
              <a:rPr lang="ar-IQ" smtClean="0"/>
              <a:t>‹#›</a:t>
            </a:fld>
            <a:endParaRPr lang="ar-IQ"/>
          </a:p>
        </p:txBody>
      </p:sp>
    </p:spTree>
    <p:extLst>
      <p:ext uri="{BB962C8B-B14F-4D97-AF65-F5344CB8AC3E}">
        <p14:creationId xmlns:p14="http://schemas.microsoft.com/office/powerpoint/2010/main" val="1283777424"/>
      </p:ext>
    </p:extLst>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nwer@su.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44824"/>
            <a:ext cx="8964488" cy="6000328"/>
          </a:xfrm>
        </p:spPr>
        <p:txBody>
          <a:bodyPr>
            <a:normAutofit/>
          </a:bodyPr>
          <a:lstStyle/>
          <a:p>
            <a:pPr rtl="1">
              <a:lnSpc>
                <a:spcPct val="115000"/>
              </a:lnSpc>
              <a:spcAft>
                <a:spcPts val="1000"/>
              </a:spcAft>
            </a:pPr>
            <a:endParaRPr lang="en-US" sz="2800" dirty="0">
              <a:ea typeface="Calibri"/>
              <a:cs typeface="Arial"/>
            </a:endParaRPr>
          </a:p>
          <a:p>
            <a:pPr marL="0" indent="0" algn="r" rtl="1">
              <a:lnSpc>
                <a:spcPct val="115000"/>
              </a:lnSpc>
              <a:spcAft>
                <a:spcPts val="1000"/>
              </a:spcAft>
              <a:buNone/>
            </a:pPr>
            <a:endParaRPr lang="ar-IQ" sz="2800" b="1" dirty="0">
              <a:ea typeface="Calibri"/>
              <a:cs typeface="Arial"/>
            </a:endParaRPr>
          </a:p>
          <a:p>
            <a:pPr marL="0" indent="0" algn="ctr" rtl="1">
              <a:lnSpc>
                <a:spcPct val="115000"/>
              </a:lnSpc>
              <a:spcAft>
                <a:spcPts val="1000"/>
              </a:spcAft>
              <a:buNone/>
            </a:pPr>
            <a:r>
              <a:rPr lang="ar-IQ" sz="2800" b="1" dirty="0">
                <a:ea typeface="Calibri"/>
              </a:rPr>
              <a:t>المفعول المطلق</a:t>
            </a:r>
            <a:endParaRPr lang="en-US" sz="2800" dirty="0">
              <a:ea typeface="Calibri"/>
              <a:cs typeface="Arial"/>
            </a:endParaRPr>
          </a:p>
          <a:p>
            <a:pPr marL="0" indent="0" algn="ctr" rtl="1">
              <a:lnSpc>
                <a:spcPct val="115000"/>
              </a:lnSpc>
              <a:spcAft>
                <a:spcPts val="1000"/>
              </a:spcAft>
              <a:buNone/>
            </a:pPr>
            <a:r>
              <a:rPr lang="ar-IQ" sz="2800" b="1" dirty="0">
                <a:ea typeface="Calibri"/>
              </a:rPr>
              <a:t>مدرسة المادة </a:t>
            </a:r>
            <a:r>
              <a:rPr lang="ar-IQ" sz="2800" dirty="0">
                <a:ea typeface="Calibri"/>
                <a:cs typeface="Ali_K_Sahifa Bold"/>
              </a:rPr>
              <a:t>: ريذين صلاح أنور</a:t>
            </a:r>
          </a:p>
          <a:p>
            <a:pPr marL="0" indent="0" algn="ctr">
              <a:lnSpc>
                <a:spcPct val="115000"/>
              </a:lnSpc>
              <a:spcAft>
                <a:spcPts val="1000"/>
              </a:spcAft>
              <a:buNone/>
            </a:pPr>
            <a:r>
              <a:rPr lang="ar-IQ" sz="2800" b="1" dirty="0">
                <a:ea typeface="Calibri"/>
              </a:rPr>
              <a:t> المرحلة: الثالثة</a:t>
            </a:r>
            <a:endParaRPr lang="en-US" sz="2800" dirty="0">
              <a:ea typeface="Calibri"/>
              <a:cs typeface="Arial"/>
            </a:endParaRPr>
          </a:p>
          <a:p>
            <a:pPr marL="0" indent="0" algn="ctr" rtl="1">
              <a:lnSpc>
                <a:spcPct val="115000"/>
              </a:lnSpc>
              <a:spcAft>
                <a:spcPts val="1000"/>
              </a:spcAft>
              <a:buNone/>
            </a:pPr>
            <a:r>
              <a:rPr lang="en-US" sz="2800" dirty="0">
                <a:ea typeface="Calibri"/>
                <a:cs typeface="Arial"/>
              </a:rPr>
              <a:t>Email : </a:t>
            </a:r>
            <a:r>
              <a:rPr lang="en-US" sz="2800" u="sng" dirty="0">
                <a:solidFill>
                  <a:srgbClr val="0000FF"/>
                </a:solidFill>
                <a:ea typeface="Calibri"/>
                <a:cs typeface="Arial"/>
              </a:rPr>
              <a:t>rezhin</a:t>
            </a:r>
            <a:r>
              <a:rPr lang="en-US" sz="2800" u="sng" dirty="0">
                <a:solidFill>
                  <a:srgbClr val="0000FF"/>
                </a:solidFill>
                <a:ea typeface="Calibri"/>
                <a:cs typeface="Arial"/>
                <a:hlinkClick r:id="rId3"/>
              </a:rPr>
              <a:t>.anwer@su.</a:t>
            </a:r>
            <a:r>
              <a:rPr lang="en-US" sz="2800" u="sng" dirty="0">
                <a:solidFill>
                  <a:srgbClr val="0000FF"/>
                </a:solidFill>
                <a:ea typeface="Calibri"/>
                <a:cs typeface="Arial"/>
              </a:rPr>
              <a:t>edu.krd</a:t>
            </a:r>
            <a:r>
              <a:rPr lang="ar-IQ" sz="2800" dirty="0">
                <a:ea typeface="Calibri"/>
              </a:rPr>
              <a:t> </a:t>
            </a:r>
            <a:endParaRPr lang="en-US" sz="2800" dirty="0">
              <a:ea typeface="Calibri"/>
              <a:cs typeface="Arial"/>
            </a:endParaRPr>
          </a:p>
          <a:p>
            <a:endParaRPr lang="ar-IQ" sz="2800" dirty="0"/>
          </a:p>
        </p:txBody>
      </p:sp>
      <p:pic>
        <p:nvPicPr>
          <p:cNvPr id="4" name="Picture 3" descr="new arm"/>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03648" y="969020"/>
            <a:ext cx="1828800" cy="2057400"/>
          </a:xfrm>
          <a:prstGeom prst="rect">
            <a:avLst/>
          </a:prstGeom>
          <a:noFill/>
        </p:spPr>
      </p:pic>
      <p:sp>
        <p:nvSpPr>
          <p:cNvPr id="2" name="TextBox 1"/>
          <p:cNvSpPr txBox="1"/>
          <p:nvPr/>
        </p:nvSpPr>
        <p:spPr>
          <a:xfrm>
            <a:off x="6300192" y="840432"/>
            <a:ext cx="2232248" cy="461665"/>
          </a:xfrm>
          <a:prstGeom prst="rect">
            <a:avLst/>
          </a:prstGeom>
          <a:noFill/>
        </p:spPr>
        <p:txBody>
          <a:bodyPr wrap="square" rtlCol="1">
            <a:spAutoFit/>
          </a:bodyPr>
          <a:lstStyle/>
          <a:p>
            <a:r>
              <a:rPr lang="ar-IQ" sz="2400" b="1" dirty="0"/>
              <a:t>إقليم كوردستان</a:t>
            </a:r>
          </a:p>
        </p:txBody>
      </p:sp>
      <p:sp>
        <p:nvSpPr>
          <p:cNvPr id="5" name="Slide Number Placeholder 4"/>
          <p:cNvSpPr>
            <a:spLocks noGrp="1"/>
          </p:cNvSpPr>
          <p:nvPr>
            <p:ph type="sldNum" sz="quarter" idx="12"/>
          </p:nvPr>
        </p:nvSpPr>
        <p:spPr/>
        <p:txBody>
          <a:bodyPr/>
          <a:lstStyle/>
          <a:p>
            <a:fld id="{64079F43-72A0-420E-AC11-C557A754E6F8}" type="slidenum">
              <a:rPr lang="ar-IQ" sz="2000" smtClean="0">
                <a:solidFill>
                  <a:schemeClr val="tx1"/>
                </a:solidFill>
              </a:rPr>
              <a:t>1</a:t>
            </a:fld>
            <a:endParaRPr lang="ar-IQ" sz="2000" dirty="0">
              <a:solidFill>
                <a:schemeClr val="tx1"/>
              </a:solidFill>
            </a:endParaRPr>
          </a:p>
        </p:txBody>
      </p:sp>
      <p:sp>
        <p:nvSpPr>
          <p:cNvPr id="6" name="TextBox 5"/>
          <p:cNvSpPr txBox="1"/>
          <p:nvPr/>
        </p:nvSpPr>
        <p:spPr>
          <a:xfrm>
            <a:off x="5796136" y="1340768"/>
            <a:ext cx="2932214" cy="1586845"/>
          </a:xfrm>
          <a:prstGeom prst="rect">
            <a:avLst/>
          </a:prstGeom>
          <a:noFill/>
        </p:spPr>
        <p:txBody>
          <a:bodyPr wrap="none" rtlCol="1">
            <a:spAutoFit/>
          </a:bodyPr>
          <a:lstStyle/>
          <a:p>
            <a:pPr>
              <a:lnSpc>
                <a:spcPct val="115000"/>
              </a:lnSpc>
              <a:spcAft>
                <a:spcPts val="1000"/>
              </a:spcAft>
            </a:pPr>
            <a:r>
              <a:rPr lang="ar-IQ" sz="2400" b="1" dirty="0">
                <a:ea typeface="Calibri"/>
              </a:rPr>
              <a:t> جامعة صلاح الدين – أربيل</a:t>
            </a:r>
            <a:endParaRPr lang="en-US" sz="2400" dirty="0">
              <a:ea typeface="Calibri"/>
              <a:cs typeface="Arial"/>
            </a:endParaRPr>
          </a:p>
          <a:p>
            <a:pPr>
              <a:lnSpc>
                <a:spcPct val="115000"/>
              </a:lnSpc>
              <a:spcAft>
                <a:spcPts val="1000"/>
              </a:spcAft>
            </a:pPr>
            <a:r>
              <a:rPr lang="ar-IQ" sz="2400" b="1" dirty="0">
                <a:ea typeface="Calibri"/>
              </a:rPr>
              <a:t>   كلية اللغات</a:t>
            </a:r>
            <a:endParaRPr lang="en-US" sz="2400" dirty="0">
              <a:ea typeface="Calibri"/>
              <a:cs typeface="Arial"/>
            </a:endParaRPr>
          </a:p>
          <a:p>
            <a:pPr>
              <a:lnSpc>
                <a:spcPct val="115000"/>
              </a:lnSpc>
              <a:spcAft>
                <a:spcPts val="1000"/>
              </a:spcAft>
            </a:pPr>
            <a:r>
              <a:rPr lang="ar-IQ" sz="2400" b="1" dirty="0">
                <a:ea typeface="Calibri"/>
              </a:rPr>
              <a:t>   قسم اللغة العربية</a:t>
            </a:r>
            <a:r>
              <a:rPr lang="ar-IQ" sz="2400" dirty="0">
                <a:ea typeface="Calibri"/>
              </a:rPr>
              <a:t> </a:t>
            </a:r>
            <a:endParaRPr lang="ar-IQ" sz="2400" dirty="0"/>
          </a:p>
        </p:txBody>
      </p:sp>
    </p:spTree>
    <p:extLst>
      <p:ext uri="{BB962C8B-B14F-4D97-AF65-F5344CB8AC3E}">
        <p14:creationId xmlns:p14="http://schemas.microsoft.com/office/powerpoint/2010/main" val="712363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6632" y="1268760"/>
            <a:ext cx="8352928" cy="3970318"/>
          </a:xfrm>
          <a:prstGeom prst="rect">
            <a:avLst/>
          </a:prstGeom>
          <a:noFill/>
        </p:spPr>
        <p:txBody>
          <a:bodyPr wrap="square" rtlCol="1">
            <a:spAutoFit/>
          </a:bodyPr>
          <a:lstStyle/>
          <a:p>
            <a:endParaRPr lang="ar-IQ" sz="2800" b="1" dirty="0"/>
          </a:p>
          <a:p>
            <a:pPr marL="457200" indent="-457200">
              <a:buFont typeface="Wingdings" pitchFamily="2" charset="2"/>
              <a:buChar char="Ø"/>
            </a:pPr>
            <a:r>
              <a:rPr lang="ar-IQ" sz="2800" b="1" dirty="0"/>
              <a:t>المفعول المطلق</a:t>
            </a:r>
          </a:p>
          <a:p>
            <a:pPr marL="457200" indent="-457200">
              <a:buFont typeface="Wingdings" pitchFamily="2" charset="2"/>
              <a:buChar char="Ø"/>
            </a:pPr>
            <a:r>
              <a:rPr lang="ar-IQ" sz="2800" b="1" dirty="0"/>
              <a:t>عامل المفعول المطلق</a:t>
            </a:r>
          </a:p>
          <a:p>
            <a:pPr marL="457200" indent="-457200">
              <a:buFont typeface="Wingdings" pitchFamily="2" charset="2"/>
              <a:buChar char="Ø"/>
            </a:pPr>
            <a:r>
              <a:rPr lang="ar-IQ" sz="2800" b="1" dirty="0"/>
              <a:t>أحكام المفعول المطلق</a:t>
            </a:r>
          </a:p>
          <a:p>
            <a:pPr marL="457200" indent="-457200">
              <a:buFont typeface="Wingdings" pitchFamily="2" charset="2"/>
              <a:buChar char="Ø"/>
            </a:pPr>
            <a:r>
              <a:rPr lang="ar-IQ" sz="2800" b="1" dirty="0"/>
              <a:t>النائب عن المصدر(المفعول المطلق)</a:t>
            </a:r>
            <a:endParaRPr lang="en-US" sz="2800" b="1" dirty="0"/>
          </a:p>
          <a:p>
            <a:pPr marL="457200" indent="-457200">
              <a:buFont typeface="Wingdings" pitchFamily="2" charset="2"/>
              <a:buChar char="Ø"/>
            </a:pPr>
            <a:endParaRPr lang="ar-IQ" sz="2800" b="1" dirty="0"/>
          </a:p>
          <a:p>
            <a:endParaRPr lang="en-US" sz="2800" b="1" dirty="0">
              <a:solidFill>
                <a:srgbClr val="0070C0"/>
              </a:solidFill>
            </a:endParaRPr>
          </a:p>
          <a:p>
            <a:endParaRPr lang="ar-IQ" sz="2800" dirty="0"/>
          </a:p>
          <a:p>
            <a:endParaRPr lang="ar-IQ" sz="2800" dirty="0"/>
          </a:p>
        </p:txBody>
      </p:sp>
      <p:sp>
        <p:nvSpPr>
          <p:cNvPr id="2" name="TextBox 1"/>
          <p:cNvSpPr txBox="1"/>
          <p:nvPr/>
        </p:nvSpPr>
        <p:spPr>
          <a:xfrm>
            <a:off x="3203848" y="799837"/>
            <a:ext cx="2952328" cy="646331"/>
          </a:xfrm>
          <a:prstGeom prst="rect">
            <a:avLst/>
          </a:prstGeom>
          <a:noFill/>
        </p:spPr>
        <p:txBody>
          <a:bodyPr wrap="square" rtlCol="1">
            <a:spAutoFit/>
          </a:bodyPr>
          <a:lstStyle/>
          <a:p>
            <a:r>
              <a:rPr lang="ar-IQ" sz="3600" b="1" dirty="0">
                <a:solidFill>
                  <a:srgbClr val="0070C0"/>
                </a:solidFill>
              </a:rPr>
              <a:t>المحتوى</a:t>
            </a:r>
            <a:endParaRPr lang="ar-IQ" sz="3600" dirty="0"/>
          </a:p>
        </p:txBody>
      </p:sp>
      <p:sp>
        <p:nvSpPr>
          <p:cNvPr id="3" name="Slide Number Placeholder 2"/>
          <p:cNvSpPr>
            <a:spLocks noGrp="1"/>
          </p:cNvSpPr>
          <p:nvPr>
            <p:ph type="sldNum" sz="quarter" idx="12"/>
          </p:nvPr>
        </p:nvSpPr>
        <p:spPr/>
        <p:txBody>
          <a:bodyPr/>
          <a:lstStyle/>
          <a:p>
            <a:fld id="{64079F43-72A0-420E-AC11-C557A754E6F8}" type="slidenum">
              <a:rPr lang="ar-IQ" sz="2000" smtClean="0">
                <a:solidFill>
                  <a:schemeClr val="tx1"/>
                </a:solidFill>
              </a:rPr>
              <a:t>2</a:t>
            </a:fld>
            <a:endParaRPr lang="ar-IQ" sz="2000" dirty="0">
              <a:solidFill>
                <a:schemeClr val="tx1"/>
              </a:solidFill>
            </a:endParaRPr>
          </a:p>
        </p:txBody>
      </p:sp>
    </p:spTree>
    <p:extLst>
      <p:ext uri="{BB962C8B-B14F-4D97-AF65-F5344CB8AC3E}">
        <p14:creationId xmlns:p14="http://schemas.microsoft.com/office/powerpoint/2010/main" val="1638805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31840" y="260649"/>
            <a:ext cx="3096344" cy="648072"/>
          </a:xfrm>
          <a:solidFill>
            <a:schemeClr val="bg1"/>
          </a:solidFill>
          <a:ln w="28575">
            <a:solidFill>
              <a:schemeClr val="tx2">
                <a:lumMod val="75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ar-IQ" sz="3200" b="1" dirty="0">
                <a:ln w="12700">
                  <a:solidFill>
                    <a:schemeClr val="tx1"/>
                  </a:solidFill>
                  <a:prstDash val="solid"/>
                </a:ln>
                <a:solidFill>
                  <a:schemeClr val="tx1"/>
                </a:solidFill>
                <a:effectLst>
                  <a:outerShdw blurRad="41275" dist="20320" dir="1800000" algn="tl" rotWithShape="0">
                    <a:srgbClr val="000000">
                      <a:alpha val="40000"/>
                    </a:srgbClr>
                  </a:outerShdw>
                </a:effectLst>
              </a:rPr>
              <a:t>المفعول المطلق</a:t>
            </a:r>
          </a:p>
        </p:txBody>
      </p:sp>
      <p:sp>
        <p:nvSpPr>
          <p:cNvPr id="3" name="Subtitle 2"/>
          <p:cNvSpPr>
            <a:spLocks noGrp="1"/>
          </p:cNvSpPr>
          <p:nvPr>
            <p:ph type="subTitle" idx="1"/>
          </p:nvPr>
        </p:nvSpPr>
        <p:spPr>
          <a:xfrm>
            <a:off x="611560" y="980728"/>
            <a:ext cx="7848871" cy="5475569"/>
          </a:xfrm>
        </p:spPr>
        <p:txBody>
          <a:bodyPr>
            <a:normAutofit fontScale="92500"/>
          </a:bodyPr>
          <a:lstStyle/>
          <a:p>
            <a:pPr algn="just"/>
            <a:r>
              <a:rPr lang="ar-IQ" sz="2800" b="1" dirty="0">
                <a:solidFill>
                  <a:srgbClr val="0070C0"/>
                </a:solidFill>
              </a:rPr>
              <a:t>   </a:t>
            </a:r>
            <a:r>
              <a:rPr lang="ar-IQ" sz="2400" dirty="0">
                <a:solidFill>
                  <a:schemeClr val="tx1"/>
                </a:solidFill>
              </a:rPr>
              <a:t>هو المصدر المنتصب، توكيداً لعامله، أو بياناً لنوعه، أو عدده، نحو: ضربْتُ ضرباً، ضربتُ ضرباً شديداً، ضربتُ ضربتين .</a:t>
            </a:r>
          </a:p>
          <a:p>
            <a:pPr algn="just"/>
            <a:r>
              <a:rPr lang="ar-IQ" sz="2400" dirty="0">
                <a:solidFill>
                  <a:schemeClr val="tx1"/>
                </a:solidFill>
              </a:rPr>
              <a:t>   إذاً المفعول المطلق يقع على ثلاثة أحوال كما تقدم، وسُميَ مفعولاً مطلقاً لأنّهُ لم يقيّد بحرف جرٍّ ونحوهِ، كالمفعول به، والمفعول فيه، والمفعول معه، والمفعول لأجله .</a:t>
            </a:r>
          </a:p>
          <a:p>
            <a:pPr algn="just"/>
            <a:r>
              <a:rPr lang="ar-IQ" sz="2800" b="1" dirty="0">
                <a:solidFill>
                  <a:schemeClr val="tx1"/>
                </a:solidFill>
              </a:rPr>
              <a:t>   عامل المفعول المطلق</a:t>
            </a:r>
          </a:p>
          <a:p>
            <a:pPr algn="just"/>
            <a:r>
              <a:rPr lang="ar-IQ" sz="2400" dirty="0">
                <a:solidFill>
                  <a:schemeClr val="tx1"/>
                </a:solidFill>
              </a:rPr>
              <a:t>يعمل في المفعول المطلق أحد ثلاثة عوامل:</a:t>
            </a:r>
          </a:p>
          <a:p>
            <a:pPr algn="just"/>
            <a:r>
              <a:rPr lang="ar-IQ" sz="2400" b="1" dirty="0">
                <a:solidFill>
                  <a:schemeClr val="tx1"/>
                </a:solidFill>
              </a:rPr>
              <a:t>1- الفعل التام المتصرّف</a:t>
            </a:r>
            <a:r>
              <a:rPr lang="ar-IQ" sz="2400" dirty="0">
                <a:solidFill>
                  <a:schemeClr val="tx1"/>
                </a:solidFill>
              </a:rPr>
              <a:t>، نحو: اتقن عملكَ إتقاناً .</a:t>
            </a:r>
          </a:p>
          <a:p>
            <a:pPr algn="just"/>
            <a:r>
              <a:rPr lang="ar-IQ" sz="2400" b="1" dirty="0">
                <a:solidFill>
                  <a:schemeClr val="tx1"/>
                </a:solidFill>
              </a:rPr>
              <a:t>2- الصفة المشتقة منهُ،</a:t>
            </a:r>
            <a:r>
              <a:rPr lang="ar-IQ" sz="2400" dirty="0">
                <a:solidFill>
                  <a:schemeClr val="tx1"/>
                </a:solidFill>
              </a:rPr>
              <a:t>أي: المشتقة من الفعل، نحو: رأيته مسرعاً إسراعاً عظيماً .</a:t>
            </a:r>
          </a:p>
          <a:p>
            <a:pPr algn="just"/>
            <a:r>
              <a:rPr lang="ar-IQ" sz="2600" b="1" dirty="0">
                <a:solidFill>
                  <a:schemeClr val="tx1"/>
                </a:solidFill>
              </a:rPr>
              <a:t>3- مصدره</a:t>
            </a:r>
            <a:r>
              <a:rPr lang="ar-IQ" sz="2600" dirty="0">
                <a:solidFill>
                  <a:schemeClr val="tx1"/>
                </a:solidFill>
              </a:rPr>
              <a:t>، أي مصدر الفعل، نحو: فرحتُ باجتهادك اجتهاداً حسناً، ومنه قوله تعالى: (ومن تبعكَ منهم فإنَّ جهنّمَ جزاؤكم جزاءً موفوراً) .</a:t>
            </a:r>
            <a:r>
              <a:rPr lang="ar-IQ" sz="2600" b="1" dirty="0">
                <a:solidFill>
                  <a:schemeClr val="tx1"/>
                </a:solidFill>
              </a:rPr>
              <a:t> </a:t>
            </a:r>
          </a:p>
          <a:p>
            <a:pPr algn="just"/>
            <a:endParaRPr lang="ar-IQ" sz="2400" dirty="0">
              <a:solidFill>
                <a:schemeClr val="tx1"/>
              </a:solidFill>
            </a:endParaRPr>
          </a:p>
          <a:p>
            <a:pPr algn="just"/>
            <a:endParaRPr lang="ar-IQ" sz="2400" dirty="0">
              <a:solidFill>
                <a:schemeClr val="tx1"/>
              </a:solidFill>
            </a:endParaRPr>
          </a:p>
          <a:p>
            <a:pPr algn="r"/>
            <a:r>
              <a:rPr lang="ar-IQ" sz="2400" dirty="0">
                <a:solidFill>
                  <a:schemeClr val="tx1"/>
                </a:solidFill>
              </a:rPr>
              <a:t>   </a:t>
            </a:r>
            <a:endParaRPr lang="en-US" sz="2800" dirty="0">
              <a:solidFill>
                <a:srgbClr val="0070C0"/>
              </a:solidFill>
            </a:endParaRPr>
          </a:p>
        </p:txBody>
      </p:sp>
      <p:sp>
        <p:nvSpPr>
          <p:cNvPr id="4" name="Slide Number Placeholder 3"/>
          <p:cNvSpPr>
            <a:spLocks noGrp="1"/>
          </p:cNvSpPr>
          <p:nvPr>
            <p:ph type="sldNum" sz="quarter" idx="12"/>
          </p:nvPr>
        </p:nvSpPr>
        <p:spPr/>
        <p:txBody>
          <a:bodyPr/>
          <a:lstStyle/>
          <a:p>
            <a:fld id="{64079F43-72A0-420E-AC11-C557A754E6F8}" type="slidenum">
              <a:rPr lang="ar-IQ" sz="2000" smtClean="0">
                <a:solidFill>
                  <a:schemeClr val="tx1"/>
                </a:solidFill>
              </a:rPr>
              <a:t>3</a:t>
            </a:fld>
            <a:endParaRPr lang="ar-IQ" sz="2000" dirty="0">
              <a:solidFill>
                <a:schemeClr val="tx1"/>
              </a:solidFill>
            </a:endParaRPr>
          </a:p>
        </p:txBody>
      </p:sp>
    </p:spTree>
    <p:extLst>
      <p:ext uri="{BB962C8B-B14F-4D97-AF65-F5344CB8AC3E}">
        <p14:creationId xmlns:p14="http://schemas.microsoft.com/office/powerpoint/2010/main" val="3247597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485674"/>
            <a:ext cx="8208912" cy="523220"/>
          </a:xfrm>
          <a:prstGeom prst="rect">
            <a:avLst/>
          </a:prstGeom>
          <a:noFill/>
        </p:spPr>
        <p:txBody>
          <a:bodyPr wrap="square" rtlCol="1">
            <a:spAutoFit/>
          </a:bodyPr>
          <a:lstStyle/>
          <a:p>
            <a:r>
              <a:rPr lang="ar-IQ" sz="2800" b="1" dirty="0"/>
              <a:t>  أحكام المفعول المطلق</a:t>
            </a:r>
            <a:endParaRPr lang="en-US" sz="2800" dirty="0"/>
          </a:p>
        </p:txBody>
      </p:sp>
      <p:sp>
        <p:nvSpPr>
          <p:cNvPr id="2" name="Slide Number Placeholder 1"/>
          <p:cNvSpPr>
            <a:spLocks noGrp="1"/>
          </p:cNvSpPr>
          <p:nvPr>
            <p:ph type="sldNum" sz="quarter" idx="12"/>
          </p:nvPr>
        </p:nvSpPr>
        <p:spPr/>
        <p:txBody>
          <a:bodyPr/>
          <a:lstStyle/>
          <a:p>
            <a:fld id="{64079F43-72A0-420E-AC11-C557A754E6F8}" type="slidenum">
              <a:rPr lang="ar-IQ" sz="2000" smtClean="0">
                <a:solidFill>
                  <a:schemeClr val="tx1"/>
                </a:solidFill>
              </a:rPr>
              <a:t>4</a:t>
            </a:fld>
            <a:endParaRPr lang="ar-IQ" sz="2000" dirty="0">
              <a:solidFill>
                <a:schemeClr val="tx1"/>
              </a:solidFill>
            </a:endParaRPr>
          </a:p>
        </p:txBody>
      </p:sp>
      <p:sp>
        <p:nvSpPr>
          <p:cNvPr id="11" name="TextBox 10"/>
          <p:cNvSpPr txBox="1"/>
          <p:nvPr/>
        </p:nvSpPr>
        <p:spPr>
          <a:xfrm>
            <a:off x="1058912" y="992917"/>
            <a:ext cx="7636708" cy="892552"/>
          </a:xfrm>
          <a:prstGeom prst="rect">
            <a:avLst/>
          </a:prstGeom>
          <a:noFill/>
        </p:spPr>
        <p:txBody>
          <a:bodyPr wrap="square" rtlCol="1">
            <a:spAutoFit/>
          </a:bodyPr>
          <a:lstStyle/>
          <a:p>
            <a:pPr algn="just"/>
            <a:endParaRPr lang="ar-IQ" sz="2400" b="1" dirty="0"/>
          </a:p>
          <a:p>
            <a:pPr algn="just"/>
            <a:endParaRPr lang="ar-IQ" sz="2800" dirty="0"/>
          </a:p>
        </p:txBody>
      </p:sp>
      <p:sp>
        <p:nvSpPr>
          <p:cNvPr id="5" name="TextBox 4">
            <a:extLst>
              <a:ext uri="{FF2B5EF4-FFF2-40B4-BE49-F238E27FC236}">
                <a16:creationId xmlns:a16="http://schemas.microsoft.com/office/drawing/2014/main" id="{5978089F-A4CD-690E-9123-29DA1698EAA2}"/>
              </a:ext>
            </a:extLst>
          </p:cNvPr>
          <p:cNvSpPr txBox="1"/>
          <p:nvPr/>
        </p:nvSpPr>
        <p:spPr>
          <a:xfrm>
            <a:off x="753646" y="1196752"/>
            <a:ext cx="7636708" cy="4668331"/>
          </a:xfrm>
          <a:prstGeom prst="rect">
            <a:avLst/>
          </a:prstGeom>
          <a:noFill/>
        </p:spPr>
        <p:txBody>
          <a:bodyPr wrap="square">
            <a:spAutoFit/>
          </a:bodyPr>
          <a:lstStyle/>
          <a:p>
            <a:pPr algn="just"/>
            <a:r>
              <a:rPr lang="ar-IQ" sz="2400" dirty="0">
                <a:solidFill>
                  <a:schemeClr val="tx1"/>
                </a:solidFill>
              </a:rPr>
              <a:t>للمفعول المطلق ثلاثةُ أحكام:</a:t>
            </a:r>
          </a:p>
          <a:p>
            <a:pPr algn="just"/>
            <a:r>
              <a:rPr lang="ar-IQ" sz="2400" dirty="0">
                <a:solidFill>
                  <a:schemeClr val="tx1"/>
                </a:solidFill>
              </a:rPr>
              <a:t>1- أنّهُ يجب نصبُهُ .</a:t>
            </a:r>
          </a:p>
          <a:p>
            <a:pPr algn="just"/>
            <a:r>
              <a:rPr lang="ar-IQ" sz="2400" dirty="0">
                <a:solidFill>
                  <a:schemeClr val="tx1"/>
                </a:solidFill>
              </a:rPr>
              <a:t>2- أنّهُ يجب أن يقعَ بعد العامل، إن كان للتأكيد، فإن كان للنوع أو العدد، جازَ أن يذكرَ بعدهُ أو قبلهُ، إلا إن كان استفهاماً أو شرطاً، فيجب تقدّمُه على عاملهِ، وذلك لأنّ لأسماءِ الاستفهام والشرط صدر الكلام .</a:t>
            </a:r>
          </a:p>
          <a:p>
            <a:pPr algn="just"/>
            <a:r>
              <a:rPr lang="ar-IQ" sz="2400" dirty="0">
                <a:solidFill>
                  <a:schemeClr val="tx1"/>
                </a:solidFill>
              </a:rPr>
              <a:t>3- أنّهُ يجوز أن يحذفَ عاملُهُ، إن كان نوعياً أو عددياً، لقرينة دالةٍ عليه، تقول: ما جلستَ، فيقال في الجواب: بلى جلوساً طويلاً، أو جلستين، ويقال: إنّك لاتعتني بعملك، فتقول: بلى اعتناءً عظيماً، ويقال: أيَّ سير سرتَ، فتقول: سيرَ الصالحين، وتقول لمن تأهّبَ للحجّ: حجّاً مبروراً، ولِمَن قدمَ من سفرٍ: قدوماً مباركاً.</a:t>
            </a:r>
          </a:p>
          <a:p>
            <a:pPr algn="just"/>
            <a:r>
              <a:rPr lang="ar-IQ" sz="2400" dirty="0"/>
              <a:t>وأما المصدر المؤكّد، فلا يجوز حذفُ عامله، على الأصح من مذاهب النحاة، لأنّهُ إنما جيء به للتقوية والتأكيد وحذف عامله ينافي هذا الغرض .</a:t>
            </a:r>
            <a:endParaRPr lang="en-US" sz="2400" dirty="0"/>
          </a:p>
        </p:txBody>
      </p:sp>
    </p:spTree>
    <p:extLst>
      <p:ext uri="{BB962C8B-B14F-4D97-AF65-F5344CB8AC3E}">
        <p14:creationId xmlns:p14="http://schemas.microsoft.com/office/powerpoint/2010/main" val="231771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671169"/>
            <a:ext cx="2133600" cy="365125"/>
          </a:xfrm>
        </p:spPr>
        <p:txBody>
          <a:bodyPr/>
          <a:lstStyle/>
          <a:p>
            <a:fld id="{64079F43-72A0-420E-AC11-C557A754E6F8}" type="slidenum">
              <a:rPr lang="ar-IQ" smtClean="0"/>
              <a:t>5</a:t>
            </a:fld>
            <a:endParaRPr lang="ar-IQ"/>
          </a:p>
        </p:txBody>
      </p:sp>
      <p:sp>
        <p:nvSpPr>
          <p:cNvPr id="120" name="Slide Number Placeholder 1"/>
          <p:cNvSpPr txBox="1">
            <a:spLocks/>
          </p:cNvSpPr>
          <p:nvPr/>
        </p:nvSpPr>
        <p:spPr>
          <a:xfrm>
            <a:off x="457200" y="6356350"/>
            <a:ext cx="2133600" cy="365125"/>
          </a:xfrm>
          <a:prstGeom prst="rect">
            <a:avLst/>
          </a:prstGeom>
        </p:spPr>
        <p:txBody>
          <a:bodyPr vert="horz" lIns="91440" tIns="45720" rIns="91440" bIns="45720" rtlCol="1" anchor="ctr"/>
          <a:lstStyle>
            <a:defPPr>
              <a:defRPr lang="ar-IQ"/>
            </a:defPPr>
            <a:lvl1pPr marL="0" algn="l"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64079F43-72A0-420E-AC11-C557A754E6F8}" type="slidenum">
              <a:rPr lang="ar-IQ" sz="2000" smtClean="0">
                <a:solidFill>
                  <a:schemeClr val="tx1"/>
                </a:solidFill>
              </a:rPr>
              <a:pPr/>
              <a:t>5</a:t>
            </a:fld>
            <a:endParaRPr lang="ar-IQ" sz="2000" dirty="0">
              <a:solidFill>
                <a:schemeClr val="tx1"/>
              </a:solidFill>
            </a:endParaRPr>
          </a:p>
        </p:txBody>
      </p:sp>
      <p:sp>
        <p:nvSpPr>
          <p:cNvPr id="3" name="TextBox 2">
            <a:extLst>
              <a:ext uri="{FF2B5EF4-FFF2-40B4-BE49-F238E27FC236}">
                <a16:creationId xmlns:a16="http://schemas.microsoft.com/office/drawing/2014/main" id="{72CFB483-C297-54B6-35AB-ED7073B83290}"/>
              </a:ext>
            </a:extLst>
          </p:cNvPr>
          <p:cNvSpPr txBox="1"/>
          <p:nvPr/>
        </p:nvSpPr>
        <p:spPr>
          <a:xfrm>
            <a:off x="539552" y="136525"/>
            <a:ext cx="8064896" cy="6432530"/>
          </a:xfrm>
          <a:prstGeom prst="rect">
            <a:avLst/>
          </a:prstGeom>
          <a:noFill/>
        </p:spPr>
        <p:txBody>
          <a:bodyPr wrap="square" rtlCol="0">
            <a:spAutoFit/>
          </a:bodyPr>
          <a:lstStyle/>
          <a:p>
            <a:r>
              <a:rPr lang="ar-IQ" sz="2800" b="1" dirty="0">
                <a:latin typeface="Arial" panose="020B0604020202020204" pitchFamily="34" charset="0"/>
                <a:cs typeface="Arial" panose="020B0604020202020204" pitchFamily="34" charset="0"/>
              </a:rPr>
              <a:t>  النائب عن المصدر(المفعول المطلق)</a:t>
            </a:r>
            <a:endParaRPr lang="en-US" sz="2800" b="1" dirty="0">
              <a:latin typeface="Arial" panose="020B0604020202020204" pitchFamily="34" charset="0"/>
              <a:cs typeface="Arial" panose="020B0604020202020204" pitchFamily="34" charset="0"/>
            </a:endParaRPr>
          </a:p>
          <a:p>
            <a:r>
              <a:rPr lang="ar-IQ" sz="2400" dirty="0">
                <a:latin typeface="Arial" panose="020B0604020202020204" pitchFamily="34" charset="0"/>
                <a:cs typeface="Arial" panose="020B0604020202020204" pitchFamily="34" charset="0"/>
              </a:rPr>
              <a:t>   ينوب عن المصدر في تأدية معناه وإعرابه مفعولاً مطلقاً اثنا عشرَ شيئاً:</a:t>
            </a:r>
          </a:p>
          <a:p>
            <a:r>
              <a:rPr lang="ar-IQ" sz="2400" dirty="0">
                <a:latin typeface="Arial" panose="020B0604020202020204" pitchFamily="34" charset="0"/>
                <a:cs typeface="Arial" panose="020B0604020202020204" pitchFamily="34" charset="0"/>
              </a:rPr>
              <a:t>1- مرادفهُ في المعنى، نحو: قمتُ وقوفاً أو وقوفاً طويلاً، وأعجبني الشيءُ حبّاً، لأنّه إذا أعجبكَ الشيء فقد أحببتَهُ .</a:t>
            </a:r>
          </a:p>
          <a:p>
            <a:r>
              <a:rPr lang="ar-IQ" sz="2400" dirty="0">
                <a:latin typeface="Arial" panose="020B0604020202020204" pitchFamily="34" charset="0"/>
                <a:cs typeface="Arial" panose="020B0604020202020204" pitchFamily="34" charset="0"/>
              </a:rPr>
              <a:t>2- اسم المصدر، نحو: تكلّمَ كلاماً أو كلاماً جميلاً، أعطيتك عطاءً، وسلّمتُ سلاماً .</a:t>
            </a:r>
          </a:p>
          <a:p>
            <a:r>
              <a:rPr lang="ar-IQ" sz="2400" dirty="0">
                <a:latin typeface="Arial" panose="020B0604020202020204" pitchFamily="34" charset="0"/>
                <a:cs typeface="Arial" panose="020B0604020202020204" pitchFamily="34" charset="0"/>
              </a:rPr>
              <a:t>3- مصدر يلاقيهِ في الاشتقاق، كقوله تعالى: (والله أنبتَكم من الأرضِ نباتاً)، (وتبتّل إليه تبتيلاً)، وكقولك: اصطبرتُ صبراً .</a:t>
            </a:r>
          </a:p>
          <a:p>
            <a:r>
              <a:rPr lang="ar-IQ" sz="2400" dirty="0">
                <a:latin typeface="Arial" panose="020B0604020202020204" pitchFamily="34" charset="0"/>
                <a:cs typeface="Arial" panose="020B0604020202020204" pitchFamily="34" charset="0"/>
              </a:rPr>
              <a:t>4- صفتُهُ، نحو: سرتُ أحسنَ السيرِ، والأصل: سرتُ سيراً أحسنَ السيرِ، وكقوله تعالى: (واذكروا اللهَ كثيراً)، والأصل: واذكروا الله ذكراً كثيراً، فحذف المصدر فقامت صفتُه مقامه .</a:t>
            </a:r>
          </a:p>
          <a:p>
            <a:r>
              <a:rPr lang="ar-IQ" sz="2400" dirty="0">
                <a:latin typeface="Arial" panose="020B0604020202020204" pitchFamily="34" charset="0"/>
                <a:cs typeface="Arial" panose="020B0604020202020204" pitchFamily="34" charset="0"/>
              </a:rPr>
              <a:t>5- ضميرُهُ العائدُ إليهِ، نحو: اجتهدتُ اجتهاداً لم يجتهدهُ غيري، أي: لم يجتهد الاجتهاد المذكور، فالضمير عائدٌ إلى المصدر المذكور، وهو في محل نصب على أنّهُ مفعول مطلق، ومنه قوله تعالى: (فإنّي أعذّبُهُ عذاباً لا أعذّبهُ أحداً من العالمين)، أي: لا أعذّب العذاب المذكور.</a:t>
            </a:r>
          </a:p>
          <a:p>
            <a:r>
              <a:rPr lang="ar-IQ" sz="2400" dirty="0">
                <a:latin typeface="Arial" panose="020B0604020202020204" pitchFamily="34" charset="0"/>
                <a:cs typeface="Arial" panose="020B0604020202020204" pitchFamily="34" charset="0"/>
              </a:rPr>
              <a:t>6- ما يدلّ على عددهِ، نحو: ضربْتُهُ ثلاثَ ضرباتٍ، نحو قولك: أنذرتُك ثلاثاً .</a:t>
            </a:r>
            <a:endParaRPr lang="en-US" sz="2400" dirty="0">
              <a:latin typeface="Arial" panose="020B0604020202020204" pitchFamily="34" charset="0"/>
              <a:cs typeface="Arial" panose="020B0604020202020204" pitchFamily="34" charset="0"/>
            </a:endParaRPr>
          </a:p>
          <a:p>
            <a:endParaRPr lang="ar-IQ" sz="2400" dirty="0">
              <a:latin typeface="Arial" panose="020B060402020202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7098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5C82B8-1EEA-FE62-A92E-AA3A5157E987}"/>
              </a:ext>
            </a:extLst>
          </p:cNvPr>
          <p:cNvSpPr>
            <a:spLocks noGrp="1"/>
          </p:cNvSpPr>
          <p:nvPr>
            <p:ph idx="1"/>
          </p:nvPr>
        </p:nvSpPr>
        <p:spPr>
          <a:xfrm>
            <a:off x="457200" y="136526"/>
            <a:ext cx="8435280" cy="6584950"/>
          </a:xfrm>
        </p:spPr>
        <p:txBody>
          <a:bodyPr>
            <a:normAutofit lnSpcReduction="10000"/>
          </a:bodyPr>
          <a:lstStyle/>
          <a:p>
            <a:pPr marL="0" indent="0" algn="just">
              <a:buNone/>
            </a:pPr>
            <a:r>
              <a:rPr lang="ar-IQ" sz="2400" dirty="0"/>
              <a:t>7- ما يدلّ على نوعهِ، نحو: قعدَ القُرفُصاءَ، ونحو: جلسَ الاحتباءَ-أن يضم الإنسان رجليه إلى بطنه بثوب أو عمامة أو نحوهما يجمعهما مع ظهره ويشد عليهما-.</a:t>
            </a:r>
          </a:p>
          <a:p>
            <a:pPr marL="0" indent="0" algn="just">
              <a:buNone/>
            </a:pPr>
            <a:r>
              <a:rPr lang="ar-IQ" sz="2400" dirty="0"/>
              <a:t>8- ما يدلُّ على آلتِهِ التي يكونُ بها، نحو: ضربْتُ اللصَّ سَوطاً أو عصاً، ورشقتُ العدوَّ سهماً أو رصاصةً أو قذيفةً .</a:t>
            </a:r>
          </a:p>
          <a:p>
            <a:pPr marL="0" indent="0" algn="just">
              <a:buNone/>
            </a:pPr>
            <a:r>
              <a:rPr lang="ar-IQ" sz="2400" dirty="0"/>
              <a:t>9- (ما) و(أيُّ) الاستفهاميّتان، نحو: ما أكرمْتَ ضيفَكَ؟ فـ (ما) اسم استفهام في محل نصب مفعول مطلق مقدّم لأكرمْتَ، والتقدير: أيَّ إكرامٍ أكرمْتَ ضيفكَ؟</a:t>
            </a:r>
          </a:p>
          <a:p>
            <a:pPr marL="0" indent="0" algn="just">
              <a:buNone/>
            </a:pPr>
            <a:r>
              <a:rPr lang="ar-IQ" sz="2400" dirty="0"/>
              <a:t>ومثال (أيّ) تقول: أيَّ عيشٍ تعيشُ؟ ومنه قوله تعالى: (وسيعلمُ الذينَ ظلمُوا أيَّ منقلبٍ ينقلبون).</a:t>
            </a:r>
          </a:p>
          <a:p>
            <a:pPr marL="0" indent="0" algn="just">
              <a:buNone/>
            </a:pPr>
            <a:r>
              <a:rPr lang="ar-IQ" sz="2400" dirty="0"/>
              <a:t>10- (إي، ما، ومهما) الشرطيّات، نحو: أيَّ سيرٍ تسِر أسِر، وما تجلس أجلس،فـ (ما) اسم شرط جازم يجزم فعلين، وهو في محل نصب مفعول مطلق لتجلس، والمعنى: أيَّ جلوسٍ تجلسُ أجلسُ، وتقول أيضا: مهما تقف أقف .</a:t>
            </a:r>
          </a:p>
          <a:p>
            <a:pPr marL="0" indent="0" algn="just">
              <a:buNone/>
            </a:pPr>
            <a:r>
              <a:rPr lang="ar-IQ" sz="2400" dirty="0"/>
              <a:t>11- اسم الإشارةِ مشاراً به إلى المصدر، نحو: ضربتُهُ ذلك الضرب، قلتُ ذلك القول .</a:t>
            </a:r>
          </a:p>
          <a:p>
            <a:pPr marL="0" indent="0" algn="just">
              <a:buNone/>
            </a:pPr>
            <a:r>
              <a:rPr lang="ar-IQ" sz="2400" dirty="0"/>
              <a:t>12- لفظ (كل، بعض، وأيُّ الكمالية) مضافات إلى المصادر، نحو قوله تعالى: (فلا تميلُوا كلَّ الميلِ)، ونحو قولك: سعيتُ بعضَ السعيّ، وقاتل أيَّ قتالٍ، ويُنصَب كل واحد ممّا ذُكر على أنّهُ نائبٌ عن المفعول المطلق .</a:t>
            </a:r>
          </a:p>
          <a:p>
            <a:pPr marL="0" indent="0" algn="just">
              <a:buNone/>
            </a:pPr>
            <a:r>
              <a:rPr lang="ar-IQ" sz="2400" dirty="0"/>
              <a:t>ملاحظة/تسمى (أي) بالكمالية؛ لأنها تدل على معنى الكمال، فمعنى قولنا: زيدٌ رجلٌ أيَّ رجل، أي: أنّهُ كاملٌ في صفات الرجال، وهي لاتستعمل إلا مضافة.</a:t>
            </a:r>
          </a:p>
          <a:p>
            <a:pPr marL="0" indent="0" algn="just">
              <a:buNone/>
            </a:pPr>
            <a:endParaRPr lang="en-US" sz="2400" dirty="0"/>
          </a:p>
        </p:txBody>
      </p:sp>
      <p:sp>
        <p:nvSpPr>
          <p:cNvPr id="4" name="Slide Number Placeholder 3">
            <a:extLst>
              <a:ext uri="{FF2B5EF4-FFF2-40B4-BE49-F238E27FC236}">
                <a16:creationId xmlns:a16="http://schemas.microsoft.com/office/drawing/2014/main" id="{CEF11053-3DEB-2BE4-E0E0-90595BEF56D9}"/>
              </a:ext>
            </a:extLst>
          </p:cNvPr>
          <p:cNvSpPr>
            <a:spLocks noGrp="1"/>
          </p:cNvSpPr>
          <p:nvPr>
            <p:ph type="sldNum" sz="quarter" idx="12"/>
          </p:nvPr>
        </p:nvSpPr>
        <p:spPr/>
        <p:txBody>
          <a:bodyPr/>
          <a:lstStyle/>
          <a:p>
            <a:fld id="{64079F43-72A0-420E-AC11-C557A754E6F8}" type="slidenum">
              <a:rPr lang="ar-IQ" smtClean="0"/>
              <a:t>6</a:t>
            </a:fld>
            <a:endParaRPr lang="ar-IQ"/>
          </a:p>
        </p:txBody>
      </p:sp>
    </p:spTree>
    <p:extLst>
      <p:ext uri="{BB962C8B-B14F-4D97-AF65-F5344CB8AC3E}">
        <p14:creationId xmlns:p14="http://schemas.microsoft.com/office/powerpoint/2010/main" val="458928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602</TotalTime>
  <Words>822</Words>
  <Application>Microsoft Office PowerPoint</Application>
  <PresentationFormat>On-screen Show (4:3)</PresentationFormat>
  <Paragraphs>59</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Office Theme</vt:lpstr>
      <vt:lpstr>PowerPoint Presentation</vt:lpstr>
      <vt:lpstr>PowerPoint Presentation</vt:lpstr>
      <vt:lpstr>المفعول المطلق</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المفعول لأجله</dc:title>
  <dc:creator>USER 1</dc:creator>
  <cp:lastModifiedBy>Lenovo</cp:lastModifiedBy>
  <cp:revision>91</cp:revision>
  <dcterms:created xsi:type="dcterms:W3CDTF">2021-02-08T20:53:53Z</dcterms:created>
  <dcterms:modified xsi:type="dcterms:W3CDTF">2022-09-19T23:18:39Z</dcterms:modified>
</cp:coreProperties>
</file>