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8"/>
  </p:notesMasterIdLst>
  <p:sldIdLst>
    <p:sldId id="270" r:id="rId2"/>
    <p:sldId id="269" r:id="rId3"/>
    <p:sldId id="256" r:id="rId4"/>
    <p:sldId id="258" r:id="rId5"/>
    <p:sldId id="271" r:id="rId6"/>
    <p:sldId id="26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01/03/1444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9/26/2022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9/26/2022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9/26/2022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9/26/2022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9/26/2022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9/26/2022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9/26/2022</a:t>
            </a:fld>
            <a:endParaRPr lang="ar-IQ"/>
          </a:p>
        </p:txBody>
      </p:sp>
      <p:sp>
        <p:nvSpPr>
          <p:cNvPr id="8" name="Footer Placeholder 7"/>
          <p:cNvSpPr>
            <a:spLocks noGrp="1"/>
          </p:cNvSpPr>
          <p:nvPr>
            <p:ph type="ftr" sz="quarter" idx="11"/>
          </p:nvPr>
        </p:nvSpPr>
        <p:spPr/>
        <p:txBody>
          <a:bodyPr/>
          <a:lstStyle/>
          <a:p>
            <a:r>
              <a:rPr lang="ar-IQ"/>
              <a:t>111</a:t>
            </a:r>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9/26/2022</a:t>
            </a:fld>
            <a:endParaRPr lang="ar-IQ"/>
          </a:p>
        </p:txBody>
      </p:sp>
      <p:sp>
        <p:nvSpPr>
          <p:cNvPr id="4" name="Footer Placeholder 3"/>
          <p:cNvSpPr>
            <a:spLocks noGrp="1"/>
          </p:cNvSpPr>
          <p:nvPr>
            <p:ph type="ftr" sz="quarter" idx="11"/>
          </p:nvPr>
        </p:nvSpPr>
        <p:spPr/>
        <p:txBody>
          <a:bodyPr/>
          <a:lstStyle/>
          <a:p>
            <a:r>
              <a:rPr lang="ar-IQ"/>
              <a:t>111</a:t>
            </a:r>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9/26/2022</a:t>
            </a:fld>
            <a:endParaRPr lang="ar-IQ"/>
          </a:p>
        </p:txBody>
      </p:sp>
      <p:sp>
        <p:nvSpPr>
          <p:cNvPr id="3" name="Footer Placeholder 2"/>
          <p:cNvSpPr>
            <a:spLocks noGrp="1"/>
          </p:cNvSpPr>
          <p:nvPr>
            <p:ph type="ftr" sz="quarter" idx="11"/>
          </p:nvPr>
        </p:nvSpPr>
        <p:spPr/>
        <p:txBody>
          <a:bodyPr/>
          <a:lstStyle/>
          <a:p>
            <a:r>
              <a:rPr lang="ar-IQ"/>
              <a:t>111</a:t>
            </a:r>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9/26/2022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9/26/2022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9/26/2022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111</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zhin.salah2015@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a:ea typeface="Calibri"/>
              <a:cs typeface="Arial"/>
            </a:endParaRPr>
          </a:p>
          <a:p>
            <a:pPr marL="0" indent="0" algn="ctr" rtl="1">
              <a:lnSpc>
                <a:spcPct val="115000"/>
              </a:lnSpc>
              <a:spcAft>
                <a:spcPts val="1000"/>
              </a:spcAft>
              <a:buNone/>
            </a:pPr>
            <a:r>
              <a:rPr lang="ar-IQ" sz="2800" b="1" dirty="0">
                <a:ea typeface="Calibri"/>
              </a:rPr>
              <a:t>المفعول لأجله</a:t>
            </a:r>
            <a:endParaRPr lang="en-US" sz="2800" dirty="0">
              <a:ea typeface="Calibri"/>
              <a:cs typeface="Arial"/>
            </a:endParaRPr>
          </a:p>
          <a:p>
            <a:pPr marL="0" indent="0" algn="ctr" rtl="1">
              <a:lnSpc>
                <a:spcPct val="115000"/>
              </a:lnSpc>
              <a:spcAft>
                <a:spcPts val="1000"/>
              </a:spcAft>
              <a:buNone/>
            </a:pPr>
            <a:r>
              <a:rPr lang="ar-IQ" sz="2800" b="1" dirty="0">
                <a:ea typeface="Calibri"/>
              </a:rPr>
              <a:t>مدرسة المادة </a:t>
            </a:r>
            <a:r>
              <a:rPr lang="ar-IQ" sz="2800" dirty="0">
                <a:ea typeface="Calibri"/>
                <a:cs typeface="Ali_K_Sahifa Bold"/>
              </a:rPr>
              <a:t>: ريذين صلاح أنور</a:t>
            </a:r>
          </a:p>
          <a:p>
            <a:pPr marL="0" indent="0" algn="ctr">
              <a:lnSpc>
                <a:spcPct val="115000"/>
              </a:lnSpc>
              <a:spcAft>
                <a:spcPts val="1000"/>
              </a:spcAft>
              <a:buNone/>
            </a:pPr>
            <a:r>
              <a:rPr lang="ar-IQ" sz="2800" b="1" dirty="0">
                <a:ea typeface="Calibri"/>
              </a:rPr>
              <a:t> المرحلة: الثالثة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a:solidFill>
                  <a:srgbClr val="0000FF"/>
                </a:solidFill>
                <a:ea typeface="Calibri"/>
                <a:cs typeface="Arial"/>
                <a:hlinkClick r:id="rId3"/>
              </a:rPr>
              <a:t>Rezhin.salah2015@gmail.com</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2" name="TextBox 1"/>
          <p:cNvSpPr txBox="1"/>
          <p:nvPr/>
        </p:nvSpPr>
        <p:spPr>
          <a:xfrm>
            <a:off x="6300192" y="840432"/>
            <a:ext cx="2232248" cy="461665"/>
          </a:xfrm>
          <a:prstGeom prst="rect">
            <a:avLst/>
          </a:prstGeom>
          <a:noFill/>
        </p:spPr>
        <p:txBody>
          <a:bodyPr wrap="square" rtlCol="1">
            <a:spAutoFit/>
          </a:bodyPr>
          <a:lstStyle/>
          <a:p>
            <a:r>
              <a:rPr lang="ar-IQ" sz="2400" b="1" dirty="0"/>
              <a:t>إقليم كوردستان</a:t>
            </a:r>
          </a:p>
        </p:txBody>
      </p:sp>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6" y="1340768"/>
            <a:ext cx="2932214" cy="1586845"/>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اللغات</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6632" y="1268760"/>
            <a:ext cx="8352928" cy="4401205"/>
          </a:xfrm>
          <a:prstGeom prst="rect">
            <a:avLst/>
          </a:prstGeom>
          <a:noFill/>
        </p:spPr>
        <p:txBody>
          <a:bodyPr wrap="square" rtlCol="1">
            <a:spAutoFit/>
          </a:bodyPr>
          <a:lstStyle/>
          <a:p>
            <a:br>
              <a:rPr lang="ar-IQ" sz="2800" b="1" dirty="0"/>
            </a:br>
            <a:r>
              <a:rPr lang="ar-IQ" sz="2800" b="1" dirty="0"/>
              <a:t>المفعول لأجله:</a:t>
            </a:r>
          </a:p>
          <a:p>
            <a:pPr marL="457200" indent="-457200">
              <a:buFont typeface="Wingdings" pitchFamily="2" charset="2"/>
              <a:buChar char="Ø"/>
            </a:pPr>
            <a:r>
              <a:rPr lang="ar-IQ" sz="2800" b="1" dirty="0"/>
              <a:t>تعريفهُ</a:t>
            </a:r>
            <a:endParaRPr lang="en-US" sz="2800" b="1" dirty="0"/>
          </a:p>
          <a:p>
            <a:pPr marL="457200" indent="-457200">
              <a:buFont typeface="Wingdings" pitchFamily="2" charset="2"/>
              <a:buChar char="Ø"/>
            </a:pPr>
            <a:r>
              <a:rPr lang="ar-IQ" sz="2800" b="1" dirty="0"/>
              <a:t>شروطهُ</a:t>
            </a:r>
            <a:endParaRPr lang="en-US" sz="2800" b="1" dirty="0"/>
          </a:p>
          <a:p>
            <a:pPr marL="457200" indent="-457200">
              <a:buFont typeface="Wingdings" pitchFamily="2" charset="2"/>
              <a:buChar char="Ø"/>
            </a:pPr>
            <a:r>
              <a:rPr lang="ar-IQ" sz="2800" b="1" dirty="0"/>
              <a:t>حالاتهُ وحكمهُ الإعرابي</a:t>
            </a:r>
          </a:p>
          <a:p>
            <a:pPr marL="457200" indent="-457200">
              <a:buFont typeface="Wingdings" pitchFamily="2" charset="2"/>
              <a:buChar char="Ø"/>
            </a:pPr>
            <a:r>
              <a:rPr lang="ar-IQ" sz="2800" b="1" dirty="0"/>
              <a:t>تقديمُهُ على فعله</a:t>
            </a:r>
            <a:endParaRPr lang="en-US" sz="2800" b="1" dirty="0"/>
          </a:p>
          <a:p>
            <a:pPr marL="457200" indent="-457200">
              <a:buFont typeface="Wingdings" pitchFamily="2" charset="2"/>
              <a:buChar char="Ø"/>
            </a:pPr>
            <a:r>
              <a:rPr lang="ar-IQ" sz="2800" b="1" dirty="0"/>
              <a:t>حذفُهُ</a:t>
            </a:r>
          </a:p>
          <a:p>
            <a:endParaRPr lang="en-US" sz="2800" b="1" dirty="0">
              <a:solidFill>
                <a:srgbClr val="0070C0"/>
              </a:solidFill>
            </a:endParaRPr>
          </a:p>
          <a:p>
            <a:endParaRPr lang="ar-IQ" sz="2800" dirty="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260649"/>
            <a:ext cx="3024336" cy="648072"/>
          </a:xfrm>
          <a:solidFill>
            <a:schemeClr val="bg1"/>
          </a:solidFill>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ar-IQ" sz="3200" b="1" dirty="0">
                <a:ln w="12700">
                  <a:solidFill>
                    <a:schemeClr val="tx1"/>
                  </a:solidFill>
                  <a:prstDash val="solid"/>
                </a:ln>
                <a:solidFill>
                  <a:schemeClr val="tx1"/>
                </a:solidFill>
                <a:effectLst>
                  <a:outerShdw blurRad="41275" dist="20320" dir="1800000" algn="tl" rotWithShape="0">
                    <a:srgbClr val="000000">
                      <a:alpha val="40000"/>
                    </a:srgbClr>
                  </a:outerShdw>
                </a:effectLst>
              </a:rPr>
              <a:t>المفعول لأجله</a:t>
            </a:r>
          </a:p>
        </p:txBody>
      </p:sp>
      <p:sp>
        <p:nvSpPr>
          <p:cNvPr id="3" name="Subtitle 2"/>
          <p:cNvSpPr>
            <a:spLocks noGrp="1"/>
          </p:cNvSpPr>
          <p:nvPr>
            <p:ph type="subTitle" idx="1"/>
          </p:nvPr>
        </p:nvSpPr>
        <p:spPr>
          <a:xfrm>
            <a:off x="755576" y="1052736"/>
            <a:ext cx="7992888" cy="5256584"/>
          </a:xfrm>
        </p:spPr>
        <p:txBody>
          <a:bodyPr>
            <a:normAutofit lnSpcReduction="10000"/>
          </a:bodyPr>
          <a:lstStyle/>
          <a:p>
            <a:pPr algn="r"/>
            <a:r>
              <a:rPr lang="ar-IQ" sz="2800" b="1" dirty="0">
                <a:solidFill>
                  <a:srgbClr val="0070C0"/>
                </a:solidFill>
              </a:rPr>
              <a:t>      تعريفهُ</a:t>
            </a:r>
            <a:endParaRPr lang="en-US" sz="2800" dirty="0">
              <a:solidFill>
                <a:srgbClr val="0070C0"/>
              </a:solidFill>
            </a:endParaRPr>
          </a:p>
          <a:p>
            <a:pPr algn="just"/>
            <a:r>
              <a:rPr lang="ar-IQ" sz="2800" dirty="0">
                <a:solidFill>
                  <a:schemeClr val="tx1"/>
                </a:solidFill>
              </a:rPr>
              <a:t>     المفعول لأجله(ويسمى المفعول له، والمفعول من أجله): وهو اسم يذكر لبيان سبب وقوع الفعل، أو هو مصدرقلبي منصوب يذكر علةً لحدث شاركه في الزمان والفاعل، نحو (رغبةً) من قولك: اغتربتُ رغبةً في العلمِ.</a:t>
            </a:r>
          </a:p>
          <a:p>
            <a:pPr algn="just"/>
            <a:r>
              <a:rPr lang="ar-IQ" sz="2800" dirty="0">
                <a:solidFill>
                  <a:schemeClr val="tx1"/>
                </a:solidFill>
              </a:rPr>
              <a:t>    فالرغبة مصدر قلبي، بيّن العلة التي من أجلها اغتربت، فإنّ سببَ الاغترابِ هو الرغبة في العلم، وقد شارك الحدث (وهو اغتربت) المصدرَ(وهو رغبةً) في الزمان والفاعل، فإنّ زمانهما واحد وهو الماضي، وفاعلهما واحد وهو المتكلم .</a:t>
            </a:r>
          </a:p>
          <a:p>
            <a:pPr algn="just"/>
            <a:r>
              <a:rPr lang="ar-IQ" sz="2800" dirty="0">
                <a:solidFill>
                  <a:schemeClr val="tx1"/>
                </a:solidFill>
              </a:rPr>
              <a:t>    والمراد بالمصدر القلبي: ماكان مصدراً لفعل من الأفعال التي منشأها الحواس الباطنة، كالتعظيم والإجلال والتحقيروالخشية والخوف والرغبة والرهبة والحياء والشفقة والعلم والجهل ونحوها .</a:t>
            </a:r>
          </a:p>
          <a:p>
            <a:pPr algn="just"/>
            <a:endParaRPr lang="ar-IQ" sz="2800" dirty="0">
              <a:solidFill>
                <a:schemeClr val="tx1"/>
              </a:solidFill>
            </a:endParaRPr>
          </a:p>
        </p:txBody>
      </p:sp>
      <p:sp>
        <p:nvSpPr>
          <p:cNvPr id="4" name="Slide Number Placeholder 3"/>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Tree>
    <p:extLst>
      <p:ext uri="{BB962C8B-B14F-4D97-AF65-F5344CB8AC3E}">
        <p14:creationId xmlns:p14="http://schemas.microsoft.com/office/powerpoint/2010/main" val="324759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910" y="548680"/>
            <a:ext cx="8141107" cy="954107"/>
          </a:xfrm>
          <a:prstGeom prst="rect">
            <a:avLst/>
          </a:prstGeom>
          <a:noFill/>
        </p:spPr>
        <p:txBody>
          <a:bodyPr wrap="square" rtlCol="1">
            <a:spAutoFit/>
          </a:bodyPr>
          <a:lstStyle/>
          <a:p>
            <a:r>
              <a:rPr lang="ar-IQ" sz="2800" b="1" dirty="0">
                <a:solidFill>
                  <a:srgbClr val="0070C0"/>
                </a:solidFill>
              </a:rPr>
              <a:t>     شروطهُ</a:t>
            </a:r>
            <a:endParaRPr lang="en-US" sz="2800" dirty="0">
              <a:solidFill>
                <a:srgbClr val="0070C0"/>
              </a:solidFill>
            </a:endParaRPr>
          </a:p>
          <a:p>
            <a:r>
              <a:rPr lang="ar-IQ" sz="2800" b="1" dirty="0"/>
              <a:t>     </a:t>
            </a:r>
            <a:r>
              <a:rPr lang="ar-IQ" sz="2800" dirty="0"/>
              <a:t>يشترط في مايمكن أن يكون مفعولاً لأجله أن يكون:</a:t>
            </a:r>
            <a:endParaRPr lang="en-US" sz="2800" dirty="0"/>
          </a:p>
        </p:txBody>
      </p:sp>
      <p:sp>
        <p:nvSpPr>
          <p:cNvPr id="5" name="TextBox 4"/>
          <p:cNvSpPr txBox="1"/>
          <p:nvPr/>
        </p:nvSpPr>
        <p:spPr>
          <a:xfrm>
            <a:off x="112879" y="1712711"/>
            <a:ext cx="7814772" cy="523220"/>
          </a:xfrm>
          <a:prstGeom prst="rect">
            <a:avLst/>
          </a:prstGeom>
          <a:noFill/>
        </p:spPr>
        <p:txBody>
          <a:bodyPr wrap="square" rtlCol="1">
            <a:spAutoFit/>
          </a:bodyPr>
          <a:lstStyle/>
          <a:p>
            <a:pPr algn="just"/>
            <a:r>
              <a:rPr lang="ar-IQ" sz="2800" dirty="0"/>
              <a:t>1 – </a:t>
            </a:r>
            <a:r>
              <a:rPr lang="ar-IQ" sz="2800" b="1" dirty="0">
                <a:solidFill>
                  <a:srgbClr val="FF0000"/>
                </a:solidFill>
              </a:rPr>
              <a:t>مصدراً</a:t>
            </a:r>
            <a:r>
              <a:rPr lang="ar-IQ" sz="2800" dirty="0"/>
              <a:t>: فالمصدر يكون سبباً لحدوث الفعل .</a:t>
            </a:r>
          </a:p>
        </p:txBody>
      </p:sp>
      <p:sp>
        <p:nvSpPr>
          <p:cNvPr id="6" name="TextBox 5"/>
          <p:cNvSpPr txBox="1"/>
          <p:nvPr/>
        </p:nvSpPr>
        <p:spPr>
          <a:xfrm>
            <a:off x="2666865" y="2341640"/>
            <a:ext cx="5260786" cy="954107"/>
          </a:xfrm>
          <a:prstGeom prst="rect">
            <a:avLst/>
          </a:prstGeom>
          <a:noFill/>
        </p:spPr>
        <p:txBody>
          <a:bodyPr wrap="square" rtlCol="1">
            <a:spAutoFit/>
          </a:bodyPr>
          <a:lstStyle/>
          <a:p>
            <a:pPr algn="just"/>
            <a:r>
              <a:rPr lang="ar-IQ" sz="2800" dirty="0"/>
              <a:t>2 – </a:t>
            </a:r>
            <a:r>
              <a:rPr lang="ar-IQ" sz="2800" b="1" dirty="0">
                <a:solidFill>
                  <a:srgbClr val="FF0000"/>
                </a:solidFill>
              </a:rPr>
              <a:t>معناه قلبياً</a:t>
            </a:r>
            <a:r>
              <a:rPr lang="ar-IQ" sz="2800" dirty="0"/>
              <a:t>: أي أن يكون من أفعال النفس الباطنة, كالرغبة والإرادة والمشاعر.</a:t>
            </a:r>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4</a:t>
            </a:fld>
            <a:endParaRPr lang="ar-IQ" sz="2000" dirty="0">
              <a:solidFill>
                <a:schemeClr val="tx1"/>
              </a:solidFill>
            </a:endParaRPr>
          </a:p>
        </p:txBody>
      </p:sp>
      <p:sp>
        <p:nvSpPr>
          <p:cNvPr id="9" name="TextBox 8"/>
          <p:cNvSpPr txBox="1"/>
          <p:nvPr/>
        </p:nvSpPr>
        <p:spPr>
          <a:xfrm>
            <a:off x="456026" y="3453493"/>
            <a:ext cx="7471625" cy="523220"/>
          </a:xfrm>
          <a:prstGeom prst="rect">
            <a:avLst/>
          </a:prstGeom>
          <a:noFill/>
        </p:spPr>
        <p:txBody>
          <a:bodyPr wrap="square" rtlCol="1">
            <a:spAutoFit/>
          </a:bodyPr>
          <a:lstStyle/>
          <a:p>
            <a:pPr algn="just"/>
            <a:r>
              <a:rPr lang="ar-IQ" sz="2800" dirty="0"/>
              <a:t> 3 – </a:t>
            </a:r>
            <a:r>
              <a:rPr lang="ar-IQ" sz="2800" b="1" dirty="0">
                <a:solidFill>
                  <a:srgbClr val="FF0000"/>
                </a:solidFill>
              </a:rPr>
              <a:t>مفيداً للتعليل</a:t>
            </a:r>
            <a:r>
              <a:rPr lang="ar-IQ" sz="2800" dirty="0"/>
              <a:t>: حيث تكون العلة دافعة إلى إحداث الفعل.</a:t>
            </a:r>
          </a:p>
        </p:txBody>
      </p:sp>
      <p:sp>
        <p:nvSpPr>
          <p:cNvPr id="10" name="TextBox 9"/>
          <p:cNvSpPr txBox="1"/>
          <p:nvPr/>
        </p:nvSpPr>
        <p:spPr>
          <a:xfrm>
            <a:off x="1122101" y="4077072"/>
            <a:ext cx="6805550" cy="954107"/>
          </a:xfrm>
          <a:prstGeom prst="rect">
            <a:avLst/>
          </a:prstGeom>
          <a:noFill/>
        </p:spPr>
        <p:txBody>
          <a:bodyPr wrap="square" rtlCol="1">
            <a:spAutoFit/>
          </a:bodyPr>
          <a:lstStyle/>
          <a:p>
            <a:pPr algn="just"/>
            <a:r>
              <a:rPr lang="ar-IQ" sz="2800" dirty="0"/>
              <a:t> 4 – </a:t>
            </a:r>
            <a:r>
              <a:rPr lang="ar-IQ" sz="2800" b="1" dirty="0">
                <a:solidFill>
                  <a:srgbClr val="FF0000"/>
                </a:solidFill>
              </a:rPr>
              <a:t>مشتركاً مع عامله في الوقت</a:t>
            </a:r>
            <a:r>
              <a:rPr lang="ar-IQ" sz="2800" dirty="0"/>
              <a:t>: فإن وقت حدوث الفعل يجب أن يكون متحداً أو مشتركاً مع وقت المصدر.</a:t>
            </a:r>
          </a:p>
        </p:txBody>
      </p:sp>
      <p:sp>
        <p:nvSpPr>
          <p:cNvPr id="11" name="TextBox 10"/>
          <p:cNvSpPr txBox="1"/>
          <p:nvPr/>
        </p:nvSpPr>
        <p:spPr>
          <a:xfrm>
            <a:off x="1122100" y="5157192"/>
            <a:ext cx="6805551" cy="954107"/>
          </a:xfrm>
          <a:prstGeom prst="rect">
            <a:avLst/>
          </a:prstGeom>
          <a:noFill/>
        </p:spPr>
        <p:txBody>
          <a:bodyPr wrap="square" rtlCol="1">
            <a:spAutoFit/>
          </a:bodyPr>
          <a:lstStyle/>
          <a:p>
            <a:pPr algn="just"/>
            <a:r>
              <a:rPr lang="ar-IQ" sz="2800" dirty="0"/>
              <a:t> 5 – </a:t>
            </a:r>
            <a:r>
              <a:rPr lang="ar-IQ" sz="2800" b="1" dirty="0">
                <a:solidFill>
                  <a:srgbClr val="FF0000"/>
                </a:solidFill>
              </a:rPr>
              <a:t>مشتركاً مع عامله في الفاعلية</a:t>
            </a:r>
            <a:r>
              <a:rPr lang="ar-IQ" sz="2800" dirty="0"/>
              <a:t>: أي يجب أن يكون فاعلهما واحداً .</a:t>
            </a:r>
          </a:p>
        </p:txBody>
      </p:sp>
    </p:spTree>
    <p:extLst>
      <p:ext uri="{BB962C8B-B14F-4D97-AF65-F5344CB8AC3E}">
        <p14:creationId xmlns:p14="http://schemas.microsoft.com/office/powerpoint/2010/main" val="2317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616A-8D34-21D1-0922-781914743B98}"/>
              </a:ext>
            </a:extLst>
          </p:cNvPr>
          <p:cNvSpPr>
            <a:spLocks noGrp="1"/>
          </p:cNvSpPr>
          <p:nvPr>
            <p:ph type="title"/>
          </p:nvPr>
        </p:nvSpPr>
        <p:spPr>
          <a:xfrm>
            <a:off x="457200" y="274638"/>
            <a:ext cx="8229600" cy="778098"/>
          </a:xfrm>
        </p:spPr>
        <p:txBody>
          <a:bodyPr>
            <a:normAutofit/>
          </a:bodyPr>
          <a:lstStyle/>
          <a:p>
            <a:r>
              <a:rPr lang="ar-IQ" sz="3200" dirty="0"/>
              <a:t>حالاته وحكمهُ الإعرابي</a:t>
            </a:r>
            <a:endParaRPr lang="en-US" sz="3200" dirty="0"/>
          </a:p>
        </p:txBody>
      </p:sp>
      <p:sp>
        <p:nvSpPr>
          <p:cNvPr id="3" name="Content Placeholder 2">
            <a:extLst>
              <a:ext uri="{FF2B5EF4-FFF2-40B4-BE49-F238E27FC236}">
                <a16:creationId xmlns:a16="http://schemas.microsoft.com/office/drawing/2014/main" id="{0FA3EA38-F1AA-140C-8556-97983384CDBB}"/>
              </a:ext>
            </a:extLst>
          </p:cNvPr>
          <p:cNvSpPr>
            <a:spLocks noGrp="1"/>
          </p:cNvSpPr>
          <p:nvPr>
            <p:ph idx="1"/>
          </p:nvPr>
        </p:nvSpPr>
        <p:spPr>
          <a:xfrm>
            <a:off x="457200" y="1052736"/>
            <a:ext cx="8147248" cy="5102027"/>
          </a:xfrm>
        </p:spPr>
        <p:txBody>
          <a:bodyPr/>
          <a:lstStyle/>
          <a:p>
            <a:pPr marL="0" indent="0">
              <a:buNone/>
            </a:pPr>
            <a:r>
              <a:rPr lang="ar-IQ" dirty="0"/>
              <a:t>  </a:t>
            </a:r>
            <a:r>
              <a:rPr lang="ar-IQ" sz="2800" dirty="0"/>
              <a:t>المصدر المستوفي شروط نصب المفعول لأجلهِ، له ثلاث أحوال:</a:t>
            </a:r>
          </a:p>
          <a:p>
            <a:pPr marL="0" indent="0" algn="just">
              <a:buNone/>
            </a:pPr>
            <a:r>
              <a:rPr lang="ar-IQ" sz="2800" b="1" dirty="0"/>
              <a:t>1- أن يكون مجرّداً من (أل) والإضافة</a:t>
            </a:r>
            <a:r>
              <a:rPr lang="ar-IQ" sz="2800" dirty="0"/>
              <a:t>: والأكثر نصبُه، نحو: وقف الناسُ احتراماً للعالم، وقد يُجرّ على قلةٍ، نحو: وقف الناسُ لاحترام العالِم .</a:t>
            </a:r>
          </a:p>
          <a:p>
            <a:pPr marL="0" indent="0" algn="just">
              <a:buNone/>
            </a:pPr>
            <a:r>
              <a:rPr lang="ar-IQ" sz="2800" b="1" dirty="0"/>
              <a:t>2-</a:t>
            </a:r>
            <a:r>
              <a:rPr lang="ar-IQ" sz="2800" dirty="0"/>
              <a:t> </a:t>
            </a:r>
            <a:r>
              <a:rPr lang="ar-IQ" sz="2800" b="1" dirty="0"/>
              <a:t>أن</a:t>
            </a:r>
            <a:r>
              <a:rPr lang="ar-IQ" sz="2800" dirty="0"/>
              <a:t> </a:t>
            </a:r>
            <a:r>
              <a:rPr lang="ar-IQ" sz="2800" b="1" dirty="0"/>
              <a:t>يكون</a:t>
            </a:r>
            <a:r>
              <a:rPr lang="ar-IQ" sz="2800" dirty="0"/>
              <a:t> </a:t>
            </a:r>
            <a:r>
              <a:rPr lang="ar-IQ" sz="2800" b="1" dirty="0"/>
              <a:t>مقترناً بـ (أل): </a:t>
            </a:r>
            <a:r>
              <a:rPr lang="ar-IQ" sz="2800" dirty="0"/>
              <a:t>والأكثر جرّهُ بحرف الجر، نحو: سافرتُ للرغبة في العلمِ .</a:t>
            </a:r>
          </a:p>
          <a:p>
            <a:pPr marL="0" indent="0" algn="just">
              <a:buNone/>
            </a:pPr>
            <a:r>
              <a:rPr lang="ar-IQ" sz="2800" b="1" dirty="0"/>
              <a:t>3- أن يكونَ مضافاً: </a:t>
            </a:r>
            <a:r>
              <a:rPr lang="ar-IQ" sz="2800" dirty="0"/>
              <a:t>ويجوز فيه النصبُ والجرُّ على السّواء، نحو: تركْتُ المنكرَ خشيةَ الله/ أو لخشيةِ الله، وتصدّقتُ ابتغاءَ مَرضاةِ الله/ أو لابتغاءِ مَرضاةِ الله.</a:t>
            </a:r>
            <a:endParaRPr lang="en-US" b="1" dirty="0"/>
          </a:p>
        </p:txBody>
      </p:sp>
      <p:sp>
        <p:nvSpPr>
          <p:cNvPr id="4" name="Slide Number Placeholder 3">
            <a:extLst>
              <a:ext uri="{FF2B5EF4-FFF2-40B4-BE49-F238E27FC236}">
                <a16:creationId xmlns:a16="http://schemas.microsoft.com/office/drawing/2014/main" id="{3F0DABE7-553B-0131-EA32-CA714727330B}"/>
              </a:ext>
            </a:extLst>
          </p:cNvPr>
          <p:cNvSpPr>
            <a:spLocks noGrp="1"/>
          </p:cNvSpPr>
          <p:nvPr>
            <p:ph type="sldNum" sz="quarter" idx="12"/>
          </p:nvPr>
        </p:nvSpPr>
        <p:spPr/>
        <p:txBody>
          <a:bodyPr/>
          <a:lstStyle/>
          <a:p>
            <a:fld id="{64079F43-72A0-420E-AC11-C557A754E6F8}" type="slidenum">
              <a:rPr lang="ar-IQ" smtClean="0"/>
              <a:t>5</a:t>
            </a:fld>
            <a:endParaRPr lang="ar-IQ"/>
          </a:p>
        </p:txBody>
      </p:sp>
    </p:spTree>
    <p:extLst>
      <p:ext uri="{BB962C8B-B14F-4D97-AF65-F5344CB8AC3E}">
        <p14:creationId xmlns:p14="http://schemas.microsoft.com/office/powerpoint/2010/main" val="161335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6470" y="980728"/>
            <a:ext cx="6443922" cy="1887890"/>
          </a:xfrm>
          <a:prstGeom prst="rect">
            <a:avLst/>
          </a:prstGeom>
          <a:noFill/>
        </p:spPr>
        <p:txBody>
          <a:bodyPr wrap="square" rtlCol="1">
            <a:spAutoFit/>
          </a:bodyPr>
          <a:lstStyle/>
          <a:p>
            <a:r>
              <a:rPr lang="ar-IQ" sz="2800" b="1" dirty="0">
                <a:solidFill>
                  <a:srgbClr val="0070C0"/>
                </a:solidFill>
              </a:rPr>
              <a:t>    تقديمُهُ على فعله</a:t>
            </a:r>
            <a:endParaRPr lang="en-US" sz="2800" dirty="0">
              <a:solidFill>
                <a:srgbClr val="0070C0"/>
              </a:solidFill>
            </a:endParaRPr>
          </a:p>
          <a:p>
            <a:pPr algn="just"/>
            <a:r>
              <a:rPr lang="ar-IQ" sz="2800" dirty="0"/>
              <a:t>     يجوز تقديم المفعول لأجله على الفعل، وذلك مثل قولك: ابتغاءَ الخيرِ جئتُك.</a:t>
            </a:r>
            <a:endParaRPr lang="en-US" sz="2800" dirty="0"/>
          </a:p>
          <a:p>
            <a:endParaRPr lang="ar-IQ" sz="2800" dirty="0"/>
          </a:p>
        </p:txBody>
      </p:sp>
      <p:sp>
        <p:nvSpPr>
          <p:cNvPr id="5" name="TextBox 4"/>
          <p:cNvSpPr txBox="1"/>
          <p:nvPr/>
        </p:nvSpPr>
        <p:spPr>
          <a:xfrm>
            <a:off x="1475656" y="3140969"/>
            <a:ext cx="6768752" cy="2246769"/>
          </a:xfrm>
          <a:prstGeom prst="rect">
            <a:avLst/>
          </a:prstGeom>
          <a:noFill/>
        </p:spPr>
        <p:txBody>
          <a:bodyPr wrap="square" rtlCol="1">
            <a:spAutoFit/>
          </a:bodyPr>
          <a:lstStyle/>
          <a:p>
            <a:r>
              <a:rPr lang="ar-IQ" sz="2800" b="1" dirty="0">
                <a:solidFill>
                  <a:srgbClr val="0070C0"/>
                </a:solidFill>
              </a:rPr>
              <a:t>      حذفُهُ</a:t>
            </a:r>
            <a:endParaRPr lang="en-US" sz="2800" dirty="0">
              <a:solidFill>
                <a:srgbClr val="0070C0"/>
              </a:solidFill>
            </a:endParaRPr>
          </a:p>
          <a:p>
            <a:pPr algn="just"/>
            <a:r>
              <a:rPr lang="ar-IQ" sz="2800" dirty="0"/>
              <a:t>      يجوز حذف المفعول لأجله لدليل يدل عليه عند الحذف،كأن يقال: إنّ اللهَ أهلٌ للشكر الدائم، فاعبدهُ شكراً وأطِعْهُ، أي: وأطعْهُ شكراً .</a:t>
            </a:r>
            <a:endParaRPr lang="en-US" sz="2800" dirty="0"/>
          </a:p>
          <a:p>
            <a:endParaRPr lang="ar-IQ" sz="28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6</a:t>
            </a:fld>
            <a:endParaRPr lang="ar-IQ" sz="2000" dirty="0">
              <a:solidFill>
                <a:schemeClr val="tx1"/>
              </a:solidFill>
            </a:endParaRPr>
          </a:p>
        </p:txBody>
      </p:sp>
    </p:spTree>
    <p:extLst>
      <p:ext uri="{BB962C8B-B14F-4D97-AF65-F5344CB8AC3E}">
        <p14:creationId xmlns:p14="http://schemas.microsoft.com/office/powerpoint/2010/main" val="357021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TotalTime>
  <Words>423</Words>
  <Application>Microsoft Office PowerPoint</Application>
  <PresentationFormat>On-screen Show (4:3)</PresentationFormat>
  <Paragraphs>46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PowerPoint Presentation</vt:lpstr>
      <vt:lpstr>المفعول لأجله</vt:lpstr>
      <vt:lpstr>PowerPoint Presentation</vt:lpstr>
      <vt:lpstr>حالاته وحكمهُ الإعرابي</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Lenovo</cp:lastModifiedBy>
  <cp:revision>70</cp:revision>
  <dcterms:created xsi:type="dcterms:W3CDTF">2021-02-08T20:53:53Z</dcterms:created>
  <dcterms:modified xsi:type="dcterms:W3CDTF">2022-09-26T15:15:47Z</dcterms:modified>
</cp:coreProperties>
</file>