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28" r:id="rId1"/>
  </p:sldMasterIdLst>
  <p:notesMasterIdLst>
    <p:notesMasterId r:id="rId8"/>
  </p:notesMasterIdLst>
  <p:sldIdLst>
    <p:sldId id="270" r:id="rId2"/>
    <p:sldId id="269" r:id="rId3"/>
    <p:sldId id="256" r:id="rId4"/>
    <p:sldId id="276" r:id="rId5"/>
    <p:sldId id="258" r:id="rId6"/>
    <p:sldId id="274" r:id="rId7"/>
  </p:sldIdLst>
  <p:sldSz cx="9144000" cy="6858000" type="screen4x3"/>
  <p:notesSz cx="6858000" cy="9313863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932121"/>
    <a:srgbClr val="0000FF"/>
    <a:srgbClr val="321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42AE8D-90B0-4D7B-A3C3-F9396B8A55EC}" type="datetimeFigureOut">
              <a:rPr lang="ar-IQ" smtClean="0"/>
              <a:t>03/03/1444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B39F9-2061-442E-9E7C-A740FF461B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112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B39F9-2061-442E-9E7C-A740FF461B0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28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EAC8-EC45-46AE-B127-776F1E6DC6CD}" type="datetime1">
              <a:rPr lang="en-US" smtClean="0"/>
              <a:t>9/28/2022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3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245D-4DA1-4D11-8B25-9FA6201992DB}" type="datetime1">
              <a:rPr lang="en-US" smtClean="0"/>
              <a:t>9/28/2022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4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ADA1-69D7-41F3-98BF-EB47EEED30F6}" type="datetime1">
              <a:rPr lang="en-US" smtClean="0"/>
              <a:t>9/28/2022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1656-73B8-464F-BF30-E21B4C65BC9B}" type="datetime1">
              <a:rPr lang="en-US" smtClean="0"/>
              <a:t>9/28/2022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86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F26-E386-4900-9B3B-68E3A4F2C1DF}" type="datetime1">
              <a:rPr lang="en-US" smtClean="0"/>
              <a:t>9/28/2022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9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B4EA-0461-4C0F-B8B9-2BB3E15E3B9A}" type="datetime1">
              <a:rPr lang="en-US" smtClean="0"/>
              <a:t>9/28/2022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52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21A-3367-49A3-80AA-F3C07A693CBF}" type="datetime1">
              <a:rPr lang="en-US" smtClean="0"/>
              <a:t>9/28/2022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99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75C8-8E94-4281-A499-640310B378F3}" type="datetime1">
              <a:rPr lang="en-US" smtClean="0"/>
              <a:t>9/28/2022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6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D09A-0C2F-40B9-8710-8911AE1585A9}" type="datetime1">
              <a:rPr lang="en-US" smtClean="0"/>
              <a:t>9/28/2022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4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33-093F-4371-851F-6B891943E81D}" type="datetime1">
              <a:rPr lang="en-US" smtClean="0"/>
              <a:t>9/28/2022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1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3A4-178E-4D66-99DA-F0FE508FD87D}" type="datetime1">
              <a:rPr lang="en-US" smtClean="0"/>
              <a:t>9/28/2022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8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1B4E-D9E0-421F-B2CA-B2823A9E14A9}" type="datetime1">
              <a:rPr lang="en-US" smtClean="0"/>
              <a:t>9/28/2022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7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.anwer@su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6000328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ar-IQ" sz="2800" b="1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المفعول فيه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مدرسة المادة </a:t>
            </a:r>
            <a:r>
              <a:rPr lang="ar-IQ" sz="2800" dirty="0">
                <a:ea typeface="Calibri"/>
                <a:cs typeface="Ali_K_Sahifa Bold"/>
              </a:rPr>
              <a:t>: ريذين صلاح أنور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 المرحلة: الثالثة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a typeface="Calibri"/>
                <a:cs typeface="Arial"/>
              </a:rPr>
              <a:t>Email : 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rezhin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  <a:hlinkClick r:id="rId3"/>
              </a:rPr>
              <a:t>.anwer@su.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edu.krd</a:t>
            </a: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endParaRPr lang="ar-IQ" sz="2800" dirty="0"/>
          </a:p>
        </p:txBody>
      </p:sp>
      <p:pic>
        <p:nvPicPr>
          <p:cNvPr id="4" name="Picture 3" descr="new ar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69020"/>
            <a:ext cx="1828800" cy="2057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300192" y="840432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إقليم كوردستان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1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340768"/>
            <a:ext cx="2932214" cy="158684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جامعة صلاح الدين – أربيل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كلية اللغات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قسم اللغة العربية</a:t>
            </a:r>
            <a:r>
              <a:rPr lang="ar-IQ" sz="2400" dirty="0">
                <a:ea typeface="Calibri"/>
              </a:rPr>
              <a:t> 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236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16632" y="1268760"/>
            <a:ext cx="835292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المفعول فيه (الظرف)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ناصب الظرف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النائب عن الظرف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أنواع الظروف</a:t>
            </a:r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ar-IQ" sz="2800" dirty="0"/>
          </a:p>
          <a:p>
            <a:endParaRPr lang="ar-IQ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3848" y="799837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b="1" dirty="0">
                <a:solidFill>
                  <a:srgbClr val="0070C0"/>
                </a:solidFill>
              </a:rPr>
              <a:t>المحتوى</a:t>
            </a:r>
            <a:endParaRPr lang="ar-IQ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2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0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188640"/>
            <a:ext cx="2880320" cy="864096"/>
          </a:xfr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المفعول فيه (الظرف)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20880" cy="5976664"/>
          </a:xfrm>
        </p:spPr>
        <p:txBody>
          <a:bodyPr>
            <a:normAutofit fontScale="92500"/>
          </a:bodyPr>
          <a:lstStyle/>
          <a:p>
            <a:pPr algn="just"/>
            <a:r>
              <a:rPr lang="ar-IQ" sz="2400" dirty="0">
                <a:solidFill>
                  <a:schemeClr val="tx1"/>
                </a:solidFill>
              </a:rPr>
              <a:t>   المفعولُ فيه ويسمّى (الظرف) : اسمٌ يُذكر لبيان زمان الفعلِ أو مكانهِ على تقديرِ معنى (في)، نحو: سافرَ ليلاً، أي: سافر في الليل ، وكقولنا: امكُث هنا، أي: امكث في هذا الموضع .</a:t>
            </a:r>
          </a:p>
          <a:p>
            <a:pPr algn="just"/>
            <a:r>
              <a:rPr lang="ar-IQ" sz="2400" dirty="0">
                <a:solidFill>
                  <a:schemeClr val="tx1"/>
                </a:solidFill>
              </a:rPr>
              <a:t>   فإذا لم يتضمن اسمُ الزمان أو المكان معنى (في) لايكونُ ظرفاً بل يكونُ كسائر الأسماء حسب ما يطلبُهُ العامل، فقد يأتي مبتدأً وخبراً، نحو: يومُ الجمعةِ يومٌ مباركٌ، أو يأتي فاعلاً، نحو: جاءَ يومُ الأحدِ، وكذلك ما وقعَ منهما مجروراً، نحو: سرْتُ في يومِ الجمعةِ، وجلسْتُ في الدّارِ، وكذلك ما نُصبَ منهما مفعولاً به، نحو: بنيتُ الدارَ، شهدْتُ يومَ عرفة .</a:t>
            </a:r>
          </a:p>
          <a:p>
            <a:pPr algn="just"/>
            <a:r>
              <a:rPr lang="ar-IQ" sz="2400" dirty="0">
                <a:solidFill>
                  <a:schemeClr val="tx1"/>
                </a:solidFill>
              </a:rPr>
              <a:t>   والظرفُ في الأصل: ما كان وعاءً لشيءٍ، وتسمى الأواني ظروفاً، لأنها أوعية لما يجعل فيها، وسُميت الأزمنة والأمكنة ظروفاً؛ لأنّ الأفعال تحصلُ فيها، فصارت كالأوعيةِ لها.</a:t>
            </a:r>
          </a:p>
          <a:p>
            <a:pPr algn="just"/>
            <a:r>
              <a:rPr lang="ar-IQ" sz="2400" dirty="0">
                <a:solidFill>
                  <a:schemeClr val="tx1"/>
                </a:solidFill>
              </a:rPr>
              <a:t>   والظرفُ قسمان: ظرف زمان، وظرف مكان .</a:t>
            </a:r>
          </a:p>
          <a:p>
            <a:pPr algn="just"/>
            <a:r>
              <a:rPr lang="ar-IQ" sz="2400" dirty="0">
                <a:solidFill>
                  <a:schemeClr val="tx1"/>
                </a:solidFill>
              </a:rPr>
              <a:t>فظرفُ الزمان: ما يدلُّ على وقتٍ وقعَ فيهِ الحدثُ نحو: سافرتُ صباحاً .</a:t>
            </a:r>
          </a:p>
          <a:p>
            <a:pPr algn="just"/>
            <a:r>
              <a:rPr lang="ar-IQ" sz="2400" dirty="0">
                <a:solidFill>
                  <a:schemeClr val="tx1"/>
                </a:solidFill>
              </a:rPr>
              <a:t>وظرفُ المكان: ما يدلُّ على مكانٍ وقعَ فيهِ الحدثُ، نحو: وقفتُ تحتَ شجرةِ الصنوبرِ.</a:t>
            </a:r>
          </a:p>
          <a:p>
            <a:pPr algn="just"/>
            <a:endParaRPr lang="ar-IQ" sz="2400" dirty="0">
              <a:solidFill>
                <a:schemeClr val="tx1"/>
              </a:solidFill>
            </a:endParaRPr>
          </a:p>
          <a:p>
            <a:pPr algn="r"/>
            <a:r>
              <a:rPr lang="ar-IQ" sz="2400" dirty="0">
                <a:solidFill>
                  <a:schemeClr val="tx1"/>
                </a:solidFill>
              </a:rPr>
              <a:t>  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3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9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71600-84CB-0BEA-B675-76372879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5904656" cy="703237"/>
          </a:xfrm>
        </p:spPr>
        <p:txBody>
          <a:bodyPr>
            <a:normAutofit/>
          </a:bodyPr>
          <a:lstStyle/>
          <a:p>
            <a:r>
              <a:rPr lang="ar-IQ" sz="2800" b="1" dirty="0">
                <a:latin typeface="Arial" panose="020B0604020202020204" pitchFamily="34" charset="0"/>
                <a:cs typeface="Arial" panose="020B0604020202020204" pitchFamily="34" charset="0"/>
              </a:rPr>
              <a:t>ناصب الظرف(أي العاملُ فيه)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2D6A6-3B1F-E6A7-F8C6-8DA4F5E8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560608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r-IQ" sz="2400" dirty="0"/>
              <a:t>   ناصبُ الظرفِ(أي العاملُ فيه النصبَ): هو الحدثُ الواقعُ فيه من فعلٍ أو شبهه، وهو إما ظاهرٌ، نحو: جلستُ أمامَ المنبرِ/وصمْتُ يومَ الخميسِ/ وأنا واقفٌ لديك/ وخالدٌ مسافرٌ يومَ السبت، وإما مقدّرٌ جوازاً، نحو: فرسخَين، جواباً لمَن قال لك: كم سِرتَ؟ ، ونحو: ساعتين، لمن قال لك: كم مشيتَ؟، وإما مقدّرٌ وجوباٌ، نحو: أنا عندك، والتقدير: أنا كائنٌ عندَكَ .</a:t>
            </a:r>
            <a:r>
              <a:rPr lang="ar-IQ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ar-IQ" sz="2800" b="1" dirty="0">
                <a:latin typeface="Arial" panose="020B0604020202020204" pitchFamily="34" charset="0"/>
                <a:cs typeface="Arial" panose="020B0604020202020204" pitchFamily="34" charset="0"/>
              </a:rPr>
              <a:t>النائب عن الظرف</a:t>
            </a:r>
          </a:p>
          <a:p>
            <a:pPr marL="0" indent="0" algn="just">
              <a:buNone/>
            </a:pP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  ينوبُ عن الظرفِ فيُنصَبُ على أنّهُ مفعولٌ فيهِ خمسةُ أشياء:</a:t>
            </a:r>
          </a:p>
          <a:p>
            <a:pPr marL="0" indent="0" algn="just">
              <a:buNone/>
            </a:pP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1-المصدر الدال على تعيين وقتٍ، أو مقدارٍ، نحو: سافرتُ طلوعَ الشمسِ، وجلسْتُ قربَ الخطيبِ .</a:t>
            </a:r>
          </a:p>
          <a:p>
            <a:pPr marL="0" indent="0" algn="just">
              <a:buNone/>
            </a:pP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2-المضاف إلى الظرف ممّا دلَّ على كليّةٍ أو جزئيةٍ، نحو: مشيتُ كلّ الفرسَخِ، وأراهُ بعضَ الأحيان .</a:t>
            </a:r>
          </a:p>
          <a:p>
            <a:pPr marL="0" indent="0" algn="just">
              <a:buNone/>
            </a:pP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3-الصفة، نحو: أكلْتُ قليلاً .</a:t>
            </a:r>
          </a:p>
          <a:p>
            <a:pPr marL="0" indent="0" algn="just">
              <a:buNone/>
            </a:pP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4-اسم الإشارة، نحو: سرْتُ ذلكَ اليومَ سيراً سريعاً .</a:t>
            </a:r>
          </a:p>
          <a:p>
            <a:pPr marL="0" indent="0" algn="just">
              <a:buNone/>
            </a:pP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5-العدد المميِّز للظرف أو المضاف إليهِ، نحو: مشيتُ ثلاثةَ أيامٍ، وسرتُ أربعينَ فرسخاً .</a:t>
            </a:r>
          </a:p>
          <a:p>
            <a:pPr marL="0" indent="0" algn="just">
              <a:buNone/>
            </a:pPr>
            <a:endParaRPr lang="ar-IQ" sz="2400" dirty="0"/>
          </a:p>
          <a:p>
            <a:pPr marL="0" indent="0" algn="just">
              <a:buNone/>
            </a:pPr>
            <a:endParaRPr lang="ar-IQ" sz="2400" dirty="0"/>
          </a:p>
          <a:p>
            <a:pPr marL="0" indent="0" algn="just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CA684-6ECD-C247-1370-347091A8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384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36525"/>
            <a:ext cx="83720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800" b="1" dirty="0"/>
              <a:t>أنواع الظروف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5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8912" y="992917"/>
            <a:ext cx="7636708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endParaRPr lang="ar-IQ" sz="2400" b="1" dirty="0"/>
          </a:p>
          <a:p>
            <a:pPr algn="just"/>
            <a:endParaRPr lang="ar-IQ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78089F-A4CD-690E-9123-29DA1698EAA2}"/>
              </a:ext>
            </a:extLst>
          </p:cNvPr>
          <p:cNvSpPr txBox="1"/>
          <p:nvPr/>
        </p:nvSpPr>
        <p:spPr>
          <a:xfrm>
            <a:off x="753646" y="764704"/>
            <a:ext cx="763670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ar-IQ" sz="2400" dirty="0"/>
              <a:t>   كلٌّ من ظرفي الزمان والمكان إما مبهمٌ، وإما محدود، ويقال له مختصٌ أيضاً، وإما متصرّف أو غير متصرّف .</a:t>
            </a:r>
          </a:p>
          <a:p>
            <a:pPr algn="just"/>
            <a:r>
              <a:rPr lang="ar-IQ" sz="2400" dirty="0"/>
              <a:t>  </a:t>
            </a:r>
            <a:r>
              <a:rPr lang="ar-IQ" sz="2400" b="1" dirty="0"/>
              <a:t>-</a:t>
            </a:r>
            <a:r>
              <a:rPr lang="ar-IQ" sz="2400" dirty="0"/>
              <a:t> </a:t>
            </a:r>
            <a:r>
              <a:rPr lang="ar-IQ" sz="2400" b="1" dirty="0"/>
              <a:t>فالمُبهَم من ظروف الزمان:</a:t>
            </a:r>
            <a:r>
              <a:rPr lang="ar-IQ" sz="2400" dirty="0"/>
              <a:t> ما دلَّ على قَدْرٍ من الزمان غير معيّن، نحو: حين ووقت ولحظة .</a:t>
            </a:r>
          </a:p>
          <a:p>
            <a:pPr algn="just"/>
            <a:r>
              <a:rPr lang="ar-IQ" sz="2400" b="1" dirty="0"/>
              <a:t>  - والمحدود أو المختص من ظروف الزمان: </a:t>
            </a:r>
            <a:r>
              <a:rPr lang="ar-IQ" sz="2400" dirty="0"/>
              <a:t>ما دلَّ على وقتٍ مقدّرٍ معيّن، نحو: يوم، ساعة، شهر، وسنة .</a:t>
            </a:r>
          </a:p>
          <a:p>
            <a:pPr algn="just"/>
            <a:r>
              <a:rPr lang="ar-IQ" sz="2400" b="1" dirty="0"/>
              <a:t>  - والمبهم من ظروف المكان:</a:t>
            </a:r>
            <a:r>
              <a:rPr lang="ar-IQ" sz="2400" dirty="0"/>
              <a:t> ما دلّ على مكانٍ غيرِ معينِ البُقعةِ، أو هو ما ليس له صورة ولا حدودٌ محصورة، كالجهات الستّ: (أمام –ومثلها قُدّام- ووراء –ومثلُها خَلْفَ- ويمين، ويسار-ومثلها شمال- وفوقَ، وتحتَ) .</a:t>
            </a:r>
          </a:p>
          <a:p>
            <a:pPr algn="just"/>
            <a:r>
              <a:rPr lang="ar-IQ" sz="2400" dirty="0"/>
              <a:t>وكأسماء المقادير المكانية، نحو: مِيلٌ، وفرسَخٌ .</a:t>
            </a:r>
          </a:p>
          <a:p>
            <a:pPr algn="just"/>
            <a:r>
              <a:rPr lang="ar-IQ" sz="2400" b="1" dirty="0"/>
              <a:t>   - والمحدودُ من ظروف المكان(أو المختص):</a:t>
            </a:r>
            <a:r>
              <a:rPr lang="ar-IQ" sz="2400" dirty="0"/>
              <a:t> ما دلَّ على مكانٍ معيّنِ البُقعةِ،أو هو ما لهُ صورةٌ وحدودٌ محصورة، كدار، ومدرسة، ومسجد وغيرها.</a:t>
            </a:r>
          </a:p>
          <a:p>
            <a:pPr algn="just"/>
            <a:r>
              <a:rPr lang="ar-IQ" sz="2400" dirty="0"/>
              <a:t>   ولا يُنصَبُ من ظروفِ المكان إلا ما كان منها مبهماً متضمناً معنى (في)، نحو: سرْتُ فَرسَخاً، وما كان منها مشتقاً، سواءٌ أكان مبهماً أو محدوداً، بشرط أن يكونَ عاملُهُ من لفظِهِ، نحو: جلست مجلسَ زيد، فالمجلس مشتقٌ من الجلوس، الذي هو مصدر لعامله وهو جلستُ .</a:t>
            </a:r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7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671169"/>
            <a:ext cx="2133600" cy="365125"/>
          </a:xfrm>
        </p:spPr>
        <p:txBody>
          <a:bodyPr/>
          <a:lstStyle/>
          <a:p>
            <a:fld id="{64079F43-72A0-420E-AC11-C557A754E6F8}" type="slidenum">
              <a:rPr lang="ar-IQ" smtClean="0"/>
              <a:t>6</a:t>
            </a:fld>
            <a:endParaRPr lang="ar-IQ"/>
          </a:p>
        </p:txBody>
      </p:sp>
      <p:sp>
        <p:nvSpPr>
          <p:cNvPr id="120" name="Slide Number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IQ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pPr/>
              <a:t>6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CFB483-C297-54B6-35AB-ED7073B83290}"/>
              </a:ext>
            </a:extLst>
          </p:cNvPr>
          <p:cNvSpPr txBox="1"/>
          <p:nvPr/>
        </p:nvSpPr>
        <p:spPr>
          <a:xfrm>
            <a:off x="539552" y="136525"/>
            <a:ext cx="81472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IQ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2400" b="1" dirty="0">
                <a:latin typeface="Arial" panose="020B0604020202020204" pitchFamily="34" charset="0"/>
                <a:cs typeface="Arial" panose="020B0604020202020204" pitchFamily="34" charset="0"/>
              </a:rPr>
              <a:t>   والظرفُ المتصرف:</a:t>
            </a: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ما يُستعمَلُ ظرفاً وغيرَ ظرف، نحو: يوم، شهر، وأسبوع، فهي تستعملُ ظرفاً، كقولك: صمْتُ يوماً، وغِبْتُ شهراً، وتستعمل غيرَ ظرف، كقولك: سرّني يومُ قدومِكَ، والشهرُ ثلاثونَ يوماً .</a:t>
            </a:r>
          </a:p>
          <a:p>
            <a:pPr algn="just"/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/>
            <a:r>
              <a:rPr lang="ar-IQ" sz="2400" b="1" dirty="0">
                <a:latin typeface="Arial" panose="020B0604020202020204" pitchFamily="34" charset="0"/>
                <a:cs typeface="Arial" panose="020B0604020202020204" pitchFamily="34" charset="0"/>
              </a:rPr>
              <a:t>   والظرف غيرُ المتصرف:</a:t>
            </a: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هو ما لايخرجُ عن الظرفية أصلاً، مثل (قَطّ) -وهي مبنية على الضم، وهي لاستغراق ما مضى من الزمان، وتستعمل بعد النفي- ، أو ما لايخرج عنها إلى حالةٍ تُشبهها وهي الجرُّ بالحرف، مثل: عند، حيث يدخل عليها من حروف الجر(من)، ومثلها: لدى ولدن وقبل وبعد .</a:t>
            </a:r>
          </a:p>
          <a:p>
            <a:pPr algn="just"/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/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ar-IQ" sz="2400" b="1" dirty="0">
                <a:latin typeface="Arial" panose="020B0604020202020204" pitchFamily="34" charset="0"/>
                <a:cs typeface="Arial" panose="020B0604020202020204" pitchFamily="34" charset="0"/>
              </a:rPr>
              <a:t>ملاحظة</a:t>
            </a: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//الظروف كلها معربة إلا ألفاظاً محصورةً منها جاءت مبنية، بعضها من الظروف المختصة بالزمان وهي: إذا ومتى وأيّانَ وإذْ وأمس والآن ومذْ ومنذُ وقط وعوض وبينا وبينما ورَيثَ ورَيثَما وكيفَ وكيفما ولمّا .</a:t>
            </a:r>
          </a:p>
          <a:p>
            <a:pPr algn="just"/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  وبعضها من الظروف المختصة بالمكان، وهي: حيثُ وهنا وثَمَّ وأينَ .</a:t>
            </a:r>
          </a:p>
          <a:p>
            <a:pPr algn="just"/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   وبعضها مما يشترك بين الزمان والمكان وهو: أنّى ولدَى ولدن، ويلحق بالظروف المبنية ما ركِّبَ من ظروف الزمان، نحو: أفعلُ هذا صباحَ مساءَ، وليلَ ليلَ، ويومَ يومَ، ونهارَ نهارَ .</a:t>
            </a:r>
          </a:p>
          <a:p>
            <a:pPr algn="just"/>
            <a:r>
              <a:rPr lang="ar-IQ" sz="2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9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863</Words>
  <Application>Microsoft Office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المفعول فيه (الظرف)</vt:lpstr>
      <vt:lpstr>ناصب الظرف(أي العاملُ فيه)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لأجله</dc:title>
  <dc:creator>USER 1</dc:creator>
  <cp:lastModifiedBy>Lenovo</cp:lastModifiedBy>
  <cp:revision>108</cp:revision>
  <cp:lastPrinted>2022-09-28T15:15:06Z</cp:lastPrinted>
  <dcterms:created xsi:type="dcterms:W3CDTF">2021-02-08T20:53:53Z</dcterms:created>
  <dcterms:modified xsi:type="dcterms:W3CDTF">2022-09-28T15:16:44Z</dcterms:modified>
</cp:coreProperties>
</file>