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128" r:id="rId1"/>
  </p:sldMasterIdLst>
  <p:notesMasterIdLst>
    <p:notesMasterId r:id="rId6"/>
  </p:notesMasterIdLst>
  <p:sldIdLst>
    <p:sldId id="270" r:id="rId2"/>
    <p:sldId id="269" r:id="rId3"/>
    <p:sldId id="258" r:id="rId4"/>
    <p:sldId id="274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70C0"/>
    <a:srgbClr val="932121"/>
    <a:srgbClr val="0000FF"/>
    <a:srgbClr val="3214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342AE8D-90B0-4D7B-A3C3-F9396B8A55EC}" type="datetimeFigureOut">
              <a:rPr lang="ar-IQ" smtClean="0"/>
              <a:t>10/03/1444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19B39F9-2061-442E-9E7C-A740FF461B0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91124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B39F9-2061-442E-9E7C-A740FF461B0E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87288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EAC8-EC45-46AE-B127-776F1E6DC6CD}" type="datetime1">
              <a:rPr lang="en-US" smtClean="0"/>
              <a:t>10/5/2022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75334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245D-4DA1-4D11-8B25-9FA6201992DB}" type="datetime1">
              <a:rPr lang="en-US" smtClean="0"/>
              <a:t>10/5/2022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31467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ADA1-69D7-41F3-98BF-EB47EEED30F6}" type="datetime1">
              <a:rPr lang="en-US" smtClean="0"/>
              <a:t>10/5/2022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027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1656-73B8-464F-BF30-E21B4C65BC9B}" type="datetime1">
              <a:rPr lang="en-US" smtClean="0"/>
              <a:t>10/5/2022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5863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7F26-E386-4900-9B3B-68E3A4F2C1DF}" type="datetime1">
              <a:rPr lang="en-US" smtClean="0"/>
              <a:t>10/5/2022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38914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B4EA-0461-4C0F-B8B9-2BB3E15E3B9A}" type="datetime1">
              <a:rPr lang="en-US" smtClean="0"/>
              <a:t>10/5/2022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3652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821A-3367-49A3-80AA-F3C07A693CBF}" type="datetime1">
              <a:rPr lang="en-US" smtClean="0"/>
              <a:t>10/5/2022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19995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75C8-8E94-4281-A499-640310B378F3}" type="datetime1">
              <a:rPr lang="en-US" smtClean="0"/>
              <a:t>10/5/2022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1668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9D09A-0C2F-40B9-8710-8911AE1585A9}" type="datetime1">
              <a:rPr lang="en-US" smtClean="0"/>
              <a:t>10/5/2022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11422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6233-093F-4371-851F-6B891943E81D}" type="datetime1">
              <a:rPr lang="en-US" smtClean="0"/>
              <a:t>10/5/2022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88137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63A4-178E-4D66-99DA-F0FE508FD87D}" type="datetime1">
              <a:rPr lang="en-US" smtClean="0"/>
              <a:t>10/5/2022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989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61B4E-D9E0-421F-B2CA-B2823A9E14A9}" type="datetime1">
              <a:rPr lang="en-US" smtClean="0"/>
              <a:t>10/5/2022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83777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.anwer@su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4824"/>
            <a:ext cx="8964488" cy="6000328"/>
          </a:xfrm>
        </p:spPr>
        <p:txBody>
          <a:bodyPr>
            <a:normAutofit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endParaRPr lang="en-US" sz="2800" dirty="0">
              <a:ea typeface="Calibri"/>
              <a:cs typeface="Arial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endParaRPr lang="ar-IQ" sz="2800" b="1" dirty="0">
              <a:ea typeface="Calibri"/>
              <a:cs typeface="Arial"/>
            </a:endParaRPr>
          </a:p>
          <a:p>
            <a:pPr marL="0" indent="0" algn="ct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b="1" dirty="0">
                <a:ea typeface="Calibri"/>
              </a:rPr>
              <a:t>المفعول معه</a:t>
            </a:r>
            <a:endParaRPr lang="en-US" sz="2800" dirty="0">
              <a:ea typeface="Calibri"/>
              <a:cs typeface="Arial"/>
            </a:endParaRPr>
          </a:p>
          <a:p>
            <a:pPr marL="0" indent="0" algn="ct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b="1" dirty="0">
                <a:ea typeface="Calibri"/>
              </a:rPr>
              <a:t>مدرسة المادة </a:t>
            </a:r>
            <a:r>
              <a:rPr lang="ar-IQ" sz="2800" dirty="0">
                <a:ea typeface="Calibri"/>
                <a:cs typeface="Ali_K_Sahifa Bold"/>
              </a:rPr>
              <a:t>: ريذين صلاح أنور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b="1" dirty="0">
                <a:ea typeface="Calibri"/>
              </a:rPr>
              <a:t> المرحلة: الثالثة</a:t>
            </a:r>
            <a:endParaRPr lang="en-US" sz="2800" dirty="0">
              <a:ea typeface="Calibri"/>
              <a:cs typeface="Arial"/>
            </a:endParaRPr>
          </a:p>
          <a:p>
            <a:pPr marL="0" indent="0" algn="ct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800" dirty="0">
                <a:ea typeface="Calibri"/>
                <a:cs typeface="Arial"/>
              </a:rPr>
              <a:t>Email : </a:t>
            </a:r>
            <a:r>
              <a:rPr lang="en-US" sz="2800" u="sng" dirty="0">
                <a:solidFill>
                  <a:srgbClr val="0000FF"/>
                </a:solidFill>
                <a:ea typeface="Calibri"/>
                <a:cs typeface="Arial"/>
              </a:rPr>
              <a:t>rezhin</a:t>
            </a:r>
            <a:r>
              <a:rPr lang="en-US" sz="2800" u="sng" dirty="0">
                <a:solidFill>
                  <a:srgbClr val="0000FF"/>
                </a:solidFill>
                <a:ea typeface="Calibri"/>
                <a:cs typeface="Arial"/>
                <a:hlinkClick r:id="rId3"/>
              </a:rPr>
              <a:t>.anwer@su.</a:t>
            </a:r>
            <a:r>
              <a:rPr lang="en-US" sz="2800" u="sng" dirty="0">
                <a:solidFill>
                  <a:srgbClr val="0000FF"/>
                </a:solidFill>
                <a:ea typeface="Calibri"/>
                <a:cs typeface="Arial"/>
              </a:rPr>
              <a:t>edu.krd</a:t>
            </a:r>
            <a:r>
              <a:rPr lang="ar-IQ" sz="2800" dirty="0">
                <a:ea typeface="Calibri"/>
              </a:rPr>
              <a:t> </a:t>
            </a:r>
            <a:endParaRPr lang="en-US" sz="2800" dirty="0">
              <a:ea typeface="Calibri"/>
              <a:cs typeface="Arial"/>
            </a:endParaRPr>
          </a:p>
          <a:p>
            <a:endParaRPr lang="ar-IQ" sz="2800" dirty="0"/>
          </a:p>
        </p:txBody>
      </p:sp>
      <p:pic>
        <p:nvPicPr>
          <p:cNvPr id="4" name="Picture 3" descr="new arm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969020"/>
            <a:ext cx="1828800" cy="20574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300192" y="840432"/>
            <a:ext cx="2232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400" b="1" dirty="0"/>
              <a:t>إقليم كوردستان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z="2000" smtClean="0">
                <a:solidFill>
                  <a:schemeClr val="tx1"/>
                </a:solidFill>
              </a:rPr>
              <a:t>1</a:t>
            </a:fld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1340768"/>
            <a:ext cx="2932214" cy="158684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b="1" dirty="0">
                <a:ea typeface="Calibri"/>
              </a:rPr>
              <a:t> جامعة صلاح الدين – أربيل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b="1" dirty="0">
                <a:ea typeface="Calibri"/>
              </a:rPr>
              <a:t>   كلية اللغات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b="1" dirty="0">
                <a:ea typeface="Calibri"/>
              </a:rPr>
              <a:t>   قسم اللغة العربية</a:t>
            </a:r>
            <a:r>
              <a:rPr lang="ar-IQ" sz="2400" dirty="0">
                <a:ea typeface="Calibri"/>
              </a:rPr>
              <a:t> 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712363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116632" y="1268760"/>
            <a:ext cx="8352928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IQ" sz="2800" b="1" dirty="0"/>
          </a:p>
          <a:p>
            <a:pPr marL="457200" indent="-457200">
              <a:buFont typeface="Wingdings" pitchFamily="2" charset="2"/>
              <a:buChar char="Ø"/>
            </a:pPr>
            <a:r>
              <a:rPr lang="ar-IQ" sz="2800" b="1" dirty="0"/>
              <a:t>المفعول معه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ar-IQ" sz="2800" b="1" dirty="0"/>
              <a:t>شروط نصب ما بعد الواو على أنه مفعول معه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ar-IQ" sz="2800" b="1" dirty="0"/>
              <a:t>أحكام ما بعد الواو</a:t>
            </a:r>
          </a:p>
          <a:p>
            <a:endParaRPr lang="en-US" sz="2800" b="1" dirty="0"/>
          </a:p>
          <a:p>
            <a:pPr marL="457200" indent="-457200">
              <a:buFont typeface="Wingdings" pitchFamily="2" charset="2"/>
              <a:buChar char="Ø"/>
            </a:pPr>
            <a:endParaRPr lang="ar-IQ" sz="2800" b="1" dirty="0"/>
          </a:p>
          <a:p>
            <a:endParaRPr lang="en-US" sz="2800" b="1" dirty="0">
              <a:solidFill>
                <a:srgbClr val="0070C0"/>
              </a:solidFill>
            </a:endParaRPr>
          </a:p>
          <a:p>
            <a:endParaRPr lang="ar-IQ" sz="2800" dirty="0"/>
          </a:p>
          <a:p>
            <a:endParaRPr lang="ar-IQ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3203848" y="799837"/>
            <a:ext cx="295232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3600" b="1" dirty="0">
                <a:solidFill>
                  <a:srgbClr val="0070C0"/>
                </a:solidFill>
              </a:rPr>
              <a:t>المحتوى</a:t>
            </a:r>
            <a:endParaRPr lang="ar-IQ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z="2000" smtClean="0">
                <a:solidFill>
                  <a:schemeClr val="tx1"/>
                </a:solidFill>
              </a:rPr>
              <a:t>2</a:t>
            </a:fld>
            <a:endParaRPr lang="ar-IQ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805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346733"/>
            <a:ext cx="792088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2800" b="1" dirty="0"/>
              <a:t>المفعول معه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z="2000" smtClean="0">
                <a:solidFill>
                  <a:schemeClr val="tx1"/>
                </a:solidFill>
              </a:rPr>
              <a:t>3</a:t>
            </a:fld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576" y="916606"/>
            <a:ext cx="8064896" cy="60016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IQ" sz="2400" dirty="0"/>
              <a:t>   هو الاسمُ المنتصَبُ بعدَ واوٍ بمعنى (مع)، والناصبُ له ما تقدّمهُ من فعلٍ أو شبهه، فمثالُ الفعل، كقولك: سيري والطريقَ مسرعةً، أي: سيري مع الطريق، فالطريق منصوب بفعل الأمر سيري .</a:t>
            </a:r>
          </a:p>
          <a:p>
            <a:pPr algn="just"/>
            <a:r>
              <a:rPr lang="ar-IQ" sz="2400" dirty="0"/>
              <a:t>   ومثالُ شبه الفعل، كقولك: زيدٌ سائرٌ والطريقَ، وأعجبني سيرُكَ والطريقَ، فالطريق منصوبٌ بسائر وسيرك .</a:t>
            </a:r>
          </a:p>
          <a:p>
            <a:pPr algn="just"/>
            <a:r>
              <a:rPr lang="ar-IQ" sz="2400" dirty="0"/>
              <a:t>   وقد يكون المفعول معه منصوباً بفعلٍ مضمر وجوباً من مادة (الكون)، إذا وقع بعد (ما) و(كيف) الاستفهاميتين، نحو: ما أنتَ وصديقَكَ وكيف أنت والامتحانَ، والتقدير: ما تكون وصديقك، وكيف تكونُ والامتحانَ .</a:t>
            </a:r>
          </a:p>
          <a:p>
            <a:pPr algn="just"/>
            <a:r>
              <a:rPr lang="ar-IQ" sz="2400" dirty="0"/>
              <a:t>   ولا يجوز أن يتقدّمَ المفعولُ معهُ على عاملهِ، فلا يقال: والطريقَ مشى سليمٌ، ولا على مصاحبهِ، فلا يقال: مشى والطريقَ سليمٌ .</a:t>
            </a:r>
          </a:p>
          <a:p>
            <a:pPr algn="just"/>
            <a:r>
              <a:rPr lang="ar-IQ" sz="2400" b="1" dirty="0"/>
              <a:t>   شروط نصب ما بعد الواو على أنّه مفعول معه</a:t>
            </a:r>
          </a:p>
          <a:p>
            <a:pPr algn="just"/>
            <a:r>
              <a:rPr lang="ar-IQ" sz="2400" dirty="0"/>
              <a:t>يُشترَط في نصبِ ما بعدَ الواو على أنّه مفعول معهُ ثلاثةُ شروط:</a:t>
            </a:r>
          </a:p>
          <a:p>
            <a:pPr algn="just"/>
            <a:r>
              <a:rPr lang="ar-IQ" sz="2400" dirty="0"/>
              <a:t>1-أن يكون الاسمُ الواقع بعد الواو فضلةً، لِيصحّ انعقادُ الجملةِ بدونِه .</a:t>
            </a:r>
          </a:p>
          <a:p>
            <a:pPr algn="just"/>
            <a:r>
              <a:rPr lang="ar-IQ" sz="2400" dirty="0"/>
              <a:t>2-أن يكون ما قبلهُ جملةً فيها فعلٌ، أو اسمٌ فيهِ معنى الفعل وحروفُه .</a:t>
            </a:r>
          </a:p>
          <a:p>
            <a:pPr algn="just"/>
            <a:r>
              <a:rPr lang="ar-IQ" sz="2400" dirty="0"/>
              <a:t>3-أن تكون الواو التي تسبقُهُ نصّاً في المعيّة .</a:t>
            </a:r>
            <a:r>
              <a:rPr lang="ar-IQ" sz="2400" b="1" dirty="0"/>
              <a:t> </a:t>
            </a:r>
            <a:r>
              <a:rPr lang="ar-IQ" sz="2400" dirty="0"/>
              <a:t> </a:t>
            </a:r>
          </a:p>
          <a:p>
            <a:pPr algn="just"/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3177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671169"/>
            <a:ext cx="2133600" cy="365125"/>
          </a:xfrm>
        </p:spPr>
        <p:txBody>
          <a:bodyPr/>
          <a:lstStyle/>
          <a:p>
            <a:fld id="{64079F43-72A0-420E-AC11-C557A754E6F8}" type="slidenum">
              <a:rPr lang="ar-IQ" smtClean="0"/>
              <a:t>4</a:t>
            </a:fld>
            <a:endParaRPr lang="ar-IQ"/>
          </a:p>
        </p:txBody>
      </p:sp>
      <p:sp>
        <p:nvSpPr>
          <p:cNvPr id="120" name="Slide Number Placeholder 1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IQ"/>
            </a:defPPr>
            <a:lvl1pPr marL="0" algn="l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4079F43-72A0-420E-AC11-C557A754E6F8}" type="slidenum">
              <a:rPr lang="ar-IQ" sz="2000" smtClean="0">
                <a:solidFill>
                  <a:schemeClr val="tx1"/>
                </a:solidFill>
              </a:rPr>
              <a:pPr/>
              <a:t>4</a:t>
            </a:fld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CFB483-C297-54B6-35AB-ED7073B83290}"/>
              </a:ext>
            </a:extLst>
          </p:cNvPr>
          <p:cNvSpPr txBox="1"/>
          <p:nvPr/>
        </p:nvSpPr>
        <p:spPr>
          <a:xfrm>
            <a:off x="539552" y="136525"/>
            <a:ext cx="806489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800" b="1" dirty="0">
                <a:latin typeface="Arial" panose="020B0604020202020204" pitchFamily="34" charset="0"/>
                <a:cs typeface="Arial" panose="020B0604020202020204" pitchFamily="34" charset="0"/>
              </a:rPr>
              <a:t>أحكام ما بعدَ الواو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IQ" sz="2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r>
              <a:rPr lang="ar-IQ" sz="2400" dirty="0">
                <a:latin typeface="Arial" panose="020B0604020202020204" pitchFamily="34" charset="0"/>
                <a:cs typeface="Arial" panose="020B0604020202020204" pitchFamily="34" charset="0"/>
              </a:rPr>
              <a:t>   الاسم الواقع بعد الواو على نوعين:</a:t>
            </a:r>
          </a:p>
          <a:p>
            <a:r>
              <a:rPr lang="ar-IQ" sz="2400" dirty="0">
                <a:latin typeface="Arial" panose="020B0604020202020204" pitchFamily="34" charset="0"/>
                <a:cs typeface="Arial" panose="020B0604020202020204" pitchFamily="34" charset="0"/>
              </a:rPr>
              <a:t>1-ما يتعيّن نصبُه على أنّهُ مفعول معه .</a:t>
            </a:r>
          </a:p>
          <a:p>
            <a:r>
              <a:rPr lang="ar-IQ" sz="2400" dirty="0">
                <a:latin typeface="Arial" panose="020B0604020202020204" pitchFamily="34" charset="0"/>
                <a:cs typeface="Arial" panose="020B0604020202020204" pitchFamily="34" charset="0"/>
              </a:rPr>
              <a:t>2-ما يجوز نصبُه على ذلك، أو إتباعُه لما قبلهُ في إعرابهِ معطوفاً عليهِ .</a:t>
            </a:r>
          </a:p>
          <a:p>
            <a:endParaRPr lang="ar-IQ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ar-IQ" sz="2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ar-IQ" sz="2400" b="1" dirty="0">
                <a:latin typeface="Arial" panose="020B0604020202020204" pitchFamily="34" charset="0"/>
                <a:cs typeface="Arial" panose="020B0604020202020204" pitchFamily="34" charset="0"/>
              </a:rPr>
              <a:t>أما النوعُ الأولُ:</a:t>
            </a:r>
            <a:r>
              <a:rPr lang="ar-IQ" sz="2400" dirty="0">
                <a:latin typeface="Arial" panose="020B0604020202020204" pitchFamily="34" charset="0"/>
                <a:cs typeface="Arial" panose="020B0604020202020204" pitchFamily="34" charset="0"/>
              </a:rPr>
              <a:t> فمحلُّه إذا لم يصح تشريكُ ما بعدَ الواو لما قبلها في الحكم، نحو: أنا سائرٌ والجبلَ، ونحو: ذاكرتُ والمصباحَ، فإنّ الجبلَ لايصحُّ تشريكُهُ للمتكلّمِ في السّير، وكذلك المصباح لايصحُّ تشريكهُ للمتكلّمِ في المذاكرة .</a:t>
            </a:r>
          </a:p>
          <a:p>
            <a:pPr algn="just"/>
            <a:endParaRPr lang="ar-IQ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ar-IQ" sz="2400" b="1" dirty="0">
                <a:latin typeface="Arial" panose="020B0604020202020204" pitchFamily="34" charset="0"/>
                <a:cs typeface="Arial" panose="020B0604020202020204" pitchFamily="34" charset="0"/>
              </a:rPr>
              <a:t>   وأما النوعُ الثاني: </a:t>
            </a:r>
            <a:r>
              <a:rPr lang="ar-IQ" sz="2400" dirty="0">
                <a:latin typeface="Arial" panose="020B0604020202020204" pitchFamily="34" charset="0"/>
                <a:cs typeface="Arial" panose="020B0604020202020204" pitchFamily="34" charset="0"/>
              </a:rPr>
              <a:t>فمحلهُ إذا صحّ تشريك ما بعد الواو لما قبلها في الحكم، نحو: حضرَ عليٌ ومحمدٌ، فإنّهُ يجوزُ نصبُ (محمد) على أنّهُ مفعول معهُ، ويجوز رفعُهُ على أنّهُ معطوفٌ على (علي)؛ لأنّ محمداً يجوز اشتراكهِ مع علي في الحضور، ونحو ذلك كقوله: جاء الأميرُ والجيشَ أو الجيشُ 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IQ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098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</TotalTime>
  <Words>398</Words>
  <Application>Microsoft Office PowerPoint</Application>
  <PresentationFormat>On-screen Show (4:3)</PresentationFormat>
  <Paragraphs>43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المفعول لأجله</dc:title>
  <dc:creator>USER 1</dc:creator>
  <cp:lastModifiedBy>Lenovo</cp:lastModifiedBy>
  <cp:revision>100</cp:revision>
  <dcterms:created xsi:type="dcterms:W3CDTF">2021-02-08T20:53:53Z</dcterms:created>
  <dcterms:modified xsi:type="dcterms:W3CDTF">2022-10-05T13:14:21Z</dcterms:modified>
</cp:coreProperties>
</file>