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128" r:id="rId1"/>
  </p:sldMasterIdLst>
  <p:notesMasterIdLst>
    <p:notesMasterId r:id="rId10"/>
  </p:notesMasterIdLst>
  <p:sldIdLst>
    <p:sldId id="270" r:id="rId2"/>
    <p:sldId id="269" r:id="rId3"/>
    <p:sldId id="258" r:id="rId4"/>
    <p:sldId id="274" r:id="rId5"/>
    <p:sldId id="278" r:id="rId6"/>
    <p:sldId id="275" r:id="rId7"/>
    <p:sldId id="276" r:id="rId8"/>
    <p:sldId id="277"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70C0"/>
    <a:srgbClr val="932121"/>
    <a:srgbClr val="0000FF"/>
    <a:srgbClr val="3214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93" d="100"/>
          <a:sy n="93" d="100"/>
        </p:scale>
        <p:origin x="1162"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342AE8D-90B0-4D7B-A3C3-F9396B8A55EC}" type="datetimeFigureOut">
              <a:rPr lang="ar-IQ" smtClean="0"/>
              <a:t>15/03/1444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19B39F9-2061-442E-9E7C-A740FF461B0E}" type="slidenum">
              <a:rPr lang="ar-IQ" smtClean="0"/>
              <a:t>‹#›</a:t>
            </a:fld>
            <a:endParaRPr lang="ar-IQ"/>
          </a:p>
        </p:txBody>
      </p:sp>
    </p:spTree>
    <p:extLst>
      <p:ext uri="{BB962C8B-B14F-4D97-AF65-F5344CB8AC3E}">
        <p14:creationId xmlns:p14="http://schemas.microsoft.com/office/powerpoint/2010/main" val="409112401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419B39F9-2061-442E-9E7C-A740FF461B0E}" type="slidenum">
              <a:rPr lang="ar-IQ" smtClean="0"/>
              <a:t>1</a:t>
            </a:fld>
            <a:endParaRPr lang="ar-IQ"/>
          </a:p>
        </p:txBody>
      </p:sp>
    </p:spTree>
    <p:extLst>
      <p:ext uri="{BB962C8B-B14F-4D97-AF65-F5344CB8AC3E}">
        <p14:creationId xmlns:p14="http://schemas.microsoft.com/office/powerpoint/2010/main" val="887288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1918EAC8-EC45-46AE-B127-776F1E6DC6CD}" type="datetime1">
              <a:rPr lang="en-US" smtClean="0"/>
              <a:t>10/10/2022</a:t>
            </a:fld>
            <a:endParaRPr lang="ar-IQ"/>
          </a:p>
        </p:txBody>
      </p:sp>
      <p:sp>
        <p:nvSpPr>
          <p:cNvPr id="5" name="Footer Placeholder 4"/>
          <p:cNvSpPr>
            <a:spLocks noGrp="1"/>
          </p:cNvSpPr>
          <p:nvPr>
            <p:ph type="ftr" sz="quarter" idx="11"/>
          </p:nvPr>
        </p:nvSpPr>
        <p:spPr/>
        <p:txBody>
          <a:bodyPr/>
          <a:lstStyle/>
          <a:p>
            <a:r>
              <a:rPr lang="ar-IQ"/>
              <a:t>111</a:t>
            </a:r>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675334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3B3F245D-4DA1-4D11-8B25-9FA6201992DB}" type="datetime1">
              <a:rPr lang="en-US" smtClean="0"/>
              <a:t>10/10/2022</a:t>
            </a:fld>
            <a:endParaRPr lang="ar-IQ"/>
          </a:p>
        </p:txBody>
      </p:sp>
      <p:sp>
        <p:nvSpPr>
          <p:cNvPr id="5" name="Footer Placeholder 4"/>
          <p:cNvSpPr>
            <a:spLocks noGrp="1"/>
          </p:cNvSpPr>
          <p:nvPr>
            <p:ph type="ftr" sz="quarter" idx="11"/>
          </p:nvPr>
        </p:nvSpPr>
        <p:spPr/>
        <p:txBody>
          <a:bodyPr/>
          <a:lstStyle/>
          <a:p>
            <a:r>
              <a:rPr lang="ar-IQ"/>
              <a:t>111</a:t>
            </a:r>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231467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2A17ADA1-69D7-41F3-98BF-EB47EEED30F6}" type="datetime1">
              <a:rPr lang="en-US" smtClean="0"/>
              <a:t>10/10/2022</a:t>
            </a:fld>
            <a:endParaRPr lang="ar-IQ"/>
          </a:p>
        </p:txBody>
      </p:sp>
      <p:sp>
        <p:nvSpPr>
          <p:cNvPr id="5" name="Footer Placeholder 4"/>
          <p:cNvSpPr>
            <a:spLocks noGrp="1"/>
          </p:cNvSpPr>
          <p:nvPr>
            <p:ph type="ftr" sz="quarter" idx="11"/>
          </p:nvPr>
        </p:nvSpPr>
        <p:spPr/>
        <p:txBody>
          <a:bodyPr/>
          <a:lstStyle/>
          <a:p>
            <a:r>
              <a:rPr lang="ar-IQ"/>
              <a:t>111</a:t>
            </a:r>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6027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A85C1656-73B8-464F-BF30-E21B4C65BC9B}" type="datetime1">
              <a:rPr lang="en-US" smtClean="0"/>
              <a:t>10/10/2022</a:t>
            </a:fld>
            <a:endParaRPr lang="ar-IQ"/>
          </a:p>
        </p:txBody>
      </p:sp>
      <p:sp>
        <p:nvSpPr>
          <p:cNvPr id="5" name="Footer Placeholder 4"/>
          <p:cNvSpPr>
            <a:spLocks noGrp="1"/>
          </p:cNvSpPr>
          <p:nvPr>
            <p:ph type="ftr" sz="quarter" idx="11"/>
          </p:nvPr>
        </p:nvSpPr>
        <p:spPr/>
        <p:txBody>
          <a:bodyPr/>
          <a:lstStyle/>
          <a:p>
            <a:r>
              <a:rPr lang="ar-IQ"/>
              <a:t>111</a:t>
            </a:r>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1615863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BB7F26-E386-4900-9B3B-68E3A4F2C1DF}" type="datetime1">
              <a:rPr lang="en-US" smtClean="0"/>
              <a:t>10/10/2022</a:t>
            </a:fld>
            <a:endParaRPr lang="ar-IQ"/>
          </a:p>
        </p:txBody>
      </p:sp>
      <p:sp>
        <p:nvSpPr>
          <p:cNvPr id="5" name="Footer Placeholder 4"/>
          <p:cNvSpPr>
            <a:spLocks noGrp="1"/>
          </p:cNvSpPr>
          <p:nvPr>
            <p:ph type="ftr" sz="quarter" idx="11"/>
          </p:nvPr>
        </p:nvSpPr>
        <p:spPr/>
        <p:txBody>
          <a:bodyPr/>
          <a:lstStyle/>
          <a:p>
            <a:r>
              <a:rPr lang="ar-IQ"/>
              <a:t>111</a:t>
            </a:r>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4138914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E206B4EA-0461-4C0F-B8B9-2BB3E15E3B9A}" type="datetime1">
              <a:rPr lang="en-US" smtClean="0"/>
              <a:t>10/10/2022</a:t>
            </a:fld>
            <a:endParaRPr lang="ar-IQ"/>
          </a:p>
        </p:txBody>
      </p:sp>
      <p:sp>
        <p:nvSpPr>
          <p:cNvPr id="6" name="Footer Placeholder 5"/>
          <p:cNvSpPr>
            <a:spLocks noGrp="1"/>
          </p:cNvSpPr>
          <p:nvPr>
            <p:ph type="ftr" sz="quarter" idx="11"/>
          </p:nvPr>
        </p:nvSpPr>
        <p:spPr/>
        <p:txBody>
          <a:bodyPr/>
          <a:lstStyle/>
          <a:p>
            <a:r>
              <a:rPr lang="ar-IQ"/>
              <a:t>111</a:t>
            </a:r>
          </a:p>
        </p:txBody>
      </p:sp>
      <p:sp>
        <p:nvSpPr>
          <p:cNvPr id="7" name="Slide Number Placeholder 6"/>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53652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F2CF821A-3367-49A3-80AA-F3C07A693CBF}" type="datetime1">
              <a:rPr lang="en-US" smtClean="0"/>
              <a:t>10/10/2022</a:t>
            </a:fld>
            <a:endParaRPr lang="ar-IQ"/>
          </a:p>
        </p:txBody>
      </p:sp>
      <p:sp>
        <p:nvSpPr>
          <p:cNvPr id="8" name="Footer Placeholder 7"/>
          <p:cNvSpPr>
            <a:spLocks noGrp="1"/>
          </p:cNvSpPr>
          <p:nvPr>
            <p:ph type="ftr" sz="quarter" idx="11"/>
          </p:nvPr>
        </p:nvSpPr>
        <p:spPr/>
        <p:txBody>
          <a:bodyPr/>
          <a:lstStyle/>
          <a:p>
            <a:r>
              <a:rPr lang="ar-IQ"/>
              <a:t>111</a:t>
            </a:r>
          </a:p>
        </p:txBody>
      </p:sp>
      <p:sp>
        <p:nvSpPr>
          <p:cNvPr id="9" name="Slide Number Placeholder 8"/>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319995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525175C8-8E94-4281-A499-640310B378F3}" type="datetime1">
              <a:rPr lang="en-US" smtClean="0"/>
              <a:t>10/10/2022</a:t>
            </a:fld>
            <a:endParaRPr lang="ar-IQ"/>
          </a:p>
        </p:txBody>
      </p:sp>
      <p:sp>
        <p:nvSpPr>
          <p:cNvPr id="4" name="Footer Placeholder 3"/>
          <p:cNvSpPr>
            <a:spLocks noGrp="1"/>
          </p:cNvSpPr>
          <p:nvPr>
            <p:ph type="ftr" sz="quarter" idx="11"/>
          </p:nvPr>
        </p:nvSpPr>
        <p:spPr/>
        <p:txBody>
          <a:bodyPr/>
          <a:lstStyle/>
          <a:p>
            <a:r>
              <a:rPr lang="ar-IQ"/>
              <a:t>111</a:t>
            </a:r>
          </a:p>
        </p:txBody>
      </p:sp>
      <p:sp>
        <p:nvSpPr>
          <p:cNvPr id="5" name="Slide Number Placeholder 4"/>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316688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79D09A-0C2F-40B9-8710-8911AE1585A9}" type="datetime1">
              <a:rPr lang="en-US" smtClean="0"/>
              <a:t>10/10/2022</a:t>
            </a:fld>
            <a:endParaRPr lang="ar-IQ"/>
          </a:p>
        </p:txBody>
      </p:sp>
      <p:sp>
        <p:nvSpPr>
          <p:cNvPr id="3" name="Footer Placeholder 2"/>
          <p:cNvSpPr>
            <a:spLocks noGrp="1"/>
          </p:cNvSpPr>
          <p:nvPr>
            <p:ph type="ftr" sz="quarter" idx="11"/>
          </p:nvPr>
        </p:nvSpPr>
        <p:spPr/>
        <p:txBody>
          <a:bodyPr/>
          <a:lstStyle/>
          <a:p>
            <a:r>
              <a:rPr lang="ar-IQ"/>
              <a:t>111</a:t>
            </a:r>
          </a:p>
        </p:txBody>
      </p:sp>
      <p:sp>
        <p:nvSpPr>
          <p:cNvPr id="4" name="Slide Number Placeholder 3"/>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511422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8F6233-093F-4371-851F-6B891943E81D}" type="datetime1">
              <a:rPr lang="en-US" smtClean="0"/>
              <a:t>10/10/2022</a:t>
            </a:fld>
            <a:endParaRPr lang="ar-IQ"/>
          </a:p>
        </p:txBody>
      </p:sp>
      <p:sp>
        <p:nvSpPr>
          <p:cNvPr id="6" name="Footer Placeholder 5"/>
          <p:cNvSpPr>
            <a:spLocks noGrp="1"/>
          </p:cNvSpPr>
          <p:nvPr>
            <p:ph type="ftr" sz="quarter" idx="11"/>
          </p:nvPr>
        </p:nvSpPr>
        <p:spPr/>
        <p:txBody>
          <a:bodyPr/>
          <a:lstStyle/>
          <a:p>
            <a:r>
              <a:rPr lang="ar-IQ"/>
              <a:t>111</a:t>
            </a:r>
          </a:p>
        </p:txBody>
      </p:sp>
      <p:sp>
        <p:nvSpPr>
          <p:cNvPr id="7" name="Slide Number Placeholder 6"/>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4088137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7363A4-178E-4D66-99DA-F0FE508FD87D}" type="datetime1">
              <a:rPr lang="en-US" smtClean="0"/>
              <a:t>10/10/2022</a:t>
            </a:fld>
            <a:endParaRPr lang="ar-IQ"/>
          </a:p>
        </p:txBody>
      </p:sp>
      <p:sp>
        <p:nvSpPr>
          <p:cNvPr id="6" name="Footer Placeholder 5"/>
          <p:cNvSpPr>
            <a:spLocks noGrp="1"/>
          </p:cNvSpPr>
          <p:nvPr>
            <p:ph type="ftr" sz="quarter" idx="11"/>
          </p:nvPr>
        </p:nvSpPr>
        <p:spPr/>
        <p:txBody>
          <a:bodyPr/>
          <a:lstStyle/>
          <a:p>
            <a:r>
              <a:rPr lang="ar-IQ"/>
              <a:t>111</a:t>
            </a:r>
          </a:p>
        </p:txBody>
      </p:sp>
      <p:sp>
        <p:nvSpPr>
          <p:cNvPr id="7" name="Slide Number Placeholder 6"/>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719890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6061B4E-D9E0-421F-B2CA-B2823A9E14A9}" type="datetime1">
              <a:rPr lang="en-US" smtClean="0"/>
              <a:t>10/10/2022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IQ"/>
              <a:t>111</a:t>
            </a: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4079F43-72A0-420E-AC11-C557A754E6F8}" type="slidenum">
              <a:rPr lang="ar-IQ" smtClean="0"/>
              <a:t>‹#›</a:t>
            </a:fld>
            <a:endParaRPr lang="ar-IQ"/>
          </a:p>
        </p:txBody>
      </p:sp>
    </p:spTree>
    <p:extLst>
      <p:ext uri="{BB962C8B-B14F-4D97-AF65-F5344CB8AC3E}">
        <p14:creationId xmlns:p14="http://schemas.microsoft.com/office/powerpoint/2010/main" val="1283777424"/>
      </p:ext>
    </p:extLst>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nwer@su.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44824"/>
            <a:ext cx="8964488" cy="6000328"/>
          </a:xfrm>
        </p:spPr>
        <p:txBody>
          <a:bodyPr>
            <a:normAutofit/>
          </a:bodyPr>
          <a:lstStyle/>
          <a:p>
            <a:pPr rtl="1">
              <a:lnSpc>
                <a:spcPct val="115000"/>
              </a:lnSpc>
              <a:spcAft>
                <a:spcPts val="1000"/>
              </a:spcAft>
            </a:pPr>
            <a:endParaRPr lang="en-US" sz="2800" dirty="0">
              <a:ea typeface="Calibri"/>
              <a:cs typeface="Arial"/>
            </a:endParaRPr>
          </a:p>
          <a:p>
            <a:pPr marL="0" indent="0" algn="r" rtl="1">
              <a:lnSpc>
                <a:spcPct val="115000"/>
              </a:lnSpc>
              <a:spcAft>
                <a:spcPts val="1000"/>
              </a:spcAft>
              <a:buNone/>
            </a:pPr>
            <a:endParaRPr lang="ar-IQ" sz="2800" b="1" dirty="0">
              <a:ea typeface="Calibri"/>
              <a:cs typeface="Arial"/>
            </a:endParaRPr>
          </a:p>
          <a:p>
            <a:pPr marL="0" indent="0" algn="ctr" rtl="1">
              <a:lnSpc>
                <a:spcPct val="115000"/>
              </a:lnSpc>
              <a:spcAft>
                <a:spcPts val="1000"/>
              </a:spcAft>
              <a:buNone/>
            </a:pPr>
            <a:r>
              <a:rPr lang="ar-IQ" sz="2800" b="1" dirty="0">
                <a:ea typeface="Calibri"/>
              </a:rPr>
              <a:t>الاستثناء</a:t>
            </a:r>
            <a:endParaRPr lang="en-US" sz="2800" dirty="0">
              <a:ea typeface="Calibri"/>
              <a:cs typeface="Arial"/>
            </a:endParaRPr>
          </a:p>
          <a:p>
            <a:pPr marL="0" indent="0" algn="ctr" rtl="1">
              <a:lnSpc>
                <a:spcPct val="115000"/>
              </a:lnSpc>
              <a:spcAft>
                <a:spcPts val="1000"/>
              </a:spcAft>
              <a:buNone/>
            </a:pPr>
            <a:r>
              <a:rPr lang="ar-IQ" sz="2800" b="1" dirty="0">
                <a:ea typeface="Calibri"/>
              </a:rPr>
              <a:t>مدرسة المادة </a:t>
            </a:r>
            <a:r>
              <a:rPr lang="ar-IQ" sz="2800" dirty="0">
                <a:ea typeface="Calibri"/>
                <a:cs typeface="Ali_K_Sahifa Bold"/>
              </a:rPr>
              <a:t>: ريذين صلاح أنور</a:t>
            </a:r>
          </a:p>
          <a:p>
            <a:pPr marL="0" indent="0" algn="ctr">
              <a:lnSpc>
                <a:spcPct val="115000"/>
              </a:lnSpc>
              <a:spcAft>
                <a:spcPts val="1000"/>
              </a:spcAft>
              <a:buNone/>
            </a:pPr>
            <a:r>
              <a:rPr lang="ar-IQ" sz="2800" b="1" dirty="0">
                <a:ea typeface="Calibri"/>
              </a:rPr>
              <a:t> المرحلة: الثالثة</a:t>
            </a:r>
            <a:endParaRPr lang="en-US" sz="2800" dirty="0">
              <a:ea typeface="Calibri"/>
              <a:cs typeface="Arial"/>
            </a:endParaRPr>
          </a:p>
          <a:p>
            <a:pPr marL="0" indent="0" algn="ctr" rtl="1">
              <a:lnSpc>
                <a:spcPct val="115000"/>
              </a:lnSpc>
              <a:spcAft>
                <a:spcPts val="1000"/>
              </a:spcAft>
              <a:buNone/>
            </a:pPr>
            <a:r>
              <a:rPr lang="en-US" sz="2800" dirty="0">
                <a:ea typeface="Calibri"/>
                <a:cs typeface="Arial"/>
              </a:rPr>
              <a:t>Email : </a:t>
            </a:r>
            <a:r>
              <a:rPr lang="en-US" sz="2800" u="sng" dirty="0">
                <a:solidFill>
                  <a:srgbClr val="0000FF"/>
                </a:solidFill>
                <a:ea typeface="Calibri"/>
                <a:cs typeface="Arial"/>
              </a:rPr>
              <a:t>rezhin</a:t>
            </a:r>
            <a:r>
              <a:rPr lang="en-US" sz="2800" u="sng" dirty="0">
                <a:solidFill>
                  <a:srgbClr val="0000FF"/>
                </a:solidFill>
                <a:ea typeface="Calibri"/>
                <a:cs typeface="Arial"/>
                <a:hlinkClick r:id="rId3"/>
              </a:rPr>
              <a:t>.anwer@su.</a:t>
            </a:r>
            <a:r>
              <a:rPr lang="en-US" sz="2800" u="sng" dirty="0">
                <a:solidFill>
                  <a:srgbClr val="0000FF"/>
                </a:solidFill>
                <a:ea typeface="Calibri"/>
                <a:cs typeface="Arial"/>
              </a:rPr>
              <a:t>edu.krd</a:t>
            </a:r>
            <a:r>
              <a:rPr lang="ar-IQ" sz="2800" dirty="0">
                <a:ea typeface="Calibri"/>
              </a:rPr>
              <a:t> </a:t>
            </a:r>
            <a:endParaRPr lang="en-US" sz="2800" dirty="0">
              <a:ea typeface="Calibri"/>
              <a:cs typeface="Arial"/>
            </a:endParaRPr>
          </a:p>
          <a:p>
            <a:endParaRPr lang="ar-IQ" sz="2800" dirty="0"/>
          </a:p>
        </p:txBody>
      </p:sp>
      <p:pic>
        <p:nvPicPr>
          <p:cNvPr id="4" name="Picture 3" descr="new arm"/>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03648" y="969020"/>
            <a:ext cx="1828800" cy="2057400"/>
          </a:xfrm>
          <a:prstGeom prst="rect">
            <a:avLst/>
          </a:prstGeom>
          <a:noFill/>
        </p:spPr>
      </p:pic>
      <p:sp>
        <p:nvSpPr>
          <p:cNvPr id="2" name="TextBox 1"/>
          <p:cNvSpPr txBox="1"/>
          <p:nvPr/>
        </p:nvSpPr>
        <p:spPr>
          <a:xfrm>
            <a:off x="6300192" y="840432"/>
            <a:ext cx="2232248" cy="461665"/>
          </a:xfrm>
          <a:prstGeom prst="rect">
            <a:avLst/>
          </a:prstGeom>
          <a:noFill/>
        </p:spPr>
        <p:txBody>
          <a:bodyPr wrap="square" rtlCol="1">
            <a:spAutoFit/>
          </a:bodyPr>
          <a:lstStyle/>
          <a:p>
            <a:r>
              <a:rPr lang="ar-IQ" sz="2400" b="1" dirty="0"/>
              <a:t>إقليم كوردستان</a:t>
            </a:r>
          </a:p>
        </p:txBody>
      </p:sp>
      <p:sp>
        <p:nvSpPr>
          <p:cNvPr id="5" name="Slide Number Placeholder 4"/>
          <p:cNvSpPr>
            <a:spLocks noGrp="1"/>
          </p:cNvSpPr>
          <p:nvPr>
            <p:ph type="sldNum" sz="quarter" idx="12"/>
          </p:nvPr>
        </p:nvSpPr>
        <p:spPr/>
        <p:txBody>
          <a:bodyPr/>
          <a:lstStyle/>
          <a:p>
            <a:fld id="{64079F43-72A0-420E-AC11-C557A754E6F8}" type="slidenum">
              <a:rPr lang="ar-IQ" sz="2000" smtClean="0">
                <a:solidFill>
                  <a:schemeClr val="tx1"/>
                </a:solidFill>
              </a:rPr>
              <a:t>1</a:t>
            </a:fld>
            <a:endParaRPr lang="ar-IQ" sz="2000" dirty="0">
              <a:solidFill>
                <a:schemeClr val="tx1"/>
              </a:solidFill>
            </a:endParaRPr>
          </a:p>
        </p:txBody>
      </p:sp>
      <p:sp>
        <p:nvSpPr>
          <p:cNvPr id="6" name="TextBox 5"/>
          <p:cNvSpPr txBox="1"/>
          <p:nvPr/>
        </p:nvSpPr>
        <p:spPr>
          <a:xfrm>
            <a:off x="5796136" y="1340768"/>
            <a:ext cx="2932214" cy="1586845"/>
          </a:xfrm>
          <a:prstGeom prst="rect">
            <a:avLst/>
          </a:prstGeom>
          <a:noFill/>
        </p:spPr>
        <p:txBody>
          <a:bodyPr wrap="none" rtlCol="1">
            <a:spAutoFit/>
          </a:bodyPr>
          <a:lstStyle/>
          <a:p>
            <a:pPr>
              <a:lnSpc>
                <a:spcPct val="115000"/>
              </a:lnSpc>
              <a:spcAft>
                <a:spcPts val="1000"/>
              </a:spcAft>
            </a:pPr>
            <a:r>
              <a:rPr lang="ar-IQ" sz="2400" b="1" dirty="0">
                <a:ea typeface="Calibri"/>
              </a:rPr>
              <a:t> جامعة صلاح الدين – أربيل</a:t>
            </a:r>
            <a:endParaRPr lang="en-US" sz="2400" dirty="0">
              <a:ea typeface="Calibri"/>
              <a:cs typeface="Arial"/>
            </a:endParaRPr>
          </a:p>
          <a:p>
            <a:pPr>
              <a:lnSpc>
                <a:spcPct val="115000"/>
              </a:lnSpc>
              <a:spcAft>
                <a:spcPts val="1000"/>
              </a:spcAft>
            </a:pPr>
            <a:r>
              <a:rPr lang="ar-IQ" sz="2400" b="1" dirty="0">
                <a:ea typeface="Calibri"/>
              </a:rPr>
              <a:t>   كلية التربية الأساس</a:t>
            </a:r>
            <a:endParaRPr lang="en-US" sz="2400" dirty="0">
              <a:ea typeface="Calibri"/>
              <a:cs typeface="Arial"/>
            </a:endParaRPr>
          </a:p>
          <a:p>
            <a:pPr>
              <a:lnSpc>
                <a:spcPct val="115000"/>
              </a:lnSpc>
              <a:spcAft>
                <a:spcPts val="1000"/>
              </a:spcAft>
            </a:pPr>
            <a:r>
              <a:rPr lang="ar-IQ" sz="2400" b="1" dirty="0">
                <a:ea typeface="Calibri"/>
              </a:rPr>
              <a:t>   قسم اللغة العربية</a:t>
            </a:r>
            <a:r>
              <a:rPr lang="ar-IQ" sz="2400" dirty="0">
                <a:ea typeface="Calibri"/>
              </a:rPr>
              <a:t> </a:t>
            </a:r>
            <a:endParaRPr lang="ar-IQ" sz="2400" dirty="0"/>
          </a:p>
        </p:txBody>
      </p:sp>
    </p:spTree>
    <p:extLst>
      <p:ext uri="{BB962C8B-B14F-4D97-AF65-F5344CB8AC3E}">
        <p14:creationId xmlns:p14="http://schemas.microsoft.com/office/powerpoint/2010/main" val="712363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16632" y="1268760"/>
            <a:ext cx="8352928" cy="4832092"/>
          </a:xfrm>
          <a:prstGeom prst="rect">
            <a:avLst/>
          </a:prstGeom>
          <a:noFill/>
        </p:spPr>
        <p:txBody>
          <a:bodyPr wrap="square" rtlCol="1">
            <a:spAutoFit/>
          </a:bodyPr>
          <a:lstStyle/>
          <a:p>
            <a:endParaRPr lang="ar-IQ" sz="2800" b="1" dirty="0"/>
          </a:p>
          <a:p>
            <a:pPr marL="457200" indent="-457200">
              <a:buFont typeface="Wingdings" pitchFamily="2" charset="2"/>
              <a:buChar char="Ø"/>
            </a:pPr>
            <a:r>
              <a:rPr lang="ar-IQ" sz="2800" b="1" dirty="0"/>
              <a:t>الاستثناء لغة واصطلاحاً</a:t>
            </a:r>
          </a:p>
          <a:p>
            <a:pPr marL="457200" indent="-457200">
              <a:buFont typeface="Wingdings" pitchFamily="2" charset="2"/>
              <a:buChar char="Ø"/>
            </a:pPr>
            <a:r>
              <a:rPr lang="ar-IQ" sz="2800" b="1" dirty="0"/>
              <a:t>أركان الاستثناء</a:t>
            </a:r>
          </a:p>
          <a:p>
            <a:pPr marL="457200" indent="-457200">
              <a:buFont typeface="Wingdings" pitchFamily="2" charset="2"/>
              <a:buChar char="Ø"/>
            </a:pPr>
            <a:r>
              <a:rPr lang="ar-IQ" sz="2800" b="1" dirty="0"/>
              <a:t>أنواع الاستثناء</a:t>
            </a:r>
          </a:p>
          <a:p>
            <a:pPr marL="457200" indent="-457200">
              <a:buFont typeface="Wingdings" pitchFamily="2" charset="2"/>
              <a:buChar char="Ø"/>
            </a:pPr>
            <a:r>
              <a:rPr lang="ar-IQ" sz="2800" b="1" dirty="0"/>
              <a:t>أدوات الاستثناء وأحكامها</a:t>
            </a:r>
          </a:p>
          <a:p>
            <a:pPr marL="457200" indent="-457200">
              <a:buFont typeface="Wingdings" pitchFamily="2" charset="2"/>
              <a:buChar char="Ø"/>
            </a:pPr>
            <a:endParaRPr lang="ar-IQ" sz="2800" b="1" dirty="0"/>
          </a:p>
          <a:p>
            <a:endParaRPr lang="en-US" sz="2800" b="1" dirty="0"/>
          </a:p>
          <a:p>
            <a:pPr marL="457200" indent="-457200">
              <a:buFont typeface="Wingdings" pitchFamily="2" charset="2"/>
              <a:buChar char="Ø"/>
            </a:pPr>
            <a:endParaRPr lang="ar-IQ" sz="2800" b="1" dirty="0"/>
          </a:p>
          <a:p>
            <a:endParaRPr lang="en-US" sz="2800" b="1" dirty="0">
              <a:solidFill>
                <a:srgbClr val="0070C0"/>
              </a:solidFill>
            </a:endParaRPr>
          </a:p>
          <a:p>
            <a:endParaRPr lang="ar-IQ" sz="2800" dirty="0"/>
          </a:p>
          <a:p>
            <a:endParaRPr lang="ar-IQ" sz="2800" dirty="0"/>
          </a:p>
        </p:txBody>
      </p:sp>
      <p:sp>
        <p:nvSpPr>
          <p:cNvPr id="2" name="TextBox 1"/>
          <p:cNvSpPr txBox="1"/>
          <p:nvPr/>
        </p:nvSpPr>
        <p:spPr>
          <a:xfrm>
            <a:off x="3203848" y="799837"/>
            <a:ext cx="2952328" cy="646331"/>
          </a:xfrm>
          <a:prstGeom prst="rect">
            <a:avLst/>
          </a:prstGeom>
          <a:noFill/>
        </p:spPr>
        <p:txBody>
          <a:bodyPr wrap="square" rtlCol="1">
            <a:spAutoFit/>
          </a:bodyPr>
          <a:lstStyle/>
          <a:p>
            <a:r>
              <a:rPr lang="ar-IQ" sz="3600" b="1" dirty="0">
                <a:solidFill>
                  <a:srgbClr val="0070C0"/>
                </a:solidFill>
              </a:rPr>
              <a:t>المحتوى</a:t>
            </a:r>
            <a:endParaRPr lang="ar-IQ" sz="3600" dirty="0"/>
          </a:p>
        </p:txBody>
      </p:sp>
      <p:sp>
        <p:nvSpPr>
          <p:cNvPr id="3" name="Slide Number Placeholder 2"/>
          <p:cNvSpPr>
            <a:spLocks noGrp="1"/>
          </p:cNvSpPr>
          <p:nvPr>
            <p:ph type="sldNum" sz="quarter" idx="12"/>
          </p:nvPr>
        </p:nvSpPr>
        <p:spPr/>
        <p:txBody>
          <a:bodyPr/>
          <a:lstStyle/>
          <a:p>
            <a:fld id="{64079F43-72A0-420E-AC11-C557A754E6F8}" type="slidenum">
              <a:rPr lang="ar-IQ" sz="2000" smtClean="0">
                <a:solidFill>
                  <a:schemeClr val="tx1"/>
                </a:solidFill>
              </a:rPr>
              <a:t>2</a:t>
            </a:fld>
            <a:endParaRPr lang="ar-IQ" sz="2000" dirty="0">
              <a:solidFill>
                <a:schemeClr val="tx1"/>
              </a:solidFill>
            </a:endParaRPr>
          </a:p>
        </p:txBody>
      </p:sp>
    </p:spTree>
    <p:extLst>
      <p:ext uri="{BB962C8B-B14F-4D97-AF65-F5344CB8AC3E}">
        <p14:creationId xmlns:p14="http://schemas.microsoft.com/office/powerpoint/2010/main" val="1638805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332656"/>
            <a:ext cx="7920880" cy="523220"/>
          </a:xfrm>
          <a:prstGeom prst="rect">
            <a:avLst/>
          </a:prstGeom>
          <a:noFill/>
        </p:spPr>
        <p:txBody>
          <a:bodyPr wrap="square" rtlCol="1">
            <a:spAutoFit/>
          </a:bodyPr>
          <a:lstStyle/>
          <a:p>
            <a:pPr algn="ctr"/>
            <a:r>
              <a:rPr lang="ar-IQ" sz="2800" b="1" dirty="0"/>
              <a:t>الاستثناء لغةً واصطلاحاً</a:t>
            </a:r>
            <a:endParaRPr lang="en-US" sz="2800" dirty="0"/>
          </a:p>
        </p:txBody>
      </p:sp>
      <p:sp>
        <p:nvSpPr>
          <p:cNvPr id="2" name="Slide Number Placeholder 1"/>
          <p:cNvSpPr>
            <a:spLocks noGrp="1"/>
          </p:cNvSpPr>
          <p:nvPr>
            <p:ph type="sldNum" sz="quarter" idx="12"/>
          </p:nvPr>
        </p:nvSpPr>
        <p:spPr/>
        <p:txBody>
          <a:bodyPr/>
          <a:lstStyle/>
          <a:p>
            <a:fld id="{64079F43-72A0-420E-AC11-C557A754E6F8}" type="slidenum">
              <a:rPr lang="ar-IQ" sz="2000" smtClean="0">
                <a:solidFill>
                  <a:schemeClr val="tx1"/>
                </a:solidFill>
              </a:rPr>
              <a:t>3</a:t>
            </a:fld>
            <a:endParaRPr lang="ar-IQ" sz="2000" dirty="0">
              <a:solidFill>
                <a:schemeClr val="tx1"/>
              </a:solidFill>
            </a:endParaRPr>
          </a:p>
        </p:txBody>
      </p:sp>
      <p:sp>
        <p:nvSpPr>
          <p:cNvPr id="11" name="TextBox 10"/>
          <p:cNvSpPr txBox="1"/>
          <p:nvPr/>
        </p:nvSpPr>
        <p:spPr>
          <a:xfrm>
            <a:off x="755576" y="1124744"/>
            <a:ext cx="7920880" cy="4154984"/>
          </a:xfrm>
          <a:prstGeom prst="rect">
            <a:avLst/>
          </a:prstGeom>
          <a:noFill/>
        </p:spPr>
        <p:txBody>
          <a:bodyPr wrap="square" rtlCol="1">
            <a:spAutoFit/>
          </a:bodyPr>
          <a:lstStyle/>
          <a:p>
            <a:pPr algn="just"/>
            <a:r>
              <a:rPr lang="ar-IQ" sz="2400" b="1" dirty="0"/>
              <a:t>   الاستثناء لغةً: </a:t>
            </a:r>
            <a:r>
              <a:rPr lang="ar-IQ" sz="2400" dirty="0"/>
              <a:t>مصدر مشتق من الفعل ثنيَ، يقال: ثني الشيء ثنياه، ردّ الشيء بعضه إلى بعض، كما جاء في معجم مقاييس اللغة: الثاء والنون والياء أصل واحد، وهو تكرير الشيء مرتين أو جعله شيئين متواليين أو متباينين، والألف والسين والتاء في أغلب إطلاقاتها في اللغة تكون للطلب .</a:t>
            </a:r>
          </a:p>
          <a:p>
            <a:pPr algn="just"/>
            <a:r>
              <a:rPr lang="ar-IQ" sz="2400" b="1" dirty="0"/>
              <a:t>   والاستثناء اصطلاحاً:</a:t>
            </a:r>
            <a:r>
              <a:rPr lang="ar-IQ" sz="2400" dirty="0"/>
              <a:t> هو تخصيص بعض الشيء من جملته</a:t>
            </a:r>
            <a:r>
              <a:rPr lang="ar-IQ" sz="2400" b="1" dirty="0"/>
              <a:t>، </a:t>
            </a:r>
            <a:r>
              <a:rPr lang="ar-IQ" sz="2400" dirty="0"/>
              <a:t>أو إخراج شيء مما أدخلت فيه شيء آخر، أو إخراج الثاني مما دخل فيه الأول بالأدوات التي وضعتها العرب لذلك .</a:t>
            </a:r>
          </a:p>
          <a:p>
            <a:pPr algn="just"/>
            <a:r>
              <a:rPr lang="ar-IQ" sz="2400" dirty="0"/>
              <a:t>   </a:t>
            </a:r>
            <a:r>
              <a:rPr lang="ar-IQ" sz="2400" b="1" dirty="0"/>
              <a:t>والمستثنى</a:t>
            </a:r>
            <a:r>
              <a:rPr lang="ar-IQ" sz="2400" dirty="0"/>
              <a:t>: هو المخرَج بـ (إلا) أو إحدى أخواتها بشرط الإفادة، أو هو مايخالف حكم المستثنى منه باستخدام إلا أو واحدة من أخواتها، مثل: (حضر الموظفون إلا موظفاً)، فقد تم حصر الموظفين في المثال واستثناء موظف واحد لم يحضر .</a:t>
            </a:r>
            <a:endParaRPr lang="ar-IQ" sz="2400" b="1" dirty="0"/>
          </a:p>
        </p:txBody>
      </p:sp>
    </p:spTree>
    <p:extLst>
      <p:ext uri="{BB962C8B-B14F-4D97-AF65-F5344CB8AC3E}">
        <p14:creationId xmlns:p14="http://schemas.microsoft.com/office/powerpoint/2010/main" val="231771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671169"/>
            <a:ext cx="2133600" cy="365125"/>
          </a:xfrm>
        </p:spPr>
        <p:txBody>
          <a:bodyPr/>
          <a:lstStyle/>
          <a:p>
            <a:fld id="{64079F43-72A0-420E-AC11-C557A754E6F8}" type="slidenum">
              <a:rPr lang="ar-IQ" smtClean="0"/>
              <a:t>4</a:t>
            </a:fld>
            <a:endParaRPr lang="ar-IQ"/>
          </a:p>
        </p:txBody>
      </p:sp>
      <p:sp>
        <p:nvSpPr>
          <p:cNvPr id="120" name="Slide Number Placeholder 1"/>
          <p:cNvSpPr txBox="1">
            <a:spLocks/>
          </p:cNvSpPr>
          <p:nvPr/>
        </p:nvSpPr>
        <p:spPr>
          <a:xfrm>
            <a:off x="457200" y="6356350"/>
            <a:ext cx="2133600" cy="365125"/>
          </a:xfrm>
          <a:prstGeom prst="rect">
            <a:avLst/>
          </a:prstGeom>
        </p:spPr>
        <p:txBody>
          <a:bodyPr vert="horz" lIns="91440" tIns="45720" rIns="91440" bIns="45720" rtlCol="1" anchor="ctr"/>
          <a:lstStyle>
            <a:defPPr>
              <a:defRPr lang="ar-IQ"/>
            </a:defPPr>
            <a:lvl1pPr marL="0" algn="l" defTabSz="914400" rtl="1" eaLnBrk="1" latinLnBrk="0" hangingPunct="1">
              <a:defRPr sz="1200" kern="1200">
                <a:solidFill>
                  <a:schemeClr val="tx1">
                    <a:tint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64079F43-72A0-420E-AC11-C557A754E6F8}" type="slidenum">
              <a:rPr lang="ar-IQ" sz="2000" smtClean="0">
                <a:solidFill>
                  <a:schemeClr val="tx1"/>
                </a:solidFill>
              </a:rPr>
              <a:pPr/>
              <a:t>4</a:t>
            </a:fld>
            <a:endParaRPr lang="ar-IQ" sz="2000" dirty="0">
              <a:solidFill>
                <a:schemeClr val="tx1"/>
              </a:solidFill>
            </a:endParaRPr>
          </a:p>
        </p:txBody>
      </p:sp>
      <p:sp>
        <p:nvSpPr>
          <p:cNvPr id="3" name="TextBox 2">
            <a:extLst>
              <a:ext uri="{FF2B5EF4-FFF2-40B4-BE49-F238E27FC236}">
                <a16:creationId xmlns:a16="http://schemas.microsoft.com/office/drawing/2014/main" id="{72CFB483-C297-54B6-35AB-ED7073B83290}"/>
              </a:ext>
            </a:extLst>
          </p:cNvPr>
          <p:cNvSpPr txBox="1"/>
          <p:nvPr/>
        </p:nvSpPr>
        <p:spPr>
          <a:xfrm>
            <a:off x="539552" y="332656"/>
            <a:ext cx="8064896" cy="7909858"/>
          </a:xfrm>
          <a:prstGeom prst="rect">
            <a:avLst/>
          </a:prstGeom>
          <a:noFill/>
        </p:spPr>
        <p:txBody>
          <a:bodyPr wrap="square" rtlCol="0">
            <a:spAutoFit/>
          </a:bodyPr>
          <a:lstStyle/>
          <a:p>
            <a:pPr algn="ctr"/>
            <a:r>
              <a:rPr lang="ar-IQ" sz="2800" b="1" dirty="0">
                <a:latin typeface="Arial" panose="020B0604020202020204" pitchFamily="34" charset="0"/>
                <a:cs typeface="Arial" panose="020B0604020202020204" pitchFamily="34" charset="0"/>
              </a:rPr>
              <a:t>أركان الاستثناء</a:t>
            </a:r>
          </a:p>
          <a:p>
            <a:r>
              <a:rPr lang="ar-IQ" sz="2400" dirty="0">
                <a:latin typeface="Arial" panose="020B0604020202020204" pitchFamily="34" charset="0"/>
                <a:cs typeface="Arial" panose="020B0604020202020204" pitchFamily="34" charset="0"/>
              </a:rPr>
              <a:t>للاستثناء ثلاثة أركان، وهي:</a:t>
            </a:r>
          </a:p>
          <a:p>
            <a:endParaRPr lang="ar-IQ" sz="2400" dirty="0">
              <a:latin typeface="Arial" panose="020B0604020202020204" pitchFamily="34" charset="0"/>
              <a:cs typeface="Arial" panose="020B0604020202020204" pitchFamily="34" charset="0"/>
            </a:endParaRPr>
          </a:p>
          <a:p>
            <a:pPr algn="just"/>
            <a:r>
              <a:rPr lang="ar-IQ" sz="2400" dirty="0">
                <a:latin typeface="Arial" panose="020B0604020202020204" pitchFamily="34" charset="0"/>
                <a:cs typeface="Arial" panose="020B0604020202020204" pitchFamily="34" charset="0"/>
              </a:rPr>
              <a:t>1-</a:t>
            </a:r>
            <a:r>
              <a:rPr lang="ar-IQ" sz="2400" b="1" dirty="0">
                <a:latin typeface="Arial" panose="020B0604020202020204" pitchFamily="34" charset="0"/>
                <a:cs typeface="Arial" panose="020B0604020202020204" pitchFamily="34" charset="0"/>
              </a:rPr>
              <a:t>المستثنى:</a:t>
            </a:r>
            <a:r>
              <a:rPr lang="ar-IQ" sz="2400" dirty="0">
                <a:latin typeface="Arial" panose="020B0604020202020204" pitchFamily="34" charset="0"/>
                <a:cs typeface="Arial" panose="020B0604020202020204" pitchFamily="34" charset="0"/>
              </a:rPr>
              <a:t> ويكون اسما ظاهراً أو ضميراً أو مصدراً مؤولاً، يقع بعد الأداة مباشرةً ولا يمكن حذفُه، وهو الاسم المخرج عن حكم ما قبله، وهذا الاسم إما يكون متصلاً وذلك إذا كان المستثنى من جنس المستثنى منه، مثل: حضر الطلابُ إلا أحمدَ، فأحمد من جنس المستثنى منه الطلاب، وإما أن يكون منقطعاً، وذلك إذا كان المستثنى ليس من جنس المستثنى منه، مثل: وصل المسافرون إلا حقائبَهم، فالمستثنى هنا حقائبهم وهو ليس من جنس المستثنى منه المسافرون، لكن المشترك بينهما هو حكم الوصول .</a:t>
            </a:r>
          </a:p>
          <a:p>
            <a:pPr algn="just"/>
            <a:r>
              <a:rPr lang="ar-IQ" sz="2400" dirty="0">
                <a:latin typeface="Arial" panose="020B0604020202020204" pitchFamily="34" charset="0"/>
                <a:cs typeface="Arial" panose="020B0604020202020204" pitchFamily="34" charset="0"/>
              </a:rPr>
              <a:t>2-</a:t>
            </a:r>
            <a:r>
              <a:rPr lang="ar-IQ" sz="2400" b="1" dirty="0">
                <a:latin typeface="Arial" panose="020B0604020202020204" pitchFamily="34" charset="0"/>
                <a:cs typeface="Arial" panose="020B0604020202020204" pitchFamily="34" charset="0"/>
              </a:rPr>
              <a:t>المستثنى منه:</a:t>
            </a:r>
            <a:r>
              <a:rPr lang="ar-IQ" sz="2400" dirty="0">
                <a:latin typeface="Arial" panose="020B0604020202020204" pitchFamily="34" charset="0"/>
                <a:cs typeface="Arial" panose="020B0604020202020204" pitchFamily="34" charset="0"/>
              </a:rPr>
              <a:t> وهو الاسم الذي يقع قبل إلا وأخواتها، ويشتمل في معناه على ما بعدها، وهذا الاسم لايكون إلا معرفة، مثل: نجح الطلابُ إلا طالباً، فالطلاب معرفة، أو أن يكون نكرةً مفيدةً، مثل: ما جاء أحدٌ إلا سعيداً، فـ (احد) نكرة مفيدة .</a:t>
            </a:r>
          </a:p>
          <a:p>
            <a:pPr algn="just"/>
            <a:endParaRPr lang="ar-IQ" sz="2400" dirty="0">
              <a:latin typeface="Arial" panose="020B0604020202020204" pitchFamily="34" charset="0"/>
              <a:cs typeface="Arial" panose="020B0604020202020204" pitchFamily="34" charset="0"/>
            </a:endParaRPr>
          </a:p>
          <a:p>
            <a:pPr algn="just"/>
            <a:r>
              <a:rPr lang="ar-IQ" sz="2400" dirty="0">
                <a:latin typeface="Arial" panose="020B0604020202020204" pitchFamily="34" charset="0"/>
                <a:cs typeface="Arial" panose="020B0604020202020204" pitchFamily="34" charset="0"/>
              </a:rPr>
              <a:t>3-</a:t>
            </a:r>
            <a:r>
              <a:rPr lang="ar-IQ" sz="2400" b="1" dirty="0">
                <a:latin typeface="Arial" panose="020B0604020202020204" pitchFamily="34" charset="0"/>
                <a:cs typeface="Arial" panose="020B0604020202020204" pitchFamily="34" charset="0"/>
              </a:rPr>
              <a:t>الأداة:</a:t>
            </a:r>
            <a:r>
              <a:rPr lang="ar-IQ" sz="2400" dirty="0">
                <a:latin typeface="Arial" panose="020B0604020202020204" pitchFamily="34" charset="0"/>
                <a:cs typeface="Arial" panose="020B0604020202020204" pitchFamily="34" charset="0"/>
              </a:rPr>
              <a:t> وهي التي بواسطتها يستثنى الاسم الذي بعدها مما قبلها، وقد تكون حرفاً، أو أسماً، أو فعلاً .</a:t>
            </a:r>
            <a:endParaRPr lang="en-US" sz="2400" dirty="0">
              <a:latin typeface="Arial" panose="020B0604020202020204" pitchFamily="34" charset="0"/>
              <a:cs typeface="Arial" panose="020B0604020202020204" pitchFamily="34" charset="0"/>
            </a:endParaRPr>
          </a:p>
          <a:p>
            <a:r>
              <a:rPr lang="ar-IQ" sz="2400" dirty="0">
                <a:latin typeface="Arial" panose="020B0604020202020204" pitchFamily="34" charset="0"/>
                <a:cs typeface="Arial" panose="020B0604020202020204" pitchFamily="34" charset="0"/>
              </a:rPr>
              <a:t>   </a:t>
            </a:r>
          </a:p>
          <a:p>
            <a:endParaRPr lang="ar-IQ" sz="2400" dirty="0">
              <a:latin typeface="Arial" panose="020B0604020202020204" pitchFamily="34" charset="0"/>
              <a:cs typeface="Arial" panose="020B0604020202020204" pitchFamily="34" charset="0"/>
            </a:endParaRPr>
          </a:p>
          <a:p>
            <a:pPr algn="just"/>
            <a:endParaRPr lang="ar-IQ" sz="2400" dirty="0">
              <a:latin typeface="Arial" panose="020B0604020202020204" pitchFamily="34" charset="0"/>
              <a:cs typeface="Arial" panose="020B0604020202020204" pitchFamily="34" charset="0"/>
            </a:endParaRPr>
          </a:p>
          <a:p>
            <a:endParaRPr lang="ar-IQ" sz="2400" dirty="0">
              <a:latin typeface="Arial" panose="020B0604020202020204" pitchFamily="34" charset="0"/>
              <a:cs typeface="Arial" panose="020B0604020202020204" pitchFamily="34" charset="0"/>
            </a:endParaRPr>
          </a:p>
          <a:p>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7098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67D9E-972F-B15E-F0FE-A7E8DB5DEC9A}"/>
              </a:ext>
            </a:extLst>
          </p:cNvPr>
          <p:cNvSpPr>
            <a:spLocks noGrp="1"/>
          </p:cNvSpPr>
          <p:nvPr>
            <p:ph type="title"/>
          </p:nvPr>
        </p:nvSpPr>
        <p:spPr>
          <a:xfrm>
            <a:off x="457200" y="274638"/>
            <a:ext cx="8229600" cy="457199"/>
          </a:xfrm>
        </p:spPr>
        <p:txBody>
          <a:bodyPr>
            <a:normAutofit fontScale="90000"/>
          </a:bodyPr>
          <a:lstStyle/>
          <a:p>
            <a:r>
              <a:rPr lang="ar-IQ" sz="2800" b="1" dirty="0"/>
              <a:t>أنواع الاستثناء</a:t>
            </a:r>
            <a:endParaRPr lang="en-US" sz="2800" b="1" dirty="0"/>
          </a:p>
        </p:txBody>
      </p:sp>
      <p:sp>
        <p:nvSpPr>
          <p:cNvPr id="3" name="Content Placeholder 2">
            <a:extLst>
              <a:ext uri="{FF2B5EF4-FFF2-40B4-BE49-F238E27FC236}">
                <a16:creationId xmlns:a16="http://schemas.microsoft.com/office/drawing/2014/main" id="{5FC4D545-7BC2-0816-6539-2E9EE06AC81D}"/>
              </a:ext>
            </a:extLst>
          </p:cNvPr>
          <p:cNvSpPr>
            <a:spLocks noGrp="1"/>
          </p:cNvSpPr>
          <p:nvPr>
            <p:ph idx="1"/>
          </p:nvPr>
        </p:nvSpPr>
        <p:spPr>
          <a:xfrm>
            <a:off x="457200" y="620688"/>
            <a:ext cx="8291264" cy="6100787"/>
          </a:xfrm>
        </p:spPr>
        <p:txBody>
          <a:bodyPr>
            <a:normAutofit fontScale="92500"/>
          </a:bodyPr>
          <a:lstStyle/>
          <a:p>
            <a:pPr marL="0" indent="0">
              <a:buNone/>
            </a:pPr>
            <a:r>
              <a:rPr lang="ar-IQ" sz="2400" dirty="0"/>
              <a:t>   ينقسم الاستثناء على ثلاثة أنواع:</a:t>
            </a:r>
          </a:p>
          <a:p>
            <a:pPr marL="0" indent="0" algn="just">
              <a:buNone/>
            </a:pPr>
            <a:r>
              <a:rPr lang="ar-IQ" sz="2400" b="1" dirty="0"/>
              <a:t>1-الاستثناء التام المثبت: </a:t>
            </a:r>
            <a:r>
              <a:rPr lang="ar-IQ" sz="2400" dirty="0"/>
              <a:t>هو الذي لم يحذف منه المستثنى والمستثنى منه موجود، ولم يأت قبله نفي أو ماشابهه من علامات النهي أو الاستفهام، مثل: قام القومُ إلا محمداً .</a:t>
            </a:r>
          </a:p>
          <a:p>
            <a:pPr marL="0" indent="0" algn="just">
              <a:buNone/>
            </a:pPr>
            <a:r>
              <a:rPr lang="ar-IQ" sz="2400" b="1" dirty="0"/>
              <a:t>2-الاستثناء التام المنفي: </a:t>
            </a:r>
            <a:r>
              <a:rPr lang="ar-IQ" sz="2400" dirty="0"/>
              <a:t>وهو إذا كان المستثنى منه موجوداً، وكانت الجملة مسبوقة بأداة نفي أو نهي أو الاستفهام، ففي هذه الحالة يجوز نصب المستثنى بـ(إلا)، أو إعرابه بدل من المستثنى منه، مثل: لم يرسب الطلابُ إلا طالباً أو طالبٌ .</a:t>
            </a:r>
            <a:endParaRPr lang="ar-IQ" sz="2400" b="1" dirty="0"/>
          </a:p>
          <a:p>
            <a:pPr marL="0" indent="0" algn="just">
              <a:buNone/>
            </a:pPr>
            <a:r>
              <a:rPr lang="ar-IQ" sz="2400" b="1" dirty="0"/>
              <a:t>وينقسم الاستثناء التام على قسمين:</a:t>
            </a:r>
          </a:p>
          <a:p>
            <a:pPr marL="0" indent="0" algn="just">
              <a:buNone/>
            </a:pPr>
            <a:r>
              <a:rPr lang="ar-IQ" sz="2400" b="1" dirty="0"/>
              <a:t>أ-الاستثناء التام المتصل:</a:t>
            </a:r>
            <a:r>
              <a:rPr lang="ar-IQ" sz="2400" dirty="0"/>
              <a:t> وهو ما يكون فيه المستثنى من جنس المستثنى منه، سواء أكان الاستثناء مثبتا أو منفياً، فمثال المتصل المثبت : فاز اللاعبون إلا زيداً، ومثال المتصل المنفي: ما فاز اللاعبون إلا زيداً أو زيدٌ .</a:t>
            </a:r>
          </a:p>
          <a:p>
            <a:pPr marL="0" indent="0" algn="just">
              <a:buNone/>
            </a:pPr>
            <a:r>
              <a:rPr lang="ar-IQ" sz="2400" b="1" dirty="0"/>
              <a:t>ب-الاستثناء التام المنقطع: </a:t>
            </a:r>
            <a:r>
              <a:rPr lang="ar-IQ" sz="2400" dirty="0"/>
              <a:t>وهو ما يكون فيه المستثنى من غير جنس المستثنى منه، سواءٌ أكان الاستثناء مثبتاً أم منفياً، فمثال المنقطع المثبت: وصل المسافرون إلا حقائبهم، ومثال المنقطع المنفي: ما في البيت أحدٌ إلا كلباً .</a:t>
            </a:r>
          </a:p>
          <a:p>
            <a:pPr marL="0" indent="0" algn="just">
              <a:buNone/>
            </a:pPr>
            <a:r>
              <a:rPr lang="ar-IQ" sz="2400" b="1" dirty="0"/>
              <a:t>3-الاستثناء الناقص المنفي(الاستثناء المفرّغ):</a:t>
            </a:r>
            <a:r>
              <a:rPr lang="ar-IQ" sz="2400" dirty="0"/>
              <a:t> ويكون فيه المستثنى منه محذوفاً، ومسبوقاً بنفي أو نهي أو استفهام، وفي هذه الحالة يعرب الاسم ما بعد (إلا) حسب موقعه من الجملة، مثل: ما ربح إلا لاعبٌ/ ما صاحبْتُ إلا الأخيارَ/ لاتسودُ الشعوبُ إلا بالأخلاقِ .</a:t>
            </a:r>
            <a:endParaRPr lang="en-US" sz="2400" dirty="0"/>
          </a:p>
        </p:txBody>
      </p:sp>
      <p:sp>
        <p:nvSpPr>
          <p:cNvPr id="4" name="Slide Number Placeholder 3">
            <a:extLst>
              <a:ext uri="{FF2B5EF4-FFF2-40B4-BE49-F238E27FC236}">
                <a16:creationId xmlns:a16="http://schemas.microsoft.com/office/drawing/2014/main" id="{8C98FC4B-D780-5D88-CCC3-1695E2DA2F42}"/>
              </a:ext>
            </a:extLst>
          </p:cNvPr>
          <p:cNvSpPr>
            <a:spLocks noGrp="1"/>
          </p:cNvSpPr>
          <p:nvPr>
            <p:ph type="sldNum" sz="quarter" idx="12"/>
          </p:nvPr>
        </p:nvSpPr>
        <p:spPr/>
        <p:txBody>
          <a:bodyPr/>
          <a:lstStyle/>
          <a:p>
            <a:fld id="{64079F43-72A0-420E-AC11-C557A754E6F8}" type="slidenum">
              <a:rPr lang="ar-IQ" smtClean="0"/>
              <a:t>5</a:t>
            </a:fld>
            <a:endParaRPr lang="ar-IQ"/>
          </a:p>
        </p:txBody>
      </p:sp>
    </p:spTree>
    <p:extLst>
      <p:ext uri="{BB962C8B-B14F-4D97-AF65-F5344CB8AC3E}">
        <p14:creationId xmlns:p14="http://schemas.microsoft.com/office/powerpoint/2010/main" val="1276626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4E27F-302C-49A0-1F81-A43261DECCB7}"/>
              </a:ext>
            </a:extLst>
          </p:cNvPr>
          <p:cNvSpPr>
            <a:spLocks noGrp="1"/>
          </p:cNvSpPr>
          <p:nvPr>
            <p:ph type="title"/>
          </p:nvPr>
        </p:nvSpPr>
        <p:spPr>
          <a:xfrm>
            <a:off x="457200" y="274638"/>
            <a:ext cx="8147248" cy="706090"/>
          </a:xfrm>
        </p:spPr>
        <p:txBody>
          <a:bodyPr>
            <a:normAutofit/>
          </a:bodyPr>
          <a:lstStyle/>
          <a:p>
            <a:r>
              <a:rPr lang="ar-IQ" sz="2800" b="1" dirty="0"/>
              <a:t>أدوات الاستثناء وأحكامها</a:t>
            </a:r>
            <a:endParaRPr lang="en-US" sz="2800" b="1" dirty="0"/>
          </a:p>
        </p:txBody>
      </p:sp>
      <p:sp>
        <p:nvSpPr>
          <p:cNvPr id="3" name="Content Placeholder 2">
            <a:extLst>
              <a:ext uri="{FF2B5EF4-FFF2-40B4-BE49-F238E27FC236}">
                <a16:creationId xmlns:a16="http://schemas.microsoft.com/office/drawing/2014/main" id="{86171827-C0EF-B7E0-B36F-541F20CE0F96}"/>
              </a:ext>
            </a:extLst>
          </p:cNvPr>
          <p:cNvSpPr>
            <a:spLocks noGrp="1"/>
          </p:cNvSpPr>
          <p:nvPr>
            <p:ph idx="1"/>
          </p:nvPr>
        </p:nvSpPr>
        <p:spPr>
          <a:xfrm>
            <a:off x="457200" y="764704"/>
            <a:ext cx="8229600" cy="5956771"/>
          </a:xfrm>
        </p:spPr>
        <p:txBody>
          <a:bodyPr>
            <a:normAutofit fontScale="92500"/>
          </a:bodyPr>
          <a:lstStyle/>
          <a:p>
            <a:pPr marL="0" indent="0" algn="just">
              <a:buNone/>
            </a:pPr>
            <a:r>
              <a:rPr lang="ar-IQ" dirty="0"/>
              <a:t>   </a:t>
            </a:r>
            <a:r>
              <a:rPr lang="ar-IQ" sz="2400" dirty="0"/>
              <a:t>ذكرنا أن أدوات الاستثناء تختلف، فقد تكون حرفاً، وقد تكون اسماً، وقد تكون فعلاً، ولذلك فهي تأتي على ثلاثة أنواع، كما يلي:</a:t>
            </a:r>
          </a:p>
          <a:p>
            <a:pPr marL="0" indent="0" algn="just">
              <a:buNone/>
            </a:pPr>
            <a:r>
              <a:rPr lang="ar-IQ" sz="2400" b="1" dirty="0"/>
              <a:t>1-الحروف:</a:t>
            </a:r>
            <a:r>
              <a:rPr lang="ar-IQ" sz="2400" dirty="0"/>
              <a:t> وتشمل (إلا)، وللاسم الذي يأتي بعدها أحكام، حيث يختلف إعراب الاسم  الذي بعد إلا بحسب نوع الاستثناء المستخدم في الجملة، ويكون كالآتي:</a:t>
            </a:r>
          </a:p>
          <a:p>
            <a:pPr marL="0" indent="0" algn="just">
              <a:buNone/>
            </a:pPr>
            <a:r>
              <a:rPr lang="ar-IQ" sz="2400" b="1" dirty="0"/>
              <a:t>أ-إذا كان الاستثناء تام الأركان مثبتاً:</a:t>
            </a:r>
            <a:r>
              <a:rPr lang="ar-IQ" sz="2400" dirty="0"/>
              <a:t> أعرب الاسم بعد إلا مستثنى بـ(إلا) منصوب، ويندرج تحت هذا النوع الاستثناء المتصل والاستثناء المنقطع، وذلك مثل: جاء الطلابُ إلى الرّحلة إلا زيداً، فالمستثنى (زيداً)، والمستثنى منه (الطلاب)، والأداة (إلا)، فيعرب (زيداً) مستثنى بـ (إلا) منصوب وعلامة نصبه الفتحة الظاهرة .</a:t>
            </a:r>
          </a:p>
          <a:p>
            <a:pPr marL="0" indent="0" algn="just">
              <a:buNone/>
            </a:pPr>
            <a:r>
              <a:rPr lang="ar-IQ" sz="2400" b="1" dirty="0"/>
              <a:t>ب-إذا كان الاستثناء تام الأركان منفياً: </a:t>
            </a:r>
            <a:r>
              <a:rPr lang="ar-IQ" sz="2400" dirty="0"/>
              <a:t>جاز في الاسم بعد إلا إما مستثنى بـ(إلا) منصوب، أو بحسب موقعه من الكلام، مثل: ما جاء الطلابُ إلا زيداً أو زيدٌ، فالمستثنى منه (الطلاب)، والأداة(إلا)، فالأسلوب تام ولكنّهُ سبقَ بنفي، فيعرب (زيد): إما مستثنى بـ(إلا) منصوب وعلامة نصبه الفتحة الظاهرة، أو بدل من الطلاب مرفوع وعلامة رفعه الضمة الظاهرة .</a:t>
            </a:r>
          </a:p>
          <a:p>
            <a:pPr marL="0" indent="0" algn="just">
              <a:buNone/>
            </a:pPr>
            <a:r>
              <a:rPr lang="ar-IQ" sz="2400" b="1" dirty="0"/>
              <a:t>ج-إذا كان الاستثناء ناقصاً منفياً: </a:t>
            </a:r>
            <a:r>
              <a:rPr lang="ar-IQ" sz="2400" dirty="0"/>
              <a:t>يعرب الاسم بعد (إلا) بحسب موقعه من الإعراب فقط، مثل: ما جاء إلا زيدٌ، فالمستثنى (زيدٌ)، والمستثنى منه محذوف، والأداة (إلا)، فالأسلوب ناقصٌ وقد سُبِق بنفي، فيعرب (زيد) بأنه: فاعل مرفوع وعلامة رفعه الضمة الظاهرة .</a:t>
            </a:r>
            <a:endParaRPr lang="ar-IQ" sz="2400" b="1" dirty="0"/>
          </a:p>
          <a:p>
            <a:pPr marL="0" indent="0" algn="just">
              <a:buNone/>
            </a:pPr>
            <a:endParaRPr lang="en-US" b="1" dirty="0"/>
          </a:p>
        </p:txBody>
      </p:sp>
      <p:sp>
        <p:nvSpPr>
          <p:cNvPr id="4" name="Slide Number Placeholder 3">
            <a:extLst>
              <a:ext uri="{FF2B5EF4-FFF2-40B4-BE49-F238E27FC236}">
                <a16:creationId xmlns:a16="http://schemas.microsoft.com/office/drawing/2014/main" id="{EBE36093-C322-B362-F225-02E91D9C13BE}"/>
              </a:ext>
            </a:extLst>
          </p:cNvPr>
          <p:cNvSpPr>
            <a:spLocks noGrp="1"/>
          </p:cNvSpPr>
          <p:nvPr>
            <p:ph type="sldNum" sz="quarter" idx="12"/>
          </p:nvPr>
        </p:nvSpPr>
        <p:spPr/>
        <p:txBody>
          <a:bodyPr/>
          <a:lstStyle/>
          <a:p>
            <a:fld id="{64079F43-72A0-420E-AC11-C557A754E6F8}" type="slidenum">
              <a:rPr lang="ar-IQ" smtClean="0"/>
              <a:t>6</a:t>
            </a:fld>
            <a:endParaRPr lang="ar-IQ"/>
          </a:p>
        </p:txBody>
      </p:sp>
    </p:spTree>
    <p:extLst>
      <p:ext uri="{BB962C8B-B14F-4D97-AF65-F5344CB8AC3E}">
        <p14:creationId xmlns:p14="http://schemas.microsoft.com/office/powerpoint/2010/main" val="1162444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FAD68C-944B-D341-9BBE-EA112DE79F83}"/>
              </a:ext>
            </a:extLst>
          </p:cNvPr>
          <p:cNvSpPr>
            <a:spLocks noGrp="1"/>
          </p:cNvSpPr>
          <p:nvPr>
            <p:ph idx="1"/>
          </p:nvPr>
        </p:nvSpPr>
        <p:spPr>
          <a:xfrm>
            <a:off x="457200" y="260647"/>
            <a:ext cx="8229600" cy="6460827"/>
          </a:xfrm>
        </p:spPr>
        <p:txBody>
          <a:bodyPr>
            <a:normAutofit lnSpcReduction="10000"/>
          </a:bodyPr>
          <a:lstStyle/>
          <a:p>
            <a:pPr marL="0" indent="0" algn="just">
              <a:buNone/>
            </a:pPr>
            <a:r>
              <a:rPr lang="ar-IQ" sz="2400" b="1" dirty="0"/>
              <a:t>2-الأسماء:</a:t>
            </a:r>
            <a:r>
              <a:rPr lang="ar-IQ" sz="2400" dirty="0"/>
              <a:t> من أدوات الاستثناء ما هو اسمٌ صريحٌ أشهرهُ (غير-سوى)، وهذه الأسماء الصريحة عند استعمالها أداة الاستثناء تشترك في المعنى والحكم، وتأتي بمعنى المغايرة، أي الدلالة على أنّ ما بعدها مغاير ومخالف لما قبلها في المعنى الذي ثُبت له إيجاباً أو نفياً، فمعنى: أسرع المتسابقون غيرَ سعيدٍ، أنهم أسرعوا مغايرين ومخالفين في هذا الأمرِ سعيداً فهو لم يسرعْ، فكان مخالفاً ومغايراً لهم أيضاً، وكذلك: ما ضحِك الحاضرونَ سوى صالحٍ، فالمعنى أنهم لم يضحكوا مغايرين ومخالفين صالحاً في هذا الأمر.</a:t>
            </a:r>
          </a:p>
          <a:p>
            <a:pPr marL="0" indent="0" algn="just">
              <a:buNone/>
            </a:pPr>
            <a:r>
              <a:rPr lang="ar-IQ" sz="2400" dirty="0"/>
              <a:t>   وهذه الأسماء(غير-سوى) تأخذ حكم الاسم الذي يلي إلا في الإعراب، ويعرب الاسم الذي يليها مضافاً إليه مجرور، وتكون: </a:t>
            </a:r>
          </a:p>
          <a:p>
            <a:pPr marL="0" indent="0" algn="just">
              <a:buNone/>
            </a:pPr>
            <a:r>
              <a:rPr lang="ar-IQ" sz="2400" b="1" dirty="0"/>
              <a:t>أ-منصوبة على الاستثناء إذا كان الاستثناء تاماً مثبتاً:</a:t>
            </a:r>
            <a:r>
              <a:rPr lang="ar-IQ" sz="2400" dirty="0"/>
              <a:t> مثل: جاء الطلابُ غيرَ سعيدٍ، فـ(غير) مستثنى منصوب بالفتحة، و(سعيد) مضاف إليه مجرور.</a:t>
            </a:r>
          </a:p>
          <a:p>
            <a:pPr marL="0" indent="0" algn="just">
              <a:buNone/>
            </a:pPr>
            <a:r>
              <a:rPr lang="ar-IQ" sz="2400" b="1" dirty="0"/>
              <a:t>ب-وإذا كان الاستثناء تاماً منفياً: </a:t>
            </a:r>
            <a:r>
              <a:rPr lang="ar-IQ" sz="2400" dirty="0"/>
              <a:t>إما أن تعربَ مستثنى، وإما أن تعربَ بحسب موقعها، مثل: ما جاء الطلابُ غيرَ أو غيرُ سعيدٍ، بالنصب مستثنى منصوب، وبالرفع بدل من الطلاب مرفوع .</a:t>
            </a:r>
          </a:p>
          <a:p>
            <a:pPr marL="0" indent="0" algn="just">
              <a:buNone/>
            </a:pPr>
            <a:r>
              <a:rPr lang="ar-IQ" sz="2400" b="1" dirty="0"/>
              <a:t>ج-وإذا كان الاستثناء ناقصاً(مفرّغاً): </a:t>
            </a:r>
            <a:r>
              <a:rPr lang="ar-IQ" sz="2400" dirty="0"/>
              <a:t>فيعرب حسب موقعه من الجملة، مثل: (ما حضر سوى طالبين-ما رأيت سوى طالبين- ولم أنظر إلى سواهما)، فقد جاءت (سوى) في المثال الأول فاعلاً، وفي الثاني مفعولاً به، وفي الثالث اسماً مجروراً .</a:t>
            </a:r>
            <a:endParaRPr lang="en-US" sz="2400" b="1" dirty="0"/>
          </a:p>
        </p:txBody>
      </p:sp>
      <p:sp>
        <p:nvSpPr>
          <p:cNvPr id="4" name="Slide Number Placeholder 3">
            <a:extLst>
              <a:ext uri="{FF2B5EF4-FFF2-40B4-BE49-F238E27FC236}">
                <a16:creationId xmlns:a16="http://schemas.microsoft.com/office/drawing/2014/main" id="{4D601082-B5F4-0E1E-0C2A-477B1C5FE9D2}"/>
              </a:ext>
            </a:extLst>
          </p:cNvPr>
          <p:cNvSpPr>
            <a:spLocks noGrp="1"/>
          </p:cNvSpPr>
          <p:nvPr>
            <p:ph type="sldNum" sz="quarter" idx="12"/>
          </p:nvPr>
        </p:nvSpPr>
        <p:spPr/>
        <p:txBody>
          <a:bodyPr/>
          <a:lstStyle/>
          <a:p>
            <a:fld id="{64079F43-72A0-420E-AC11-C557A754E6F8}" type="slidenum">
              <a:rPr lang="ar-IQ" smtClean="0"/>
              <a:t>7</a:t>
            </a:fld>
            <a:endParaRPr lang="ar-IQ"/>
          </a:p>
        </p:txBody>
      </p:sp>
    </p:spTree>
    <p:extLst>
      <p:ext uri="{BB962C8B-B14F-4D97-AF65-F5344CB8AC3E}">
        <p14:creationId xmlns:p14="http://schemas.microsoft.com/office/powerpoint/2010/main" val="838778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381E99-33D2-98B8-49A6-1A757D15F0DF}"/>
              </a:ext>
            </a:extLst>
          </p:cNvPr>
          <p:cNvSpPr>
            <a:spLocks noGrp="1"/>
          </p:cNvSpPr>
          <p:nvPr>
            <p:ph idx="1"/>
          </p:nvPr>
        </p:nvSpPr>
        <p:spPr>
          <a:xfrm>
            <a:off x="457200" y="332656"/>
            <a:ext cx="8147248" cy="6264696"/>
          </a:xfrm>
        </p:spPr>
        <p:txBody>
          <a:bodyPr>
            <a:normAutofit fontScale="92500" lnSpcReduction="10000"/>
          </a:bodyPr>
          <a:lstStyle/>
          <a:p>
            <a:pPr marL="0" indent="0" algn="just">
              <a:buNone/>
            </a:pPr>
            <a:r>
              <a:rPr lang="ar-IQ" sz="2400" b="1" dirty="0"/>
              <a:t>3-الأفعال: </a:t>
            </a:r>
            <a:r>
              <a:rPr lang="ar-IQ" sz="2400" dirty="0"/>
              <a:t>وهي الأفعال (خلا وعدا وحاشا)، ويستثنى بها كما يستثنى بـ (إلا)، والاسم بعدها إما أن يكون منصوباً على أنّه مفعول به إذا اعتبرت أفعالاً، وإما أن يكون الاسم بعدها مجروراً لفظاً منصوباً محلاً على الاستثناء إذا اعتبرت الأدوات السابقة حروف جر، وذلك في مثل: حضر القوم عدا محمداً أو محمدٍ، فـ(محمداً) مفعول به منصوب إذا اعتبر عدا فعلن و(محمدٍ) اسم مجرور لفظاً منصوب محلاً على الاستثناء إذا اعتبر عدا حرف جر، وإن سبقت هذه الأفعال بـ(ما) توجب النصب، مثل: حضر القوم ماعدا علياً، فـ(علياً) مفعول به واجب النصب لأن الفعل عدا مسبوق بـ(ما) ، وعلى هذا فاستعمال هذه الأفعال يكون على نوعين:</a:t>
            </a:r>
          </a:p>
          <a:p>
            <a:pPr marL="0" indent="0" algn="just">
              <a:buNone/>
            </a:pPr>
            <a:r>
              <a:rPr lang="ar-IQ" sz="2400" b="1" dirty="0"/>
              <a:t>النوع الأول: </a:t>
            </a:r>
            <a:r>
              <a:rPr lang="ar-IQ" sz="2400" dirty="0"/>
              <a:t>تستعمل فيها عدا خلا حاشا أفعالاً ماضية، وذلك عندما تسبق بـ(ما) المصدرية، وفاعلها ضمير مستتر وجوباً، والاسم بعدها مفعول به منصوب ولايجوز الجر، مثل: يجوع الناس ماعدا الأغنياءَ، فـ(ما) مصدرية، (عدا) فعل ماضي للاستثناء، وفاعله ضمير مستتر وجوبا(هو)، و(الأغنياء) مفعول به منصوب .</a:t>
            </a:r>
          </a:p>
          <a:p>
            <a:pPr marL="0" indent="0" algn="just">
              <a:buNone/>
            </a:pPr>
            <a:r>
              <a:rPr lang="ar-IQ" sz="2400" b="1" dirty="0"/>
              <a:t>النوع الثاني: </a:t>
            </a:r>
            <a:r>
              <a:rPr lang="ar-IQ" sz="2400" dirty="0"/>
              <a:t>ويجوز في هذا النوع إعراب(خلا وعدا وحاشا) على وجهين، بحيث أن لاتكون مسبوقة بـ(ما) المصدرية:</a:t>
            </a:r>
          </a:p>
          <a:p>
            <a:pPr marL="0" indent="0" algn="just">
              <a:buNone/>
            </a:pPr>
            <a:r>
              <a:rPr lang="ar-IQ" sz="2400" b="1" dirty="0"/>
              <a:t>الوجه الأول:</a:t>
            </a:r>
            <a:r>
              <a:rPr lang="ar-IQ" sz="2400" dirty="0"/>
              <a:t> أن تعرب أفعالاً ماضية، وفاعلها ضمير مستتر وجوباً، والاسم الذي بعدها مفعول به منصوب، مثل: نجا المهاجرون عدا خالداً .</a:t>
            </a:r>
          </a:p>
          <a:p>
            <a:pPr marL="0" indent="0" algn="just">
              <a:buNone/>
            </a:pPr>
            <a:r>
              <a:rPr lang="ar-IQ" sz="2400" b="1" dirty="0"/>
              <a:t>الوجه الثاني: </a:t>
            </a:r>
            <a:r>
              <a:rPr lang="ar-IQ" sz="2400" dirty="0"/>
              <a:t>أن تعرب حروف جر، والاسم الذي بعدها اسم مجرور، مثل: نجا المهاجرون عدا خالدٍ .</a:t>
            </a:r>
            <a:r>
              <a:rPr lang="ar-IQ" sz="2400" b="1" dirty="0"/>
              <a:t> </a:t>
            </a:r>
          </a:p>
          <a:p>
            <a:pPr marL="0" indent="0" algn="just">
              <a:buNone/>
            </a:pPr>
            <a:r>
              <a:rPr lang="ar-IQ" sz="2400" dirty="0"/>
              <a:t>   </a:t>
            </a:r>
            <a:endParaRPr lang="en-US" sz="2400" dirty="0"/>
          </a:p>
        </p:txBody>
      </p:sp>
      <p:sp>
        <p:nvSpPr>
          <p:cNvPr id="4" name="Slide Number Placeholder 3">
            <a:extLst>
              <a:ext uri="{FF2B5EF4-FFF2-40B4-BE49-F238E27FC236}">
                <a16:creationId xmlns:a16="http://schemas.microsoft.com/office/drawing/2014/main" id="{4492B000-BECB-A4A7-BB98-D25AC7971B8B}"/>
              </a:ext>
            </a:extLst>
          </p:cNvPr>
          <p:cNvSpPr>
            <a:spLocks noGrp="1"/>
          </p:cNvSpPr>
          <p:nvPr>
            <p:ph type="sldNum" sz="quarter" idx="12"/>
          </p:nvPr>
        </p:nvSpPr>
        <p:spPr/>
        <p:txBody>
          <a:bodyPr/>
          <a:lstStyle/>
          <a:p>
            <a:fld id="{64079F43-72A0-420E-AC11-C557A754E6F8}" type="slidenum">
              <a:rPr lang="ar-IQ" smtClean="0"/>
              <a:t>8</a:t>
            </a:fld>
            <a:endParaRPr lang="ar-IQ"/>
          </a:p>
        </p:txBody>
      </p:sp>
    </p:spTree>
    <p:extLst>
      <p:ext uri="{BB962C8B-B14F-4D97-AF65-F5344CB8AC3E}">
        <p14:creationId xmlns:p14="http://schemas.microsoft.com/office/powerpoint/2010/main" val="30133500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814</TotalTime>
  <Words>1381</Words>
  <Application>Microsoft Office PowerPoint</Application>
  <PresentationFormat>On-screen Show (4:3)</PresentationFormat>
  <Paragraphs>69</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Office Theme</vt:lpstr>
      <vt:lpstr>PowerPoint Presentation</vt:lpstr>
      <vt:lpstr>PowerPoint Presentation</vt:lpstr>
      <vt:lpstr>PowerPoint Presentation</vt:lpstr>
      <vt:lpstr>PowerPoint Presentation</vt:lpstr>
      <vt:lpstr>أنواع الاستثناء</vt:lpstr>
      <vt:lpstr>أدوات الاستثناء وأحكامها</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المفعول لأجله</dc:title>
  <dc:creator>USER 1</dc:creator>
  <cp:lastModifiedBy>Lenovo</cp:lastModifiedBy>
  <cp:revision>118</cp:revision>
  <dcterms:created xsi:type="dcterms:W3CDTF">2021-02-08T20:53:53Z</dcterms:created>
  <dcterms:modified xsi:type="dcterms:W3CDTF">2022-10-10T09:43:16Z</dcterms:modified>
</cp:coreProperties>
</file>