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4128" r:id="rId1"/>
  </p:sldMasterIdLst>
  <p:notesMasterIdLst>
    <p:notesMasterId r:id="rId12"/>
  </p:notesMasterIdLst>
  <p:sldIdLst>
    <p:sldId id="270" r:id="rId2"/>
    <p:sldId id="269" r:id="rId3"/>
    <p:sldId id="258" r:id="rId4"/>
    <p:sldId id="274" r:id="rId5"/>
    <p:sldId id="278" r:id="rId6"/>
    <p:sldId id="275" r:id="rId7"/>
    <p:sldId id="276" r:id="rId8"/>
    <p:sldId id="279" r:id="rId9"/>
    <p:sldId id="277" r:id="rId10"/>
    <p:sldId id="280"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70C0"/>
    <a:srgbClr val="932121"/>
    <a:srgbClr val="0000FF"/>
    <a:srgbClr val="3214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93" d="100"/>
          <a:sy n="93" d="100"/>
        </p:scale>
        <p:origin x="1162"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342AE8D-90B0-4D7B-A3C3-F9396B8A55EC}" type="datetimeFigureOut">
              <a:rPr lang="ar-IQ" smtClean="0"/>
              <a:t>22/03/1444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19B39F9-2061-442E-9E7C-A740FF461B0E}" type="slidenum">
              <a:rPr lang="ar-IQ" smtClean="0"/>
              <a:t>‹#›</a:t>
            </a:fld>
            <a:endParaRPr lang="ar-IQ"/>
          </a:p>
        </p:txBody>
      </p:sp>
    </p:spTree>
    <p:extLst>
      <p:ext uri="{BB962C8B-B14F-4D97-AF65-F5344CB8AC3E}">
        <p14:creationId xmlns:p14="http://schemas.microsoft.com/office/powerpoint/2010/main" val="409112401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a:p>
        </p:txBody>
      </p:sp>
      <p:sp>
        <p:nvSpPr>
          <p:cNvPr id="4" name="Slide Number Placeholder 3"/>
          <p:cNvSpPr>
            <a:spLocks noGrp="1"/>
          </p:cNvSpPr>
          <p:nvPr>
            <p:ph type="sldNum" sz="quarter" idx="10"/>
          </p:nvPr>
        </p:nvSpPr>
        <p:spPr/>
        <p:txBody>
          <a:bodyPr/>
          <a:lstStyle/>
          <a:p>
            <a:fld id="{419B39F9-2061-442E-9E7C-A740FF461B0E}" type="slidenum">
              <a:rPr lang="ar-IQ" smtClean="0"/>
              <a:t>1</a:t>
            </a:fld>
            <a:endParaRPr lang="ar-IQ"/>
          </a:p>
        </p:txBody>
      </p:sp>
    </p:spTree>
    <p:extLst>
      <p:ext uri="{BB962C8B-B14F-4D97-AF65-F5344CB8AC3E}">
        <p14:creationId xmlns:p14="http://schemas.microsoft.com/office/powerpoint/2010/main" val="887288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1918EAC8-EC45-46AE-B127-776F1E6DC6CD}" type="datetime1">
              <a:rPr lang="en-US" smtClean="0"/>
              <a:t>10/17/2022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75334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3B3F245D-4DA1-4D11-8B25-9FA6201992DB}" type="datetime1">
              <a:rPr lang="en-US" smtClean="0"/>
              <a:t>10/17/2022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2314670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2A17ADA1-69D7-41F3-98BF-EB47EEED30F6}" type="datetime1">
              <a:rPr lang="en-US" smtClean="0"/>
              <a:t>10/17/2022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6027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A85C1656-73B8-464F-BF30-E21B4C65BC9B}" type="datetime1">
              <a:rPr lang="en-US" smtClean="0"/>
              <a:t>10/17/2022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1615863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BB7F26-E386-4900-9B3B-68E3A4F2C1DF}" type="datetime1">
              <a:rPr lang="en-US" smtClean="0"/>
              <a:t>10/17/2022</a:t>
            </a:fld>
            <a:endParaRPr lang="ar-IQ"/>
          </a:p>
        </p:txBody>
      </p:sp>
      <p:sp>
        <p:nvSpPr>
          <p:cNvPr id="5" name="Footer Placeholder 4"/>
          <p:cNvSpPr>
            <a:spLocks noGrp="1"/>
          </p:cNvSpPr>
          <p:nvPr>
            <p:ph type="ftr" sz="quarter" idx="11"/>
          </p:nvPr>
        </p:nvSpPr>
        <p:spPr/>
        <p:txBody>
          <a:bodyPr/>
          <a:lstStyle/>
          <a:p>
            <a:r>
              <a:rPr lang="ar-IQ"/>
              <a:t>111</a:t>
            </a:r>
          </a:p>
        </p:txBody>
      </p:sp>
      <p:sp>
        <p:nvSpPr>
          <p:cNvPr id="6" name="Slide Number Placeholder 5"/>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138914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E206B4EA-0461-4C0F-B8B9-2BB3E15E3B9A}" type="datetime1">
              <a:rPr lang="en-US" smtClean="0"/>
              <a:t>10/17/2022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3652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F2CF821A-3367-49A3-80AA-F3C07A693CBF}" type="datetime1">
              <a:rPr lang="en-US" smtClean="0"/>
              <a:t>10/17/2022</a:t>
            </a:fld>
            <a:endParaRPr lang="ar-IQ"/>
          </a:p>
        </p:txBody>
      </p:sp>
      <p:sp>
        <p:nvSpPr>
          <p:cNvPr id="8" name="Footer Placeholder 7"/>
          <p:cNvSpPr>
            <a:spLocks noGrp="1"/>
          </p:cNvSpPr>
          <p:nvPr>
            <p:ph type="ftr" sz="quarter" idx="11"/>
          </p:nvPr>
        </p:nvSpPr>
        <p:spPr/>
        <p:txBody>
          <a:bodyPr/>
          <a:lstStyle/>
          <a:p>
            <a:r>
              <a:rPr lang="ar-IQ"/>
              <a:t>111</a:t>
            </a:r>
          </a:p>
        </p:txBody>
      </p:sp>
      <p:sp>
        <p:nvSpPr>
          <p:cNvPr id="9" name="Slide Number Placeholder 8"/>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9995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525175C8-8E94-4281-A499-640310B378F3}" type="datetime1">
              <a:rPr lang="en-US" smtClean="0"/>
              <a:t>10/17/2022</a:t>
            </a:fld>
            <a:endParaRPr lang="ar-IQ"/>
          </a:p>
        </p:txBody>
      </p:sp>
      <p:sp>
        <p:nvSpPr>
          <p:cNvPr id="4" name="Footer Placeholder 3"/>
          <p:cNvSpPr>
            <a:spLocks noGrp="1"/>
          </p:cNvSpPr>
          <p:nvPr>
            <p:ph type="ftr" sz="quarter" idx="11"/>
          </p:nvPr>
        </p:nvSpPr>
        <p:spPr/>
        <p:txBody>
          <a:bodyPr/>
          <a:lstStyle/>
          <a:p>
            <a:r>
              <a:rPr lang="ar-IQ"/>
              <a:t>111</a:t>
            </a:r>
          </a:p>
        </p:txBody>
      </p:sp>
      <p:sp>
        <p:nvSpPr>
          <p:cNvPr id="5" name="Slide Number Placeholder 4"/>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316688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9D09A-0C2F-40B9-8710-8911AE1585A9}" type="datetime1">
              <a:rPr lang="en-US" smtClean="0"/>
              <a:t>10/17/2022</a:t>
            </a:fld>
            <a:endParaRPr lang="ar-IQ"/>
          </a:p>
        </p:txBody>
      </p:sp>
      <p:sp>
        <p:nvSpPr>
          <p:cNvPr id="3" name="Footer Placeholder 2"/>
          <p:cNvSpPr>
            <a:spLocks noGrp="1"/>
          </p:cNvSpPr>
          <p:nvPr>
            <p:ph type="ftr" sz="quarter" idx="11"/>
          </p:nvPr>
        </p:nvSpPr>
        <p:spPr/>
        <p:txBody>
          <a:bodyPr/>
          <a:lstStyle/>
          <a:p>
            <a:r>
              <a:rPr lang="ar-IQ"/>
              <a:t>111</a:t>
            </a:r>
          </a:p>
        </p:txBody>
      </p:sp>
      <p:sp>
        <p:nvSpPr>
          <p:cNvPr id="4" name="Slide Number Placeholder 3"/>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3511422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F6233-093F-4371-851F-6B891943E81D}" type="datetime1">
              <a:rPr lang="en-US" smtClean="0"/>
              <a:t>10/17/2022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40881377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7363A4-178E-4D66-99DA-F0FE508FD87D}" type="datetime1">
              <a:rPr lang="en-US" smtClean="0"/>
              <a:t>10/17/2022</a:t>
            </a:fld>
            <a:endParaRPr lang="ar-IQ"/>
          </a:p>
        </p:txBody>
      </p:sp>
      <p:sp>
        <p:nvSpPr>
          <p:cNvPr id="6" name="Footer Placeholder 5"/>
          <p:cNvSpPr>
            <a:spLocks noGrp="1"/>
          </p:cNvSpPr>
          <p:nvPr>
            <p:ph type="ftr" sz="quarter" idx="11"/>
          </p:nvPr>
        </p:nvSpPr>
        <p:spPr/>
        <p:txBody>
          <a:bodyPr/>
          <a:lstStyle/>
          <a:p>
            <a:r>
              <a:rPr lang="ar-IQ"/>
              <a:t>111</a:t>
            </a:r>
          </a:p>
        </p:txBody>
      </p:sp>
      <p:sp>
        <p:nvSpPr>
          <p:cNvPr id="7" name="Slide Number Placeholder 6"/>
          <p:cNvSpPr>
            <a:spLocks noGrp="1"/>
          </p:cNvSpPr>
          <p:nvPr>
            <p:ph type="sldNum" sz="quarter" idx="12"/>
          </p:nvPr>
        </p:nvSpPr>
        <p:spPr/>
        <p:txBody>
          <a:bodyPr/>
          <a:lstStyle/>
          <a:p>
            <a:fld id="{64079F43-72A0-420E-AC11-C557A754E6F8}" type="slidenum">
              <a:rPr lang="ar-IQ" smtClean="0"/>
              <a:t>‹#›</a:t>
            </a:fld>
            <a:endParaRPr lang="ar-IQ"/>
          </a:p>
        </p:txBody>
      </p:sp>
    </p:spTree>
    <p:extLst>
      <p:ext uri="{BB962C8B-B14F-4D97-AF65-F5344CB8AC3E}">
        <p14:creationId xmlns:p14="http://schemas.microsoft.com/office/powerpoint/2010/main" val="7198909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6061B4E-D9E0-421F-B2CA-B2823A9E14A9}" type="datetime1">
              <a:rPr lang="en-US" smtClean="0"/>
              <a:t>10/17/2022</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IQ"/>
              <a:t>111</a:t>
            </a:r>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4079F43-72A0-420E-AC11-C557A754E6F8}" type="slidenum">
              <a:rPr lang="ar-IQ" smtClean="0"/>
              <a:t>‹#›</a:t>
            </a:fld>
            <a:endParaRPr lang="ar-IQ"/>
          </a:p>
        </p:txBody>
      </p:sp>
    </p:spTree>
    <p:extLst>
      <p:ext uri="{BB962C8B-B14F-4D97-AF65-F5344CB8AC3E}">
        <p14:creationId xmlns:p14="http://schemas.microsoft.com/office/powerpoint/2010/main" val="1283777424"/>
      </p:ext>
    </p:extLst>
  </p:cSld>
  <p:clrMap bg1="lt1" tx1="dk1" bg2="lt2" tx2="dk2" accent1="accent1" accent2="accent2" accent3="accent3" accent4="accent4" accent5="accent5" accent6="accent6" hlink="hlink" folHlink="folHlink"/>
  <p:sldLayoutIdLst>
    <p:sldLayoutId id="2147484129" r:id="rId1"/>
    <p:sldLayoutId id="2147484130" r:id="rId2"/>
    <p:sldLayoutId id="2147484131" r:id="rId3"/>
    <p:sldLayoutId id="2147484132" r:id="rId4"/>
    <p:sldLayoutId id="2147484133" r:id="rId5"/>
    <p:sldLayoutId id="2147484134" r:id="rId6"/>
    <p:sldLayoutId id="2147484135" r:id="rId7"/>
    <p:sldLayoutId id="2147484136" r:id="rId8"/>
    <p:sldLayoutId id="2147484137" r:id="rId9"/>
    <p:sldLayoutId id="2147484138" r:id="rId10"/>
    <p:sldLayoutId id="214748413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nwer@su.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44824"/>
            <a:ext cx="8964488" cy="6000328"/>
          </a:xfrm>
        </p:spPr>
        <p:txBody>
          <a:bodyPr>
            <a:normAutofit/>
          </a:bodyPr>
          <a:lstStyle/>
          <a:p>
            <a:pPr rtl="1">
              <a:lnSpc>
                <a:spcPct val="115000"/>
              </a:lnSpc>
              <a:spcAft>
                <a:spcPts val="1000"/>
              </a:spcAft>
            </a:pPr>
            <a:endParaRPr lang="en-US" sz="2800" dirty="0">
              <a:ea typeface="Calibri"/>
              <a:cs typeface="Arial"/>
            </a:endParaRPr>
          </a:p>
          <a:p>
            <a:pPr marL="0" indent="0" algn="r" rtl="1">
              <a:lnSpc>
                <a:spcPct val="115000"/>
              </a:lnSpc>
              <a:spcAft>
                <a:spcPts val="1000"/>
              </a:spcAft>
              <a:buNone/>
            </a:pPr>
            <a:endParaRPr lang="ar-IQ" sz="2800" b="1" dirty="0">
              <a:ea typeface="Calibri"/>
              <a:cs typeface="Arial"/>
            </a:endParaRPr>
          </a:p>
          <a:p>
            <a:pPr marL="0" indent="0" algn="ctr" rtl="1">
              <a:lnSpc>
                <a:spcPct val="115000"/>
              </a:lnSpc>
              <a:spcAft>
                <a:spcPts val="1000"/>
              </a:spcAft>
              <a:buNone/>
            </a:pPr>
            <a:r>
              <a:rPr lang="ar-IQ" sz="2800" b="1" dirty="0">
                <a:ea typeface="Calibri"/>
              </a:rPr>
              <a:t>الحال</a:t>
            </a:r>
            <a:endParaRPr lang="en-US" sz="2800" dirty="0">
              <a:ea typeface="Calibri"/>
              <a:cs typeface="Arial"/>
            </a:endParaRPr>
          </a:p>
          <a:p>
            <a:pPr marL="0" indent="0" algn="ctr" rtl="1">
              <a:lnSpc>
                <a:spcPct val="115000"/>
              </a:lnSpc>
              <a:spcAft>
                <a:spcPts val="1000"/>
              </a:spcAft>
              <a:buNone/>
            </a:pPr>
            <a:r>
              <a:rPr lang="ar-IQ" sz="2800" b="1" dirty="0">
                <a:ea typeface="Calibri"/>
              </a:rPr>
              <a:t>مدرسة المادة </a:t>
            </a:r>
            <a:r>
              <a:rPr lang="ar-IQ" sz="2800" dirty="0">
                <a:ea typeface="Calibri"/>
                <a:cs typeface="Ali_K_Sahifa Bold"/>
              </a:rPr>
              <a:t>: ريذين صلاح أنور</a:t>
            </a:r>
          </a:p>
          <a:p>
            <a:pPr marL="0" indent="0" algn="ctr">
              <a:lnSpc>
                <a:spcPct val="115000"/>
              </a:lnSpc>
              <a:spcAft>
                <a:spcPts val="1000"/>
              </a:spcAft>
              <a:buNone/>
            </a:pPr>
            <a:r>
              <a:rPr lang="ar-IQ" sz="2800" b="1" dirty="0">
                <a:ea typeface="Calibri"/>
              </a:rPr>
              <a:t> المرحلة: الثالثة</a:t>
            </a:r>
            <a:endParaRPr lang="en-US" sz="2800" dirty="0">
              <a:ea typeface="Calibri"/>
              <a:cs typeface="Arial"/>
            </a:endParaRPr>
          </a:p>
          <a:p>
            <a:pPr marL="0" indent="0" algn="ctr" rtl="1">
              <a:lnSpc>
                <a:spcPct val="115000"/>
              </a:lnSpc>
              <a:spcAft>
                <a:spcPts val="1000"/>
              </a:spcAft>
              <a:buNone/>
            </a:pPr>
            <a:r>
              <a:rPr lang="en-US" sz="2800" dirty="0">
                <a:ea typeface="Calibri"/>
                <a:cs typeface="Arial"/>
              </a:rPr>
              <a:t>Email : </a:t>
            </a:r>
            <a:r>
              <a:rPr lang="en-US" sz="2800" u="sng" dirty="0">
                <a:solidFill>
                  <a:srgbClr val="0000FF"/>
                </a:solidFill>
                <a:ea typeface="Calibri"/>
                <a:cs typeface="Arial"/>
              </a:rPr>
              <a:t>rezhin</a:t>
            </a:r>
            <a:r>
              <a:rPr lang="en-US" sz="2800" u="sng" dirty="0">
                <a:solidFill>
                  <a:srgbClr val="0000FF"/>
                </a:solidFill>
                <a:ea typeface="Calibri"/>
                <a:cs typeface="Arial"/>
                <a:hlinkClick r:id="rId3"/>
              </a:rPr>
              <a:t>.anwer@su.</a:t>
            </a:r>
            <a:r>
              <a:rPr lang="en-US" sz="2800" u="sng" dirty="0">
                <a:solidFill>
                  <a:srgbClr val="0000FF"/>
                </a:solidFill>
                <a:ea typeface="Calibri"/>
                <a:cs typeface="Arial"/>
              </a:rPr>
              <a:t>edu.krd</a:t>
            </a:r>
            <a:r>
              <a:rPr lang="ar-IQ" sz="2800" dirty="0">
                <a:ea typeface="Calibri"/>
              </a:rPr>
              <a:t> </a:t>
            </a:r>
            <a:endParaRPr lang="en-US" sz="2800" dirty="0">
              <a:ea typeface="Calibri"/>
              <a:cs typeface="Arial"/>
            </a:endParaRPr>
          </a:p>
          <a:p>
            <a:endParaRPr lang="ar-IQ" sz="2800" dirty="0"/>
          </a:p>
        </p:txBody>
      </p:sp>
      <p:pic>
        <p:nvPicPr>
          <p:cNvPr id="4" name="Picture 3" descr="new arm"/>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403648" y="969020"/>
            <a:ext cx="1828800" cy="2057400"/>
          </a:xfrm>
          <a:prstGeom prst="rect">
            <a:avLst/>
          </a:prstGeom>
          <a:noFill/>
        </p:spPr>
      </p:pic>
      <p:sp>
        <p:nvSpPr>
          <p:cNvPr id="2" name="TextBox 1"/>
          <p:cNvSpPr txBox="1"/>
          <p:nvPr/>
        </p:nvSpPr>
        <p:spPr>
          <a:xfrm>
            <a:off x="6300192" y="840432"/>
            <a:ext cx="2232248" cy="461665"/>
          </a:xfrm>
          <a:prstGeom prst="rect">
            <a:avLst/>
          </a:prstGeom>
          <a:noFill/>
        </p:spPr>
        <p:txBody>
          <a:bodyPr wrap="square" rtlCol="1">
            <a:spAutoFit/>
          </a:bodyPr>
          <a:lstStyle/>
          <a:p>
            <a:r>
              <a:rPr lang="ar-IQ" sz="2400" b="1" dirty="0"/>
              <a:t>إقليم كوردستان</a:t>
            </a:r>
          </a:p>
        </p:txBody>
      </p:sp>
      <p:sp>
        <p:nvSpPr>
          <p:cNvPr id="5" name="Slide Number Placeholder 4"/>
          <p:cNvSpPr>
            <a:spLocks noGrp="1"/>
          </p:cNvSpPr>
          <p:nvPr>
            <p:ph type="sldNum" sz="quarter" idx="12"/>
          </p:nvPr>
        </p:nvSpPr>
        <p:spPr/>
        <p:txBody>
          <a:bodyPr/>
          <a:lstStyle/>
          <a:p>
            <a:fld id="{64079F43-72A0-420E-AC11-C557A754E6F8}" type="slidenum">
              <a:rPr lang="ar-IQ" sz="2000" smtClean="0">
                <a:solidFill>
                  <a:schemeClr val="tx1"/>
                </a:solidFill>
              </a:rPr>
              <a:t>1</a:t>
            </a:fld>
            <a:endParaRPr lang="ar-IQ" sz="2000" dirty="0">
              <a:solidFill>
                <a:schemeClr val="tx1"/>
              </a:solidFill>
            </a:endParaRPr>
          </a:p>
        </p:txBody>
      </p:sp>
      <p:sp>
        <p:nvSpPr>
          <p:cNvPr id="6" name="TextBox 5"/>
          <p:cNvSpPr txBox="1"/>
          <p:nvPr/>
        </p:nvSpPr>
        <p:spPr>
          <a:xfrm>
            <a:off x="5796136" y="1340768"/>
            <a:ext cx="2932214" cy="1586845"/>
          </a:xfrm>
          <a:prstGeom prst="rect">
            <a:avLst/>
          </a:prstGeom>
          <a:noFill/>
        </p:spPr>
        <p:txBody>
          <a:bodyPr wrap="none" rtlCol="1">
            <a:spAutoFit/>
          </a:bodyPr>
          <a:lstStyle/>
          <a:p>
            <a:pPr>
              <a:lnSpc>
                <a:spcPct val="115000"/>
              </a:lnSpc>
              <a:spcAft>
                <a:spcPts val="1000"/>
              </a:spcAft>
            </a:pPr>
            <a:r>
              <a:rPr lang="ar-IQ" sz="2400" b="1" dirty="0">
                <a:ea typeface="Calibri"/>
              </a:rPr>
              <a:t> جامعة صلاح الدين – أربيل</a:t>
            </a:r>
            <a:endParaRPr lang="en-US" sz="2400" dirty="0">
              <a:ea typeface="Calibri"/>
              <a:cs typeface="Arial"/>
            </a:endParaRPr>
          </a:p>
          <a:p>
            <a:pPr>
              <a:lnSpc>
                <a:spcPct val="115000"/>
              </a:lnSpc>
              <a:spcAft>
                <a:spcPts val="1000"/>
              </a:spcAft>
            </a:pPr>
            <a:r>
              <a:rPr lang="ar-IQ" sz="2400" b="1" dirty="0">
                <a:ea typeface="Calibri"/>
              </a:rPr>
              <a:t>   كلية التربية الأساس</a:t>
            </a:r>
            <a:endParaRPr lang="en-US" sz="2400" dirty="0">
              <a:ea typeface="Calibri"/>
              <a:cs typeface="Arial"/>
            </a:endParaRPr>
          </a:p>
          <a:p>
            <a:pPr>
              <a:lnSpc>
                <a:spcPct val="115000"/>
              </a:lnSpc>
              <a:spcAft>
                <a:spcPts val="1000"/>
              </a:spcAft>
            </a:pPr>
            <a:r>
              <a:rPr lang="ar-IQ" sz="2400" b="1" dirty="0">
                <a:ea typeface="Calibri"/>
              </a:rPr>
              <a:t>   قسم اللغة العربية</a:t>
            </a:r>
            <a:r>
              <a:rPr lang="ar-IQ" sz="2400" dirty="0">
                <a:ea typeface="Calibri"/>
              </a:rPr>
              <a:t> </a:t>
            </a:r>
            <a:endParaRPr lang="ar-IQ" sz="2400" dirty="0"/>
          </a:p>
        </p:txBody>
      </p:sp>
    </p:spTree>
    <p:extLst>
      <p:ext uri="{BB962C8B-B14F-4D97-AF65-F5344CB8AC3E}">
        <p14:creationId xmlns:p14="http://schemas.microsoft.com/office/powerpoint/2010/main" val="712363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411EB-E4BF-1393-80EF-28364A78A4B0}"/>
              </a:ext>
            </a:extLst>
          </p:cNvPr>
          <p:cNvSpPr>
            <a:spLocks noGrp="1"/>
          </p:cNvSpPr>
          <p:nvPr>
            <p:ph type="title"/>
          </p:nvPr>
        </p:nvSpPr>
        <p:spPr>
          <a:xfrm>
            <a:off x="457200" y="274638"/>
            <a:ext cx="8229600" cy="706090"/>
          </a:xfrm>
        </p:spPr>
        <p:txBody>
          <a:bodyPr>
            <a:normAutofit/>
          </a:bodyPr>
          <a:lstStyle/>
          <a:p>
            <a:r>
              <a:rPr lang="ar-IQ" sz="2800" b="1" dirty="0"/>
              <a:t>تعدد الحال</a:t>
            </a:r>
            <a:endParaRPr lang="en-US" sz="2800" b="1" dirty="0"/>
          </a:p>
        </p:txBody>
      </p:sp>
      <p:sp>
        <p:nvSpPr>
          <p:cNvPr id="3" name="Content Placeholder 2">
            <a:extLst>
              <a:ext uri="{FF2B5EF4-FFF2-40B4-BE49-F238E27FC236}">
                <a16:creationId xmlns:a16="http://schemas.microsoft.com/office/drawing/2014/main" id="{A07782D4-C1C0-F471-348A-DAF5C14C1730}"/>
              </a:ext>
            </a:extLst>
          </p:cNvPr>
          <p:cNvSpPr>
            <a:spLocks noGrp="1"/>
          </p:cNvSpPr>
          <p:nvPr>
            <p:ph idx="1"/>
          </p:nvPr>
        </p:nvSpPr>
        <p:spPr>
          <a:xfrm>
            <a:off x="457200" y="908720"/>
            <a:ext cx="8229600" cy="5217443"/>
          </a:xfrm>
        </p:spPr>
        <p:txBody>
          <a:bodyPr>
            <a:normAutofit/>
          </a:bodyPr>
          <a:lstStyle/>
          <a:p>
            <a:pPr marL="0" indent="0" algn="just">
              <a:buNone/>
            </a:pPr>
            <a:r>
              <a:rPr lang="ar-IQ" sz="2400" dirty="0"/>
              <a:t>   يجوز أن تتعدد الحال، وصاحبُها واحدٌ أو متعددٌ، فمثال تعددها وصاحبها واحد، قوله تعالى: (فرجع موسى إلى قومِه غضبانَ أسفاً) .</a:t>
            </a:r>
          </a:p>
          <a:p>
            <a:pPr marL="0" indent="0" algn="just">
              <a:buNone/>
            </a:pPr>
            <a:r>
              <a:rPr lang="ar-IQ" sz="2400" dirty="0"/>
              <a:t>   وإن تعدّدت وتعدّد صاحبُها، فإن كانت من لفظٍ واحدٍ ومعنى واحدٍ ثنيتها أو جمعتها، نحو: جاء سعيدٌ وخالدٌ راكبَينِ، وسافر خليلٌ وأخواهُ ماشيينَ، ومنه قوله تعالى: (وسخّر لكم الشمسَ والقمرَ دائبَينِ)، وقوله: (وسخّر لكم الليل والنهارَ والشمسَ والقمرَ والنجومَ مسخّراتٍ بأمرِهِ) .</a:t>
            </a:r>
          </a:p>
          <a:p>
            <a:pPr marL="0" indent="0" algn="just">
              <a:buNone/>
            </a:pPr>
            <a:r>
              <a:rPr lang="ar-IQ" sz="2400" dirty="0"/>
              <a:t>   وإن اختلفَ لفظُهما فرّقَ بينهما بغيرِ عطف، نحو: لقيت خالداً مصعداً منحدراً، فـ(مصعداً) حال لـ (خالداً)، و(منحدراً) حال للضمير(ت) في لقيت، وكذلك قولك: لقيت فاطمةَ راكبةً ماشياً، ونظرتُ خليلاً وسعيداً واقفَينِ قاعداً .</a:t>
            </a:r>
            <a:endParaRPr lang="en-US" sz="2400" dirty="0"/>
          </a:p>
        </p:txBody>
      </p:sp>
      <p:sp>
        <p:nvSpPr>
          <p:cNvPr id="4" name="Slide Number Placeholder 3">
            <a:extLst>
              <a:ext uri="{FF2B5EF4-FFF2-40B4-BE49-F238E27FC236}">
                <a16:creationId xmlns:a16="http://schemas.microsoft.com/office/drawing/2014/main" id="{BEE1D349-0074-3031-CD0B-AAE4D78FDCC1}"/>
              </a:ext>
            </a:extLst>
          </p:cNvPr>
          <p:cNvSpPr>
            <a:spLocks noGrp="1"/>
          </p:cNvSpPr>
          <p:nvPr>
            <p:ph type="sldNum" sz="quarter" idx="12"/>
          </p:nvPr>
        </p:nvSpPr>
        <p:spPr/>
        <p:txBody>
          <a:bodyPr/>
          <a:lstStyle/>
          <a:p>
            <a:fld id="{64079F43-72A0-420E-AC11-C557A754E6F8}" type="slidenum">
              <a:rPr lang="ar-IQ" smtClean="0"/>
              <a:t>10</a:t>
            </a:fld>
            <a:endParaRPr lang="ar-IQ"/>
          </a:p>
        </p:txBody>
      </p:sp>
    </p:spTree>
    <p:extLst>
      <p:ext uri="{BB962C8B-B14F-4D97-AF65-F5344CB8AC3E}">
        <p14:creationId xmlns:p14="http://schemas.microsoft.com/office/powerpoint/2010/main" val="3133162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6632" y="1268760"/>
            <a:ext cx="8352928" cy="6124754"/>
          </a:xfrm>
          <a:prstGeom prst="rect">
            <a:avLst/>
          </a:prstGeom>
          <a:noFill/>
        </p:spPr>
        <p:txBody>
          <a:bodyPr wrap="square" rtlCol="1">
            <a:spAutoFit/>
          </a:bodyPr>
          <a:lstStyle/>
          <a:p>
            <a:endParaRPr lang="ar-IQ" sz="2800" b="1" dirty="0"/>
          </a:p>
          <a:p>
            <a:pPr marL="457200" indent="-457200">
              <a:buFont typeface="Wingdings" pitchFamily="2" charset="2"/>
              <a:buChar char="Ø"/>
            </a:pPr>
            <a:r>
              <a:rPr lang="ar-IQ" sz="2800" b="1" dirty="0"/>
              <a:t>الحال</a:t>
            </a:r>
          </a:p>
          <a:p>
            <a:pPr marL="457200" indent="-457200">
              <a:buFont typeface="Wingdings" pitchFamily="2" charset="2"/>
              <a:buChar char="Ø"/>
            </a:pPr>
            <a:r>
              <a:rPr lang="ar-IQ" sz="2800" b="1" dirty="0"/>
              <a:t>الحال الجامدة</a:t>
            </a:r>
          </a:p>
          <a:p>
            <a:pPr marL="457200" indent="-457200">
              <a:buFont typeface="Wingdings" pitchFamily="2" charset="2"/>
              <a:buChar char="Ø"/>
            </a:pPr>
            <a:r>
              <a:rPr lang="ar-IQ" sz="2800" b="1" dirty="0"/>
              <a:t>عامل الحال وصاحبها</a:t>
            </a:r>
          </a:p>
          <a:p>
            <a:pPr marL="457200" indent="-457200">
              <a:buFont typeface="Wingdings" pitchFamily="2" charset="2"/>
              <a:buChar char="Ø"/>
            </a:pPr>
            <a:r>
              <a:rPr lang="ar-IQ" sz="2800" b="1" dirty="0"/>
              <a:t>مرتبة الحال مع صاحبها</a:t>
            </a:r>
          </a:p>
          <a:p>
            <a:pPr marL="457200" indent="-457200">
              <a:buFont typeface="Wingdings" pitchFamily="2" charset="2"/>
              <a:buChar char="Ø"/>
            </a:pPr>
            <a:r>
              <a:rPr lang="ar-IQ" sz="2800" b="1" dirty="0"/>
              <a:t>مرتبة الحال مع عاملها</a:t>
            </a:r>
          </a:p>
          <a:p>
            <a:pPr marL="457200" indent="-457200">
              <a:buFont typeface="Wingdings" pitchFamily="2" charset="2"/>
              <a:buChar char="Ø"/>
            </a:pPr>
            <a:r>
              <a:rPr lang="ar-IQ" sz="2800" b="1" dirty="0"/>
              <a:t>حذف عامل الحال</a:t>
            </a:r>
          </a:p>
          <a:p>
            <a:pPr marL="457200" indent="-457200">
              <a:buFont typeface="Wingdings" pitchFamily="2" charset="2"/>
              <a:buChar char="Ø"/>
            </a:pPr>
            <a:r>
              <a:rPr lang="ar-IQ" sz="2800" b="1" dirty="0"/>
              <a:t>تعدد الحال</a:t>
            </a:r>
          </a:p>
          <a:p>
            <a:pPr marL="457200" indent="-457200">
              <a:buFont typeface="Wingdings" pitchFamily="2" charset="2"/>
              <a:buChar char="Ø"/>
            </a:pPr>
            <a:endParaRPr lang="ar-IQ" sz="2800" b="1" dirty="0"/>
          </a:p>
          <a:p>
            <a:endParaRPr lang="en-US" sz="2800" b="1" dirty="0"/>
          </a:p>
          <a:p>
            <a:pPr marL="457200" indent="-457200">
              <a:buFont typeface="Wingdings" pitchFamily="2" charset="2"/>
              <a:buChar char="Ø"/>
            </a:pPr>
            <a:endParaRPr lang="ar-IQ" sz="2800" b="1" dirty="0"/>
          </a:p>
          <a:p>
            <a:endParaRPr lang="en-US" sz="2800" b="1" dirty="0">
              <a:solidFill>
                <a:srgbClr val="0070C0"/>
              </a:solidFill>
            </a:endParaRPr>
          </a:p>
          <a:p>
            <a:endParaRPr lang="ar-IQ" sz="2800" dirty="0"/>
          </a:p>
          <a:p>
            <a:endParaRPr lang="ar-IQ" sz="2800" dirty="0"/>
          </a:p>
        </p:txBody>
      </p:sp>
      <p:sp>
        <p:nvSpPr>
          <p:cNvPr id="2" name="TextBox 1"/>
          <p:cNvSpPr txBox="1"/>
          <p:nvPr/>
        </p:nvSpPr>
        <p:spPr>
          <a:xfrm>
            <a:off x="3203848" y="799837"/>
            <a:ext cx="2952328" cy="646331"/>
          </a:xfrm>
          <a:prstGeom prst="rect">
            <a:avLst/>
          </a:prstGeom>
          <a:noFill/>
        </p:spPr>
        <p:txBody>
          <a:bodyPr wrap="square" rtlCol="1">
            <a:spAutoFit/>
          </a:bodyPr>
          <a:lstStyle/>
          <a:p>
            <a:r>
              <a:rPr lang="ar-IQ" sz="3600" b="1" dirty="0">
                <a:solidFill>
                  <a:srgbClr val="0070C0"/>
                </a:solidFill>
              </a:rPr>
              <a:t>المحتوى</a:t>
            </a:r>
            <a:endParaRPr lang="ar-IQ" sz="3600" dirty="0"/>
          </a:p>
        </p:txBody>
      </p:sp>
      <p:sp>
        <p:nvSpPr>
          <p:cNvPr id="3" name="Slide Number Placeholder 2"/>
          <p:cNvSpPr>
            <a:spLocks noGrp="1"/>
          </p:cNvSpPr>
          <p:nvPr>
            <p:ph type="sldNum" sz="quarter" idx="12"/>
          </p:nvPr>
        </p:nvSpPr>
        <p:spPr/>
        <p:txBody>
          <a:bodyPr/>
          <a:lstStyle/>
          <a:p>
            <a:fld id="{64079F43-72A0-420E-AC11-C557A754E6F8}" type="slidenum">
              <a:rPr lang="ar-IQ" sz="2000" smtClean="0">
                <a:solidFill>
                  <a:schemeClr val="tx1"/>
                </a:solidFill>
              </a:rPr>
              <a:t>2</a:t>
            </a:fld>
            <a:endParaRPr lang="ar-IQ" sz="2000" dirty="0">
              <a:solidFill>
                <a:schemeClr val="tx1"/>
              </a:solidFill>
            </a:endParaRPr>
          </a:p>
        </p:txBody>
      </p:sp>
    </p:spTree>
    <p:extLst>
      <p:ext uri="{BB962C8B-B14F-4D97-AF65-F5344CB8AC3E}">
        <p14:creationId xmlns:p14="http://schemas.microsoft.com/office/powerpoint/2010/main" val="1638805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3528" y="332656"/>
            <a:ext cx="7920880" cy="523220"/>
          </a:xfrm>
          <a:prstGeom prst="rect">
            <a:avLst/>
          </a:prstGeom>
          <a:noFill/>
        </p:spPr>
        <p:txBody>
          <a:bodyPr wrap="square" rtlCol="1">
            <a:spAutoFit/>
          </a:bodyPr>
          <a:lstStyle/>
          <a:p>
            <a:pPr algn="ctr"/>
            <a:r>
              <a:rPr lang="ar-IQ" sz="2800" b="1" dirty="0"/>
              <a:t>الحال</a:t>
            </a:r>
            <a:endParaRPr lang="en-US" sz="2800" dirty="0"/>
          </a:p>
        </p:txBody>
      </p:sp>
      <p:sp>
        <p:nvSpPr>
          <p:cNvPr id="2" name="Slide Number Placeholder 1"/>
          <p:cNvSpPr>
            <a:spLocks noGrp="1"/>
          </p:cNvSpPr>
          <p:nvPr>
            <p:ph type="sldNum" sz="quarter" idx="12"/>
          </p:nvPr>
        </p:nvSpPr>
        <p:spPr/>
        <p:txBody>
          <a:bodyPr/>
          <a:lstStyle/>
          <a:p>
            <a:fld id="{64079F43-72A0-420E-AC11-C557A754E6F8}" type="slidenum">
              <a:rPr lang="ar-IQ" sz="2000" smtClean="0">
                <a:solidFill>
                  <a:schemeClr val="tx1"/>
                </a:solidFill>
              </a:rPr>
              <a:t>3</a:t>
            </a:fld>
            <a:endParaRPr lang="ar-IQ" sz="2000" dirty="0">
              <a:solidFill>
                <a:schemeClr val="tx1"/>
              </a:solidFill>
            </a:endParaRPr>
          </a:p>
        </p:txBody>
      </p:sp>
      <p:sp>
        <p:nvSpPr>
          <p:cNvPr id="11" name="TextBox 10"/>
          <p:cNvSpPr txBox="1"/>
          <p:nvPr/>
        </p:nvSpPr>
        <p:spPr>
          <a:xfrm>
            <a:off x="755576" y="1124744"/>
            <a:ext cx="7920880" cy="4893647"/>
          </a:xfrm>
          <a:prstGeom prst="rect">
            <a:avLst/>
          </a:prstGeom>
          <a:noFill/>
        </p:spPr>
        <p:txBody>
          <a:bodyPr wrap="square" rtlCol="1">
            <a:spAutoFit/>
          </a:bodyPr>
          <a:lstStyle/>
          <a:p>
            <a:pPr algn="just"/>
            <a:r>
              <a:rPr lang="ar-IQ" sz="2400" b="1" dirty="0"/>
              <a:t>   </a:t>
            </a:r>
            <a:r>
              <a:rPr lang="ar-IQ" sz="2400" dirty="0"/>
              <a:t>عُرّفَ الحال بأنّهُ: الوصفُ المشتقُ-غالباً- الفضلَةُ، المنتصَبُ، للدلالة على هيئة، نحو: أذهبْ فرداً، فـ(فرداً) حال لوجود القيود المذكورة فيه .</a:t>
            </a:r>
          </a:p>
          <a:p>
            <a:pPr algn="just"/>
            <a:r>
              <a:rPr lang="ar-IQ" sz="2400" b="1" dirty="0"/>
              <a:t>   </a:t>
            </a:r>
          </a:p>
          <a:p>
            <a:pPr algn="just"/>
            <a:r>
              <a:rPr lang="ar-IQ" sz="2400" b="1" dirty="0"/>
              <a:t>   </a:t>
            </a:r>
            <a:r>
              <a:rPr lang="ar-IQ" sz="2400" dirty="0"/>
              <a:t>والأكثرُ في الحال أن تكونَ منتقلة مشتقة، ومعنى </a:t>
            </a:r>
            <a:r>
              <a:rPr lang="ar-IQ" sz="2400" b="1" dirty="0"/>
              <a:t>الانتقال</a:t>
            </a:r>
            <a:r>
              <a:rPr lang="ar-IQ" sz="2400" dirty="0"/>
              <a:t>: ألا تكون ملازمة للمتصف بها، نحو: جاء خالدٌ راكباً فرسَه، فـ(راكباً) وصفٌ منتقلٌ لجواز انفكاكه عن خالد، بأن يجيء ماشياً .</a:t>
            </a:r>
          </a:p>
          <a:p>
            <a:pPr algn="just"/>
            <a:r>
              <a:rPr lang="ar-IQ" sz="2400" b="1" dirty="0"/>
              <a:t>   </a:t>
            </a:r>
          </a:p>
          <a:p>
            <a:pPr algn="just"/>
            <a:r>
              <a:rPr lang="ar-IQ" sz="2400" b="1" dirty="0"/>
              <a:t>   </a:t>
            </a:r>
            <a:r>
              <a:rPr lang="ar-IQ" sz="2400" dirty="0"/>
              <a:t>وقد تجيء الحال </a:t>
            </a:r>
            <a:r>
              <a:rPr lang="ar-IQ" sz="2400" b="1" dirty="0"/>
              <a:t>غير منتقلة</a:t>
            </a:r>
            <a:r>
              <a:rPr lang="ar-IQ" sz="2400" dirty="0"/>
              <a:t>، أي: وصفاً لازماً، نحو: دعوتُ اللهَ سميعاً، ونحو قوله تعالى: (وخُلِقَ الإنسانُ ضعيفاً)، وكقولنا: خلق الله الزرافة يديها أطول من رجليها، فـ(سميعاً، ضعيفاً، أطول)، أوصاف لازمة .</a:t>
            </a:r>
          </a:p>
          <a:p>
            <a:pPr algn="just"/>
            <a:r>
              <a:rPr lang="ar-IQ" sz="2400" b="1" dirty="0"/>
              <a:t>   </a:t>
            </a:r>
          </a:p>
          <a:p>
            <a:pPr algn="just"/>
            <a:r>
              <a:rPr lang="ar-IQ" sz="2400" b="1" dirty="0"/>
              <a:t>   </a:t>
            </a:r>
            <a:r>
              <a:rPr lang="ar-IQ" sz="2400" dirty="0"/>
              <a:t>ويجب أن تكون الحال نكرة، وقد تكون معرفة، إذا صحّ تأويلها بنكرة، نحو: آمنتُ بالله وحدَه، أي: منفرداً، ونحو: جاء الجمّاءُ الغفير، أي: جميعاً .</a:t>
            </a:r>
            <a:endParaRPr lang="ar-IQ" sz="2400" b="1" dirty="0"/>
          </a:p>
        </p:txBody>
      </p:sp>
    </p:spTree>
    <p:extLst>
      <p:ext uri="{BB962C8B-B14F-4D97-AF65-F5344CB8AC3E}">
        <p14:creationId xmlns:p14="http://schemas.microsoft.com/office/powerpoint/2010/main" val="2317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671169"/>
            <a:ext cx="2133600" cy="365125"/>
          </a:xfrm>
        </p:spPr>
        <p:txBody>
          <a:bodyPr/>
          <a:lstStyle/>
          <a:p>
            <a:fld id="{64079F43-72A0-420E-AC11-C557A754E6F8}" type="slidenum">
              <a:rPr lang="ar-IQ" smtClean="0"/>
              <a:t>4</a:t>
            </a:fld>
            <a:endParaRPr lang="ar-IQ"/>
          </a:p>
        </p:txBody>
      </p:sp>
      <p:sp>
        <p:nvSpPr>
          <p:cNvPr id="120" name="Slide Number Placeholder 1"/>
          <p:cNvSpPr txBox="1">
            <a:spLocks/>
          </p:cNvSpPr>
          <p:nvPr/>
        </p:nvSpPr>
        <p:spPr>
          <a:xfrm>
            <a:off x="457200" y="6356350"/>
            <a:ext cx="2133600" cy="365125"/>
          </a:xfrm>
          <a:prstGeom prst="rect">
            <a:avLst/>
          </a:prstGeom>
        </p:spPr>
        <p:txBody>
          <a:bodyPr vert="horz" lIns="91440" tIns="45720" rIns="91440" bIns="45720" rtlCol="1" anchor="ctr"/>
          <a:lstStyle>
            <a:defPPr>
              <a:defRPr lang="ar-IQ"/>
            </a:defPPr>
            <a:lvl1pPr marL="0" algn="l" defTabSz="914400" rtl="1" eaLnBrk="1" latinLnBrk="0" hangingPunct="1">
              <a:defRPr sz="1200" kern="1200">
                <a:solidFill>
                  <a:schemeClr val="tx1">
                    <a:tint val="75000"/>
                  </a:schemeClr>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fld id="{64079F43-72A0-420E-AC11-C557A754E6F8}" type="slidenum">
              <a:rPr lang="ar-IQ" sz="2000" smtClean="0">
                <a:solidFill>
                  <a:schemeClr val="tx1"/>
                </a:solidFill>
              </a:rPr>
              <a:pPr/>
              <a:t>4</a:t>
            </a:fld>
            <a:endParaRPr lang="ar-IQ" sz="2000" dirty="0">
              <a:solidFill>
                <a:schemeClr val="tx1"/>
              </a:solidFill>
            </a:endParaRPr>
          </a:p>
        </p:txBody>
      </p:sp>
      <p:sp>
        <p:nvSpPr>
          <p:cNvPr id="3" name="TextBox 2">
            <a:extLst>
              <a:ext uri="{FF2B5EF4-FFF2-40B4-BE49-F238E27FC236}">
                <a16:creationId xmlns:a16="http://schemas.microsoft.com/office/drawing/2014/main" id="{72CFB483-C297-54B6-35AB-ED7073B83290}"/>
              </a:ext>
            </a:extLst>
          </p:cNvPr>
          <p:cNvSpPr txBox="1"/>
          <p:nvPr/>
        </p:nvSpPr>
        <p:spPr>
          <a:xfrm>
            <a:off x="539552" y="332656"/>
            <a:ext cx="8064896" cy="7971413"/>
          </a:xfrm>
          <a:prstGeom prst="rect">
            <a:avLst/>
          </a:prstGeom>
          <a:noFill/>
        </p:spPr>
        <p:txBody>
          <a:bodyPr wrap="square" rtlCol="0">
            <a:spAutoFit/>
          </a:bodyPr>
          <a:lstStyle/>
          <a:p>
            <a:pPr algn="ctr"/>
            <a:r>
              <a:rPr lang="ar-IQ" sz="2800" b="1" dirty="0">
                <a:latin typeface="Arial" panose="020B0604020202020204" pitchFamily="34" charset="0"/>
                <a:cs typeface="Arial" panose="020B0604020202020204" pitchFamily="34" charset="0"/>
              </a:rPr>
              <a:t>الحال الجامدة</a:t>
            </a:r>
          </a:p>
          <a:p>
            <a:r>
              <a:rPr lang="ar-IQ" sz="2400" dirty="0">
                <a:latin typeface="Arial" panose="020B0604020202020204" pitchFamily="34" charset="0"/>
                <a:cs typeface="Arial" panose="020B0604020202020204" pitchFamily="34" charset="0"/>
              </a:rPr>
              <a:t>   تأتي الحال جامدةً لامشتقة، وذلك على تأويلها غالباً بالمشتق، ويقع ذلك في خمس حالات:</a:t>
            </a:r>
          </a:p>
          <a:p>
            <a:r>
              <a:rPr lang="ar-IQ" sz="2400" dirty="0">
                <a:latin typeface="Arial" panose="020B0604020202020204" pitchFamily="34" charset="0"/>
                <a:cs typeface="Arial" panose="020B0604020202020204" pitchFamily="34" charset="0"/>
              </a:rPr>
              <a:t>1-في ما دلّ على تشبيهٍ، نحو: عدا سليمٌ غزالاً، أي: مسرعاً كالغزال، ونحو: رأيتهم في الوغى أسداً، أي: شجعاناً .</a:t>
            </a:r>
          </a:p>
          <a:p>
            <a:r>
              <a:rPr lang="ar-IQ" sz="2400" dirty="0">
                <a:latin typeface="Arial" panose="020B0604020202020204" pitchFamily="34" charset="0"/>
                <a:cs typeface="Arial" panose="020B0604020202020204" pitchFamily="34" charset="0"/>
              </a:rPr>
              <a:t>2-في ما دلّ على مفاعلة، نحو: بايعتُه يداً بيدٍ، أي: متقابضَين .</a:t>
            </a:r>
          </a:p>
          <a:p>
            <a:r>
              <a:rPr lang="ar-IQ" sz="2400" dirty="0">
                <a:latin typeface="Arial" panose="020B0604020202020204" pitchFamily="34" charset="0"/>
                <a:cs typeface="Arial" panose="020B0604020202020204" pitchFamily="34" charset="0"/>
              </a:rPr>
              <a:t>3-في ما دلّ على ترتيبٍ، نحو: أدخلوا رجلاً رجلاً، أي: مرتّبِين .</a:t>
            </a:r>
          </a:p>
          <a:p>
            <a:r>
              <a:rPr lang="ar-IQ" sz="2400" dirty="0">
                <a:latin typeface="Arial" panose="020B0604020202020204" pitchFamily="34" charset="0"/>
                <a:cs typeface="Arial" panose="020B0604020202020204" pitchFamily="34" charset="0"/>
              </a:rPr>
              <a:t>4-في ما دلّ على تفصيلٍ، نحو: قرأتُ الكتابَ باباً باباً، أي: مفصّلاً .</a:t>
            </a:r>
          </a:p>
          <a:p>
            <a:r>
              <a:rPr lang="ar-IQ" sz="2400" dirty="0">
                <a:latin typeface="Arial" panose="020B0604020202020204" pitchFamily="34" charset="0"/>
                <a:cs typeface="Arial" panose="020B0604020202020204" pitchFamily="34" charset="0"/>
              </a:rPr>
              <a:t>5-في ما دلّ على تسعيرٍ، نحو: اشتريتُ الثوبَ ذراعاً بدرهم، أي: مسعّراً .</a:t>
            </a:r>
          </a:p>
          <a:p>
            <a:endParaRPr lang="ar-IQ" sz="2400" dirty="0">
              <a:latin typeface="Arial" panose="020B0604020202020204" pitchFamily="34" charset="0"/>
              <a:cs typeface="Arial" panose="020B0604020202020204" pitchFamily="34" charset="0"/>
            </a:endParaRPr>
          </a:p>
          <a:p>
            <a:pPr algn="ctr"/>
            <a:r>
              <a:rPr lang="ar-IQ" sz="2800" b="1" dirty="0">
                <a:latin typeface="Arial" panose="020B0604020202020204" pitchFamily="34" charset="0"/>
                <a:cs typeface="Arial" panose="020B0604020202020204" pitchFamily="34" charset="0"/>
              </a:rPr>
              <a:t>عامل الحال وصاحبها</a:t>
            </a:r>
            <a:endParaRPr lang="ar-IQ" sz="2400" dirty="0">
              <a:latin typeface="Arial" panose="020B0604020202020204" pitchFamily="34" charset="0"/>
              <a:cs typeface="Arial" panose="020B0604020202020204" pitchFamily="34" charset="0"/>
            </a:endParaRPr>
          </a:p>
          <a:p>
            <a:r>
              <a:rPr lang="ar-IQ" sz="2400" dirty="0">
                <a:latin typeface="Arial" panose="020B0604020202020204" pitchFamily="34" charset="0"/>
                <a:cs typeface="Arial" panose="020B0604020202020204" pitchFamily="34" charset="0"/>
              </a:rPr>
              <a:t>   تحتاج الحال إلى عاملٍ وصاحب .</a:t>
            </a:r>
          </a:p>
          <a:p>
            <a:r>
              <a:rPr lang="ar-IQ" sz="2400" b="1" dirty="0">
                <a:latin typeface="Arial" panose="020B0604020202020204" pitchFamily="34" charset="0"/>
                <a:cs typeface="Arial" panose="020B0604020202020204" pitchFamily="34" charset="0"/>
              </a:rPr>
              <a:t>أولا: عامل الحال</a:t>
            </a:r>
          </a:p>
          <a:p>
            <a:pPr algn="just"/>
            <a:r>
              <a:rPr lang="ar-IQ" sz="2400" b="1" dirty="0">
                <a:latin typeface="Arial" panose="020B0604020202020204" pitchFamily="34" charset="0"/>
                <a:cs typeface="Arial" panose="020B0604020202020204" pitchFamily="34" charset="0"/>
              </a:rPr>
              <a:t>عامل الحال:</a:t>
            </a:r>
            <a:r>
              <a:rPr lang="ar-IQ" sz="2400" dirty="0">
                <a:latin typeface="Arial" panose="020B0604020202020204" pitchFamily="34" charset="0"/>
                <a:cs typeface="Arial" panose="020B0604020202020204" pitchFamily="34" charset="0"/>
              </a:rPr>
              <a:t> هو ما تقدّم عليها من فعلٍ، أو شبهه، أو معناه، </a:t>
            </a:r>
            <a:r>
              <a:rPr lang="ar-IQ" sz="2400" b="1" dirty="0">
                <a:latin typeface="Arial" panose="020B0604020202020204" pitchFamily="34" charset="0"/>
                <a:cs typeface="Arial" panose="020B0604020202020204" pitchFamily="34" charset="0"/>
              </a:rPr>
              <a:t>فالفعل</a:t>
            </a:r>
            <a:r>
              <a:rPr lang="ar-IQ" sz="2400" dirty="0">
                <a:latin typeface="Arial" panose="020B0604020202020204" pitchFamily="34" charset="0"/>
                <a:cs typeface="Arial" panose="020B0604020202020204" pitchFamily="34" charset="0"/>
              </a:rPr>
              <a:t> نحو: طلعت الشمسُ صافيةً، والمراد </a:t>
            </a:r>
            <a:r>
              <a:rPr lang="ar-IQ" sz="2400" b="1" dirty="0">
                <a:latin typeface="Arial" panose="020B0604020202020204" pitchFamily="34" charset="0"/>
                <a:cs typeface="Arial" panose="020B0604020202020204" pitchFamily="34" charset="0"/>
              </a:rPr>
              <a:t>بشبه الفعل</a:t>
            </a:r>
            <a:r>
              <a:rPr lang="ar-IQ" sz="2400" dirty="0">
                <a:latin typeface="Arial" panose="020B0604020202020204" pitchFamily="34" charset="0"/>
                <a:cs typeface="Arial" panose="020B0604020202020204" pitchFamily="34" charset="0"/>
              </a:rPr>
              <a:t>، الصفات المشتقة من الفعل، نحو: ما مسافرٌ خليلٌ ماشياً .</a:t>
            </a:r>
          </a:p>
          <a:p>
            <a:pPr algn="just"/>
            <a:endParaRPr lang="ar-IQ" sz="2400" dirty="0">
              <a:latin typeface="Arial" panose="020B0604020202020204" pitchFamily="34" charset="0"/>
              <a:cs typeface="Arial" panose="020B0604020202020204" pitchFamily="34" charset="0"/>
            </a:endParaRPr>
          </a:p>
          <a:p>
            <a:endParaRPr lang="ar-IQ" sz="2400" dirty="0">
              <a:latin typeface="Arial" panose="020B0604020202020204" pitchFamily="34" charset="0"/>
              <a:cs typeface="Arial" panose="020B0604020202020204" pitchFamily="34" charset="0"/>
            </a:endParaRPr>
          </a:p>
          <a:p>
            <a:pPr algn="just"/>
            <a:endParaRPr lang="ar-IQ" sz="2400" dirty="0">
              <a:latin typeface="Arial" panose="020B0604020202020204" pitchFamily="34" charset="0"/>
              <a:cs typeface="Arial" panose="020B0604020202020204" pitchFamily="34" charset="0"/>
            </a:endParaRPr>
          </a:p>
          <a:p>
            <a:endParaRPr lang="ar-IQ" sz="2400"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7098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C4D545-7BC2-0816-6539-2E9EE06AC81D}"/>
              </a:ext>
            </a:extLst>
          </p:cNvPr>
          <p:cNvSpPr>
            <a:spLocks noGrp="1"/>
          </p:cNvSpPr>
          <p:nvPr>
            <p:ph idx="1"/>
          </p:nvPr>
        </p:nvSpPr>
        <p:spPr>
          <a:xfrm>
            <a:off x="457200" y="620688"/>
            <a:ext cx="8291264" cy="6100787"/>
          </a:xfrm>
        </p:spPr>
        <p:txBody>
          <a:bodyPr>
            <a:normAutofit/>
          </a:bodyPr>
          <a:lstStyle/>
          <a:p>
            <a:pPr marL="0" indent="0" algn="just">
              <a:buNone/>
            </a:pPr>
            <a:r>
              <a:rPr lang="ar-IQ" sz="2400" dirty="0"/>
              <a:t>   والمراد </a:t>
            </a:r>
            <a:r>
              <a:rPr lang="ar-IQ" sz="2400" b="1" dirty="0"/>
              <a:t>بمعنى الفعل</a:t>
            </a:r>
            <a:r>
              <a:rPr lang="ar-IQ" sz="2400" dirty="0"/>
              <a:t> تسعةُ أشياء:</a:t>
            </a:r>
          </a:p>
          <a:p>
            <a:pPr marL="0" indent="0" algn="just">
              <a:buNone/>
            </a:pPr>
            <a:r>
              <a:rPr lang="ar-IQ" sz="2400" dirty="0"/>
              <a:t>1-اسمُ الفعل، نحو: صَهْ ساكتاً، نزالِ مسرعاً .</a:t>
            </a:r>
          </a:p>
          <a:p>
            <a:pPr marL="0" indent="0" algn="just">
              <a:buNone/>
            </a:pPr>
            <a:r>
              <a:rPr lang="ar-IQ" sz="2400" dirty="0"/>
              <a:t>2-اسمُ الإشارة، نحو: هذا خالدٌ مقبلاً، ومنه قوله تعالى: (وهذا بعلي شيخاً)، وكقوله تعالى أيضاً: (فتلك بيوتُهم خاويةً بما ظلموا) .</a:t>
            </a:r>
          </a:p>
          <a:p>
            <a:pPr marL="0" indent="0" algn="just">
              <a:buNone/>
            </a:pPr>
            <a:r>
              <a:rPr lang="ar-IQ" sz="2400" dirty="0"/>
              <a:t>3-أدوات التشبيه، نحو: كأنّ خالداً مقبلاً أسدٌ .</a:t>
            </a:r>
          </a:p>
          <a:p>
            <a:pPr marL="0" indent="0" algn="just">
              <a:buNone/>
            </a:pPr>
            <a:r>
              <a:rPr lang="ar-IQ" sz="2400" dirty="0"/>
              <a:t>4-أدوات التمني والترجي، نحو: ليتَ السرورَ دائماً عندَنا، ونحو: لعلّكَ مدعياً على حقِّ .</a:t>
            </a:r>
          </a:p>
          <a:p>
            <a:pPr marL="0" indent="0" algn="just">
              <a:buNone/>
            </a:pPr>
            <a:r>
              <a:rPr lang="ar-IQ" sz="2400" dirty="0"/>
              <a:t>5-أدوات الاستفهام، نحو: ما شأنُك واقفاً، كيف بزهيرٍ رئيساً، ونحو قوله تعالى: (فما لهم عن التذكرةِ معرضين) .</a:t>
            </a:r>
          </a:p>
          <a:p>
            <a:pPr marL="0" indent="0" algn="just">
              <a:buNone/>
            </a:pPr>
            <a:r>
              <a:rPr lang="ar-IQ" sz="2400" dirty="0"/>
              <a:t>6-حرف التنبيه، نحو: ها هو ذا البدرُ طالعاً .</a:t>
            </a:r>
          </a:p>
          <a:p>
            <a:pPr marL="0" indent="0" algn="just">
              <a:buNone/>
            </a:pPr>
            <a:r>
              <a:rPr lang="ar-IQ" sz="2400" dirty="0"/>
              <a:t>7-الجارُّ والمجرور، نحو: الفرسُ لكَ وحدَكَ .</a:t>
            </a:r>
          </a:p>
          <a:p>
            <a:pPr marL="0" indent="0" algn="just">
              <a:buNone/>
            </a:pPr>
            <a:r>
              <a:rPr lang="ar-IQ" sz="2400" dirty="0"/>
              <a:t>8-الظرف، نحو: لدينا الحق خفّاقاً لؤالؤُهُ .</a:t>
            </a:r>
          </a:p>
          <a:p>
            <a:pPr marL="0" indent="0" algn="just">
              <a:buNone/>
            </a:pPr>
            <a:r>
              <a:rPr lang="ar-IQ" sz="2400" dirty="0"/>
              <a:t>9-حرف النداء، نحو: ياأيُّها الرّبعُ مبكياً بساحتهِ .</a:t>
            </a:r>
            <a:endParaRPr lang="en-US" sz="2400" dirty="0"/>
          </a:p>
        </p:txBody>
      </p:sp>
      <p:sp>
        <p:nvSpPr>
          <p:cNvPr id="4" name="Slide Number Placeholder 3">
            <a:extLst>
              <a:ext uri="{FF2B5EF4-FFF2-40B4-BE49-F238E27FC236}">
                <a16:creationId xmlns:a16="http://schemas.microsoft.com/office/drawing/2014/main" id="{8C98FC4B-D780-5D88-CCC3-1695E2DA2F42}"/>
              </a:ext>
            </a:extLst>
          </p:cNvPr>
          <p:cNvSpPr>
            <a:spLocks noGrp="1"/>
          </p:cNvSpPr>
          <p:nvPr>
            <p:ph type="sldNum" sz="quarter" idx="12"/>
          </p:nvPr>
        </p:nvSpPr>
        <p:spPr/>
        <p:txBody>
          <a:bodyPr/>
          <a:lstStyle/>
          <a:p>
            <a:fld id="{64079F43-72A0-420E-AC11-C557A754E6F8}" type="slidenum">
              <a:rPr lang="ar-IQ" smtClean="0"/>
              <a:t>5</a:t>
            </a:fld>
            <a:endParaRPr lang="ar-IQ"/>
          </a:p>
        </p:txBody>
      </p:sp>
    </p:spTree>
    <p:extLst>
      <p:ext uri="{BB962C8B-B14F-4D97-AF65-F5344CB8AC3E}">
        <p14:creationId xmlns:p14="http://schemas.microsoft.com/office/powerpoint/2010/main" val="127662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E27F-302C-49A0-1F81-A43261DECCB7}"/>
              </a:ext>
            </a:extLst>
          </p:cNvPr>
          <p:cNvSpPr>
            <a:spLocks noGrp="1"/>
          </p:cNvSpPr>
          <p:nvPr>
            <p:ph type="title"/>
          </p:nvPr>
        </p:nvSpPr>
        <p:spPr>
          <a:xfrm>
            <a:off x="457200" y="274638"/>
            <a:ext cx="8147248" cy="706090"/>
          </a:xfrm>
        </p:spPr>
        <p:txBody>
          <a:bodyPr>
            <a:normAutofit/>
          </a:bodyPr>
          <a:lstStyle/>
          <a:p>
            <a:pPr algn="r"/>
            <a:r>
              <a:rPr lang="ar-IQ" sz="2400" b="1" dirty="0"/>
              <a:t>ثانياً:صاحب الحال</a:t>
            </a:r>
            <a:endParaRPr lang="en-US" sz="2400" b="1" dirty="0"/>
          </a:p>
        </p:txBody>
      </p:sp>
      <p:sp>
        <p:nvSpPr>
          <p:cNvPr id="3" name="Content Placeholder 2">
            <a:extLst>
              <a:ext uri="{FF2B5EF4-FFF2-40B4-BE49-F238E27FC236}">
                <a16:creationId xmlns:a16="http://schemas.microsoft.com/office/drawing/2014/main" id="{86171827-C0EF-B7E0-B36F-541F20CE0F96}"/>
              </a:ext>
            </a:extLst>
          </p:cNvPr>
          <p:cNvSpPr>
            <a:spLocks noGrp="1"/>
          </p:cNvSpPr>
          <p:nvPr>
            <p:ph idx="1"/>
          </p:nvPr>
        </p:nvSpPr>
        <p:spPr>
          <a:xfrm>
            <a:off x="457200" y="764704"/>
            <a:ext cx="8229600" cy="5956771"/>
          </a:xfrm>
        </p:spPr>
        <p:txBody>
          <a:bodyPr>
            <a:normAutofit/>
          </a:bodyPr>
          <a:lstStyle/>
          <a:p>
            <a:pPr marL="0" indent="0" algn="just">
              <a:buNone/>
            </a:pPr>
            <a:r>
              <a:rPr lang="ar-IQ" sz="2400" b="1" dirty="0"/>
              <a:t>صاحب الحال: </a:t>
            </a:r>
            <a:r>
              <a:rPr lang="ar-IQ" sz="2400" dirty="0"/>
              <a:t>هو ما كانت الحال وصفاً له في المعنى، فإذا قلت: طلعت الشمسُ مشرقةً، فإنّ صاحب الحال هو (الشمس)، والأصل في صاحب الحال أن يكون كالمبتدإ معرفة؛ لأنّه المحكوم عليه، والمحكوم عليه يجب أن يكون معلوماً، وقد يكون نكرةً بأحد أربعةِ شروط:</a:t>
            </a:r>
          </a:p>
          <a:p>
            <a:pPr marL="0" indent="0" algn="just">
              <a:buNone/>
            </a:pPr>
            <a:r>
              <a:rPr lang="ar-IQ" sz="2400" dirty="0"/>
              <a:t>1-أن يتأخرعن الحال، نحو: جاءني مسرعاً مستنجدٌ فأنجدتُهُ .</a:t>
            </a:r>
          </a:p>
          <a:p>
            <a:pPr marL="0" indent="0" algn="just">
              <a:buNone/>
            </a:pPr>
            <a:r>
              <a:rPr lang="ar-IQ" sz="2400" dirty="0"/>
              <a:t>2-أن يسبقه نفيٌ أونهيٌ أواستفهامٌ، فالأوّل نحو: ما في المدرسةِ من تلميذٍ كسولاً، والثاني، نحو: لايبغِ امرؤٌ على امرئٍ مستسهلاً بغيَهُ، والثالث، نحو: أجاءَك أحدٌ راكباً.</a:t>
            </a:r>
          </a:p>
          <a:p>
            <a:pPr marL="0" indent="0" algn="just">
              <a:buNone/>
            </a:pPr>
            <a:r>
              <a:rPr lang="ar-IQ" sz="2400" dirty="0"/>
              <a:t>3-أن يتخصّصَ بوصفٍ أو إضافةٍ، فالأول نحو: جاءني صديقٌ حميمٌ طالباً معونتي، والثاني نحو: مرّت علينا ستةُ أيّامٍ شديدةً، وكقوله تعالى: (في أربعةِ أيّامٍ سواءً للسّائلين) .</a:t>
            </a:r>
          </a:p>
          <a:p>
            <a:pPr marL="0" indent="0" algn="just">
              <a:buNone/>
            </a:pPr>
            <a:r>
              <a:rPr lang="ar-IQ" sz="2400" dirty="0"/>
              <a:t>4-أن تكون الحالُ بعدها جملةً مقرونةً بالواو، كقوله تعالى: (أو كالذي مرّ على قريةٍ وهي خاويةٌ على عروشِها) .</a:t>
            </a:r>
          </a:p>
          <a:p>
            <a:pPr marL="0" indent="0" algn="just">
              <a:buNone/>
            </a:pPr>
            <a:r>
              <a:rPr lang="ar-IQ" sz="2400" dirty="0"/>
              <a:t>   وقد يكونُ صاحبُ الحال نكرةً بلامسوّغَ، وهو قليلٌ، كقولهم: عليه مئةٌ بيضاً، وفي الحديث: (صلى رسولُ الله قاعداً وصلى وراءَهُ رجالٌ قياماً) .</a:t>
            </a:r>
            <a:endParaRPr lang="en-US" sz="2400" dirty="0"/>
          </a:p>
        </p:txBody>
      </p:sp>
      <p:sp>
        <p:nvSpPr>
          <p:cNvPr id="4" name="Slide Number Placeholder 3">
            <a:extLst>
              <a:ext uri="{FF2B5EF4-FFF2-40B4-BE49-F238E27FC236}">
                <a16:creationId xmlns:a16="http://schemas.microsoft.com/office/drawing/2014/main" id="{EBE36093-C322-B362-F225-02E91D9C13BE}"/>
              </a:ext>
            </a:extLst>
          </p:cNvPr>
          <p:cNvSpPr>
            <a:spLocks noGrp="1"/>
          </p:cNvSpPr>
          <p:nvPr>
            <p:ph type="sldNum" sz="quarter" idx="12"/>
          </p:nvPr>
        </p:nvSpPr>
        <p:spPr/>
        <p:txBody>
          <a:bodyPr/>
          <a:lstStyle/>
          <a:p>
            <a:fld id="{64079F43-72A0-420E-AC11-C557A754E6F8}" type="slidenum">
              <a:rPr lang="ar-IQ" smtClean="0"/>
              <a:t>6</a:t>
            </a:fld>
            <a:endParaRPr lang="ar-IQ"/>
          </a:p>
        </p:txBody>
      </p:sp>
    </p:spTree>
    <p:extLst>
      <p:ext uri="{BB962C8B-B14F-4D97-AF65-F5344CB8AC3E}">
        <p14:creationId xmlns:p14="http://schemas.microsoft.com/office/powerpoint/2010/main" val="11624447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FAD68C-944B-D341-9BBE-EA112DE79F83}"/>
              </a:ext>
            </a:extLst>
          </p:cNvPr>
          <p:cNvSpPr>
            <a:spLocks noGrp="1"/>
          </p:cNvSpPr>
          <p:nvPr>
            <p:ph idx="1"/>
          </p:nvPr>
        </p:nvSpPr>
        <p:spPr>
          <a:xfrm>
            <a:off x="457200" y="260647"/>
            <a:ext cx="8229600" cy="6460827"/>
          </a:xfrm>
        </p:spPr>
        <p:txBody>
          <a:bodyPr>
            <a:normAutofit/>
          </a:bodyPr>
          <a:lstStyle/>
          <a:p>
            <a:pPr marL="0" indent="0" algn="ctr">
              <a:buNone/>
            </a:pPr>
            <a:r>
              <a:rPr lang="ar-IQ" sz="2800" b="1" dirty="0"/>
              <a:t>مرتبة الحال مع صاحبها</a:t>
            </a:r>
          </a:p>
          <a:p>
            <a:pPr marL="0" indent="0">
              <a:buNone/>
            </a:pPr>
            <a:r>
              <a:rPr lang="ar-IQ" sz="2400" dirty="0"/>
              <a:t>   الأصل في الحال أن تتأخّر عن صاحبها، ويجوز أن تتقدّم عليه جوازاً، نحو: حارّاً لاتأكل الطعام، وقد تتقدّم عليه وجوباً، وقد تتأخّرُ عنهُ وجوباً .</a:t>
            </a:r>
          </a:p>
          <a:p>
            <a:pPr marL="0" indent="0">
              <a:buNone/>
            </a:pPr>
            <a:r>
              <a:rPr lang="ar-IQ" sz="2400" dirty="0"/>
              <a:t>   </a:t>
            </a:r>
            <a:r>
              <a:rPr lang="ar-IQ" sz="2400" b="1" dirty="0"/>
              <a:t>فتتقدّم الحال على صاحبها وجوباً في ثلاثة مواضع:</a:t>
            </a:r>
            <a:r>
              <a:rPr lang="ar-IQ" sz="2400" dirty="0"/>
              <a:t> </a:t>
            </a:r>
          </a:p>
          <a:p>
            <a:pPr marL="0" indent="0">
              <a:buNone/>
            </a:pPr>
            <a:r>
              <a:rPr lang="ar-IQ" sz="2400" dirty="0"/>
              <a:t>1-إذا كان صاحبها نكرةً غير مستوفية الشروط، نحو: جاء مسرعاً رجلٌ .</a:t>
            </a:r>
          </a:p>
          <a:p>
            <a:pPr marL="0" indent="0">
              <a:buNone/>
            </a:pPr>
            <a:r>
              <a:rPr lang="ar-IQ" sz="2400" dirty="0"/>
              <a:t>2-إذا كان صاحبُها محصوراً، نحو: ما جاء ماشياً إلا سليمٌ .</a:t>
            </a:r>
          </a:p>
          <a:p>
            <a:pPr marL="0" indent="0" algn="just">
              <a:buNone/>
            </a:pPr>
            <a:r>
              <a:rPr lang="ar-IQ" sz="2400" dirty="0"/>
              <a:t>3-إذا كان صاحبها مضافاً إلى ضميرما يلابسها، نحو: وقف يخطبُ في التلاميذ معلّمهُم .</a:t>
            </a:r>
          </a:p>
          <a:p>
            <a:pPr marL="0" indent="0" algn="just">
              <a:buNone/>
            </a:pPr>
            <a:r>
              <a:rPr lang="ar-IQ" sz="2400" dirty="0"/>
              <a:t>   </a:t>
            </a:r>
            <a:r>
              <a:rPr lang="ar-IQ" sz="2400" b="1" dirty="0"/>
              <a:t>وتتأخّر الحال وجوباً عن صاحبها في ثلاثة مواضع:</a:t>
            </a:r>
          </a:p>
          <a:p>
            <a:pPr marL="0" indent="0" algn="just">
              <a:buNone/>
            </a:pPr>
            <a:r>
              <a:rPr lang="ar-IQ" sz="2400" dirty="0"/>
              <a:t>1- إذا كانت الحال محصورة، نحو قوله تعالى: (وما نرسلُ المرسلين إلا مبشّرينَ ومنذرين) .</a:t>
            </a:r>
          </a:p>
          <a:p>
            <a:pPr marL="0" indent="0" algn="just">
              <a:buNone/>
            </a:pPr>
            <a:r>
              <a:rPr lang="ar-IQ" sz="2400" dirty="0"/>
              <a:t>2-إذا كان صاحبُها مجروراً بالإضافة، نحو: سرّني عملُكَ مخلصاً، أو كان صاحبُها مجروراً بالحرف، نحو: مررت بهندٍ جالسةً .</a:t>
            </a:r>
          </a:p>
          <a:p>
            <a:pPr marL="0" indent="0" algn="just">
              <a:buNone/>
            </a:pPr>
            <a:r>
              <a:rPr lang="ar-IQ" sz="2400" dirty="0"/>
              <a:t>3-إذا كانت الحال جملة مقترنة بالواو، نحو: سافر خالدٌ وقد طلعتِ الشمسُ .</a:t>
            </a:r>
            <a:endParaRPr lang="en-US" sz="2400" dirty="0"/>
          </a:p>
        </p:txBody>
      </p:sp>
      <p:sp>
        <p:nvSpPr>
          <p:cNvPr id="4" name="Slide Number Placeholder 3">
            <a:extLst>
              <a:ext uri="{FF2B5EF4-FFF2-40B4-BE49-F238E27FC236}">
                <a16:creationId xmlns:a16="http://schemas.microsoft.com/office/drawing/2014/main" id="{4D601082-B5F4-0E1E-0C2A-477B1C5FE9D2}"/>
              </a:ext>
            </a:extLst>
          </p:cNvPr>
          <p:cNvSpPr>
            <a:spLocks noGrp="1"/>
          </p:cNvSpPr>
          <p:nvPr>
            <p:ph type="sldNum" sz="quarter" idx="12"/>
          </p:nvPr>
        </p:nvSpPr>
        <p:spPr/>
        <p:txBody>
          <a:bodyPr/>
          <a:lstStyle/>
          <a:p>
            <a:fld id="{64079F43-72A0-420E-AC11-C557A754E6F8}" type="slidenum">
              <a:rPr lang="ar-IQ" smtClean="0"/>
              <a:t>7</a:t>
            </a:fld>
            <a:endParaRPr lang="ar-IQ"/>
          </a:p>
        </p:txBody>
      </p:sp>
    </p:spTree>
    <p:extLst>
      <p:ext uri="{BB962C8B-B14F-4D97-AF65-F5344CB8AC3E}">
        <p14:creationId xmlns:p14="http://schemas.microsoft.com/office/powerpoint/2010/main" val="83877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403CD-FADA-A17C-57F3-1A2A4DC6C038}"/>
              </a:ext>
            </a:extLst>
          </p:cNvPr>
          <p:cNvSpPr>
            <a:spLocks noGrp="1"/>
          </p:cNvSpPr>
          <p:nvPr>
            <p:ph type="title"/>
          </p:nvPr>
        </p:nvSpPr>
        <p:spPr>
          <a:xfrm>
            <a:off x="457200" y="274638"/>
            <a:ext cx="8229600" cy="562074"/>
          </a:xfrm>
        </p:spPr>
        <p:txBody>
          <a:bodyPr>
            <a:normAutofit/>
          </a:bodyPr>
          <a:lstStyle/>
          <a:p>
            <a:r>
              <a:rPr lang="ar-IQ" sz="2800" b="1" dirty="0"/>
              <a:t>مرتبة الحال مع عاملها</a:t>
            </a:r>
            <a:endParaRPr lang="en-US" sz="2800" b="1" dirty="0"/>
          </a:p>
        </p:txBody>
      </p:sp>
      <p:sp>
        <p:nvSpPr>
          <p:cNvPr id="3" name="Content Placeholder 2">
            <a:extLst>
              <a:ext uri="{FF2B5EF4-FFF2-40B4-BE49-F238E27FC236}">
                <a16:creationId xmlns:a16="http://schemas.microsoft.com/office/drawing/2014/main" id="{D4E8D4A3-ABC4-E1E6-D89F-8C57F33EF15C}"/>
              </a:ext>
            </a:extLst>
          </p:cNvPr>
          <p:cNvSpPr>
            <a:spLocks noGrp="1"/>
          </p:cNvSpPr>
          <p:nvPr>
            <p:ph idx="1"/>
          </p:nvPr>
        </p:nvSpPr>
        <p:spPr>
          <a:xfrm>
            <a:off x="457200" y="908720"/>
            <a:ext cx="8229600" cy="5217443"/>
          </a:xfrm>
        </p:spPr>
        <p:txBody>
          <a:bodyPr/>
          <a:lstStyle/>
          <a:p>
            <a:pPr marL="0" indent="0" algn="just">
              <a:buNone/>
            </a:pPr>
            <a:r>
              <a:rPr lang="ar-IQ" dirty="0"/>
              <a:t>   </a:t>
            </a:r>
            <a:r>
              <a:rPr lang="ar-IQ" sz="2400" dirty="0"/>
              <a:t>الأصلُ في الحال أن تؤخّر عن عاملها، ويجوز تقدّمُها عليه بشرط أن يكون فعلاً متصرّفاً، نحو: راكباً جاءَ سليمٌ، أو صفةً تشبه الفعل المتصرّف، نحو: مسرعاً سليمٌ منطلقٌ .</a:t>
            </a:r>
          </a:p>
          <a:p>
            <a:pPr marL="0" indent="0">
              <a:buNone/>
            </a:pPr>
            <a:r>
              <a:rPr lang="ar-IQ" sz="2400" dirty="0"/>
              <a:t>   </a:t>
            </a:r>
            <a:r>
              <a:rPr lang="ar-IQ" sz="2400" b="1" dirty="0"/>
              <a:t>وتتقدّم الحال على عاملها وجوباً في ثلاثة مواضع:</a:t>
            </a:r>
          </a:p>
          <a:p>
            <a:pPr marL="0" indent="0">
              <a:buNone/>
            </a:pPr>
            <a:r>
              <a:rPr lang="ar-IQ" sz="2400" dirty="0"/>
              <a:t>1-إذا كان لها صدرُ الكلام، نحو: كيفَ أضعْتَ الفرصةَ؟</a:t>
            </a:r>
          </a:p>
          <a:p>
            <a:pPr marL="0" indent="0" algn="just">
              <a:buNone/>
            </a:pPr>
            <a:r>
              <a:rPr lang="ar-IQ" sz="2400" dirty="0"/>
              <a:t>2-إذا كان العاملُ فيها اسمَ تفضيلٍ عاملاً في حالَين، ففُضِّل صاحبُ إحداهما على صاحب الأخرى، نحو: سليمٌ راجلاً أسرعُ من خليلٍ راكباً، أو كان صاحبُهما واحداً مفضّلاً على نفسِه في حالةٍ دون أخرى، نحو: العصفورُ مغرّداً أفضلُ منه ساكتاً، فيجب تقديم الحال التي للمفضّل على اسم التفضيل، بحيث يتوسّطُ اسمُ التفضيلِ بينهما.</a:t>
            </a:r>
          </a:p>
          <a:p>
            <a:pPr marL="0" indent="0" algn="just">
              <a:buNone/>
            </a:pPr>
            <a:r>
              <a:rPr lang="ar-IQ" sz="2400" dirty="0"/>
              <a:t>3-إذا كان العامل فيها معنى التشبيه عاملاً في حالين، يراد بهما تشبيه صاحب الأولى بصاحب الأخرى، نحو: أنا فقيراً كسليمٍ غنياً .</a:t>
            </a:r>
            <a:endParaRPr lang="en-US" dirty="0"/>
          </a:p>
        </p:txBody>
      </p:sp>
      <p:sp>
        <p:nvSpPr>
          <p:cNvPr id="4" name="Slide Number Placeholder 3">
            <a:extLst>
              <a:ext uri="{FF2B5EF4-FFF2-40B4-BE49-F238E27FC236}">
                <a16:creationId xmlns:a16="http://schemas.microsoft.com/office/drawing/2014/main" id="{37634B00-33D7-277A-9FED-C92FA9E37AA4}"/>
              </a:ext>
            </a:extLst>
          </p:cNvPr>
          <p:cNvSpPr>
            <a:spLocks noGrp="1"/>
          </p:cNvSpPr>
          <p:nvPr>
            <p:ph type="sldNum" sz="quarter" idx="12"/>
          </p:nvPr>
        </p:nvSpPr>
        <p:spPr/>
        <p:txBody>
          <a:bodyPr/>
          <a:lstStyle/>
          <a:p>
            <a:fld id="{64079F43-72A0-420E-AC11-C557A754E6F8}" type="slidenum">
              <a:rPr lang="ar-IQ" smtClean="0"/>
              <a:t>8</a:t>
            </a:fld>
            <a:endParaRPr lang="ar-IQ"/>
          </a:p>
        </p:txBody>
      </p:sp>
    </p:spTree>
    <p:extLst>
      <p:ext uri="{BB962C8B-B14F-4D97-AF65-F5344CB8AC3E}">
        <p14:creationId xmlns:p14="http://schemas.microsoft.com/office/powerpoint/2010/main" val="1177841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381E99-33D2-98B8-49A6-1A757D15F0DF}"/>
              </a:ext>
            </a:extLst>
          </p:cNvPr>
          <p:cNvSpPr>
            <a:spLocks noGrp="1"/>
          </p:cNvSpPr>
          <p:nvPr>
            <p:ph idx="1"/>
          </p:nvPr>
        </p:nvSpPr>
        <p:spPr>
          <a:xfrm>
            <a:off x="457200" y="332656"/>
            <a:ext cx="8147248" cy="6264696"/>
          </a:xfrm>
        </p:spPr>
        <p:txBody>
          <a:bodyPr>
            <a:normAutofit/>
          </a:bodyPr>
          <a:lstStyle/>
          <a:p>
            <a:pPr marL="0" indent="0" algn="ctr">
              <a:buNone/>
            </a:pPr>
            <a:r>
              <a:rPr lang="ar-IQ" sz="2800" b="1" dirty="0"/>
              <a:t>حذف عامل الحال</a:t>
            </a:r>
            <a:r>
              <a:rPr lang="en-US" sz="2800" b="1" dirty="0"/>
              <a:t> </a:t>
            </a:r>
          </a:p>
          <a:p>
            <a:pPr marL="0" indent="0">
              <a:buNone/>
            </a:pPr>
            <a:r>
              <a:rPr lang="ar-IQ" sz="2400" b="1" dirty="0"/>
              <a:t>   </a:t>
            </a:r>
            <a:r>
              <a:rPr lang="en-US" sz="2400" b="1" dirty="0"/>
              <a:t>  </a:t>
            </a:r>
            <a:r>
              <a:rPr lang="ar-IQ" sz="2400" dirty="0"/>
              <a:t>يجوز حذف عامل الحال إذا دلّ عليه دليل، كقولك: ماشياً، لمن سألك: كيف جئْتَ؟</a:t>
            </a:r>
          </a:p>
          <a:p>
            <a:pPr marL="0" indent="0">
              <a:buNone/>
            </a:pPr>
            <a:r>
              <a:rPr lang="ar-IQ" sz="2400" dirty="0"/>
              <a:t>   </a:t>
            </a:r>
            <a:r>
              <a:rPr lang="ar-IQ" sz="2400" b="1" dirty="0"/>
              <a:t>ويجب حذف عامل الحال في أربعة مواضع:</a:t>
            </a:r>
          </a:p>
          <a:p>
            <a:pPr marL="0" indent="0">
              <a:buNone/>
            </a:pPr>
            <a:r>
              <a:rPr lang="ar-IQ" sz="2400" dirty="0"/>
              <a:t>1-في ما يتبيّن فيه زيادة أو نقص في المقدار بالتدريج، نحو: تصدّق بدرهم فصاعداً، أو اشترِ الثوبَ بدينارٍ فنازلاً، والتقدير: واذهب بالعدد صاعداً أو نازلاً .</a:t>
            </a:r>
          </a:p>
          <a:p>
            <a:pPr marL="0" indent="0">
              <a:buNone/>
            </a:pPr>
            <a:r>
              <a:rPr lang="ar-IQ" sz="2400" dirty="0"/>
              <a:t>2-أن تكون مسوقة للتوبيخ، نحو: أقاعداً وقد قام الناسُ؟ اي: أيوجد قاعداً .</a:t>
            </a:r>
          </a:p>
          <a:p>
            <a:pPr marL="0" indent="0">
              <a:buNone/>
            </a:pPr>
            <a:r>
              <a:rPr lang="ar-IQ" sz="2400" dirty="0"/>
              <a:t>3-في الحال المؤكدة لمضمون الجملة، نحو: أنت أخي مؤاسياً، أي: أعرفك مؤاسياً .</a:t>
            </a:r>
          </a:p>
          <a:p>
            <a:pPr marL="0" indent="0">
              <a:buNone/>
            </a:pPr>
            <a:r>
              <a:rPr lang="ar-IQ" sz="2400" dirty="0"/>
              <a:t>4-في الحال السّادة مسدّ الخبر، نحو: تأديبي الغلام مسيئاً، أي: إذ يوجد مسيئاً .</a:t>
            </a:r>
          </a:p>
          <a:p>
            <a:pPr marL="0" indent="0">
              <a:buNone/>
            </a:pPr>
            <a:endParaRPr lang="ar-IQ" sz="2400" dirty="0"/>
          </a:p>
          <a:p>
            <a:pPr marL="0" indent="0">
              <a:buNone/>
            </a:pPr>
            <a:r>
              <a:rPr lang="ar-IQ" sz="2400" dirty="0"/>
              <a:t>   ويُحذف عامل الحال (سماعاً) في غير ذلك، نحو: هنيئاً لك، أي: ثبت لك الخير هنيئاً .</a:t>
            </a:r>
          </a:p>
          <a:p>
            <a:pPr marL="0" indent="0">
              <a:buNone/>
            </a:pPr>
            <a:r>
              <a:rPr lang="en-US" sz="2400" b="1" dirty="0"/>
              <a:t>  </a:t>
            </a:r>
            <a:endParaRPr lang="ar-IQ" sz="2400" b="1" dirty="0"/>
          </a:p>
          <a:p>
            <a:pPr marL="0" indent="0" algn="ctr">
              <a:buNone/>
            </a:pPr>
            <a:r>
              <a:rPr lang="ar-IQ" sz="2400" dirty="0"/>
              <a:t>   </a:t>
            </a:r>
            <a:endParaRPr lang="en-US" sz="2400" dirty="0"/>
          </a:p>
        </p:txBody>
      </p:sp>
      <p:sp>
        <p:nvSpPr>
          <p:cNvPr id="4" name="Slide Number Placeholder 3">
            <a:extLst>
              <a:ext uri="{FF2B5EF4-FFF2-40B4-BE49-F238E27FC236}">
                <a16:creationId xmlns:a16="http://schemas.microsoft.com/office/drawing/2014/main" id="{4492B000-BECB-A4A7-BB98-D25AC7971B8B}"/>
              </a:ext>
            </a:extLst>
          </p:cNvPr>
          <p:cNvSpPr>
            <a:spLocks noGrp="1"/>
          </p:cNvSpPr>
          <p:nvPr>
            <p:ph type="sldNum" sz="quarter" idx="12"/>
          </p:nvPr>
        </p:nvSpPr>
        <p:spPr/>
        <p:txBody>
          <a:bodyPr/>
          <a:lstStyle/>
          <a:p>
            <a:fld id="{64079F43-72A0-420E-AC11-C557A754E6F8}" type="slidenum">
              <a:rPr lang="ar-IQ" smtClean="0"/>
              <a:t>9</a:t>
            </a:fld>
            <a:endParaRPr lang="ar-IQ"/>
          </a:p>
        </p:txBody>
      </p:sp>
    </p:spTree>
    <p:extLst>
      <p:ext uri="{BB962C8B-B14F-4D97-AF65-F5344CB8AC3E}">
        <p14:creationId xmlns:p14="http://schemas.microsoft.com/office/powerpoint/2010/main" val="30133500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945</TotalTime>
  <Words>1306</Words>
  <Application>Microsoft Office PowerPoint</Application>
  <PresentationFormat>On-screen Show (4:3)</PresentationFormat>
  <Paragraphs>106</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ثانياً:صاحب الحال</vt:lpstr>
      <vt:lpstr>PowerPoint Presentation</vt:lpstr>
      <vt:lpstr>مرتبة الحال مع عاملها</vt:lpstr>
      <vt:lpstr>PowerPoint Presentation</vt:lpstr>
      <vt:lpstr>تعدد الحال</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المفعول لأجله</dc:title>
  <dc:creator>USER 1</dc:creator>
  <cp:lastModifiedBy>Lenovo</cp:lastModifiedBy>
  <cp:revision>144</cp:revision>
  <dcterms:created xsi:type="dcterms:W3CDTF">2021-02-08T20:53:53Z</dcterms:created>
  <dcterms:modified xsi:type="dcterms:W3CDTF">2022-10-17T20:53:03Z</dcterms:modified>
</cp:coreProperties>
</file>