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8"/>
  </p:notesMasterIdLst>
  <p:sldIdLst>
    <p:sldId id="270" r:id="rId2"/>
    <p:sldId id="269" r:id="rId3"/>
    <p:sldId id="258" r:id="rId4"/>
    <p:sldId id="274" r:id="rId5"/>
    <p:sldId id="278" r:id="rId6"/>
    <p:sldId id="275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11/9/2022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11/9/2022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11/9/2022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11/9/2022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11/9/2022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11/9/2022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11/9/2022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11/9/2022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11/9/2022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11/9/2022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11/9/2022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11/9/2022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التمييز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الثالثة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التمييز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أقسام التمييز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بعض أحكام التمييز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أحكام مميّز (كم) الاستفهامية و(كم)الخبرية و(كأيٍّ)و(كذا)</a:t>
            </a:r>
          </a:p>
          <a:p>
            <a:pPr marL="457200" indent="-457200">
              <a:buFont typeface="Wingdings" pitchFamily="2" charset="2"/>
              <a:buChar char="Ø"/>
            </a:pPr>
            <a:endParaRPr lang="ar-IQ" sz="24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7344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b="1" dirty="0"/>
              <a:t>التمييز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794321"/>
            <a:ext cx="8280920" cy="68018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000" b="1" dirty="0"/>
              <a:t>   التمييز: </a:t>
            </a:r>
            <a:r>
              <a:rPr lang="ar-IQ" sz="2000" dirty="0"/>
              <a:t>هو اسمٌ نكرةٌ منصوبٌ بمعنى (مِن)، يُذكر لتفسير المقصود من اسم سابقٍ يصلُح لأن يراد به أشياء كثيرة، نحو قولهِ تعالى: (إنّي رأيتُ أحدَ عشرَ كوكباً)، أو نحو: الشمسُ أكبرُ الكواكبِ نوراً .</a:t>
            </a:r>
            <a:r>
              <a:rPr lang="ar-IQ" sz="2000" b="1" dirty="0"/>
              <a:t>   </a:t>
            </a:r>
          </a:p>
          <a:p>
            <a:pPr algn="just"/>
            <a:r>
              <a:rPr lang="ar-IQ" sz="2400" b="1" dirty="0"/>
              <a:t>   </a:t>
            </a:r>
          </a:p>
          <a:p>
            <a:pPr algn="just"/>
            <a:r>
              <a:rPr lang="ar-IQ" sz="2400" b="1" dirty="0"/>
              <a:t>  أقسام التمييز   </a:t>
            </a:r>
          </a:p>
          <a:p>
            <a:pPr algn="just"/>
            <a:r>
              <a:rPr lang="ar-IQ" sz="2000" dirty="0"/>
              <a:t>التمييزُ قسمان: تمييزُ مفردٍ وتمييزُ جملة .</a:t>
            </a:r>
          </a:p>
          <a:p>
            <a:pPr algn="just"/>
            <a:r>
              <a:rPr lang="ar-IQ" sz="2000" b="1" dirty="0"/>
              <a:t>أولا/ تمييز المفرد المبهم:</a:t>
            </a:r>
            <a:r>
              <a:rPr lang="ar-IQ" sz="2000" dirty="0"/>
              <a:t>ويسمّى مبيِّناً لإبهامِ الذات، وهو على خمسةِ أنواع:</a:t>
            </a:r>
          </a:p>
          <a:p>
            <a:pPr algn="just"/>
            <a:r>
              <a:rPr lang="ar-IQ" sz="2000" b="1" dirty="0"/>
              <a:t>1-العدد،</a:t>
            </a:r>
            <a:r>
              <a:rPr lang="ar-IQ" sz="2000" dirty="0"/>
              <a:t> نحو: عندي عشرونَ درهماً، اشتريتُ أحدَ عشرَ كتاباً .</a:t>
            </a:r>
          </a:p>
          <a:p>
            <a:pPr algn="just"/>
            <a:r>
              <a:rPr lang="ar-IQ" sz="2000" b="1" dirty="0"/>
              <a:t>2-ما دلّ على مقدارٍ،</a:t>
            </a:r>
            <a:r>
              <a:rPr lang="ar-IQ" sz="2000" dirty="0"/>
              <a:t> وهو ما يُعرَفُ بهِ كمية الأشياء، وذلك إما مساحة نحو: لي فرسخٌ أرضاً، أو وزن نحو: عندي رطلانِ زيتاً، أو كيلٍ نحو: اشتريتُ أردباً قمحاً، أو مقياسٍ نحو: أعطِني ذراعاً خزّاً .</a:t>
            </a:r>
          </a:p>
          <a:p>
            <a:pPr algn="just"/>
            <a:r>
              <a:rPr lang="ar-IQ" sz="2000" b="1" dirty="0"/>
              <a:t>3-ما دلَّ على ما يُشبِهُ المقدار، </a:t>
            </a:r>
            <a:r>
              <a:rPr lang="ar-IQ" sz="2000" dirty="0"/>
              <a:t>(هو مايدل على قدر غير معين لأنّه غير مقدّر بآلة خاصة بل بلفظ)، وهو إما أن يشبهَ المساحةَ نحو: ما في السماءِ قدرُ راحةٍ سحاباً، أو: عندي مُدَّ البصرِ أرضاً، أو الوزن نحو قوله تعالى: (فَمَنْ يعملُ مِثقالَ ذرّةٍ خيراً يَرَهُ)، أو الكيل نحو: عندي حِفنةٌ حِنطة، أو المقياس، نحو: عندي مُدَّ يدِكَ حَبلْاً .</a:t>
            </a:r>
          </a:p>
          <a:p>
            <a:pPr algn="just"/>
            <a:r>
              <a:rPr lang="ar-IQ" sz="2000" b="1" dirty="0"/>
              <a:t>4-ما دلّ على مماثلةٍ، </a:t>
            </a:r>
            <a:r>
              <a:rPr lang="ar-IQ" sz="2000" dirty="0"/>
              <a:t>نحو: مَن لنا بمِثلِكَ صاحباً، أو على مغايرةٍ نحو: ليس لي غيرُ الله معنياً، إنّ لنا غيرَها إبلاً، وكقولهِ تعالى: (ولَو جئْنا بمِثلِهِ مدداً) .</a:t>
            </a:r>
          </a:p>
          <a:p>
            <a:pPr algn="just"/>
            <a:r>
              <a:rPr lang="ar-IQ" sz="2000" b="1" dirty="0"/>
              <a:t>5-ما كان متفرِّعاً من مميّزِهِ، </a:t>
            </a:r>
            <a:r>
              <a:rPr lang="ar-IQ" sz="2000" dirty="0"/>
              <a:t>نحو: لي خاتمٌ فضةً، فالخاتمُ فرعُ الفضّةِ .</a:t>
            </a:r>
          </a:p>
          <a:p>
            <a:pPr algn="just"/>
            <a:r>
              <a:rPr lang="ar-IQ" sz="2000" b="1" dirty="0"/>
              <a:t>   </a:t>
            </a:r>
            <a:r>
              <a:rPr lang="ar-IQ" sz="2000" dirty="0"/>
              <a:t>وحكم تمييز الذاتِ أن يُنصبُ بعدَ تمامِ الاسم المفسَّرِ لهُ، والناصبُ للتمييزِ في هذا القسمِ هو ذلك الاسم المبهم وإن كان جامداً لأنّهُ شبيه باسم الفاعل لطلبهِ لهُ في المعنى .</a:t>
            </a:r>
          </a:p>
          <a:p>
            <a:pPr algn="just"/>
            <a:r>
              <a:rPr lang="ar-IQ" sz="2000" b="1" dirty="0"/>
              <a:t>    </a:t>
            </a:r>
            <a:r>
              <a:rPr lang="ar-IQ" sz="2000" dirty="0"/>
              <a:t>وتمييزُ هذه الأنواع غيرُ محوّلٍ عن شيءٍ أصلاً، ويسمّى(تمييزاً لمُميَّزٍ ملفوظٍ) .</a:t>
            </a:r>
            <a:endParaRPr lang="ar-IQ" sz="2000" b="1" dirty="0"/>
          </a:p>
          <a:p>
            <a:pPr algn="just"/>
            <a:endParaRPr lang="ar-IQ" sz="2400" b="1" dirty="0"/>
          </a:p>
          <a:p>
            <a:pPr algn="just"/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539552" y="692696"/>
            <a:ext cx="79208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 ثانياً/ تمييز الجملة(النسبة)،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ما</a:t>
            </a:r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كانَ</a:t>
            </a:r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مفسَّراً لجملةٍ مبهمةِ النسبةِ، نحو: ملأَ اللهُ قلبَك سروراً، فإنّ نسبةَ ملءِ اللهِ القلبَ قد زالَ بقولك: سروراً، ويسمّى(تمييزاً لمميَّزٍ ملحوظٍ)، وهو نوعان: منقولٌ، وغيرُ منقولٍ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أ-المنقول(محوّل):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ما كان أصلهُ (فاعلاً)، نحو: طاب سَعدٌ نَفَساً، أي: طابت نَفَسُ سعد، وكقوله تعالى: (واشتَعَلَ الرأسُ شَيباً)، أي: واشتعلَ شيبُ الرأسِ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أو (مفعولاً)، نحو: غرستُ الأرضَ شجراً، أي: غرستُ شجرَ الأرضِ، ورفعتُ الرئيسَ قَدَراً، أي: رفعتُ قَدَرَ الرئيسِ، وكقوله تعالى: (وفجّرنا الأرضَ عيوناً)، أي: وفجّرنا عيونَ الأرضِ .</a:t>
            </a:r>
          </a:p>
          <a:p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أو (مبتدأً)، نحو: أنا أكثرُ منكَ مالاً، أي: مالي أكثرُ من مالِك .</a:t>
            </a:r>
          </a:p>
          <a:p>
            <a:endParaRPr lang="ar-IQ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ب-وغيرُ المنقولِ عن شيءٍ(غير محوّل)،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لِلّهِ درُّهُ فارساً، وحكمُهُ أنّهُ يجوز نصبُهُ، ويجوزُ جرُّهُ بـ(مِن)، فتقول: للّهِ درّهُ من فارسٍ .</a:t>
            </a:r>
          </a:p>
          <a:p>
            <a:pPr algn="just"/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   ولا يجوزُ دخولُ (مِن) إلا في هذا النوعِ فقط، بخلافِ النوع السابق وهو المنقول عن الفاعل، أو المفعول، أو المبتدأ، فلا يقال: طاب سعدٌ من نفسٍ، ولا رفعتُ الرئيس من قدرٍ، ولا أنا أكثرُ منك من مالٍ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D545-7BC2-0816-6539-2E9EE06AC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91264" cy="6100787"/>
          </a:xfrm>
        </p:spPr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بعضُ أحكامِ التمييز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1-عامل النصب في تمييز الذات هو الاسمُ المبهمُ المميَّز، وفي تمييز الجملةِ هو ما فيها من فعلٍ أو شبههِ.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2-لايجوزُ تقديم التمييزِ على عاملهِ، ولكنّهُ يجوز توسّطُهُ بين العاملِ ومرفوعهِ، نحو: طابَ نفساً سليمٌ.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3-الأصلُ في التمييزِ أن يكونَ اسماً جامداً، ولكنّهُ قد يأتي مشتقاً إن كان وصفاً نابَ عن موصوفهِ، نحو: للهِ درُّهُ عالماً، فإنّ الأصلَ: للهِ درُّهُ رجلاً عالِماً، أو نحو: ما أحسنَهُ عالماً، أي: ما أحسنه رجلاً عالماً.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-الأصلُ في التمييز أن يكون نكرةً، وقد يأتي معرفةً لفظاً، وهو في معنى النكرة، نحو: طبتَ النفسَ، أي: نفساً، أو نحو: علامَ مُلئْتَ الرُّعبَ، أي: مُلئْتَ رُعباً.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4-لايكون التمييزُ إلا اسماً صريحاً، فلا يكونُ جملةً ولاشبهها 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5-لايجوز تعدُّدُه 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6-قد يأتي التمييزُ مؤكِّداً، كقوله تعالى: (إنّ عدّةَ الشهورِ عندَ اللهِ اثنا عشرَ شهراً)، ونحو: اشتريتُ من الكتبِ عشرينَ كتاباً، فشهراً وكتاباً لم يذكرا للبيان والتفسير؛ لأنّ الذات معروفة، وإنما ذُكِرَ للتأكيدِ.</a:t>
            </a:r>
            <a:endParaRPr kumimoji="0" lang="ar-IQ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8FC4B-D780-5D88-CCC3-1695E2DA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662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1827-C0EF-B7E0-B36F-541F20CE0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88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2400" b="1" dirty="0"/>
              <a:t>أحكام مميّز (كم) الاستفهامية و(كم)الخبرية و(كأيٍّ)و(كذا)</a:t>
            </a:r>
          </a:p>
          <a:p>
            <a:pPr marL="0" indent="0" algn="just">
              <a:buNone/>
            </a:pPr>
            <a:r>
              <a:rPr lang="ar-IQ" sz="2000" b="1" dirty="0"/>
              <a:t>   1-حكم مميّز (كم) الاستفهامية: </a:t>
            </a:r>
            <a:r>
              <a:rPr lang="ar-IQ" sz="2000" dirty="0"/>
              <a:t>أن يكون مفرداً منصوباً وجوباً، نحو: كم رجلاً رأيتَ؟، إلا إذا دخل عليها حرفُ جرٍّ، فيجوزُ جرُّهُ بـ(مِن) مقدّرةً، نحو: بِكَم درهمٍ أو درهماً اشتريتَ هذا الكتابَ؟</a:t>
            </a:r>
          </a:p>
          <a:p>
            <a:pPr marL="0" indent="0" algn="just">
              <a:buNone/>
            </a:pPr>
            <a:r>
              <a:rPr lang="ar-IQ" sz="2000" dirty="0"/>
              <a:t>   ويُطلبُ بـ(كم) الاستفهامية تعيين كميّةٍ مبهمة، ويجوز الفصلُ بينها وبين تمييزها بالظرف، أو بالجار والمجرور، نحو: كم عندكَ كتاباً؟</a:t>
            </a:r>
          </a:p>
          <a:p>
            <a:pPr marL="0" indent="0" algn="just">
              <a:buNone/>
            </a:pPr>
            <a:r>
              <a:rPr lang="ar-IQ" sz="2000" dirty="0"/>
              <a:t>   ويجوزُ حذفُ تمييزها، نحو: كم مالُكَ؟ أي: كم درهماً أو ديناراً مالُكَ؟</a:t>
            </a:r>
          </a:p>
          <a:p>
            <a:pPr marL="0" indent="0" algn="just">
              <a:buNone/>
            </a:pPr>
            <a:r>
              <a:rPr lang="ar-IQ" sz="2000" dirty="0"/>
              <a:t>   </a:t>
            </a:r>
            <a:r>
              <a:rPr lang="ar-IQ" sz="2000" b="1" dirty="0"/>
              <a:t>2-وحكم مميّز (كم) الخبرية: </a:t>
            </a:r>
            <a:r>
              <a:rPr lang="ar-IQ" sz="2000" dirty="0"/>
              <a:t>أن يكون مفرداً، أو جمعاً نكرة مجروراً بإضافتها إليهِ، أو بـ(مِن)، نحو: كم بلدٍ أو بلادٍ ، أو من بلادٍ زرْتَ؟</a:t>
            </a:r>
          </a:p>
          <a:p>
            <a:pPr marL="0" indent="0" algn="just">
              <a:buNone/>
            </a:pPr>
            <a:r>
              <a:rPr lang="ar-IQ" sz="2000" dirty="0"/>
              <a:t>   ويُطلبُ بـ(كم) الخبرية الإخبارُ بها عن عددٍ كثيرٍ، أو الافتخار، نحو: كم بطلٍ أو من بطل قهرْتَ؟</a:t>
            </a:r>
          </a:p>
          <a:p>
            <a:pPr marL="0" indent="0" algn="just">
              <a:buNone/>
            </a:pPr>
            <a:r>
              <a:rPr lang="ar-IQ" sz="2000" dirty="0"/>
              <a:t>   ويجوز الفصلُ بينها وبين مميّزِها، فإن فصلَ بينهما وجبَ نصبُهُ، نحو: كم لي فضلاً، أو جرُّهُ بـ(مِن)، نحو: كم لي من فضلٍ، إلا إذا كان الفاصلُ فعلاً متعديّاً فيتعيّنُ الجرُّ بـ(مِن) ظاهرة لمنع الالتباس بالمفعول، نحو: كم قرأتُ مِن كتابٍ، وإن فصل بغيره تعيّنَ نصبُ التمييزِ .</a:t>
            </a:r>
          </a:p>
          <a:p>
            <a:pPr marL="0" indent="0" algn="just">
              <a:buNone/>
            </a:pPr>
            <a:r>
              <a:rPr lang="ar-IQ" sz="2000" dirty="0"/>
              <a:t>   </a:t>
            </a:r>
            <a:r>
              <a:rPr lang="ar-IQ" sz="2000" b="1" dirty="0"/>
              <a:t>3-وحكمُ مميّزِ (كأيٍّ): </a:t>
            </a:r>
            <a:r>
              <a:rPr lang="ar-IQ" sz="2000" dirty="0"/>
              <a:t>أن يكون مفردا مجروراً بـ(مِن)، نحو: كأيٍّ من عالمٍ بذلَ حياتهُ في سبيل العلمِ، وكأيٍّ من فقيرٍ يسّرَ اللهُ رزقَهُ .</a:t>
            </a:r>
          </a:p>
          <a:p>
            <a:pPr marL="0" indent="0" algn="just">
              <a:buNone/>
            </a:pPr>
            <a:r>
              <a:rPr lang="ar-IQ" sz="2000" dirty="0"/>
              <a:t>   </a:t>
            </a:r>
            <a:r>
              <a:rPr lang="ar-IQ" sz="2000" b="1" dirty="0"/>
              <a:t>4-وحكمُ مميّزِ (كذا): </a:t>
            </a:r>
            <a:r>
              <a:rPr lang="ar-IQ" sz="2000" dirty="0"/>
              <a:t>أن يكون مفرداً منصوباً دائماً، ولايستعملُ غالباً إلا معطوفاً عليها مثلُها، نحو: جاءَني كذا وكذا زائراً، تبرّعتُ للمرضى بكذا وكذا ديناراً .</a:t>
            </a:r>
          </a:p>
          <a:p>
            <a:pPr marL="0" indent="0" algn="just">
              <a:buNone/>
            </a:pPr>
            <a:r>
              <a:rPr lang="ar-IQ" sz="2000" dirty="0"/>
              <a:t>   ويكنى بـ(كذا) و(كم) الاستفهامية عن الكثير والقليل، ولايكنى ب(كم) الخبرية و(كأيٍّ) إلا عن الكثير.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36093-C322-B362-F225-02E91D9C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244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1121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164</cp:revision>
  <dcterms:created xsi:type="dcterms:W3CDTF">2021-02-08T20:53:53Z</dcterms:created>
  <dcterms:modified xsi:type="dcterms:W3CDTF">2022-11-09T20:30:12Z</dcterms:modified>
</cp:coreProperties>
</file>