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8" r:id="rId1"/>
  </p:sldMasterIdLst>
  <p:notesMasterIdLst>
    <p:notesMasterId r:id="rId7"/>
  </p:notesMasterIdLst>
  <p:sldIdLst>
    <p:sldId id="270" r:id="rId2"/>
    <p:sldId id="269" r:id="rId3"/>
    <p:sldId id="256" r:id="rId4"/>
    <p:sldId id="276" r:id="rId5"/>
    <p:sldId id="258" r:id="rId6"/>
  </p:sldIdLst>
  <p:sldSz cx="9144000" cy="6858000" type="screen4x3"/>
  <p:notesSz cx="6858000" cy="9313863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32121"/>
    <a:srgbClr val="0000FF"/>
    <a:srgbClr val="321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42AE8D-90B0-4D7B-A3C3-F9396B8A55EC}" type="datetimeFigureOut">
              <a:rPr lang="ar-IQ" smtClean="0"/>
              <a:t>05/03/1445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B39F9-2061-442E-9E7C-A740FF461B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12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8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EAC8-EC45-46AE-B127-776F1E6DC6CD}" type="datetime1">
              <a:rPr lang="en-US" smtClean="0"/>
              <a:t>9/19/2023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245D-4DA1-4D11-8B25-9FA6201992DB}" type="datetime1">
              <a:rPr lang="en-US" smtClean="0"/>
              <a:t>9/19/2023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ADA1-69D7-41F3-98BF-EB47EEED30F6}" type="datetime1">
              <a:rPr lang="en-US" smtClean="0"/>
              <a:t>9/19/2023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1656-73B8-464F-BF30-E21B4C65BC9B}" type="datetime1">
              <a:rPr lang="en-US" smtClean="0"/>
              <a:t>9/19/2023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86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F26-E386-4900-9B3B-68E3A4F2C1DF}" type="datetime1">
              <a:rPr lang="en-US" smtClean="0"/>
              <a:t>9/19/2023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B4EA-0461-4C0F-B8B9-2BB3E15E3B9A}" type="datetime1">
              <a:rPr lang="en-US" smtClean="0"/>
              <a:t>9/19/2023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52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21A-3367-49A3-80AA-F3C07A693CBF}" type="datetime1">
              <a:rPr lang="en-US" smtClean="0"/>
              <a:t>9/19/2023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99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75C8-8E94-4281-A499-640310B378F3}" type="datetime1">
              <a:rPr lang="en-US" smtClean="0"/>
              <a:t>9/19/2023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6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D09A-0C2F-40B9-8710-8911AE1585A9}" type="datetime1">
              <a:rPr lang="en-US" smtClean="0"/>
              <a:t>9/19/2023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33-093F-4371-851F-6B891943E81D}" type="datetime1">
              <a:rPr lang="en-US" smtClean="0"/>
              <a:t>9/19/2023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1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3A4-178E-4D66-99DA-F0FE508FD87D}" type="datetime1">
              <a:rPr lang="en-US" smtClean="0"/>
              <a:t>9/19/2023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1B4E-D9E0-421F-B2CA-B2823A9E14A9}" type="datetime1">
              <a:rPr lang="en-US" smtClean="0"/>
              <a:t>9/19/2023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7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.anwer@s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600032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sz="2800" b="1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تكملة المصدر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مدرسة المادة </a:t>
            </a:r>
            <a:r>
              <a:rPr lang="ar-IQ" sz="2800" dirty="0">
                <a:ea typeface="Calibri"/>
                <a:cs typeface="Ali_K_Sahifa Bold"/>
              </a:rPr>
              <a:t>: ريذين صلاح أنور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 المرحلة: الرابعة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a typeface="Calibri"/>
                <a:cs typeface="Arial"/>
              </a:rPr>
              <a:t>Email : 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rezhin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.anwer@su.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edu.krd</a:t>
            </a: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endParaRPr lang="ar-IQ" sz="2800" dirty="0"/>
          </a:p>
        </p:txBody>
      </p:sp>
      <p:pic>
        <p:nvPicPr>
          <p:cNvPr id="4" name="Picture 3" descr="new ar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9020"/>
            <a:ext cx="1828800" cy="2057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300192" y="840432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إقليم كوردستان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1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340768"/>
            <a:ext cx="2932214" cy="15868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جامعة صلاح الدين – أربيل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كلية التربية الأساس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قسم اللغة العربية</a:t>
            </a:r>
            <a:r>
              <a:rPr lang="ar-IQ" sz="2400" dirty="0">
                <a:ea typeface="Calibri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23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16632" y="1268760"/>
            <a:ext cx="835292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إعمال اسم المصدر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مسألة إضافة المصدر العامل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مسألة إعراب تابع المصدر المضاف</a:t>
            </a:r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ar-IQ" sz="2800" dirty="0"/>
          </a:p>
          <a:p>
            <a:endParaRPr lang="ar-IQ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799837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>
                <a:solidFill>
                  <a:srgbClr val="0070C0"/>
                </a:solidFill>
              </a:rPr>
              <a:t>المحتوى</a:t>
            </a:r>
            <a:endParaRPr lang="ar-IQ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2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1880" y="404664"/>
            <a:ext cx="2520280" cy="504056"/>
          </a:xfr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2400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إعمال اسم المصدر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20880" cy="5976664"/>
          </a:xfrm>
        </p:spPr>
        <p:txBody>
          <a:bodyPr>
            <a:normAutofit/>
          </a:bodyPr>
          <a:lstStyle/>
          <a:p>
            <a:pPr algn="just"/>
            <a:r>
              <a:rPr lang="ar-IQ" sz="2400" dirty="0">
                <a:solidFill>
                  <a:schemeClr val="tx1"/>
                </a:solidFill>
              </a:rPr>
              <a:t>   </a:t>
            </a:r>
            <a:r>
              <a:rPr lang="ar-IQ" sz="2000" b="1" u="sng" dirty="0">
                <a:solidFill>
                  <a:schemeClr val="tx1"/>
                </a:solidFill>
              </a:rPr>
              <a:t>اسم المصدر </a:t>
            </a:r>
            <a:r>
              <a:rPr lang="ar-IQ" sz="2000" dirty="0">
                <a:solidFill>
                  <a:schemeClr val="tx1"/>
                </a:solidFill>
              </a:rPr>
              <a:t>يعمل عمل المصدر، وهو ماساوى المصدر في الدلالة على معناه، وخالفهُ بخلوِّهِ (لفظاً وتقديراً) من بعض مافي فعلهِ، نحو: (عطاء)، فإنّهُ مساوٍ لـ(إعطاء) معنى، ومخالف لهُ بخلوّهِ من الهمزة الموجودة في فعلهِ (أعطى)، وهو خالٍ منها لفظاً وتقديراً، ولم يُعوّض عنها شيء . </a:t>
            </a:r>
          </a:p>
          <a:p>
            <a:pPr algn="just"/>
            <a:r>
              <a:rPr lang="ar-IQ" sz="2000" dirty="0">
                <a:solidFill>
                  <a:schemeClr val="tx1"/>
                </a:solidFill>
              </a:rPr>
              <a:t>   - ومن إعمال اسم المصدر قوله:</a:t>
            </a:r>
          </a:p>
          <a:p>
            <a:pPr algn="just"/>
            <a:r>
              <a:rPr lang="ar-IQ" sz="2000" b="1" dirty="0">
                <a:solidFill>
                  <a:schemeClr val="tx1"/>
                </a:solidFill>
              </a:rPr>
              <a:t>أكُفراً بعدَ ردِّ الموتِ عنّي     وبعد عطائكَ المائةَ الرِّتاعا</a:t>
            </a:r>
          </a:p>
          <a:p>
            <a:pPr algn="just"/>
            <a:r>
              <a:rPr lang="ar-IQ" sz="2000" u="sng" dirty="0">
                <a:solidFill>
                  <a:schemeClr val="tx1"/>
                </a:solidFill>
              </a:rPr>
              <a:t>الشاهدُفيه/ </a:t>
            </a:r>
            <a:r>
              <a:rPr lang="ar-IQ" sz="2000" dirty="0">
                <a:solidFill>
                  <a:schemeClr val="tx1"/>
                </a:solidFill>
              </a:rPr>
              <a:t>قوله: (عطائِكَ المائةَ)، حيثُ أُعمِل اسم المصدر وهو قوله (عطاء) عملَ الفعلِ فنصب المفعول به وهو قوله(المائة)بعد أن أضاف اسمَ المصدر لفاعلِهِ .</a:t>
            </a:r>
          </a:p>
          <a:p>
            <a:pPr algn="just"/>
            <a:r>
              <a:rPr lang="ar-IQ" sz="2400" dirty="0">
                <a:solidFill>
                  <a:schemeClr val="tx1"/>
                </a:solidFill>
              </a:rPr>
              <a:t>   </a:t>
            </a:r>
            <a:r>
              <a:rPr lang="ar-IQ" sz="2000" dirty="0">
                <a:solidFill>
                  <a:schemeClr val="tx1"/>
                </a:solidFill>
              </a:rPr>
              <a:t>- وقوله:</a:t>
            </a:r>
            <a:endParaRPr lang="ar-IQ" sz="2000" dirty="0">
              <a:solidFill>
                <a:srgbClr val="0070C0"/>
              </a:solidFill>
            </a:endParaRPr>
          </a:p>
          <a:p>
            <a:pPr algn="just"/>
            <a:r>
              <a:rPr lang="ar-IQ" sz="2000" b="1" dirty="0">
                <a:solidFill>
                  <a:schemeClr val="tx1"/>
                </a:solidFill>
              </a:rPr>
              <a:t>إذا صحَّ عونُ الخالِقِ المرءَ لم يجِد     عسيراً من الآمالِ إلّا ميسَّرا</a:t>
            </a:r>
          </a:p>
          <a:p>
            <a:pPr algn="just"/>
            <a:r>
              <a:rPr lang="ar-IQ" sz="2000" u="sng" dirty="0">
                <a:solidFill>
                  <a:schemeClr val="tx1"/>
                </a:solidFill>
              </a:rPr>
              <a:t>الشاهد فيه/ </a:t>
            </a:r>
            <a:r>
              <a:rPr lang="ar-IQ" sz="2000" dirty="0">
                <a:solidFill>
                  <a:schemeClr val="tx1"/>
                </a:solidFill>
              </a:rPr>
              <a:t>قوله: (عونُ الخالقِ المرءَ)، حيثُ أعمِلَ اسمُ المصدر، وهو قوله(عون) عملَ الفعل، فنصب به المفعول وهو قوله(المرء) بعد إضافته لفاعلهِ .</a:t>
            </a:r>
          </a:p>
          <a:p>
            <a:pPr algn="just"/>
            <a:r>
              <a:rPr lang="ar-IQ" sz="2000" dirty="0">
                <a:solidFill>
                  <a:schemeClr val="tx1"/>
                </a:solidFill>
              </a:rPr>
              <a:t>   -وقوله:</a:t>
            </a:r>
          </a:p>
          <a:p>
            <a:pPr algn="just"/>
            <a:r>
              <a:rPr lang="ar-IQ" sz="2000" b="1" dirty="0">
                <a:solidFill>
                  <a:schemeClr val="tx1"/>
                </a:solidFill>
              </a:rPr>
              <a:t>بعِشرَتِكَ الكِرامَ تُعَدُّ منهُم   فلا تُرَيَنْ لغيرِهم ألُوفا</a:t>
            </a:r>
          </a:p>
          <a:p>
            <a:pPr algn="just"/>
            <a:r>
              <a:rPr lang="ar-IQ" sz="2000" u="sng" dirty="0">
                <a:solidFill>
                  <a:schemeClr val="tx1"/>
                </a:solidFill>
              </a:rPr>
              <a:t>الشاهدُ فيه/ </a:t>
            </a:r>
            <a:r>
              <a:rPr lang="ar-IQ" sz="2000" dirty="0">
                <a:solidFill>
                  <a:schemeClr val="tx1"/>
                </a:solidFill>
              </a:rPr>
              <a:t>قوله (بعشرتِك الكرامَ)، فإنّه قد أعمِل اسم المصدر وهو قوله(عِشرة) عمل الفعل فنصبَ بهِ المفعول به، وهو قوله(الكرامَ) بعد إضافتهِ إلى فاعلهِ .</a:t>
            </a:r>
            <a:endParaRPr lang="ar-IQ" sz="2000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3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9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71600-84CB-0BEA-B675-76372879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88640"/>
            <a:ext cx="6624736" cy="514597"/>
          </a:xfrm>
        </p:spPr>
        <p:txBody>
          <a:bodyPr>
            <a:normAutofit/>
          </a:bodyPr>
          <a:lstStyle/>
          <a:p>
            <a:pPr algn="r"/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مسألة إضافة المصدر العامل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2D6A6-3B1F-E6A7-F8C6-8DA4F5E8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5132"/>
            <a:ext cx="8219256" cy="5606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2000" dirty="0"/>
              <a:t>   1- يضاف المصدر العامل إلى الفاعل ويجرُّهُ، ثمّ ينصب المفعول بهِ، نحو: عجِبْتُ من شُربِ زيدٍ العسلَ.</a:t>
            </a:r>
          </a:p>
          <a:p>
            <a:pPr marL="0" indent="0" algn="just">
              <a:buNone/>
            </a:pPr>
            <a:r>
              <a:rPr lang="ar-IQ" sz="2000" dirty="0"/>
              <a:t>   2- ويُضاف المصدر إلى المفعول ويجرُّهُ، ثمّ يرفع الفاعل، نحو: عجِبتُ من شربِ العسلِ زيدٌ، ومنهُ قول الشاعر:</a:t>
            </a:r>
          </a:p>
          <a:p>
            <a:pPr marL="0" indent="0" algn="just">
              <a:buNone/>
            </a:pPr>
            <a:r>
              <a:rPr lang="ar-IQ" sz="2000" dirty="0"/>
              <a:t>تنفي يداها الحصى في كلِّ هاجرةٍ       نفيَ الدّراهيمِ تنقادُ الصياريفِ</a:t>
            </a:r>
          </a:p>
          <a:p>
            <a:pPr marL="0" indent="0" algn="just">
              <a:buNone/>
            </a:pPr>
            <a:r>
              <a:rPr lang="ar-IQ" sz="2000" u="sng" dirty="0"/>
              <a:t>الشاهدُفيه/ </a:t>
            </a:r>
            <a:r>
              <a:rPr lang="ar-IQ" sz="2000" dirty="0"/>
              <a:t>قوله: (نفيَ الدراهيم تنقادُ)، حيثُ أضاف المصدر وهو قوله (نفيَ) إلى مفعولهِ وهو قوله (الدراهيم) ثمّ أتى بفاعلهِ مرفوعاً، وهو قوله (تنقاد) .</a:t>
            </a:r>
          </a:p>
          <a:p>
            <a:pPr marL="0" indent="0" algn="just">
              <a:buNone/>
            </a:pPr>
            <a:r>
              <a:rPr lang="ar-IQ" sz="2000" dirty="0"/>
              <a:t>   3-ويضافُ المصدرُ إلى الظرف، ثمّ يرفع الفاعل وينصب المفعول به، نحو قولنا: عجِبتُ من مكافأةِ اليومِ المدرسُ طالِباً 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CA684-6ECD-C247-1370-347091A8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384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5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8912" y="992917"/>
            <a:ext cx="7636708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endParaRPr lang="ar-IQ" sz="2400" b="1" dirty="0"/>
          </a:p>
          <a:p>
            <a:pPr algn="just"/>
            <a:endParaRPr lang="ar-IQ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78089F-A4CD-690E-9123-29DA1698EAA2}"/>
              </a:ext>
            </a:extLst>
          </p:cNvPr>
          <p:cNvSpPr txBox="1"/>
          <p:nvPr/>
        </p:nvSpPr>
        <p:spPr>
          <a:xfrm>
            <a:off x="755576" y="548680"/>
            <a:ext cx="820891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ar-IQ" sz="2000" b="1" dirty="0"/>
              <a:t>  مسألة إعراب تابع المصدر المضاف</a:t>
            </a:r>
          </a:p>
          <a:p>
            <a:pPr algn="just"/>
            <a:r>
              <a:rPr lang="ar-IQ" sz="2000" b="1" dirty="0"/>
              <a:t>  </a:t>
            </a:r>
            <a:r>
              <a:rPr lang="ar-IQ" sz="2000" dirty="0"/>
              <a:t>1- يجوز إعراب تابع المصدر المضاف إلى فاعلهِ وجهان الجرُّ والرّفعُ، بالجر مراعاةً للفظ، وبالرفع مراعاةً للمحل، نحو قولنا: عجبتُ من شربِ زيدٍ الظريفِ أو الظريفُ، بالجر مراعاةً على اللفظ، وبالرفع مراعاةً على المحل، لأنّ (زيد) حكاية حال مرفوع في المحل، ومنه قول الشاعر: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dirty="0"/>
              <a:t>حتّى تهجّرَ في الرّواحِ وهاجَها    طلبَ المعقِّبِ حقّهُ المظلومُ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u="sng" dirty="0"/>
              <a:t>الشاهدُفيه/ </a:t>
            </a:r>
            <a:r>
              <a:rPr lang="ar-IQ" sz="2000" dirty="0"/>
              <a:t>قوله: (طلب المعقّب....المظلوم) حيثُ أضاف المصدر وهو (طلب) إلى فاعلهِ وهو(المعقّب)، ثم أتبع الفاعل بالنعت وهو المظلوم، وجاء بهذا التابع مرفوعاً نظراً لمحل المتبوع .</a:t>
            </a:r>
          </a:p>
          <a:p>
            <a:pPr algn="just"/>
            <a:endParaRPr lang="ar-IQ" sz="2000" u="sng" dirty="0"/>
          </a:p>
          <a:p>
            <a:pPr algn="just"/>
            <a:r>
              <a:rPr lang="ar-IQ" sz="2000" dirty="0"/>
              <a:t>  2- يجوزُ في إعراب تابع المصدر المضاف إلى مفعولهِ وجهان، الجر والنصب، الجر مراعاةً للفظ، والنصب مراعاةً للمحل، نحو قوله: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dirty="0"/>
              <a:t>قد كنتُ دايَنْتُ بها حسّانا     مخافةَ الإفلاسِ والّليانا</a:t>
            </a:r>
          </a:p>
          <a:p>
            <a:pPr algn="just"/>
            <a:endParaRPr lang="ar-IQ" sz="2000" dirty="0"/>
          </a:p>
          <a:p>
            <a:pPr algn="just"/>
            <a:r>
              <a:rPr lang="ar-IQ" sz="2000" u="sng" dirty="0"/>
              <a:t>الشاهدُفيه/ </a:t>
            </a:r>
            <a:r>
              <a:rPr lang="ar-IQ" sz="2000" dirty="0"/>
              <a:t>قوله: (والّليانا) حيثُ عطفهُ بالنصب على الإفلاس الذي أُضيفَ المصدرُ إليهِ، نظراً إلى محلّهِ .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317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553</Words>
  <Application>Microsoft Office PowerPoint</Application>
  <PresentationFormat>On-screen Show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إعمال اسم المصدر</vt:lpstr>
      <vt:lpstr>مسألة إضافة المصدر العامل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لأجله</dc:title>
  <dc:creator>USER 1</dc:creator>
  <cp:lastModifiedBy>Lenovo</cp:lastModifiedBy>
  <cp:revision>117</cp:revision>
  <cp:lastPrinted>2022-09-28T15:15:06Z</cp:lastPrinted>
  <dcterms:created xsi:type="dcterms:W3CDTF">2021-02-08T20:53:53Z</dcterms:created>
  <dcterms:modified xsi:type="dcterms:W3CDTF">2023-09-19T20:29:02Z</dcterms:modified>
</cp:coreProperties>
</file>