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6"/>
  </p:notesMasterIdLst>
  <p:sldIdLst>
    <p:sldId id="270" r:id="rId2"/>
    <p:sldId id="269" r:id="rId3"/>
    <p:sldId id="258" r:id="rId4"/>
    <p:sldId id="274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22/07/1444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2/12/2023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2/12/2023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2/12/2023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2/12/2023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2/12/2023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2/12/2023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2/12/2023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2/12/2023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2/12/2023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2/12/2023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2/12/2023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2/12/2023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.anwer@s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  <a:cs typeface="Arial"/>
              </a:rPr>
              <a:t>النائِب عن الفاعل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ريذين صلاح 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المرحلة: الثانية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rezhin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.anwer@su.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edu.krd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00192" y="840432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إقليم كوردستان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340768"/>
            <a:ext cx="2932214" cy="15868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التربية الأساس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16632" y="1268760"/>
            <a:ext cx="8352928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النائب عن الفاعل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أسباب حذف الفاعل والنيابة عنه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400" b="1" dirty="0"/>
              <a:t>الأشياء التي تنوب عن الفاعل</a:t>
            </a:r>
          </a:p>
          <a:p>
            <a:endParaRPr lang="ar-IQ" sz="24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4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799837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95337"/>
            <a:ext cx="74168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000" b="1" dirty="0"/>
              <a:t>النائِب عن الفاعل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526" y="495447"/>
            <a:ext cx="8532948" cy="45858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dirty="0"/>
              <a:t>   هو الاسمُ المرفوعُ المسندُ إليهِ بعد الفعلِ المبني للمجهول أو شبهِهِ، نحو: يُكرَمُ المجتهِدُ، المحمودُ خُلُقُهُ ممدوحٌ، فالمجتهدُ أُسنِدَ إلى الفعل المجهول وهو (يكرَم)، وخلُقُهُ أُسنِدَ إلى شبه الفعل المجهول وهو (المحمود)، فكلاهما نائبُ فاعلٍ لِما أُسنِدَ إليهِ .</a:t>
            </a:r>
          </a:p>
          <a:p>
            <a:pPr algn="just"/>
            <a:endParaRPr lang="ar-IQ" dirty="0"/>
          </a:p>
          <a:p>
            <a:pPr algn="just"/>
            <a:r>
              <a:rPr lang="ar-IQ" sz="2000" b="1" dirty="0"/>
              <a:t>   أسباب حذف الفاعل والنيابة عنه</a:t>
            </a:r>
          </a:p>
          <a:p>
            <a:pPr algn="just"/>
            <a:r>
              <a:rPr lang="ar-IQ" dirty="0"/>
              <a:t>يُحذفُ الفاعل إما:</a:t>
            </a:r>
          </a:p>
          <a:p>
            <a:pPr algn="just"/>
            <a:r>
              <a:rPr lang="ar-IQ" dirty="0"/>
              <a:t>1-للعلمِ بهِ، فلا حاجةَ إلى ذكرهِ، لأنّهُ معروفٌ، كقولهِ تعالى: (وخُلِقَ الإنسانُ ضعيفاً) .</a:t>
            </a:r>
          </a:p>
          <a:p>
            <a:pPr algn="just"/>
            <a:r>
              <a:rPr lang="ar-IQ" dirty="0"/>
              <a:t>2-للجهلِ بهِ، فلا يُمكنُكَ تعيينُهُ، نحو: سُرِقَ البيتُ، إذا لم تعرِف السارق، أو نحو: قُتِل الرجُلُ، إذا لم تعرِف القاتلَ . </a:t>
            </a:r>
          </a:p>
          <a:p>
            <a:pPr algn="just"/>
            <a:r>
              <a:rPr lang="ar-IQ" dirty="0"/>
              <a:t>3-للرغبةِ في إخفائهِ للإبهامِ، نحو: رُكبَ الحصانُ، إذا عرفت الراكب غير أنّكَ لم ترِد إظهارَهُ .</a:t>
            </a:r>
          </a:p>
          <a:p>
            <a:pPr algn="just"/>
            <a:r>
              <a:rPr lang="ar-IQ" dirty="0"/>
              <a:t>4-للخوفِ عليهِ، نحو: ضُرِبَ فلانٌ، إذا عرفت الضاربَ غيرَ أنّكَ خِفْتَ عليهِ فلم تذكرهُ .</a:t>
            </a:r>
          </a:p>
          <a:p>
            <a:pPr algn="just"/>
            <a:r>
              <a:rPr lang="ar-IQ" dirty="0"/>
              <a:t>5-للخوفِ منهُ، نحو: سُرِقَ الحصانُ، إذا عرفتَ السارقَ فلم تذكرْهُ خوفاً منْهُ .</a:t>
            </a:r>
          </a:p>
          <a:p>
            <a:pPr algn="just"/>
            <a:r>
              <a:rPr lang="ar-IQ" dirty="0"/>
              <a:t>6-لشَرفِهِ، نحو: عُمِل عملٌ منكَرٌ، إذا عرفت العاملَ فلم تذكره حفظاً لشرفِهِ .</a:t>
            </a:r>
          </a:p>
          <a:p>
            <a:pPr algn="just"/>
            <a:r>
              <a:rPr lang="ar-IQ" dirty="0"/>
              <a:t>7-لأنّهُ لايتعلّقُ بذكرِهِ فائدةٌ، كقولهِ تعالى: (وإذا حُيِيّتُم بِتَحيةٍ فَحَيُّوا بأحسنَ منها)، فذكر الذي يُحيّي لافائدة منهُ، وإنّما الغرضُ وجوبُ ردّ التحيّةِ لكلِّ مَن يحيِّي .</a:t>
            </a:r>
          </a:p>
          <a:p>
            <a:pPr algn="just"/>
            <a:endParaRPr lang="ar-IQ" dirty="0"/>
          </a:p>
          <a:p>
            <a:pPr algn="just"/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317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671169"/>
            <a:ext cx="2133600" cy="365125"/>
          </a:xfrm>
        </p:spPr>
        <p:txBody>
          <a:bodyPr/>
          <a:lstStyle/>
          <a:p>
            <a:fld id="{64079F43-72A0-420E-AC11-C557A754E6F8}" type="slidenum">
              <a:rPr lang="ar-IQ" smtClean="0"/>
              <a:t>4</a:t>
            </a:fld>
            <a:endParaRPr lang="ar-IQ"/>
          </a:p>
        </p:txBody>
      </p:sp>
      <p:sp>
        <p:nvSpPr>
          <p:cNvPr id="120" name="Slide Number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IQ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pPr/>
              <a:t>4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FB483-C297-54B6-35AB-ED7073B83290}"/>
              </a:ext>
            </a:extLst>
          </p:cNvPr>
          <p:cNvSpPr txBox="1"/>
          <p:nvPr/>
        </p:nvSpPr>
        <p:spPr>
          <a:xfrm>
            <a:off x="539552" y="151129"/>
            <a:ext cx="83529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ar-IQ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2000" b="1" dirty="0">
                <a:latin typeface="Arial" panose="020B0604020202020204" pitchFamily="34" charset="0"/>
                <a:cs typeface="Arial" panose="020B0604020202020204" pitchFamily="34" charset="0"/>
              </a:rPr>
              <a:t>الأشياء التي تنوبُ </a:t>
            </a:r>
            <a:r>
              <a:rPr lang="ar-IQ" sz="2000" b="1">
                <a:latin typeface="Arial" panose="020B0604020202020204" pitchFamily="34" charset="0"/>
                <a:cs typeface="Arial" panose="020B0604020202020204" pitchFamily="34" charset="0"/>
              </a:rPr>
              <a:t>عن الفاعل</a:t>
            </a:r>
          </a:p>
          <a:p>
            <a:pPr algn="just"/>
            <a:endParaRPr lang="ar-IQ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IQ" dirty="0">
                <a:latin typeface="Arial" panose="020B0604020202020204" pitchFamily="34" charset="0"/>
                <a:cs typeface="Arial" panose="020B0604020202020204" pitchFamily="34" charset="0"/>
              </a:rPr>
              <a:t>ينوبُ عن الفاعلِ واحدٌ من الأربعةِ الآتية:</a:t>
            </a:r>
          </a:p>
          <a:p>
            <a:pPr algn="just"/>
            <a:r>
              <a:rPr lang="ar-IQ" b="1" u="sng" dirty="0">
                <a:latin typeface="Arial" panose="020B0604020202020204" pitchFamily="34" charset="0"/>
                <a:cs typeface="Arial" panose="020B0604020202020204" pitchFamily="34" charset="0"/>
              </a:rPr>
              <a:t>1-المفعولُ به</a:t>
            </a:r>
            <a:r>
              <a:rPr lang="ar-IQ" dirty="0">
                <a:latin typeface="Arial" panose="020B0604020202020204" pitchFamily="34" charset="0"/>
                <a:cs typeface="Arial" panose="020B0604020202020204" pitchFamily="34" charset="0"/>
              </a:rPr>
              <a:t>، وهو الأصلُ المقدّمُ على غيرهِ في النيابة عن الفاعل، وهو إمّا أن يكونَ واحداً، وإما أن يكون متعدداً، فإن كان المفعول به واحداً أُقيمَ هو نائباً عن الفاعل، نحو: قُضِيَ الأمرُ، وإن كان متعدداً أُنيبَ الأوّلُ وبقيَ ما يليهِ منصوباً على حالهِ، نحو: أُعطيَ الفائزُ مكافأةً، ووُجِدَ الخبرُ صحيحاً، وأُعلِمَ المستفهِمُ الأمرَ واقعاً .</a:t>
            </a:r>
          </a:p>
          <a:p>
            <a:pPr algn="just"/>
            <a:r>
              <a:rPr lang="ar-IQ" b="1" u="sng" dirty="0">
                <a:latin typeface="Arial" panose="020B0604020202020204" pitchFamily="34" charset="0"/>
                <a:cs typeface="Arial" panose="020B0604020202020204" pitchFamily="34" charset="0"/>
              </a:rPr>
              <a:t>2-المصدرالمتصرِّف، </a:t>
            </a:r>
            <a:r>
              <a:rPr lang="ar-IQ" dirty="0">
                <a:latin typeface="Arial" panose="020B0604020202020204" pitchFamily="34" charset="0"/>
                <a:cs typeface="Arial" panose="020B0604020202020204" pitchFamily="34" charset="0"/>
              </a:rPr>
              <a:t>نحو: كُتِبَتْ كتابةٌ حسنةٌ، فلا ينوب المصدر الملازم النصب، نحو: معاذَ وسُبحانَ .</a:t>
            </a:r>
          </a:p>
          <a:p>
            <a:pPr algn="just"/>
            <a:r>
              <a:rPr lang="ar-IQ" b="1" u="sng" dirty="0">
                <a:latin typeface="Arial" panose="020B0604020202020204" pitchFamily="34" charset="0"/>
                <a:cs typeface="Arial" panose="020B0604020202020204" pitchFamily="34" charset="0"/>
              </a:rPr>
              <a:t>3-الظّرفُ</a:t>
            </a:r>
            <a:r>
              <a:rPr lang="ar-IQ" dirty="0">
                <a:latin typeface="Arial" panose="020B0604020202020204" pitchFamily="34" charset="0"/>
                <a:cs typeface="Arial" panose="020B0604020202020204" pitchFamily="34" charset="0"/>
              </a:rPr>
              <a:t>، ينوبُ عن الفاعل بعد حذفهِ بشرط أن يكون متصرِّفاً مختصاً، نحو: صِيمَ رمضانُ، وسُهرتْ الليلةُ، فلا ينوب معَكَ وعندك لأنهما لايُفارقان النصبَ .</a:t>
            </a:r>
          </a:p>
          <a:p>
            <a:pPr algn="just"/>
            <a:r>
              <a:rPr lang="ar-IQ" b="1" u="sng" dirty="0">
                <a:latin typeface="Arial" panose="020B0604020202020204" pitchFamily="34" charset="0"/>
                <a:cs typeface="Arial" panose="020B0604020202020204" pitchFamily="34" charset="0"/>
              </a:rPr>
              <a:t>4-جارٌّ مع مجرورٍ</a:t>
            </a:r>
            <a:r>
              <a:rPr lang="ar-IQ" dirty="0">
                <a:latin typeface="Arial" panose="020B0604020202020204" pitchFamily="34" charset="0"/>
                <a:cs typeface="Arial" panose="020B0604020202020204" pitchFamily="34" charset="0"/>
              </a:rPr>
              <a:t>، ينوبُ عن الفاعلِ بعدَ حذفهِ بشرط أن يكون مختصاً بإضافةٍ أو صفةٍ، نحو: نُظِر في أمرِكَ، تُكُلِّمَ في أمرٍ هامٍّ لكَ اليومَ .</a:t>
            </a:r>
          </a:p>
          <a:p>
            <a:pPr algn="just"/>
            <a:r>
              <a:rPr lang="ar-IQ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9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430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Lenovo</cp:lastModifiedBy>
  <cp:revision>227</cp:revision>
  <dcterms:created xsi:type="dcterms:W3CDTF">2021-02-08T20:53:53Z</dcterms:created>
  <dcterms:modified xsi:type="dcterms:W3CDTF">2023-02-12T11:22:41Z</dcterms:modified>
</cp:coreProperties>
</file>