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8"/>
  </p:notesMasterIdLst>
  <p:sldIdLst>
    <p:sldId id="270" r:id="rId2"/>
    <p:sldId id="269" r:id="rId3"/>
    <p:sldId id="258" r:id="rId4"/>
    <p:sldId id="274" r:id="rId5"/>
    <p:sldId id="278" r:id="rId6"/>
    <p:sldId id="275"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22/06/1444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1/14/2023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1/14/2023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1/14/2023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1/14/2023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1/14/2023</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1/14/2023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1/14/2023</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1/14/2023</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1/14/2023</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1/14/2023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1/14/2023</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1/14/2023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wer@s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cs typeface="Arial"/>
              </a:rPr>
              <a:t>ظنَّ وأخواتِها</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الثانية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rPr>
              <a:t>rezhin</a:t>
            </a:r>
            <a:r>
              <a:rPr lang="en-US" sz="2800" u="sng" dirty="0">
                <a:solidFill>
                  <a:srgbClr val="0000FF"/>
                </a:solidFill>
                <a:ea typeface="Calibri"/>
                <a:cs typeface="Arial"/>
                <a:hlinkClick r:id="rId3"/>
              </a:rPr>
              <a:t>.anwer@su.</a:t>
            </a:r>
            <a:r>
              <a:rPr lang="en-US" sz="2800" u="sng" dirty="0">
                <a:solidFill>
                  <a:srgbClr val="0000FF"/>
                </a:solidFill>
                <a:ea typeface="Calibri"/>
                <a:cs typeface="Arial"/>
              </a:rPr>
              <a:t>edu.krd</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التربية الأساس</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5324535"/>
          </a:xfrm>
          <a:prstGeom prst="rect">
            <a:avLst/>
          </a:prstGeom>
          <a:noFill/>
        </p:spPr>
        <p:txBody>
          <a:bodyPr wrap="square" rtlCol="1">
            <a:spAutoFit/>
          </a:bodyPr>
          <a:lstStyle/>
          <a:p>
            <a:endParaRPr lang="ar-IQ" sz="2800" b="1" dirty="0"/>
          </a:p>
          <a:p>
            <a:pPr marL="457200" indent="-457200">
              <a:buFont typeface="Wingdings" pitchFamily="2" charset="2"/>
              <a:buChar char="Ø"/>
            </a:pPr>
            <a:r>
              <a:rPr lang="ar-IQ" sz="2400" b="1" dirty="0"/>
              <a:t>ظنّ وأخواتها</a:t>
            </a:r>
          </a:p>
          <a:p>
            <a:pPr marL="457200" indent="-457200">
              <a:buFont typeface="Wingdings" pitchFamily="2" charset="2"/>
              <a:buChar char="Ø"/>
            </a:pPr>
            <a:r>
              <a:rPr lang="ar-IQ" sz="2400" b="1" dirty="0"/>
              <a:t>أولا/ أفعال القلوب</a:t>
            </a:r>
          </a:p>
          <a:p>
            <a:pPr marL="457200" indent="-457200">
              <a:buFont typeface="Wingdings" pitchFamily="2" charset="2"/>
              <a:buChar char="Ø"/>
            </a:pPr>
            <a:r>
              <a:rPr lang="ar-IQ" sz="2400" b="1" dirty="0"/>
              <a:t>ثانياً/ أفعال التحويل</a:t>
            </a:r>
          </a:p>
          <a:p>
            <a:pPr marL="457200" indent="-457200">
              <a:buFont typeface="Wingdings" pitchFamily="2" charset="2"/>
              <a:buChar char="Ø"/>
            </a:pPr>
            <a:r>
              <a:rPr lang="ar-IQ" sz="2400" b="1" dirty="0"/>
              <a:t>المتعدي إلى ثلاثة مفاعيل</a:t>
            </a:r>
          </a:p>
          <a:p>
            <a:endParaRPr lang="ar-IQ" sz="2400" b="1" dirty="0"/>
          </a:p>
          <a:p>
            <a:pPr marL="457200" indent="-457200">
              <a:buFont typeface="Wingdings" pitchFamily="2" charset="2"/>
              <a:buChar char="Ø"/>
            </a:pPr>
            <a:endParaRPr lang="ar-IQ" sz="2400" b="1" dirty="0"/>
          </a:p>
          <a:p>
            <a:pPr marL="457200" indent="-457200">
              <a:buFont typeface="Wingdings" pitchFamily="2" charset="2"/>
              <a:buChar char="Ø"/>
            </a:pPr>
            <a:endParaRPr lang="ar-IQ" sz="2800" b="1" dirty="0"/>
          </a:p>
          <a:p>
            <a:endParaRPr lang="en-US" sz="2800" b="1" dirty="0"/>
          </a:p>
          <a:p>
            <a:pPr marL="457200" indent="-457200">
              <a:buFont typeface="Wingdings" pitchFamily="2" charset="2"/>
              <a:buChar char="Ø"/>
            </a:pPr>
            <a:endParaRPr lang="ar-IQ" sz="2800" b="1" dirty="0"/>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95337"/>
            <a:ext cx="7416824" cy="400110"/>
          </a:xfrm>
          <a:prstGeom prst="rect">
            <a:avLst/>
          </a:prstGeom>
          <a:noFill/>
        </p:spPr>
        <p:txBody>
          <a:bodyPr wrap="square" rtlCol="1">
            <a:spAutoFit/>
          </a:bodyPr>
          <a:lstStyle/>
          <a:p>
            <a:pPr algn="ctr"/>
            <a:r>
              <a:rPr lang="ar-IQ" sz="2000" b="1" dirty="0"/>
              <a:t>ظنّ وأخواتِها</a:t>
            </a:r>
            <a:endParaRPr lang="en-US" sz="20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
        <p:nvSpPr>
          <p:cNvPr id="11" name="TextBox 10"/>
          <p:cNvSpPr txBox="1"/>
          <p:nvPr/>
        </p:nvSpPr>
        <p:spPr>
          <a:xfrm>
            <a:off x="287524" y="476672"/>
            <a:ext cx="8532948" cy="6248445"/>
          </a:xfrm>
          <a:prstGeom prst="rect">
            <a:avLst/>
          </a:prstGeom>
          <a:noFill/>
        </p:spPr>
        <p:txBody>
          <a:bodyPr wrap="square" rtlCol="1">
            <a:spAutoFit/>
          </a:bodyPr>
          <a:lstStyle/>
          <a:p>
            <a:pPr algn="just"/>
            <a:r>
              <a:rPr lang="ar-IQ" sz="2000" b="1" dirty="0"/>
              <a:t>   </a:t>
            </a:r>
            <a:r>
              <a:rPr lang="ar-IQ" dirty="0"/>
              <a:t>هذا هو القسم الثالث من الأفعال الناسخة للابتداء، وهو (ظنّ وأخواتها)، وتنقسمُ إلى قسمين: أحدُهما: أفعالُ القلوب، والثاني: أفعالُ التحويل(التصيير) ، وهذه الأفعال تدخلُ غلى الجملة الاسمية، فتنصبُ الجزأين (المبتدأ والخبر)، على أنّهما مفعولانِ لها .</a:t>
            </a:r>
          </a:p>
          <a:p>
            <a:pPr algn="just"/>
            <a:r>
              <a:rPr lang="ar-IQ" sz="2000" b="1" dirty="0"/>
              <a:t>أولاً/ أفعال القلوب</a:t>
            </a:r>
          </a:p>
          <a:p>
            <a:pPr algn="just"/>
            <a:r>
              <a:rPr lang="ar-IQ" sz="2000" dirty="0"/>
              <a:t>أما أفعال القلوب، فتنقسمُ إلى قسمين:</a:t>
            </a:r>
          </a:p>
          <a:p>
            <a:pPr algn="just"/>
            <a:r>
              <a:rPr lang="ar-IQ" sz="2000" b="1" dirty="0"/>
              <a:t>1-أفعال اليقين</a:t>
            </a:r>
            <a:r>
              <a:rPr lang="ar-IQ" sz="2000" dirty="0"/>
              <a:t>، وهي ستةٌ(رأى، علِم، وجدَ، درَى، تعلّم، وألفى):</a:t>
            </a:r>
          </a:p>
          <a:p>
            <a:pPr algn="just"/>
            <a:r>
              <a:rPr lang="ar-IQ" b="1" dirty="0"/>
              <a:t>أ-رأى: </a:t>
            </a:r>
            <a:r>
              <a:rPr lang="ar-IQ" dirty="0"/>
              <a:t>كقول الشاعر: رأيتُ اللهَ أكبرَ كلّ شيءٍ      محاولةً وأكثرَهُم جنودا</a:t>
            </a:r>
          </a:p>
          <a:p>
            <a:pPr algn="just"/>
            <a:r>
              <a:rPr lang="ar-IQ" b="1" dirty="0"/>
              <a:t>الشاهدُ فيه: </a:t>
            </a:r>
            <a:r>
              <a:rPr lang="ar-IQ" dirty="0"/>
              <a:t>قوله(رأيتُ اللهَ...)، فإنّ رأى فيهِ دالةٌ على اليقين، وقد نصبت مفعولَين، أحدهما: لفظ الجلالةِ، والثاني: قوله أكبر.</a:t>
            </a:r>
          </a:p>
          <a:p>
            <a:pPr algn="just"/>
            <a:r>
              <a:rPr lang="ar-IQ" b="1" dirty="0"/>
              <a:t>ب-علِم: </a:t>
            </a:r>
            <a:r>
              <a:rPr lang="ar-IQ" dirty="0"/>
              <a:t>كقولهِ تعالى: (فإنْ علِمتُمُوهُنَّ مُؤمِناتٍ)، وكقول الشاعر:</a:t>
            </a:r>
          </a:p>
          <a:p>
            <a:pPr algn="just"/>
            <a:r>
              <a:rPr lang="ar-IQ" dirty="0"/>
              <a:t>علِمتُكَ الباذِلَ المعروفِ فانبَعَثَتْ      إليكَ بي واجفاتُ الشّوقِ والأملِ</a:t>
            </a:r>
          </a:p>
          <a:p>
            <a:pPr algn="just"/>
            <a:r>
              <a:rPr lang="ar-IQ" b="1" dirty="0"/>
              <a:t>الشاهدُ فيهِ: </a:t>
            </a:r>
            <a:r>
              <a:rPr lang="ar-IQ" dirty="0"/>
              <a:t>قوله(علمتك الباذل...)، فإنّ علِمَ فغلٌ دالٌ على اليقين، وقد نصب مفعولين، أحدهما: الكاف، والثاني: قوله الباذل .</a:t>
            </a:r>
          </a:p>
          <a:p>
            <a:pPr algn="just"/>
            <a:r>
              <a:rPr lang="ar-IQ" b="1" dirty="0"/>
              <a:t>ج-وجَدَ: </a:t>
            </a:r>
            <a:r>
              <a:rPr lang="ar-IQ" dirty="0"/>
              <a:t>نحو: وجدْتُ الصدقَ زينةَ العُقلاءِ، وكقولهِ تعالى: (وإنْ وجدْنا أكثرَهم لفاسقينَ) .</a:t>
            </a:r>
          </a:p>
          <a:p>
            <a:pPr algn="just"/>
            <a:r>
              <a:rPr lang="ar-IQ" b="1" dirty="0"/>
              <a:t>د-درَى: </a:t>
            </a:r>
            <a:r>
              <a:rPr lang="ar-IQ" dirty="0"/>
              <a:t>كقول الشاعر:  دُريتَ الوفيَّ العَهدَ فاغْتَبِط         فإنّ اغتباطاً بالوفاءِ حميدُ</a:t>
            </a:r>
          </a:p>
          <a:p>
            <a:pPr algn="just"/>
            <a:r>
              <a:rPr lang="ar-IQ" b="1" dirty="0"/>
              <a:t>الشاهدُ فيه: </a:t>
            </a:r>
            <a:r>
              <a:rPr lang="ar-IQ" dirty="0"/>
              <a:t>قوله(دريت الوفي...)، فإنّ درى فعلٌ دالٌ على اليقين، وقد نصبَ مفعولَين، أحدهما: التاء التي وقعت نائب فاعل، والثاني: قوله الوفي . </a:t>
            </a:r>
          </a:p>
          <a:p>
            <a:pPr algn="just"/>
            <a:r>
              <a:rPr lang="ar-IQ" b="1" dirty="0"/>
              <a:t>ه-تَعلَّمْ: </a:t>
            </a:r>
            <a:r>
              <a:rPr lang="ar-IQ" dirty="0"/>
              <a:t>وهي التي بمعنى(اعْلَمْ)، كقول الشاعر: تعلّمْ شفاءَ النّفسِ قهرَ عدوِّها    فبالِغْ بِلُطْفٍ في التّحيُّلِ والمَكْرِ</a:t>
            </a:r>
          </a:p>
          <a:p>
            <a:pPr algn="just"/>
            <a:r>
              <a:rPr lang="ar-IQ" b="1" dirty="0"/>
              <a:t>الشاهدُ فيه: </a:t>
            </a:r>
            <a:r>
              <a:rPr lang="ar-IQ" dirty="0"/>
              <a:t>قوله(تعلم شفاء.......)، حيثُ وَرَدَ فيهِ تعلّم بمعنى(اعْلَمْ)، ونصب مفعولين، أحدهما: شفاء، والثاني: قوله قهرَ.</a:t>
            </a:r>
          </a:p>
          <a:p>
            <a:pPr algn="just"/>
            <a:r>
              <a:rPr lang="ar-IQ" b="1" dirty="0"/>
              <a:t>و-ألفى: </a:t>
            </a:r>
            <a:r>
              <a:rPr lang="ar-IQ" dirty="0"/>
              <a:t>نحو: ألفَيتُ الاجتهادَ وسيلةً للفَلاحِ، أي: علمتُ .    </a:t>
            </a:r>
            <a:r>
              <a:rPr lang="ar-IQ" b="1" dirty="0"/>
              <a:t> </a:t>
            </a:r>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671169"/>
            <a:ext cx="2133600" cy="365125"/>
          </a:xfrm>
        </p:spPr>
        <p:txBody>
          <a:bodyPr/>
          <a:lstStyle/>
          <a:p>
            <a:fld id="{64079F43-72A0-420E-AC11-C557A754E6F8}" type="slidenum">
              <a:rPr lang="ar-IQ" smtClean="0"/>
              <a:t>4</a:t>
            </a:fld>
            <a:endParaRPr lang="ar-IQ"/>
          </a:p>
        </p:txBody>
      </p:sp>
      <p:sp>
        <p:nvSpPr>
          <p:cNvPr id="120" name="Slide Number Placeholder 1"/>
          <p:cNvSpPr txBox="1">
            <a:spLocks/>
          </p:cNvSpPr>
          <p:nvPr/>
        </p:nvSpPr>
        <p:spPr>
          <a:xfrm>
            <a:off x="457200" y="6356350"/>
            <a:ext cx="2133600"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4079F43-72A0-420E-AC11-C557A754E6F8}" type="slidenum">
              <a:rPr lang="ar-IQ" sz="2000" smtClean="0">
                <a:solidFill>
                  <a:schemeClr val="tx1"/>
                </a:solidFill>
              </a:rPr>
              <a:pPr/>
              <a:t>4</a:t>
            </a:fld>
            <a:endParaRPr lang="ar-IQ" sz="2000" dirty="0">
              <a:solidFill>
                <a:schemeClr val="tx1"/>
              </a:solidFill>
            </a:endParaRPr>
          </a:p>
        </p:txBody>
      </p:sp>
      <p:sp>
        <p:nvSpPr>
          <p:cNvPr id="3" name="TextBox 2">
            <a:extLst>
              <a:ext uri="{FF2B5EF4-FFF2-40B4-BE49-F238E27FC236}">
                <a16:creationId xmlns:a16="http://schemas.microsoft.com/office/drawing/2014/main" id="{72CFB483-C297-54B6-35AB-ED7073B83290}"/>
              </a:ext>
            </a:extLst>
          </p:cNvPr>
          <p:cNvSpPr txBox="1"/>
          <p:nvPr/>
        </p:nvSpPr>
        <p:spPr>
          <a:xfrm>
            <a:off x="539552" y="188640"/>
            <a:ext cx="8352928" cy="8011632"/>
          </a:xfrm>
          <a:prstGeom prst="rect">
            <a:avLst/>
          </a:prstGeom>
          <a:noFill/>
        </p:spPr>
        <p:txBody>
          <a:bodyPr wrap="square" rtlCol="0">
            <a:spAutoFit/>
          </a:bodyPr>
          <a:lstStyle/>
          <a:p>
            <a:pPr algn="just"/>
            <a:r>
              <a:rPr lang="ar-IQ" b="1" dirty="0"/>
              <a:t>2- أفعال الظنّ(الرجحان): </a:t>
            </a:r>
            <a:r>
              <a:rPr lang="ar-IQ" dirty="0"/>
              <a:t>وهي ما تفيدُ رُجحان وقوع الشيء، وهي نوعان:نوعٌ يكونُ للظنِّ واليقين، والغالِب كونُهُ للظنّ، ونوعٌ يكونُ للظنِّ فحَسْب، </a:t>
            </a:r>
            <a:r>
              <a:rPr lang="ar-IQ" b="1" dirty="0"/>
              <a:t>فالنوع الأوّل ثلاثةُ أفعال:</a:t>
            </a:r>
          </a:p>
          <a:p>
            <a:pPr algn="just"/>
            <a:r>
              <a:rPr lang="ar-IQ" sz="1600" b="1" dirty="0"/>
              <a:t>أ-ظنَّ:</a:t>
            </a:r>
            <a:r>
              <a:rPr lang="ar-IQ" sz="1600" dirty="0"/>
              <a:t>وهو لِرُجحان وقوع الشيء،نحو: ظنَنْتُ الفرجَ قريباً، وقد تكونُ لليقين، كقولهِ تعالى: (الّذينَ يظُنُّونَ أنَّهُم مُلاقوا ربِّهِم)، أي: علِموا واعتقدوا .</a:t>
            </a:r>
          </a:p>
          <a:p>
            <a:pPr algn="just"/>
            <a:r>
              <a:rPr lang="ar-IQ" sz="1600" b="1" dirty="0"/>
              <a:t>ب-خالَ: </a:t>
            </a:r>
            <a:r>
              <a:rPr lang="ar-IQ" sz="1600" dirty="0"/>
              <a:t>ويكون لليقين والاعتقاد، فالاعتقاد نحو: خِلتُ زيداً أخاكَ، واليقين، كقولِ الشاعر:</a:t>
            </a:r>
          </a:p>
          <a:p>
            <a:pPr algn="just"/>
            <a:r>
              <a:rPr lang="ar-IQ" sz="1600" dirty="0"/>
              <a:t>دعاني الغواني عمّهُنَّ وخَلْتُني   لِيَ اسمٌ فلا أُدعى بهِ وهُوَ أوَّلُ</a:t>
            </a:r>
          </a:p>
          <a:p>
            <a:pPr algn="just"/>
            <a:r>
              <a:rPr lang="ar-IQ" sz="1600" b="1" dirty="0"/>
              <a:t>الشاهدُ فيه: </a:t>
            </a:r>
            <a:r>
              <a:rPr lang="ar-IQ" sz="1600" dirty="0"/>
              <a:t>قوله(وخلتني لي اسم...)، فإنّ خالَ فيه بمعنى فعل اليقين، وليسَ هو بمعنى فعل الظنّ، لأنّهُ لايظنُّ أنّ لِنفسِهِ اسماً، بل هو على يقينٍ مِن ذلِك، وقد نصب بهذا الفعل مفعولَين، أولُهما ضمير المتكلّمِ وهو الياء، وثانيهما جملة (لي اسمٌ) من المبتدأِ والخبر.</a:t>
            </a:r>
          </a:p>
          <a:p>
            <a:pPr algn="just"/>
            <a:r>
              <a:rPr lang="ar-IQ" sz="1600" b="1" dirty="0"/>
              <a:t>ج-حسِبَ: </a:t>
            </a:r>
            <a:r>
              <a:rPr lang="ar-IQ" sz="1600" dirty="0"/>
              <a:t>وتستعمل في الاعتقادِ واليقين، فالاعتقاد نحو: حسِبْتُ علياً صاحِبَكَ، واليقين كقولِ الشاعر:</a:t>
            </a:r>
          </a:p>
          <a:p>
            <a:pPr algn="just"/>
            <a:r>
              <a:rPr lang="ar-IQ" sz="1600" dirty="0"/>
              <a:t>حسِبْتُ التُّقى والجودَ خيرَ تجارةٍ       رَبَاحاً إذا ما المَرْءُ أصبحَ ثاقِلاً</a:t>
            </a:r>
          </a:p>
          <a:p>
            <a:pPr algn="just"/>
            <a:r>
              <a:rPr lang="ar-IQ" sz="1600" b="1" dirty="0"/>
              <a:t>الشاهدُ فيه: </a:t>
            </a:r>
            <a:r>
              <a:rPr lang="ar-IQ" sz="1600" dirty="0"/>
              <a:t>قولُه(حسبتُ التقى...)، حيثُ استعملَ فيه الشاعرُ حسبتُ بمعنى علِمتُ، ونصب به مفعولَين، أولهما قوله (التُّقى)، والثاني قوله (خيرَ تجارةٍ) .</a:t>
            </a:r>
          </a:p>
          <a:p>
            <a:pPr algn="just"/>
            <a:r>
              <a:rPr lang="ar-IQ" sz="1600" b="1" dirty="0"/>
              <a:t>-والنّوعُ الثاني (وهو ما يفيدُ الظنَّ فحسب)خمسةُ أفعال:</a:t>
            </a:r>
          </a:p>
          <a:p>
            <a:pPr algn="just"/>
            <a:r>
              <a:rPr lang="ar-IQ" sz="1600" b="1" dirty="0"/>
              <a:t>أ-جَعلَ: </a:t>
            </a:r>
            <a:r>
              <a:rPr lang="ar-IQ" sz="1600" dirty="0"/>
              <a:t>كقولهِ تعالى: (وجعلُوا الملائكةَ الّذينَ هُم عبادُ الرّحمانِ إناثاً) .</a:t>
            </a:r>
          </a:p>
          <a:p>
            <a:pPr algn="just"/>
            <a:r>
              <a:rPr lang="ar-IQ" sz="1600" b="1" dirty="0"/>
              <a:t>ب-حجَا: </a:t>
            </a:r>
            <a:r>
              <a:rPr lang="ar-IQ" sz="1600" dirty="0"/>
              <a:t>كقول الشاعر: قدْ كنْتُ أحجو أبا عمروٍ أخا ثقةٍ      حتّى ألمّتْ بِنا يوماً مُلِمّاتُ</a:t>
            </a:r>
          </a:p>
          <a:p>
            <a:pPr algn="just"/>
            <a:r>
              <a:rPr lang="ar-IQ" sz="1600" b="1" dirty="0"/>
              <a:t>الشاهدُ فيه: </a:t>
            </a:r>
            <a:r>
              <a:rPr lang="ar-IQ" sz="1600" dirty="0"/>
              <a:t>قوله(أحجو أبا عمروٍ أخا)، حيث استعمِل المضارع من حجا بمعنى (ظنَّ)، ونصبَ به مفعولين، أحدهما أبا عمرو، والثاني أخا ثقةٍ .</a:t>
            </a:r>
          </a:p>
          <a:p>
            <a:pPr algn="just"/>
            <a:r>
              <a:rPr lang="ar-IQ" sz="1600" b="1" dirty="0"/>
              <a:t>ج-عدَّ: </a:t>
            </a:r>
            <a:r>
              <a:rPr lang="ar-IQ" sz="1600" dirty="0"/>
              <a:t>كقول الشاعر: فلا تعدُدِ المَولَى شريكَكَ في الغِنى     ولكِنّما المولى شريكُكَ في العُدْمِ</a:t>
            </a:r>
          </a:p>
          <a:p>
            <a:pPr algn="just"/>
            <a:r>
              <a:rPr lang="ar-IQ" sz="1600" b="1" dirty="0"/>
              <a:t>الشاهدُ فيه: </a:t>
            </a:r>
            <a:r>
              <a:rPr lang="ar-IQ" sz="1600" dirty="0"/>
              <a:t>قوله(فلا تعدد المولى شريك...)، حيثُ استُعمل المضارع من عدَّ بمعنى ظنَّ، ونصب به مفعولين، أحدهما قوله(المولى)، والثاني قوله (شريكَ) .</a:t>
            </a:r>
          </a:p>
          <a:p>
            <a:pPr algn="just"/>
            <a:r>
              <a:rPr lang="ar-IQ" sz="1600" b="1" dirty="0"/>
              <a:t>د-زَعَمَ:</a:t>
            </a:r>
            <a:r>
              <a:rPr lang="ar-IQ" sz="1600" dirty="0"/>
              <a:t>أي:ظنَّ ظنّاً راجحاً، كقول الشاعر: فإنْ تزعُميني كنْتُ اجهلُ فيكُمُ   فإنّي شَريتُ الحِلمَ بعدَكِ بالجهلِ</a:t>
            </a:r>
          </a:p>
          <a:p>
            <a:pPr algn="just"/>
            <a:r>
              <a:rPr lang="ar-IQ" sz="1600" b="1" dirty="0"/>
              <a:t>الشاهدُ فيه: </a:t>
            </a:r>
            <a:r>
              <a:rPr lang="ar-IQ" sz="1600" dirty="0"/>
              <a:t>قوله (تزعميني كنت أجهل)، استعمل المضارع من زعم بمعنى الرجحان، ونصب مفعولين هما: ياء المتكلم، وجملة كان ومعمولَيها .</a:t>
            </a:r>
          </a:p>
          <a:p>
            <a:pPr algn="just"/>
            <a:r>
              <a:rPr lang="ar-IQ" sz="1600" b="1" dirty="0"/>
              <a:t>ه-هَبْ: </a:t>
            </a:r>
            <a:r>
              <a:rPr lang="ar-IQ" sz="1600" dirty="0"/>
              <a:t>كقول الشاعر: فقُلْتُ أجِرْني أبا مالِكٍ       وإلّا فَهَبْني أمراً هالِكاً</a:t>
            </a:r>
          </a:p>
          <a:p>
            <a:pPr algn="just"/>
            <a:r>
              <a:rPr lang="ar-IQ" sz="1600" b="1" dirty="0"/>
              <a:t>الشاهد فيه: </a:t>
            </a:r>
            <a:r>
              <a:rPr lang="ar-IQ" sz="1600" dirty="0"/>
              <a:t>قوله(فهبني أمراً)، فإنَّ هب فيهِ بمعنى فعل الظنّ، نصب مفعولين أحدهما: ياء المتكلم، والثاني قوله (أمراً) .</a:t>
            </a:r>
            <a:endParaRPr lang="ar-IQ" sz="1600" b="1" dirty="0"/>
          </a:p>
          <a:p>
            <a:pPr algn="just"/>
            <a:r>
              <a:rPr lang="ar-IQ" dirty="0"/>
              <a:t> </a:t>
            </a:r>
          </a:p>
          <a:p>
            <a:pPr algn="just"/>
            <a:endParaRPr lang="en-US" sz="2000" dirty="0"/>
          </a:p>
          <a:p>
            <a:pPr algn="just"/>
            <a:endParaRPr lang="ar-IQ" sz="2000" dirty="0"/>
          </a:p>
          <a:p>
            <a:pPr algn="just"/>
            <a:endParaRPr lang="ar-IQ" sz="2000" dirty="0"/>
          </a:p>
          <a:p>
            <a:pPr algn="just"/>
            <a:r>
              <a:rPr lang="ar-IQ" sz="2000" b="1"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0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C4D545-7BC2-0816-6539-2E9EE06AC81D}"/>
              </a:ext>
            </a:extLst>
          </p:cNvPr>
          <p:cNvSpPr>
            <a:spLocks noGrp="1"/>
          </p:cNvSpPr>
          <p:nvPr>
            <p:ph idx="1"/>
          </p:nvPr>
        </p:nvSpPr>
        <p:spPr>
          <a:xfrm>
            <a:off x="457200" y="136526"/>
            <a:ext cx="8229600" cy="6584950"/>
          </a:xfrm>
        </p:spPr>
        <p:txBody>
          <a:bodyPr>
            <a:normAutofit/>
          </a:bodyPr>
          <a:lstStyle/>
          <a:p>
            <a:pPr marL="0" indent="0" algn="just">
              <a:buNone/>
            </a:pPr>
            <a:endParaRPr lang="ar-IQ" sz="2000" b="1" dirty="0"/>
          </a:p>
          <a:p>
            <a:pPr marL="0" indent="0" algn="just">
              <a:buNone/>
            </a:pPr>
            <a:r>
              <a:rPr lang="ar-IQ" sz="2000" b="1" dirty="0"/>
              <a:t>ثانياً/ أفعالُ التحويل(التصيير) </a:t>
            </a:r>
          </a:p>
          <a:p>
            <a:pPr marL="0" indent="0" algn="just">
              <a:buNone/>
            </a:pPr>
            <a:r>
              <a:rPr lang="ar-IQ" sz="1800" dirty="0"/>
              <a:t>وهي ما تكونُ بمعنى صيّرَ، وهي سبعةٌ (صيّرَ، جعل، وهبَ، تخِذَ، اتّخَذَ،ترك، وردَّ):</a:t>
            </a:r>
          </a:p>
          <a:p>
            <a:pPr marL="0" indent="0" algn="just">
              <a:buNone/>
            </a:pPr>
            <a:r>
              <a:rPr lang="ar-IQ" sz="1800" b="1" dirty="0"/>
              <a:t>أ-صيّرَ: </a:t>
            </a:r>
            <a:r>
              <a:rPr lang="ar-IQ" sz="1800" dirty="0"/>
              <a:t>نحو: صيَّرْتُ الطّينَ خزَفاً، صيّرتُ العدوَّ صديقاً .</a:t>
            </a:r>
          </a:p>
          <a:p>
            <a:pPr marL="0" indent="0" algn="just">
              <a:buNone/>
            </a:pPr>
            <a:r>
              <a:rPr lang="ar-IQ" sz="1800" b="1" dirty="0"/>
              <a:t>ب-جعلَ: </a:t>
            </a:r>
            <a:r>
              <a:rPr lang="ar-IQ" sz="1800" dirty="0"/>
              <a:t>كقولهِ تعالى: (فَجَعلْناهُ هباءً منثُوراً) .</a:t>
            </a:r>
          </a:p>
          <a:p>
            <a:pPr marL="0" indent="0" algn="just">
              <a:buNone/>
            </a:pPr>
            <a:r>
              <a:rPr lang="ar-IQ" sz="1800" b="1" dirty="0"/>
              <a:t>ج-وهبَ: </a:t>
            </a:r>
            <a:r>
              <a:rPr lang="ar-IQ" sz="1800" dirty="0"/>
              <a:t>نحو: وهبَني اللهُ فداكَ، أي: صيّرَني</a:t>
            </a:r>
          </a:p>
          <a:p>
            <a:pPr marL="0" indent="0" algn="just">
              <a:buNone/>
            </a:pPr>
            <a:r>
              <a:rPr lang="ar-IQ" sz="1800" b="1" dirty="0"/>
              <a:t>د-تخِذَ: </a:t>
            </a:r>
            <a:r>
              <a:rPr lang="ar-IQ" sz="1800" dirty="0"/>
              <a:t>نحو: تخِذتُكَ صديقاً . </a:t>
            </a:r>
          </a:p>
          <a:p>
            <a:pPr marL="0" indent="0" algn="just">
              <a:buNone/>
            </a:pPr>
            <a:r>
              <a:rPr lang="ar-IQ" sz="1800" b="1" dirty="0"/>
              <a:t>ه-اتّخَذَ: </a:t>
            </a:r>
            <a:r>
              <a:rPr lang="ar-IQ" sz="1800" dirty="0"/>
              <a:t>كقوله تعالى: (واتّخذَ اللهُ إبراهيمَ خليلاً) .</a:t>
            </a:r>
          </a:p>
          <a:p>
            <a:pPr marL="0" indent="0" algn="just">
              <a:buNone/>
            </a:pPr>
            <a:r>
              <a:rPr lang="ar-IQ" sz="1800" b="1" dirty="0"/>
              <a:t>و-تَرَكَ: </a:t>
            </a:r>
            <a:r>
              <a:rPr lang="ar-IQ" sz="1800" dirty="0"/>
              <a:t>كقولهِ تعالى: (وتَرَكْنا بعضَهم يومئذٍ يموجُ في بعضٍ) .</a:t>
            </a:r>
          </a:p>
          <a:p>
            <a:pPr marL="0" indent="0" algn="just">
              <a:buNone/>
            </a:pPr>
            <a:r>
              <a:rPr lang="ar-IQ" sz="1800" b="1" dirty="0"/>
              <a:t>ز-ردّ: </a:t>
            </a:r>
            <a:r>
              <a:rPr lang="ar-IQ" sz="1800" dirty="0"/>
              <a:t>كقوله تعالى: (ودَّ كثيرٌ من أهلِ الكتابِ لَو يرُدُّونَكُم مِن بعدِ إيمانِكُم كُفّاراً)، وكقولِ الشاعر:</a:t>
            </a:r>
          </a:p>
          <a:p>
            <a:pPr marL="0" indent="0" algn="just">
              <a:buNone/>
            </a:pPr>
            <a:r>
              <a:rPr lang="ar-IQ" sz="1800" dirty="0"/>
              <a:t>فَرُدَّ شُعورَهُنَّ السّودَ بيضاً     ورُدَّ وجوهَهُنَّ البيضَ سُوداً</a:t>
            </a:r>
          </a:p>
          <a:p>
            <a:pPr marL="0" indent="0" algn="just">
              <a:buNone/>
            </a:pPr>
            <a:r>
              <a:rPr lang="ar-IQ" sz="1800" b="1" dirty="0"/>
              <a:t>الشاهدُ فيه: </a:t>
            </a:r>
            <a:r>
              <a:rPr lang="ar-IQ" sz="1800" dirty="0"/>
              <a:t>قوله(فرد شعورهن...) وقوله(ورد وجوههن....)، حيثُ استعمل ردّ في معنى التصيير والتحويل، ونصب به في كل واحد من الموضعين .</a:t>
            </a:r>
            <a:endParaRPr lang="ar-IQ" sz="1800" b="1" dirty="0"/>
          </a:p>
        </p:txBody>
      </p:sp>
      <p:sp>
        <p:nvSpPr>
          <p:cNvPr id="4" name="Slide Number Placeholder 3">
            <a:extLst>
              <a:ext uri="{FF2B5EF4-FFF2-40B4-BE49-F238E27FC236}">
                <a16:creationId xmlns:a16="http://schemas.microsoft.com/office/drawing/2014/main" id="{8C98FC4B-D780-5D88-CCC3-1695E2DA2F42}"/>
              </a:ext>
            </a:extLst>
          </p:cNvPr>
          <p:cNvSpPr>
            <a:spLocks noGrp="1"/>
          </p:cNvSpPr>
          <p:nvPr>
            <p:ph type="sldNum" sz="quarter" idx="12"/>
          </p:nvPr>
        </p:nvSpPr>
        <p:spPr/>
        <p:txBody>
          <a:bodyPr/>
          <a:lstStyle/>
          <a:p>
            <a:fld id="{64079F43-72A0-420E-AC11-C557A754E6F8}" type="slidenum">
              <a:rPr lang="ar-IQ" smtClean="0"/>
              <a:t>5</a:t>
            </a:fld>
            <a:endParaRPr lang="ar-IQ"/>
          </a:p>
        </p:txBody>
      </p:sp>
    </p:spTree>
    <p:extLst>
      <p:ext uri="{BB962C8B-B14F-4D97-AF65-F5344CB8AC3E}">
        <p14:creationId xmlns:p14="http://schemas.microsoft.com/office/powerpoint/2010/main" val="12766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71827-C0EF-B7E0-B36F-541F20CE0F96}"/>
              </a:ext>
            </a:extLst>
          </p:cNvPr>
          <p:cNvSpPr>
            <a:spLocks noGrp="1"/>
          </p:cNvSpPr>
          <p:nvPr>
            <p:ph idx="1"/>
          </p:nvPr>
        </p:nvSpPr>
        <p:spPr>
          <a:xfrm>
            <a:off x="457200" y="332656"/>
            <a:ext cx="8229600" cy="6388819"/>
          </a:xfrm>
        </p:spPr>
        <p:txBody>
          <a:bodyPr>
            <a:normAutofit/>
          </a:bodyPr>
          <a:lstStyle/>
          <a:p>
            <a:pPr marL="0" indent="0" algn="ctr">
              <a:buNone/>
            </a:pPr>
            <a:r>
              <a:rPr lang="ar-IQ" sz="2000" b="1" dirty="0">
                <a:sym typeface="Wingdings" panose="05000000000000000000" pitchFamily="2" charset="2"/>
              </a:rPr>
              <a:t>المتعدي إلى ثلاثة مفاعيل</a:t>
            </a:r>
          </a:p>
          <a:p>
            <a:pPr marL="0" indent="0" algn="ctr">
              <a:buNone/>
            </a:pPr>
            <a:endParaRPr lang="ar-IQ" sz="2000" b="1" dirty="0">
              <a:sym typeface="Wingdings" panose="05000000000000000000" pitchFamily="2" charset="2"/>
            </a:endParaRPr>
          </a:p>
          <a:p>
            <a:pPr marL="0" indent="0" algn="just">
              <a:buNone/>
            </a:pPr>
            <a:r>
              <a:rPr lang="ar-IQ" sz="2000" dirty="0">
                <a:latin typeface="Arial" panose="020B0604020202020204" pitchFamily="34" charset="0"/>
                <a:cs typeface="Arial" panose="020B0604020202020204" pitchFamily="34" charset="0"/>
              </a:rPr>
              <a:t>   الأفعال التي تتعدى إلى ثلاثة مفاعيل سبعةٌ، وهي: (أرى، أعلمَ، أنبأ، نبّأ، أخبرَ، خبّرَ، وحدّثَ)، كما في الأمثلة الآتية: أريتُ سعيداً الأمرَ واضحاً، أنبأتُ خليلاً الخبرَ واقعاً، وخبّرتُهُ أو حدّثتُهُ إيّاهُ حقّاً .</a:t>
            </a:r>
          </a:p>
          <a:p>
            <a:pPr marL="0" indent="0" algn="just">
              <a:buNone/>
            </a:pPr>
            <a:endParaRPr lang="ar-IQ" sz="2000" dirty="0">
              <a:latin typeface="Arial" panose="020B0604020202020204" pitchFamily="34" charset="0"/>
              <a:cs typeface="Arial" panose="020B0604020202020204" pitchFamily="34" charset="0"/>
            </a:endParaRPr>
          </a:p>
          <a:p>
            <a:pPr marL="0" indent="0" algn="just">
              <a:buNone/>
            </a:pPr>
            <a:r>
              <a:rPr lang="ar-IQ" sz="2000" dirty="0">
                <a:latin typeface="Arial" panose="020B0604020202020204" pitchFamily="34" charset="0"/>
                <a:cs typeface="Arial" panose="020B0604020202020204" pitchFamily="34" charset="0"/>
              </a:rPr>
              <a:t>   (أرى) و(أعلمَ) أصلهما (رأى وعلِم)، يتعدّيانِ بالهمزةِ إلى ثلاثة مفاعيل، لأنهما قبل دخول الهمزة كانا يتعدّيانِ إلى مفعولَين، نحو: علِم زيدٌ عمراً منطلقاً، ورأى خالدٌ بكراً أخاك)، فلّما دخلت عليهما همزة النقل زادتهما مفعولاً ثالثاً، وهو الذي كان فاعلاً قبل دخولِ الهمزةِ، وذلك نحو: أعلمْتُ زيداً عمراً منطلقاً، وأريتُ خالداً بكراً أخاكَ، فـ(زيداً) و(خالداً) مفعول أول، وهما كانا فاعلين حين قلنا: علم زيدٌ، رأى خالدٌ، وهذا هو شأنُ الهمزةِ إذا أُدخِلَت على الفعلِ ، وهي تصيّرُ ماكان فاعلاً مفعولاً، فإن كان الفعل قبل دخولها لازماً صارت بعد دخولها متعدياً إلى واحد، نحو: خرج زيدٌ/ أخرجتُ زيداً، وإن كان متعدياً إلى واحدٍ صار بعد دخولها متعدياً إلى اثنين، نحو: لبِسَ زيدٌ جُبّةً/ ألبسْتُ زيداً جبّةً، وإن كان متعدياً إلى اثنين صار بعد دخولها متعدياً إلى ثلاثة كما تقدّم في (أعلم) و(أرى) . </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endParaRPr lang="ar-IQ" sz="2000" dirty="0">
              <a:sym typeface="Wingdings" panose="05000000000000000000" pitchFamily="2" charset="2"/>
            </a:endParaRPr>
          </a:p>
        </p:txBody>
      </p:sp>
      <p:sp>
        <p:nvSpPr>
          <p:cNvPr id="4" name="Slide Number Placeholder 3">
            <a:extLst>
              <a:ext uri="{FF2B5EF4-FFF2-40B4-BE49-F238E27FC236}">
                <a16:creationId xmlns:a16="http://schemas.microsoft.com/office/drawing/2014/main" id="{EBE36093-C322-B362-F225-02E91D9C13BE}"/>
              </a:ext>
            </a:extLst>
          </p:cNvPr>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116244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1761</TotalTime>
  <Words>1171</Words>
  <Application>Microsoft Office PowerPoint</Application>
  <PresentationFormat>On-screen Show (4:3)</PresentationFormat>
  <Paragraphs>86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214</cp:revision>
  <dcterms:created xsi:type="dcterms:W3CDTF">2021-02-08T20:53:53Z</dcterms:created>
  <dcterms:modified xsi:type="dcterms:W3CDTF">2023-01-14T19:47:50Z</dcterms:modified>
</cp:coreProperties>
</file>