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4128" r:id="rId1"/>
  </p:sldMasterIdLst>
  <p:notesMasterIdLst>
    <p:notesMasterId r:id="rId7"/>
  </p:notesMasterIdLst>
  <p:sldIdLst>
    <p:sldId id="270" r:id="rId2"/>
    <p:sldId id="269" r:id="rId3"/>
    <p:sldId id="256" r:id="rId4"/>
    <p:sldId id="258" r:id="rId5"/>
    <p:sldId id="274" r:id="rId6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0070C0"/>
    <a:srgbClr val="932121"/>
    <a:srgbClr val="0000FF"/>
    <a:srgbClr val="3214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93" d="100"/>
          <a:sy n="93" d="100"/>
        </p:scale>
        <p:origin x="1162" y="5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1342AE8D-90B0-4D7B-A3C3-F9396B8A55EC}" type="datetimeFigureOut">
              <a:rPr lang="ar-IQ" smtClean="0"/>
              <a:t>23/07/1444</a:t>
            </a:fld>
            <a:endParaRPr lang="ar-IQ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419B39F9-2061-442E-9E7C-A740FF461B0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0911240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9B39F9-2061-442E-9E7C-A740FF461B0E}" type="slidenum">
              <a:rPr lang="ar-IQ" smtClean="0"/>
              <a:t>1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8872886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8EAC8-EC45-46AE-B127-776F1E6DC6CD}" type="datetime1">
              <a:rPr lang="en-US" smtClean="0"/>
              <a:t>2/13/2023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IQ"/>
              <a:t>111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79F43-72A0-420E-AC11-C557A754E6F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6753343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F245D-4DA1-4D11-8B25-9FA6201992DB}" type="datetime1">
              <a:rPr lang="en-US" smtClean="0"/>
              <a:t>2/13/2023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IQ"/>
              <a:t>111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79F43-72A0-420E-AC11-C557A754E6F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231467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7ADA1-69D7-41F3-98BF-EB47EEED30F6}" type="datetime1">
              <a:rPr lang="en-US" smtClean="0"/>
              <a:t>2/13/2023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IQ"/>
              <a:t>111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79F43-72A0-420E-AC11-C557A754E6F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60272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C1656-73B8-464F-BF30-E21B4C65BC9B}" type="datetime1">
              <a:rPr lang="en-US" smtClean="0"/>
              <a:t>2/13/2023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IQ"/>
              <a:t>111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79F43-72A0-420E-AC11-C557A754E6F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6158632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B7F26-E386-4900-9B3B-68E3A4F2C1DF}" type="datetime1">
              <a:rPr lang="en-US" smtClean="0"/>
              <a:t>2/13/2023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IQ"/>
              <a:t>111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79F43-72A0-420E-AC11-C557A754E6F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1389145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6B4EA-0461-4C0F-B8B9-2BB3E15E3B9A}" type="datetime1">
              <a:rPr lang="en-US" smtClean="0"/>
              <a:t>2/13/2023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IQ"/>
              <a:t>111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79F43-72A0-420E-AC11-C557A754E6F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5365236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F821A-3367-49A3-80AA-F3C07A693CBF}" type="datetime1">
              <a:rPr lang="en-US" smtClean="0"/>
              <a:t>2/13/2023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IQ"/>
              <a:t>111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79F43-72A0-420E-AC11-C557A754E6F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3199953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175C8-8E94-4281-A499-640310B378F3}" type="datetime1">
              <a:rPr lang="en-US" smtClean="0"/>
              <a:t>2/13/2023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IQ"/>
              <a:t>111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79F43-72A0-420E-AC11-C557A754E6F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3166888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9D09A-0C2F-40B9-8710-8911AE1585A9}" type="datetime1">
              <a:rPr lang="en-US" smtClean="0"/>
              <a:t>2/13/2023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IQ"/>
              <a:t>111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79F43-72A0-420E-AC11-C557A754E6F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5114221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F6233-093F-4371-851F-6B891943E81D}" type="datetime1">
              <a:rPr lang="en-US" smtClean="0"/>
              <a:t>2/13/2023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IQ"/>
              <a:t>111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79F43-72A0-420E-AC11-C557A754E6F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0881377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363A4-178E-4D66-99DA-F0FE508FD87D}" type="datetime1">
              <a:rPr lang="en-US" smtClean="0"/>
              <a:t>2/13/2023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IQ"/>
              <a:t>111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79F43-72A0-420E-AC11-C557A754E6F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7198909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061B4E-D9E0-421F-B2CA-B2823A9E14A9}" type="datetime1">
              <a:rPr lang="en-US" smtClean="0"/>
              <a:t>2/13/2023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ar-IQ"/>
              <a:t>111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079F43-72A0-420E-AC11-C557A754E6F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283777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29" r:id="rId1"/>
    <p:sldLayoutId id="2147484130" r:id="rId2"/>
    <p:sldLayoutId id="2147484131" r:id="rId3"/>
    <p:sldLayoutId id="2147484132" r:id="rId4"/>
    <p:sldLayoutId id="2147484133" r:id="rId5"/>
    <p:sldLayoutId id="2147484134" r:id="rId6"/>
    <p:sldLayoutId id="2147484135" r:id="rId7"/>
    <p:sldLayoutId id="2147484136" r:id="rId8"/>
    <p:sldLayoutId id="2147484137" r:id="rId9"/>
    <p:sldLayoutId id="2147484138" r:id="rId10"/>
    <p:sldLayoutId id="2147484139" r:id="rId11"/>
  </p:sldLayoutIdLst>
  <p:hf hdr="0" ftr="0" dt="0"/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.anwer@su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44824"/>
            <a:ext cx="8964488" cy="6000328"/>
          </a:xfrm>
        </p:spPr>
        <p:txBody>
          <a:bodyPr>
            <a:normAutofit/>
          </a:bodyPr>
          <a:lstStyle/>
          <a:p>
            <a:pPr rtl="1">
              <a:lnSpc>
                <a:spcPct val="115000"/>
              </a:lnSpc>
              <a:spcAft>
                <a:spcPts val="1000"/>
              </a:spcAft>
            </a:pPr>
            <a:endParaRPr lang="en-US" sz="2800" dirty="0">
              <a:ea typeface="Calibri"/>
              <a:cs typeface="Arial"/>
            </a:endParaRPr>
          </a:p>
          <a:p>
            <a:pPr marL="0" indent="0" algn="r" rtl="1">
              <a:lnSpc>
                <a:spcPct val="115000"/>
              </a:lnSpc>
              <a:spcAft>
                <a:spcPts val="1000"/>
              </a:spcAft>
              <a:buNone/>
            </a:pPr>
            <a:endParaRPr lang="ar-IQ" sz="2800" b="1" dirty="0">
              <a:ea typeface="Calibri"/>
              <a:cs typeface="Arial"/>
            </a:endParaRPr>
          </a:p>
          <a:p>
            <a:pPr marL="0" indent="0" algn="ctr" rtl="1">
              <a:lnSpc>
                <a:spcPct val="115000"/>
              </a:lnSpc>
              <a:spcAft>
                <a:spcPts val="1000"/>
              </a:spcAft>
              <a:buNone/>
            </a:pPr>
            <a:r>
              <a:rPr lang="ar-IQ" sz="2800" b="1" dirty="0">
                <a:ea typeface="Calibri"/>
              </a:rPr>
              <a:t>تعدي الفعل ولزومه</a:t>
            </a:r>
            <a:endParaRPr lang="en-US" sz="2800" dirty="0">
              <a:ea typeface="Calibri"/>
              <a:cs typeface="Arial"/>
            </a:endParaRPr>
          </a:p>
          <a:p>
            <a:pPr marL="0" indent="0" algn="ctr" rtl="1">
              <a:lnSpc>
                <a:spcPct val="115000"/>
              </a:lnSpc>
              <a:spcAft>
                <a:spcPts val="1000"/>
              </a:spcAft>
              <a:buNone/>
            </a:pPr>
            <a:r>
              <a:rPr lang="ar-IQ" sz="2800" b="1" dirty="0">
                <a:ea typeface="Calibri"/>
              </a:rPr>
              <a:t>مدرسة المادة </a:t>
            </a:r>
            <a:r>
              <a:rPr lang="ar-IQ" sz="2800" dirty="0">
                <a:ea typeface="Calibri"/>
                <a:cs typeface="Ali_K_Sahifa Bold"/>
              </a:rPr>
              <a:t>: ريذين صلاح أنور</a:t>
            </a:r>
          </a:p>
          <a:p>
            <a:pPr marL="0" indent="0" algn="ctr">
              <a:lnSpc>
                <a:spcPct val="115000"/>
              </a:lnSpc>
              <a:spcAft>
                <a:spcPts val="1000"/>
              </a:spcAft>
              <a:buNone/>
            </a:pPr>
            <a:r>
              <a:rPr lang="ar-IQ" sz="2800" b="1" dirty="0">
                <a:ea typeface="Calibri"/>
              </a:rPr>
              <a:t> المرحلة: الثانية</a:t>
            </a:r>
            <a:endParaRPr lang="en-US" sz="2800" dirty="0">
              <a:ea typeface="Calibri"/>
              <a:cs typeface="Arial"/>
            </a:endParaRPr>
          </a:p>
          <a:p>
            <a:pPr marL="0" indent="0" algn="ctr" rtl="1"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sz="2800" dirty="0">
                <a:ea typeface="Calibri"/>
                <a:cs typeface="Arial"/>
              </a:rPr>
              <a:t>Email : </a:t>
            </a:r>
            <a:r>
              <a:rPr lang="en-US" sz="2800" u="sng" dirty="0">
                <a:solidFill>
                  <a:srgbClr val="0000FF"/>
                </a:solidFill>
                <a:ea typeface="Calibri"/>
                <a:cs typeface="Arial"/>
              </a:rPr>
              <a:t>rezhin</a:t>
            </a:r>
            <a:r>
              <a:rPr lang="en-US" sz="2800" u="sng" dirty="0">
                <a:solidFill>
                  <a:srgbClr val="0000FF"/>
                </a:solidFill>
                <a:ea typeface="Calibri"/>
                <a:cs typeface="Arial"/>
                <a:hlinkClick r:id="rId3"/>
              </a:rPr>
              <a:t>.anwer@su.</a:t>
            </a:r>
            <a:r>
              <a:rPr lang="en-US" sz="2800" u="sng" dirty="0">
                <a:solidFill>
                  <a:srgbClr val="0000FF"/>
                </a:solidFill>
                <a:ea typeface="Calibri"/>
                <a:cs typeface="Arial"/>
              </a:rPr>
              <a:t>edu.krd</a:t>
            </a:r>
            <a:r>
              <a:rPr lang="ar-IQ" sz="2800" dirty="0">
                <a:ea typeface="Calibri"/>
              </a:rPr>
              <a:t> </a:t>
            </a:r>
            <a:endParaRPr lang="en-US" sz="2800" dirty="0">
              <a:ea typeface="Calibri"/>
              <a:cs typeface="Arial"/>
            </a:endParaRPr>
          </a:p>
          <a:p>
            <a:endParaRPr lang="ar-IQ" sz="2800" dirty="0"/>
          </a:p>
        </p:txBody>
      </p:sp>
      <p:pic>
        <p:nvPicPr>
          <p:cNvPr id="4" name="Picture 3" descr="new arm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969020"/>
            <a:ext cx="1828800" cy="2057400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6300192" y="840432"/>
            <a:ext cx="223224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IQ" sz="2400" b="1" dirty="0"/>
              <a:t>إقليم كوردستان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79F43-72A0-420E-AC11-C557A754E6F8}" type="slidenum">
              <a:rPr lang="ar-IQ" sz="2000" smtClean="0">
                <a:solidFill>
                  <a:schemeClr val="tx1"/>
                </a:solidFill>
              </a:rPr>
              <a:t>1</a:t>
            </a:fld>
            <a:endParaRPr lang="ar-IQ" sz="2000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96136" y="1340768"/>
            <a:ext cx="2932214" cy="158684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IQ" sz="2400" b="1" dirty="0">
                <a:ea typeface="Calibri"/>
              </a:rPr>
              <a:t> جامعة صلاح الدين – أربيل</a:t>
            </a:r>
            <a:endParaRPr lang="en-US" sz="2400" dirty="0"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IQ" sz="2400" b="1" dirty="0">
                <a:ea typeface="Calibri"/>
              </a:rPr>
              <a:t>   كلية التربية الأساس</a:t>
            </a:r>
            <a:endParaRPr lang="en-US" sz="2400" dirty="0"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IQ" sz="2400" b="1" dirty="0">
                <a:ea typeface="Calibri"/>
              </a:rPr>
              <a:t>   قسم اللغة العربية</a:t>
            </a:r>
            <a:r>
              <a:rPr lang="ar-IQ" sz="2400" dirty="0">
                <a:ea typeface="Calibri"/>
              </a:rPr>
              <a:t> </a:t>
            </a:r>
            <a:endParaRPr lang="ar-IQ" sz="2400" dirty="0"/>
          </a:p>
        </p:txBody>
      </p:sp>
    </p:spTree>
    <p:extLst>
      <p:ext uri="{BB962C8B-B14F-4D97-AF65-F5344CB8AC3E}">
        <p14:creationId xmlns:p14="http://schemas.microsoft.com/office/powerpoint/2010/main" val="7123636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-1116632" y="1268760"/>
            <a:ext cx="8352928" cy="310854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endParaRPr lang="ar-IQ" sz="2800" b="1" dirty="0"/>
          </a:p>
          <a:p>
            <a:pPr marL="457200" indent="-457200">
              <a:buFont typeface="Wingdings" pitchFamily="2" charset="2"/>
              <a:buChar char="Ø"/>
            </a:pPr>
            <a:r>
              <a:rPr lang="ar-IQ" sz="2800" b="1" dirty="0"/>
              <a:t>تعدي الفعل ولزومه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ar-IQ" sz="2800" b="1" dirty="0"/>
              <a:t>أقسام الفعل المتعدي</a:t>
            </a:r>
            <a:endParaRPr lang="en-US" sz="2800" b="1" dirty="0"/>
          </a:p>
          <a:p>
            <a:pPr marL="457200" indent="-457200">
              <a:buFont typeface="Wingdings" pitchFamily="2" charset="2"/>
              <a:buChar char="Ø"/>
            </a:pPr>
            <a:endParaRPr lang="ar-IQ" sz="2800" b="1" dirty="0"/>
          </a:p>
          <a:p>
            <a:endParaRPr lang="en-US" sz="2800" b="1" dirty="0">
              <a:solidFill>
                <a:srgbClr val="0070C0"/>
              </a:solidFill>
            </a:endParaRPr>
          </a:p>
          <a:p>
            <a:endParaRPr lang="ar-IQ" sz="2800" dirty="0"/>
          </a:p>
          <a:p>
            <a:endParaRPr lang="ar-IQ" sz="2800" dirty="0"/>
          </a:p>
        </p:txBody>
      </p:sp>
      <p:sp>
        <p:nvSpPr>
          <p:cNvPr id="2" name="TextBox 1"/>
          <p:cNvSpPr txBox="1"/>
          <p:nvPr/>
        </p:nvSpPr>
        <p:spPr>
          <a:xfrm>
            <a:off x="3203848" y="799837"/>
            <a:ext cx="2952328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IQ" sz="3600" b="1" dirty="0">
                <a:solidFill>
                  <a:srgbClr val="0070C0"/>
                </a:solidFill>
              </a:rPr>
              <a:t>المحتوى</a:t>
            </a:r>
            <a:endParaRPr lang="ar-IQ" sz="36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79F43-72A0-420E-AC11-C557A754E6F8}" type="slidenum">
              <a:rPr lang="ar-IQ" sz="2000" smtClean="0">
                <a:solidFill>
                  <a:schemeClr val="tx1"/>
                </a:solidFill>
              </a:rPr>
              <a:t>2</a:t>
            </a:fld>
            <a:endParaRPr lang="ar-IQ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88058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31840" y="260649"/>
            <a:ext cx="3096344" cy="648072"/>
          </a:xfrm>
          <a:solidFill>
            <a:schemeClr val="bg1"/>
          </a:solidFill>
          <a:ln w="2857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ar-IQ" sz="3200" b="1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تعدي الفعل ولزومه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1560" y="980728"/>
            <a:ext cx="7848871" cy="5475569"/>
          </a:xfrm>
        </p:spPr>
        <p:txBody>
          <a:bodyPr>
            <a:normAutofit fontScale="92500" lnSpcReduction="20000"/>
          </a:bodyPr>
          <a:lstStyle/>
          <a:p>
            <a:pPr algn="r"/>
            <a:r>
              <a:rPr lang="ar-IQ" sz="2800" b="1" dirty="0">
                <a:solidFill>
                  <a:srgbClr val="0070C0"/>
                </a:solidFill>
              </a:rPr>
              <a:t>    </a:t>
            </a:r>
            <a:r>
              <a:rPr lang="ar-IQ" sz="2400" dirty="0">
                <a:solidFill>
                  <a:schemeClr val="tx1"/>
                </a:solidFill>
              </a:rPr>
              <a:t>ينقسم الفعلُ باعتبار معناه إلى متعدٍ ولازم:</a:t>
            </a:r>
          </a:p>
          <a:p>
            <a:pPr algn="r"/>
            <a:r>
              <a:rPr lang="ar-IQ" sz="2800" b="1" dirty="0">
                <a:solidFill>
                  <a:schemeClr val="tx1"/>
                </a:solidFill>
              </a:rPr>
              <a:t>   فالمتعدي</a:t>
            </a:r>
            <a:r>
              <a:rPr lang="ar-IQ" sz="2400" dirty="0">
                <a:solidFill>
                  <a:schemeClr val="tx1"/>
                </a:solidFill>
              </a:rPr>
              <a:t>:</a:t>
            </a:r>
            <a:r>
              <a:rPr lang="ar-IQ" sz="2800" dirty="0">
                <a:solidFill>
                  <a:schemeClr val="tx1"/>
                </a:solidFill>
              </a:rPr>
              <a:t> </a:t>
            </a:r>
            <a:r>
              <a:rPr lang="ar-IQ" sz="2400" dirty="0">
                <a:solidFill>
                  <a:schemeClr val="tx1"/>
                </a:solidFill>
              </a:rPr>
              <a:t>هو الذي يصل إلى مفعولهِ بغَير حرف جر، نحو: أكرمْتُ الفائزَ، ويسمّى فعلاً متعدياً، وواقعاً، ومجاوزاً .</a:t>
            </a:r>
          </a:p>
          <a:p>
            <a:pPr algn="r"/>
            <a:r>
              <a:rPr lang="ar-IQ" sz="2800" dirty="0">
                <a:solidFill>
                  <a:schemeClr val="tx1"/>
                </a:solidFill>
              </a:rPr>
              <a:t>   </a:t>
            </a:r>
            <a:r>
              <a:rPr lang="ar-IQ" sz="2800" b="1" dirty="0">
                <a:solidFill>
                  <a:schemeClr val="tx1"/>
                </a:solidFill>
              </a:rPr>
              <a:t>أما اللازم</a:t>
            </a:r>
            <a:r>
              <a:rPr lang="ar-IQ" sz="2400" dirty="0">
                <a:solidFill>
                  <a:schemeClr val="tx1"/>
                </a:solidFill>
              </a:rPr>
              <a:t>: فهو ما ليس كذلك، وهو ما لايصل إلى مفعوله إلا بحرف جر، نحو: سلّمْتُ على الطالبِ، أو لا مفعولَ لهُ، نحو: قامَ الطالبُ، ويسمّى فعلاً لازماً، وقاصراً، وغير متعدٍ .</a:t>
            </a:r>
          </a:p>
          <a:p>
            <a:pPr algn="r"/>
            <a:r>
              <a:rPr lang="ar-IQ" sz="2400" b="1" dirty="0">
                <a:solidFill>
                  <a:schemeClr val="tx1"/>
                </a:solidFill>
              </a:rPr>
              <a:t>   ويتحتّم اللزوم لكل فعل: </a:t>
            </a:r>
          </a:p>
          <a:p>
            <a:pPr marL="342900" indent="-342900" algn="r">
              <a:buFontTx/>
              <a:buChar char="-"/>
            </a:pPr>
            <a:r>
              <a:rPr lang="ar-IQ" sz="2400" dirty="0">
                <a:solidFill>
                  <a:schemeClr val="tx1"/>
                </a:solidFill>
              </a:rPr>
              <a:t>دالٍ على سجية(الطبع)، نحو: شرُفَ/كرُم/ظرُف...</a:t>
            </a:r>
          </a:p>
          <a:p>
            <a:pPr marL="342900" indent="-342900" algn="r">
              <a:buFontTx/>
              <a:buChar char="-"/>
            </a:pPr>
            <a:r>
              <a:rPr lang="ar-IQ" sz="2400" dirty="0">
                <a:solidFill>
                  <a:schemeClr val="tx1"/>
                </a:solidFill>
              </a:rPr>
              <a:t>وكذا كل فعل على وزن افعلَلَّ، نحو: اقشعرَّ/ اطمأنَّ...</a:t>
            </a:r>
          </a:p>
          <a:p>
            <a:pPr marL="342900" indent="-342900" algn="r">
              <a:buFontTx/>
              <a:buChar char="-"/>
            </a:pPr>
            <a:r>
              <a:rPr lang="ar-IQ" sz="2400" dirty="0">
                <a:solidFill>
                  <a:schemeClr val="tx1"/>
                </a:solidFill>
              </a:rPr>
              <a:t>أو على وزن افعنللَ، نحو: اقعنسس/ احرنجمَ....</a:t>
            </a:r>
          </a:p>
          <a:p>
            <a:pPr marL="342900" indent="-342900" algn="r">
              <a:buFontTx/>
              <a:buChar char="-"/>
            </a:pPr>
            <a:r>
              <a:rPr lang="ar-IQ" sz="2400" dirty="0">
                <a:solidFill>
                  <a:schemeClr val="tx1"/>
                </a:solidFill>
              </a:rPr>
              <a:t>دلّ على النظافة، نحو: طهُرَ الثوبُ/ أو نظُفَ....</a:t>
            </a:r>
          </a:p>
          <a:p>
            <a:pPr marL="342900" indent="-342900" algn="r">
              <a:buFontTx/>
              <a:buChar char="-"/>
            </a:pPr>
            <a:r>
              <a:rPr lang="ar-IQ" sz="2400" dirty="0">
                <a:solidFill>
                  <a:schemeClr val="tx1"/>
                </a:solidFill>
              </a:rPr>
              <a:t>دلَّ على دنَسٍ، نحو: دنسَ الثوبُ ووسخَ....</a:t>
            </a:r>
          </a:p>
          <a:p>
            <a:pPr marL="342900" indent="-342900" algn="r">
              <a:buFontTx/>
              <a:buChar char="-"/>
            </a:pPr>
            <a:r>
              <a:rPr lang="ar-IQ" sz="2400" dirty="0">
                <a:solidFill>
                  <a:schemeClr val="tx1"/>
                </a:solidFill>
              </a:rPr>
              <a:t>دلّ على مرضٍ، نحو: مرِضَ زيدٌ/ أو احمرّ/ اصفرّ....</a:t>
            </a:r>
          </a:p>
          <a:p>
            <a:pPr marL="342900" indent="-342900" algn="r">
              <a:buFontTx/>
              <a:buChar char="-"/>
            </a:pPr>
            <a:r>
              <a:rPr lang="ar-IQ" sz="2400" dirty="0">
                <a:solidFill>
                  <a:schemeClr val="tx1"/>
                </a:solidFill>
              </a:rPr>
              <a:t>كان مطاوعاً لما تعدى إلى مفعول واحد، نحو: مدَدْتُ الحديدَ فامتدَّ/ ودحرجْتُ زيداً فتدحرَجَ... </a:t>
            </a:r>
            <a:r>
              <a:rPr lang="ar-IQ" sz="2800" dirty="0">
                <a:solidFill>
                  <a:schemeClr val="tx1"/>
                </a:solidFill>
              </a:rPr>
              <a:t> 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79F43-72A0-420E-AC11-C557A754E6F8}" type="slidenum">
              <a:rPr lang="ar-IQ" sz="2000" smtClean="0">
                <a:solidFill>
                  <a:schemeClr val="tx1"/>
                </a:solidFill>
              </a:rPr>
              <a:t>3</a:t>
            </a:fld>
            <a:endParaRPr lang="ar-IQ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75972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4910" y="260647"/>
            <a:ext cx="824753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IQ" sz="2800" b="1" dirty="0">
                <a:solidFill>
                  <a:srgbClr val="0070C0"/>
                </a:solidFill>
              </a:rPr>
              <a:t>     </a:t>
            </a:r>
            <a:r>
              <a:rPr lang="ar-IQ" sz="2800" b="1" dirty="0"/>
              <a:t>أقسام الفعل المتعدّي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79F43-72A0-420E-AC11-C557A754E6F8}" type="slidenum">
              <a:rPr lang="ar-IQ" sz="2000" smtClean="0">
                <a:solidFill>
                  <a:schemeClr val="tx1"/>
                </a:solidFill>
              </a:rPr>
              <a:t>4</a:t>
            </a:fld>
            <a:endParaRPr lang="ar-IQ" sz="2000" dirty="0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122099" y="620687"/>
            <a:ext cx="7564701" cy="649408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/>
            <a:r>
              <a:rPr lang="ar-IQ" sz="2800" dirty="0"/>
              <a:t>   </a:t>
            </a:r>
            <a:r>
              <a:rPr lang="ar-IQ" sz="2400" dirty="0"/>
              <a:t>الأفعال المتعدية على ثلاثة أقسام:</a:t>
            </a:r>
          </a:p>
          <a:p>
            <a:pPr algn="just"/>
            <a:r>
              <a:rPr lang="ar-IQ" sz="2400" b="1" dirty="0"/>
              <a:t>أولاً</a:t>
            </a:r>
            <a:r>
              <a:rPr lang="ar-IQ" sz="2400" dirty="0"/>
              <a:t>/ المتعدي إلى مفعول به واحد وهو كثير، وذلك نحو: كتبَ وأخذ وأكرمَ.....، نحو: كتبَ الطالبُ الدرسَ .</a:t>
            </a:r>
          </a:p>
          <a:p>
            <a:pPr algn="just"/>
            <a:r>
              <a:rPr lang="ar-IQ" sz="2400" b="1" dirty="0"/>
              <a:t>ثانياً</a:t>
            </a:r>
            <a:r>
              <a:rPr lang="ar-IQ" sz="2400" dirty="0"/>
              <a:t>/ المتعدي إلى مفعولَين، وهو على قسمين: </a:t>
            </a:r>
          </a:p>
          <a:p>
            <a:pPr marL="342900" indent="-342900" algn="just">
              <a:buFontTx/>
              <a:buChar char="-"/>
            </a:pPr>
            <a:r>
              <a:rPr lang="ar-IQ" sz="2400" dirty="0"/>
              <a:t>قسم ينصب مفعولين ليس أصلهما مبتدأ وخبراً .</a:t>
            </a:r>
          </a:p>
          <a:p>
            <a:pPr marL="342900" indent="-342900" algn="just">
              <a:buFontTx/>
              <a:buChar char="-"/>
            </a:pPr>
            <a:r>
              <a:rPr lang="ar-IQ" sz="2400" dirty="0"/>
              <a:t>وقسم ينصب مفعولين أصلهما مبتدأ وخبر.</a:t>
            </a:r>
          </a:p>
          <a:p>
            <a:pPr algn="just"/>
            <a:r>
              <a:rPr lang="ar-IQ" sz="2400" b="1" dirty="0"/>
              <a:t>فالأول</a:t>
            </a:r>
            <a:r>
              <a:rPr lang="ar-IQ" sz="2400" dirty="0"/>
              <a:t>: نحو: أعطى/ سأل/ منح/ منع/ كسا/ ألبسَ/ وعلّم، تقول: أعطيتُكَ كتاباً، منحتُ المجتهدَ جائزةً، كَسوتُ الفقيرَ ثوباً، ألبسْتُ المجتهدَ وِساماً، علّمْتُ سعيداً الأدبَ .</a:t>
            </a:r>
          </a:p>
          <a:p>
            <a:pPr algn="just"/>
            <a:r>
              <a:rPr lang="ar-IQ" sz="2400" b="1" dirty="0"/>
              <a:t>والثاني</a:t>
            </a:r>
            <a:r>
              <a:rPr lang="ar-IQ" sz="2400" dirty="0"/>
              <a:t>: على قسمين هما: أفعال القلوب، وأفعال التحويل .</a:t>
            </a:r>
          </a:p>
          <a:p>
            <a:pPr algn="just"/>
            <a:r>
              <a:rPr lang="ar-IQ" sz="2400" b="1" dirty="0"/>
              <a:t>1- أفعال القلوب: </a:t>
            </a:r>
            <a:r>
              <a:rPr lang="ar-IQ" sz="2400" dirty="0"/>
              <a:t>أفعال القلوب المتعدية إلى مفعولين هي على نوعين:</a:t>
            </a:r>
            <a:r>
              <a:rPr lang="ar-IQ" sz="2400" b="1" dirty="0"/>
              <a:t>أفعال</a:t>
            </a:r>
            <a:r>
              <a:rPr lang="ar-IQ" sz="2400" dirty="0"/>
              <a:t> </a:t>
            </a:r>
            <a:r>
              <a:rPr lang="ar-IQ" sz="2400" b="1" dirty="0"/>
              <a:t>اليقين</a:t>
            </a:r>
            <a:r>
              <a:rPr lang="ar-IQ" sz="2400" dirty="0"/>
              <a:t>، وهي:(رأى، علم، درَى، وجَد، ألفى، وتعلّم)، </a:t>
            </a:r>
            <a:r>
              <a:rPr lang="ar-IQ" sz="2400" b="1" dirty="0"/>
              <a:t>وأفعال</a:t>
            </a:r>
            <a:r>
              <a:rPr lang="ar-IQ" sz="2400" dirty="0"/>
              <a:t> </a:t>
            </a:r>
            <a:r>
              <a:rPr lang="ar-IQ" sz="2400" b="1" dirty="0"/>
              <a:t>الرجحان،</a:t>
            </a:r>
            <a:r>
              <a:rPr lang="ar-IQ" sz="2400" dirty="0"/>
              <a:t> وهي: ( خالَ، حسِبَ، جعلَ، حجا، عدّ، زعم، وهبْ) .</a:t>
            </a:r>
          </a:p>
          <a:p>
            <a:pPr algn="just"/>
            <a:r>
              <a:rPr lang="ar-IQ" sz="2400" dirty="0"/>
              <a:t>كالأمثلة الآتية: رأيتُ اللهَ أكبرَ كلّ شيء، دريتُ الوفيّ العهدَ، وكقوله تعالى: </a:t>
            </a:r>
            <a:br>
              <a:rPr lang="ar-IQ" sz="2400" dirty="0"/>
            </a:br>
            <a:r>
              <a:rPr lang="ar-IQ" sz="2400" dirty="0"/>
              <a:t>(فإن علمتموهنّ مؤمناتٍ)، وفي حديث الدجّال: (تعلّموا أنّ ربّكم ليسَ بأعور)، وكقوله تعالى: (جعلوا الملائكةَ الذين هم عبادُ الرحمانِ إناثاً) .</a:t>
            </a:r>
            <a:endParaRPr lang="ar-IQ" sz="2400" b="1" dirty="0"/>
          </a:p>
          <a:p>
            <a:pPr algn="just"/>
            <a:endParaRPr lang="ar-IQ" sz="2800" dirty="0"/>
          </a:p>
        </p:txBody>
      </p:sp>
    </p:spTree>
    <p:extLst>
      <p:ext uri="{BB962C8B-B14F-4D97-AF65-F5344CB8AC3E}">
        <p14:creationId xmlns:p14="http://schemas.microsoft.com/office/powerpoint/2010/main" val="231771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57200" y="6671169"/>
            <a:ext cx="2133600" cy="365125"/>
          </a:xfrm>
        </p:spPr>
        <p:txBody>
          <a:bodyPr/>
          <a:lstStyle/>
          <a:p>
            <a:fld id="{64079F43-72A0-420E-AC11-C557A754E6F8}" type="slidenum">
              <a:rPr lang="ar-IQ" smtClean="0"/>
              <a:t>5</a:t>
            </a:fld>
            <a:endParaRPr lang="ar-IQ"/>
          </a:p>
        </p:txBody>
      </p:sp>
      <p:sp>
        <p:nvSpPr>
          <p:cNvPr id="120" name="Slide Number Placeholder 1"/>
          <p:cNvSpPr txBox="1">
            <a:spLocks/>
          </p:cNvSpPr>
          <p:nvPr/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defPPr>
              <a:defRPr lang="ar-IQ"/>
            </a:defPPr>
            <a:lvl1pPr marL="0" algn="l" defTabSz="914400" rtl="1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4079F43-72A0-420E-AC11-C557A754E6F8}" type="slidenum">
              <a:rPr lang="ar-IQ" sz="2000" smtClean="0">
                <a:solidFill>
                  <a:schemeClr val="tx1"/>
                </a:solidFill>
              </a:rPr>
              <a:pPr/>
              <a:t>5</a:t>
            </a:fld>
            <a:endParaRPr lang="ar-IQ" sz="2000" dirty="0">
              <a:solidFill>
                <a:schemeClr val="tx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2CFB483-C297-54B6-35AB-ED7073B83290}"/>
              </a:ext>
            </a:extLst>
          </p:cNvPr>
          <p:cNvSpPr txBox="1"/>
          <p:nvPr/>
        </p:nvSpPr>
        <p:spPr>
          <a:xfrm>
            <a:off x="539552" y="620688"/>
            <a:ext cx="7776864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IQ" sz="2400" dirty="0">
                <a:latin typeface="Arial" panose="020B0604020202020204" pitchFamily="34" charset="0"/>
                <a:cs typeface="Arial" panose="020B0604020202020204" pitchFamily="34" charset="0"/>
              </a:rPr>
              <a:t>وسُميت هذه الأفعال بـ (أفعال القلوب) لأنها إدراكٌ بالحس الباطن، فمعانيها قائمة بالقلب .</a:t>
            </a:r>
          </a:p>
          <a:p>
            <a:r>
              <a:rPr lang="ar-IQ" sz="2400" b="1" dirty="0">
                <a:latin typeface="Arial" panose="020B0604020202020204" pitchFamily="34" charset="0"/>
                <a:cs typeface="Arial" panose="020B0604020202020204" pitchFamily="34" charset="0"/>
              </a:rPr>
              <a:t>2- أفعال التحويل: </a:t>
            </a:r>
            <a:r>
              <a:rPr lang="ar-IQ" sz="2400" dirty="0">
                <a:latin typeface="Arial" panose="020B0604020202020204" pitchFamily="34" charset="0"/>
                <a:cs typeface="Arial" panose="020B0604020202020204" pitchFamily="34" charset="0"/>
              </a:rPr>
              <a:t>أفعال التحويل هي ما تكون بمعنى صيّر، وهي سبعة: (صيّر، ردّ، تركَ، تخذَ، اتّخذَ، جعلَن ووهّبَ)ن وهي تنصب مفعولين أصلهما مبتدأ وخبر، ومن أمثلتها ما يأتي: صيّرتُ العدوَّ صديقاً، تخذتُكَ صديقاً، وكقوله تعالى: (وتركْنا بعضهم يومئذٍ يموجُ في بعض)، (واتخذَ اللهُ إبراهيمَ خليلاً).</a:t>
            </a:r>
          </a:p>
          <a:p>
            <a:endParaRPr lang="ar-IQ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ar-IQ" sz="2400" b="1" dirty="0">
                <a:latin typeface="Arial" panose="020B0604020202020204" pitchFamily="34" charset="0"/>
                <a:cs typeface="Arial" panose="020B0604020202020204" pitchFamily="34" charset="0"/>
              </a:rPr>
              <a:t>ثالثاً</a:t>
            </a:r>
            <a:r>
              <a:rPr lang="ar-IQ" sz="2400" dirty="0">
                <a:latin typeface="Arial" panose="020B0604020202020204" pitchFamily="34" charset="0"/>
                <a:cs typeface="Arial" panose="020B0604020202020204" pitchFamily="34" charset="0"/>
              </a:rPr>
              <a:t>/ المتعدي إلى ثلاثة مفاعيل، نحو: (أرى، أعلمَ، أنبأ، نبّأ، أخبرَ، خبّرَ، وحدّثَ)، كما في الأمثلة الآتية: أريتُ سعيداً الأمرَ واضحاً، أنبأتُ خليلاً الخبرَ واقعاً، وخبّرتُهُ أو حدّثتُهُ إيّاهُ حقّاً .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ar-IQ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70983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529</TotalTime>
  <Words>567</Words>
  <Application>Microsoft Office PowerPoint</Application>
  <PresentationFormat>On-screen Show (4:3)</PresentationFormat>
  <Paragraphs>50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Wingdings</vt:lpstr>
      <vt:lpstr>Office Theme</vt:lpstr>
      <vt:lpstr>PowerPoint Presentation</vt:lpstr>
      <vt:lpstr>PowerPoint Presentation</vt:lpstr>
      <vt:lpstr>تعدي الفعل ولزومه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المفعول لأجله</dc:title>
  <dc:creator>USER 1</dc:creator>
  <cp:lastModifiedBy>Lenovo</cp:lastModifiedBy>
  <cp:revision>77</cp:revision>
  <dcterms:created xsi:type="dcterms:W3CDTF">2021-02-08T20:53:53Z</dcterms:created>
  <dcterms:modified xsi:type="dcterms:W3CDTF">2023-02-13T08:16:14Z</dcterms:modified>
</cp:coreProperties>
</file>