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28" r:id="rId1"/>
  </p:sldMasterIdLst>
  <p:notesMasterIdLst>
    <p:notesMasterId r:id="rId7"/>
  </p:notesMasterIdLst>
  <p:sldIdLst>
    <p:sldId id="270" r:id="rId2"/>
    <p:sldId id="269" r:id="rId3"/>
    <p:sldId id="258" r:id="rId4"/>
    <p:sldId id="274" r:id="rId5"/>
    <p:sldId id="278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932121"/>
    <a:srgbClr val="0000FF"/>
    <a:srgbClr val="321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42AE8D-90B0-4D7B-A3C3-F9396B8A55EC}" type="datetimeFigureOut">
              <a:rPr lang="ar-IQ" smtClean="0"/>
              <a:t>28/07/1444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B39F9-2061-442E-9E7C-A740FF461B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112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B39F9-2061-442E-9E7C-A740FF461B0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28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EAC8-EC45-46AE-B127-776F1E6DC6CD}" type="datetime1">
              <a:rPr lang="en-US" smtClean="0"/>
              <a:t>2/18/2023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3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245D-4DA1-4D11-8B25-9FA6201992DB}" type="datetime1">
              <a:rPr lang="en-US" smtClean="0"/>
              <a:t>2/18/2023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4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ADA1-69D7-41F3-98BF-EB47EEED30F6}" type="datetime1">
              <a:rPr lang="en-US" smtClean="0"/>
              <a:t>2/18/2023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1656-73B8-464F-BF30-E21B4C65BC9B}" type="datetime1">
              <a:rPr lang="en-US" smtClean="0"/>
              <a:t>2/18/2023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86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F26-E386-4900-9B3B-68E3A4F2C1DF}" type="datetime1">
              <a:rPr lang="en-US" smtClean="0"/>
              <a:t>2/18/2023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9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B4EA-0461-4C0F-B8B9-2BB3E15E3B9A}" type="datetime1">
              <a:rPr lang="en-US" smtClean="0"/>
              <a:t>2/18/2023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52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21A-3367-49A3-80AA-F3C07A693CBF}" type="datetime1">
              <a:rPr lang="en-US" smtClean="0"/>
              <a:t>2/18/2023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99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75C8-8E94-4281-A499-640310B378F3}" type="datetime1">
              <a:rPr lang="en-US" smtClean="0"/>
              <a:t>2/18/2023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6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D09A-0C2F-40B9-8710-8911AE1585A9}" type="datetime1">
              <a:rPr lang="en-US" smtClean="0"/>
              <a:t>2/18/2023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4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33-093F-4371-851F-6B891943E81D}" type="datetime1">
              <a:rPr lang="en-US" smtClean="0"/>
              <a:t>2/18/2023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1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3A4-178E-4D66-99DA-F0FE508FD87D}" type="datetime1">
              <a:rPr lang="en-US" smtClean="0"/>
              <a:t>2/18/2023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8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1B4E-D9E0-421F-B2CA-B2823A9E14A9}" type="datetime1">
              <a:rPr lang="en-US" smtClean="0"/>
              <a:t>2/18/2023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7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.anwer@su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6000328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ar-IQ" sz="2800" b="1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  <a:cs typeface="Arial"/>
              </a:rPr>
              <a:t>المفعول به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مدرسة المادة </a:t>
            </a:r>
            <a:r>
              <a:rPr lang="ar-IQ" sz="2800" dirty="0">
                <a:ea typeface="Calibri"/>
                <a:cs typeface="Ali_K_Sahifa Bold"/>
              </a:rPr>
              <a:t>: ريذين صلاح أنور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 المرحلة: الثانية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a typeface="Calibri"/>
                <a:cs typeface="Arial"/>
              </a:rPr>
              <a:t>Email : 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rezhin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  <a:hlinkClick r:id="rId3"/>
              </a:rPr>
              <a:t>.anwer@su.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edu.krd</a:t>
            </a: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endParaRPr lang="ar-IQ" sz="2800" dirty="0"/>
          </a:p>
        </p:txBody>
      </p:sp>
      <p:pic>
        <p:nvPicPr>
          <p:cNvPr id="4" name="Picture 3" descr="new ar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69020"/>
            <a:ext cx="1828800" cy="2057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300192" y="840432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إقليم كوردستان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1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340768"/>
            <a:ext cx="2932214" cy="158684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جامعة صلاح الدين – أربيل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كلية التربية الأساس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قسم اللغة العربية</a:t>
            </a:r>
            <a:r>
              <a:rPr lang="ar-IQ" sz="2400" dirty="0">
                <a:ea typeface="Calibri"/>
              </a:rPr>
              <a:t> 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236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16632" y="1268760"/>
            <a:ext cx="8352928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المفعول به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أنواع المفعول به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علامات إعراب المفعول به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تقديم المفعول به على الفعل والفاعل</a:t>
            </a:r>
          </a:p>
          <a:p>
            <a:endParaRPr lang="ar-IQ" sz="2400" b="1" dirty="0"/>
          </a:p>
          <a:p>
            <a:endParaRPr lang="ar-IQ" sz="24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4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ar-IQ" sz="2800" dirty="0"/>
          </a:p>
          <a:p>
            <a:endParaRPr lang="ar-IQ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3848" y="799837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b="1" dirty="0">
                <a:solidFill>
                  <a:srgbClr val="0070C0"/>
                </a:solidFill>
              </a:rPr>
              <a:t>المحتوى</a:t>
            </a:r>
            <a:endParaRPr lang="ar-IQ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2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0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95337"/>
            <a:ext cx="72728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000" b="1" dirty="0"/>
              <a:t>المفعول به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3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526" y="332657"/>
            <a:ext cx="8514946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000" b="1" dirty="0"/>
              <a:t>   المفعول به: </a:t>
            </a:r>
            <a:r>
              <a:rPr lang="ar-IQ" sz="2000" dirty="0"/>
              <a:t>هو أحد المنصوبات، وأحد المفاعيل الخمسة، وأكثرُها استعمالاً، ويُعرّفُ بأنّهُ الاسمُ المنصوب الذي وقع عليهِ فعلُ الفاعلِ، سواءٌ أكان هذا الفعل مثبتاً، نحو: كتبَ زيدٌ الدرسَ، ففي هذه الجملة أوقع (زيدٌ) فعلَ الكتابةِ على الدرسِ، أم فعلاً منفياً، نحو: لم يكتب زيدٌ الدرسَ، ويأتي المفعول به دائماً في الجملة الفعلية، وعاملُ النصب فيهِ هو الفعل المتعدي .</a:t>
            </a:r>
          </a:p>
          <a:p>
            <a:pPr algn="just"/>
            <a:r>
              <a:rPr lang="ar-IQ" sz="2000" b="1" dirty="0"/>
              <a:t>   أنواع المفعول بهِ</a:t>
            </a:r>
          </a:p>
          <a:p>
            <a:pPr algn="just"/>
            <a:r>
              <a:rPr lang="ar-IQ" sz="2000" dirty="0"/>
              <a:t>المفعول بهِ يأتي على أشكال متعددة، وقد قسّمهُ علماء النحو إلى قسمين رئيسين هما: المفعول به الصريح، والمفعول به غير الصريح، ولكل قسم أشكال عدّة:</a:t>
            </a:r>
          </a:p>
          <a:p>
            <a:pPr algn="just"/>
            <a:r>
              <a:rPr lang="ar-IQ" sz="2000" b="1" dirty="0"/>
              <a:t>-القسمُ الأوّل/ المفعول بهِ الصريح: </a:t>
            </a:r>
            <a:r>
              <a:rPr lang="ar-IQ" sz="2000" dirty="0"/>
              <a:t>والمقصود به أن يكونَ لفظُهُ واضحاً وظاهراً، ويأتي على أشكال هي:</a:t>
            </a:r>
          </a:p>
          <a:p>
            <a:pPr algn="just"/>
            <a:r>
              <a:rPr lang="ar-IQ" sz="2000" b="1" dirty="0"/>
              <a:t>1-يأتي اسماً ظاهراً: </a:t>
            </a:r>
            <a:r>
              <a:rPr lang="ar-IQ" sz="2000" dirty="0"/>
              <a:t>نحو: فتح خالدٌ البابَ، فقد جيءَ المفعول به (البابَ) اسماً ظاهراً .</a:t>
            </a:r>
          </a:p>
          <a:p>
            <a:pPr algn="just"/>
            <a:r>
              <a:rPr lang="ar-IQ" sz="2000" b="1" dirty="0"/>
              <a:t>2-أو يأتي ضميراً: </a:t>
            </a:r>
            <a:r>
              <a:rPr lang="ar-IQ" sz="2000" dirty="0"/>
              <a:t>سواءُ أكان ضميراً متصلاً، نحو: أكرمتُكَ وأكرمتُهم، أو ضميراً منفصلاً، نحو قولهِ تعالى: (إيّاكَ نعبُدُ وإيّاكَ نستعينُ)، ونحو: إيّاهُ أريدُ .</a:t>
            </a:r>
          </a:p>
          <a:p>
            <a:pPr algn="just"/>
            <a:r>
              <a:rPr lang="ar-IQ" sz="2000" b="1" dirty="0"/>
              <a:t>-القسم الثاني/ المفعول به غير الصريح: </a:t>
            </a:r>
            <a:r>
              <a:rPr lang="ar-IQ" sz="2000" dirty="0"/>
              <a:t>يأتي المفعول بهِ مؤوّلاً، أي: غير صريح، فهو يتطلّبُ فهماً لموقع المفعول به في الكلام وتأويله بالشكل الصحيح، وأشكاله:</a:t>
            </a:r>
          </a:p>
          <a:p>
            <a:pPr algn="just"/>
            <a:r>
              <a:rPr lang="ar-IQ" sz="2000" b="1" dirty="0"/>
              <a:t>1-المصدر المؤوّل: </a:t>
            </a:r>
            <a:r>
              <a:rPr lang="ar-IQ" sz="2000" dirty="0"/>
              <a:t>وهو أن يأتيَ المفعول به بلفظ غير واضح في الجملة، وإنّما يحتاج إلى تأويل، فقد يكون مؤوّلاً بعد حرفٍ مصدري، نحو: علمتُ أنّكَ مجتهدٌ، والتقدير: علمتُ اجتهادَكَ .</a:t>
            </a:r>
          </a:p>
          <a:p>
            <a:pPr algn="just"/>
            <a:r>
              <a:rPr lang="ar-IQ" sz="2000" b="1" dirty="0"/>
              <a:t>2-جملة مؤوّلة بمفرد: </a:t>
            </a:r>
            <a:r>
              <a:rPr lang="ar-IQ" sz="2000" dirty="0"/>
              <a:t>قد يأتي المفعول به على شكل جملة، وعندها يكون غير صريحٍ، فيحتاج تأويلاً، نحو: ظننْتُكَ تجتهدُ، فالجملة الفعلية (تجتهدُ) في محل نصب مفعول به ثاني لظننتُ، والتقدير: ظننتكَ مجتهداً .</a:t>
            </a:r>
          </a:p>
          <a:p>
            <a:pPr algn="just"/>
            <a:r>
              <a:rPr lang="ar-IQ" sz="2000" b="1" dirty="0"/>
              <a:t>3-الجاروالمجرور: </a:t>
            </a:r>
            <a:r>
              <a:rPr lang="ar-IQ" sz="2000" dirty="0"/>
              <a:t>قد يأتي الجار والمجرور بعد الفعل، ويكونانِ في محل نصب مفعول بهِ، نحو: أمسكْتُ بيدِك، والتقدير: أمسكْتُ يدَكَ، فهنا لم يرد المفعول به صريحاً بل احتاج تأويلاً .</a:t>
            </a:r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2317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671169"/>
            <a:ext cx="2133600" cy="365125"/>
          </a:xfrm>
        </p:spPr>
        <p:txBody>
          <a:bodyPr/>
          <a:lstStyle/>
          <a:p>
            <a:fld id="{64079F43-72A0-420E-AC11-C557A754E6F8}" type="slidenum">
              <a:rPr lang="ar-IQ" smtClean="0"/>
              <a:t>4</a:t>
            </a:fld>
            <a:endParaRPr lang="ar-IQ"/>
          </a:p>
        </p:txBody>
      </p:sp>
      <p:sp>
        <p:nvSpPr>
          <p:cNvPr id="120" name="Slide Number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IQ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pPr/>
              <a:t>4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CFB483-C297-54B6-35AB-ED7073B83290}"/>
              </a:ext>
            </a:extLst>
          </p:cNvPr>
          <p:cNvSpPr txBox="1"/>
          <p:nvPr/>
        </p:nvSpPr>
        <p:spPr>
          <a:xfrm>
            <a:off x="251520" y="188640"/>
            <a:ext cx="86409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   علامات إعراب المفعول به</a:t>
            </a:r>
          </a:p>
          <a:p>
            <a:pPr algn="just"/>
            <a:endParaRPr lang="ar-IQ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تختلف علامات إعراب المفعول به على النحو الآتي:</a:t>
            </a:r>
          </a:p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1-الفتحة الظاهرة: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إذا كان اسماً ظاهراً صحيحَ الآخرِ، نحو: شرِبتُ الماءَ، فـ (الماء) مفعول به منصوب، وعلامة نصبه الفتحة الظاهرة على آخرهِ .</a:t>
            </a:r>
          </a:p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2-الفتحة المقدّرة: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إذا انتهت الكلمة بأحد أحرف العلّة (الألف، الواو، الياء)، فتُقدّر على الألف للتعذُّر، نحو: رأيتُ الفتى الذكيّ، فـ(الفتى) مفعول به منصوب وعلامة نصبه الفتحة المقدّرة على الألف للتعذر، وتقدّر الفتحة على الواوِ أو الياءِ للثقل، نحو: رأيتُ المحامي في مكتبهِ، فـ(المحامي) مفعول به منصوب بالفتحة المقدّرة على الياء للثقل، </a:t>
            </a:r>
          </a:p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3-الفتحة المقدّرة على ما قبل الياء: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إذا كان المفعول به مضافاً لياءِ المتكلّمِ، نحو: أعطى البائعُ أبي خبزاً، فـ(أبي) مفعول به منصوب وعلامة نصبه الفتحة المقدّرة على ما قبل ياء المتكلّم، والياء في محل جرٍّ بالإضافة .</a:t>
            </a:r>
          </a:p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4-الياء إذا كان جمع مذكّرٍ سالم أو مثنى: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فالأوّل</a:t>
            </a:r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نحو: رأيتُ المهندسِينَ، المهندسِينَ: مفعول به منصوب بالياء لأنه جمع مذكر سالم، والثاني نحو: أكرمتُ طالبَينِ، طالبَينِ: مفعول به منصوب بالياء لأنّه مثنّى .</a:t>
            </a:r>
          </a:p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5-الألف إذا كان من الأسماء الخمسة: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نحو: رأيتُ أباكَ، أباك: مفعول به منصوب وعلامة نصبهِ الألف لأنّهُ من الأسماء الخمسة، والكاف: في محل جر بالإضافة .</a:t>
            </a:r>
          </a:p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6-الكسرة إذا كان جمع مؤنّث سالم: </a:t>
            </a:r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نحو: أعطيتُ الطالباتِ مكافأةً، الطالبات: مفعول بهِ منصوب بالكسرة نيابة عن الفتحة لأنّه جمع مؤنّث سالم 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9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4D545-7BC2-0816-6539-2E9EE06AC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526"/>
            <a:ext cx="8229600" cy="6584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2000" b="1" dirty="0"/>
              <a:t>   </a:t>
            </a:r>
          </a:p>
          <a:p>
            <a:pPr marL="0" indent="0" algn="just">
              <a:buNone/>
            </a:pPr>
            <a:r>
              <a:rPr lang="ar-IQ" sz="2000" b="1" dirty="0"/>
              <a:t>   تقديم المفعول بهِ على الفعل والفاعل</a:t>
            </a:r>
          </a:p>
          <a:p>
            <a:pPr marL="0" indent="0" algn="just">
              <a:buNone/>
            </a:pPr>
            <a:r>
              <a:rPr lang="ar-IQ" sz="1800" dirty="0"/>
              <a:t>يتقدّم المفعول به وجوباً في حالات عدّة وهي:</a:t>
            </a:r>
          </a:p>
          <a:p>
            <a:pPr marL="0" indent="0" algn="just">
              <a:buNone/>
            </a:pPr>
            <a:r>
              <a:rPr lang="ar-IQ" sz="1800" b="1" dirty="0"/>
              <a:t>1-للتخصيص: </a:t>
            </a:r>
            <a:r>
              <a:rPr lang="ar-IQ" sz="1800" dirty="0"/>
              <a:t>نحو قولهِ تعالى: (إيّاكَ نعبُدُ وإيّاكَ نستعينُ)، أي: نخُصُّكَ بالعبادةِ .</a:t>
            </a:r>
          </a:p>
          <a:p>
            <a:pPr marL="0" indent="0" algn="just">
              <a:buNone/>
            </a:pPr>
            <a:r>
              <a:rPr lang="ar-IQ" sz="1800" b="1" dirty="0"/>
              <a:t>2-لِردُّ الخطأِ في التعيين: </a:t>
            </a:r>
            <a:r>
              <a:rPr lang="ar-IQ" sz="1800" dirty="0"/>
              <a:t>كقولكَ: زيداً عرفتُ، لمن اعتقد أنّك عرفت إنساناً وإنّه غير زيد، وتقول لتأكيدهِ وتقريره: زيداً عرفتُ لاغيرَهُ .</a:t>
            </a:r>
          </a:p>
          <a:p>
            <a:pPr marL="0" indent="0" algn="just">
              <a:buNone/>
            </a:pPr>
            <a:r>
              <a:rPr lang="ar-IQ" sz="1800" b="1" dirty="0"/>
              <a:t>3-للتعجُّب: </a:t>
            </a:r>
            <a:r>
              <a:rPr lang="ar-IQ" sz="1800" dirty="0"/>
              <a:t>كقولك: ديناراً أُعطي خالداً! إذا كانت مثل هذه الحادثة مستغربة، كأن يكون أكبر من أن يُعطيهِ خالداً، أو أقل، فيكون مثارَ تعجُّبٍ .</a:t>
            </a:r>
          </a:p>
          <a:p>
            <a:pPr marL="0" indent="0" algn="just">
              <a:buNone/>
            </a:pPr>
            <a:r>
              <a:rPr lang="ar-IQ" sz="1800" b="1" dirty="0"/>
              <a:t>4-للمدحِ والثناء: </a:t>
            </a:r>
            <a:r>
              <a:rPr lang="ar-IQ" sz="1800" dirty="0"/>
              <a:t>كقولهِ تعالى: (ووهبْنا لهُ إسحاقَ ويعقوبَ كلاًّ هدينا ونوحاً هدينا مِن قبل)، فـ(كلاً) و(نوحاً) مفعول به مقدّم وجوباً للمدح والثناء .</a:t>
            </a:r>
          </a:p>
          <a:p>
            <a:pPr marL="0" indent="0" algn="just">
              <a:buNone/>
            </a:pPr>
            <a:r>
              <a:rPr lang="ar-IQ" sz="1800" b="1" dirty="0"/>
              <a:t>5-للعناية بالمتقدِّمِ وأهميّتهِ: </a:t>
            </a:r>
            <a:r>
              <a:rPr lang="ar-IQ" sz="1800" dirty="0"/>
              <a:t>كقوله تعالى: (وثيابكَ فطهِّر) .</a:t>
            </a:r>
          </a:p>
          <a:p>
            <a:pPr marL="0" indent="0" algn="just">
              <a:buNone/>
            </a:pPr>
            <a:r>
              <a:rPr lang="ar-IQ" sz="1800" b="1" dirty="0"/>
              <a:t>6-للحذر منهُ: </a:t>
            </a:r>
            <a:r>
              <a:rPr lang="ar-IQ" sz="1800" dirty="0"/>
              <a:t>كقوله تعالى: (والرُّجزَ فاهجر) .</a:t>
            </a:r>
          </a:p>
          <a:p>
            <a:pPr marL="0" indent="0" algn="just">
              <a:buNone/>
            </a:pPr>
            <a:r>
              <a:rPr lang="ar-IQ" sz="1800" b="1" dirty="0"/>
              <a:t>7-لتعظيمِهِ: </a:t>
            </a:r>
            <a:r>
              <a:rPr lang="ar-IQ" sz="1800" dirty="0"/>
              <a:t>كقولك لِمَن سألَ اللهَ: عظيماً سألْتَ .</a:t>
            </a:r>
          </a:p>
          <a:p>
            <a:pPr marL="0" indent="0" algn="just">
              <a:buNone/>
            </a:pPr>
            <a:r>
              <a:rPr lang="ar-IQ" sz="1800" b="1" dirty="0"/>
              <a:t>8-للتوجيه والإرشاد: </a:t>
            </a:r>
            <a:r>
              <a:rPr lang="ar-IQ" sz="1800" dirty="0"/>
              <a:t>كقوله تعالى: (فأما اليتيمَ فلا تقهر، وأمّا السائلَ فلا تنهر) .</a:t>
            </a:r>
            <a:endParaRPr lang="ar-IQ" sz="1800" b="1" u="sng" dirty="0"/>
          </a:p>
          <a:p>
            <a:pPr marL="0" indent="0" algn="just">
              <a:buNone/>
            </a:pPr>
            <a:r>
              <a:rPr lang="ar-IQ" sz="1800" b="1" dirty="0"/>
              <a:t>9-كانَ الفاعلُ محصوراً بـ(إنّما): </a:t>
            </a:r>
            <a:r>
              <a:rPr lang="ar-IQ" sz="1800" dirty="0"/>
              <a:t>نحو: إنّما هذَبَ النّاسَ الدّينُ القويمُ، أو محصوراً بـ(إلاّ)، نحو: ما هذّبَ النّاسَ إلاّ الدّينُ القويمُ .</a:t>
            </a:r>
          </a:p>
          <a:p>
            <a:pPr marL="0" indent="0" algn="just">
              <a:buNone/>
            </a:pPr>
            <a:r>
              <a:rPr lang="ar-IQ" sz="1800" b="1" dirty="0"/>
              <a:t>10-إذا كان المفعولُ ضميراً متصلاً، والفاعل اسماً ظاهراً</a:t>
            </a:r>
            <a:r>
              <a:rPr lang="ar-IQ" sz="2000" dirty="0"/>
              <a:t>، </a:t>
            </a:r>
            <a:r>
              <a:rPr lang="ar-IQ" sz="1800" dirty="0"/>
              <a:t>نحو: كافأني المديرُ .</a:t>
            </a:r>
          </a:p>
          <a:p>
            <a:pPr marL="0" indent="0" algn="just">
              <a:buNone/>
            </a:pPr>
            <a:r>
              <a:rPr lang="ar-IQ" sz="1800" b="1" dirty="0"/>
              <a:t>11-إذا اتصلَ بالفاعلِ ضميرٌ يعودُ إلى المفعول، </a:t>
            </a:r>
            <a:r>
              <a:rPr lang="ar-IQ" sz="1800" dirty="0"/>
              <a:t>نحو: كلّمَ عليّاً صاحبُهُ،وكقوله تعالى: (وإذ ابتلى إبراهيمَ ربُّهُ) .</a:t>
            </a:r>
          </a:p>
          <a:p>
            <a:pPr marL="0" indent="0" algn="just">
              <a:buNone/>
            </a:pPr>
            <a:endParaRPr lang="ar-IQ" sz="2000" b="1" dirty="0"/>
          </a:p>
          <a:p>
            <a:pPr marL="0" indent="0" algn="just">
              <a:buNone/>
            </a:pPr>
            <a:endParaRPr lang="ar-IQ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98FC4B-D780-5D88-CCC3-1695E2DA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6626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</TotalTime>
  <Words>900</Words>
  <Application>Microsoft Office PowerPoint</Application>
  <PresentationFormat>On-screen Show (4:3)</PresentationFormat>
  <Paragraphs>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لأجله</dc:title>
  <dc:creator>USER 1</dc:creator>
  <cp:lastModifiedBy>Lenovo</cp:lastModifiedBy>
  <cp:revision>237</cp:revision>
  <dcterms:created xsi:type="dcterms:W3CDTF">2021-02-08T20:53:53Z</dcterms:created>
  <dcterms:modified xsi:type="dcterms:W3CDTF">2023-02-18T10:22:58Z</dcterms:modified>
</cp:coreProperties>
</file>