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10"/>
  </p:notesMasterIdLst>
  <p:sldIdLst>
    <p:sldId id="270" r:id="rId2"/>
    <p:sldId id="269" r:id="rId3"/>
    <p:sldId id="256" r:id="rId4"/>
    <p:sldId id="258" r:id="rId5"/>
    <p:sldId id="264" r:id="rId6"/>
    <p:sldId id="278" r:id="rId7"/>
    <p:sldId id="279" r:id="rId8"/>
    <p:sldId id="27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956"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12/07/1443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2/13/2022</a:t>
            </a:fld>
            <a:endParaRPr lang="ar-IQ"/>
          </a:p>
        </p:txBody>
      </p:sp>
      <p:sp>
        <p:nvSpPr>
          <p:cNvPr id="5" name="Footer Placeholder 4"/>
          <p:cNvSpPr>
            <a:spLocks noGrp="1"/>
          </p:cNvSpPr>
          <p:nvPr>
            <p:ph type="ftr" sz="quarter" idx="11"/>
          </p:nvPr>
        </p:nvSpPr>
        <p:spPr/>
        <p:txBody>
          <a:bodyPr/>
          <a:lstStyle/>
          <a:p>
            <a:r>
              <a:rPr lang="ar-IQ" smtClean="0"/>
              <a:t>111</a:t>
            </a:r>
            <a:endParaRPr lang="ar-IQ"/>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2/13/2022</a:t>
            </a:fld>
            <a:endParaRPr lang="ar-IQ"/>
          </a:p>
        </p:txBody>
      </p:sp>
      <p:sp>
        <p:nvSpPr>
          <p:cNvPr id="5" name="Footer Placeholder 4"/>
          <p:cNvSpPr>
            <a:spLocks noGrp="1"/>
          </p:cNvSpPr>
          <p:nvPr>
            <p:ph type="ftr" sz="quarter" idx="11"/>
          </p:nvPr>
        </p:nvSpPr>
        <p:spPr/>
        <p:txBody>
          <a:bodyPr/>
          <a:lstStyle/>
          <a:p>
            <a:r>
              <a:rPr lang="ar-IQ" smtClean="0"/>
              <a:t>111</a:t>
            </a:r>
            <a:endParaRPr lang="ar-IQ"/>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2/13/2022</a:t>
            </a:fld>
            <a:endParaRPr lang="ar-IQ"/>
          </a:p>
        </p:txBody>
      </p:sp>
      <p:sp>
        <p:nvSpPr>
          <p:cNvPr id="5" name="Footer Placeholder 4"/>
          <p:cNvSpPr>
            <a:spLocks noGrp="1"/>
          </p:cNvSpPr>
          <p:nvPr>
            <p:ph type="ftr" sz="quarter" idx="11"/>
          </p:nvPr>
        </p:nvSpPr>
        <p:spPr/>
        <p:txBody>
          <a:bodyPr/>
          <a:lstStyle/>
          <a:p>
            <a:r>
              <a:rPr lang="ar-IQ" smtClean="0"/>
              <a:t>111</a:t>
            </a:r>
            <a:endParaRPr lang="ar-IQ"/>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2/13/2022</a:t>
            </a:fld>
            <a:endParaRPr lang="ar-IQ"/>
          </a:p>
        </p:txBody>
      </p:sp>
      <p:sp>
        <p:nvSpPr>
          <p:cNvPr id="5" name="Footer Placeholder 4"/>
          <p:cNvSpPr>
            <a:spLocks noGrp="1"/>
          </p:cNvSpPr>
          <p:nvPr>
            <p:ph type="ftr" sz="quarter" idx="11"/>
          </p:nvPr>
        </p:nvSpPr>
        <p:spPr/>
        <p:txBody>
          <a:bodyPr/>
          <a:lstStyle/>
          <a:p>
            <a:r>
              <a:rPr lang="ar-IQ" smtClean="0"/>
              <a:t>111</a:t>
            </a:r>
            <a:endParaRPr lang="ar-IQ"/>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2/13/2022</a:t>
            </a:fld>
            <a:endParaRPr lang="ar-IQ"/>
          </a:p>
        </p:txBody>
      </p:sp>
      <p:sp>
        <p:nvSpPr>
          <p:cNvPr id="5" name="Footer Placeholder 4"/>
          <p:cNvSpPr>
            <a:spLocks noGrp="1"/>
          </p:cNvSpPr>
          <p:nvPr>
            <p:ph type="ftr" sz="quarter" idx="11"/>
          </p:nvPr>
        </p:nvSpPr>
        <p:spPr/>
        <p:txBody>
          <a:bodyPr/>
          <a:lstStyle/>
          <a:p>
            <a:r>
              <a:rPr lang="ar-IQ" smtClean="0"/>
              <a:t>111</a:t>
            </a:r>
            <a:endParaRPr lang="ar-IQ"/>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2/13/2022</a:t>
            </a:fld>
            <a:endParaRPr lang="ar-IQ"/>
          </a:p>
        </p:txBody>
      </p:sp>
      <p:sp>
        <p:nvSpPr>
          <p:cNvPr id="6" name="Footer Placeholder 5"/>
          <p:cNvSpPr>
            <a:spLocks noGrp="1"/>
          </p:cNvSpPr>
          <p:nvPr>
            <p:ph type="ftr" sz="quarter" idx="11"/>
          </p:nvPr>
        </p:nvSpPr>
        <p:spPr/>
        <p:txBody>
          <a:bodyPr/>
          <a:lstStyle/>
          <a:p>
            <a:r>
              <a:rPr lang="ar-IQ" smtClean="0"/>
              <a:t>111</a:t>
            </a:r>
            <a:endParaRPr lang="ar-IQ"/>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2/13/2022</a:t>
            </a:fld>
            <a:endParaRPr lang="ar-IQ"/>
          </a:p>
        </p:txBody>
      </p:sp>
      <p:sp>
        <p:nvSpPr>
          <p:cNvPr id="8" name="Footer Placeholder 7"/>
          <p:cNvSpPr>
            <a:spLocks noGrp="1"/>
          </p:cNvSpPr>
          <p:nvPr>
            <p:ph type="ftr" sz="quarter" idx="11"/>
          </p:nvPr>
        </p:nvSpPr>
        <p:spPr/>
        <p:txBody>
          <a:bodyPr/>
          <a:lstStyle/>
          <a:p>
            <a:r>
              <a:rPr lang="ar-IQ" smtClean="0"/>
              <a:t>111</a:t>
            </a:r>
            <a:endParaRPr lang="ar-IQ"/>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2/13/2022</a:t>
            </a:fld>
            <a:endParaRPr lang="ar-IQ"/>
          </a:p>
        </p:txBody>
      </p:sp>
      <p:sp>
        <p:nvSpPr>
          <p:cNvPr id="4" name="Footer Placeholder 3"/>
          <p:cNvSpPr>
            <a:spLocks noGrp="1"/>
          </p:cNvSpPr>
          <p:nvPr>
            <p:ph type="ftr" sz="quarter" idx="11"/>
          </p:nvPr>
        </p:nvSpPr>
        <p:spPr/>
        <p:txBody>
          <a:bodyPr/>
          <a:lstStyle/>
          <a:p>
            <a:r>
              <a:rPr lang="ar-IQ" smtClean="0"/>
              <a:t>111</a:t>
            </a:r>
            <a:endParaRPr lang="ar-IQ"/>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2/13/2022</a:t>
            </a:fld>
            <a:endParaRPr lang="ar-IQ"/>
          </a:p>
        </p:txBody>
      </p:sp>
      <p:sp>
        <p:nvSpPr>
          <p:cNvPr id="3" name="Footer Placeholder 2"/>
          <p:cNvSpPr>
            <a:spLocks noGrp="1"/>
          </p:cNvSpPr>
          <p:nvPr>
            <p:ph type="ftr" sz="quarter" idx="11"/>
          </p:nvPr>
        </p:nvSpPr>
        <p:spPr/>
        <p:txBody>
          <a:bodyPr/>
          <a:lstStyle/>
          <a:p>
            <a:r>
              <a:rPr lang="ar-IQ" smtClean="0"/>
              <a:t>111</a:t>
            </a:r>
            <a:endParaRPr lang="ar-IQ"/>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2/13/2022</a:t>
            </a:fld>
            <a:endParaRPr lang="ar-IQ"/>
          </a:p>
        </p:txBody>
      </p:sp>
      <p:sp>
        <p:nvSpPr>
          <p:cNvPr id="6" name="Footer Placeholder 5"/>
          <p:cNvSpPr>
            <a:spLocks noGrp="1"/>
          </p:cNvSpPr>
          <p:nvPr>
            <p:ph type="ftr" sz="quarter" idx="11"/>
          </p:nvPr>
        </p:nvSpPr>
        <p:spPr/>
        <p:txBody>
          <a:bodyPr/>
          <a:lstStyle/>
          <a:p>
            <a:r>
              <a:rPr lang="ar-IQ" smtClean="0"/>
              <a:t>111</a:t>
            </a:r>
            <a:endParaRPr lang="ar-IQ"/>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2/13/2022</a:t>
            </a:fld>
            <a:endParaRPr lang="ar-IQ"/>
          </a:p>
        </p:txBody>
      </p:sp>
      <p:sp>
        <p:nvSpPr>
          <p:cNvPr id="6" name="Footer Placeholder 5"/>
          <p:cNvSpPr>
            <a:spLocks noGrp="1"/>
          </p:cNvSpPr>
          <p:nvPr>
            <p:ph type="ftr" sz="quarter" idx="11"/>
          </p:nvPr>
        </p:nvSpPr>
        <p:spPr/>
        <p:txBody>
          <a:bodyPr/>
          <a:lstStyle/>
          <a:p>
            <a:r>
              <a:rPr lang="ar-IQ" smtClean="0"/>
              <a:t>111</a:t>
            </a:r>
            <a:endParaRPr lang="ar-IQ"/>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2/13/2022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smtClean="0"/>
              <a:t>111</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zhin.salah2015@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smtClean="0">
              <a:ea typeface="Calibri"/>
              <a:cs typeface="Arial"/>
            </a:endParaRPr>
          </a:p>
          <a:p>
            <a:pPr marL="0" indent="0" algn="ctr" rtl="1">
              <a:lnSpc>
                <a:spcPct val="115000"/>
              </a:lnSpc>
              <a:spcAft>
                <a:spcPts val="1000"/>
              </a:spcAft>
              <a:buNone/>
            </a:pPr>
            <a:r>
              <a:rPr lang="ar-IQ" sz="2800" b="1" dirty="0" smtClean="0">
                <a:ea typeface="Calibri"/>
              </a:rPr>
              <a:t>(ما/ لا/ إن/ لاتَ) المشبّهات بـ (ليس)</a:t>
            </a:r>
            <a:endParaRPr lang="en-US" sz="2800" dirty="0">
              <a:ea typeface="Calibri"/>
              <a:cs typeface="Arial"/>
            </a:endParaRPr>
          </a:p>
          <a:p>
            <a:pPr marL="0" indent="0" algn="ctr" rtl="1">
              <a:lnSpc>
                <a:spcPct val="115000"/>
              </a:lnSpc>
              <a:spcAft>
                <a:spcPts val="1000"/>
              </a:spcAft>
              <a:buNone/>
            </a:pPr>
            <a:r>
              <a:rPr lang="ar-IQ" sz="2800" b="1" dirty="0" smtClean="0">
                <a:ea typeface="Calibri"/>
              </a:rPr>
              <a:t>مدرسة المادة </a:t>
            </a:r>
            <a:r>
              <a:rPr lang="ar-IQ" sz="2800" dirty="0">
                <a:ea typeface="Calibri"/>
                <a:cs typeface="Ali_K_Sahifa Bold"/>
              </a:rPr>
              <a:t>: </a:t>
            </a:r>
            <a:r>
              <a:rPr lang="ar-IQ" sz="2800" dirty="0" smtClean="0">
                <a:ea typeface="Calibri"/>
                <a:cs typeface="Ali_K_Sahifa Bold"/>
              </a:rPr>
              <a:t>م.م ريذين </a:t>
            </a:r>
            <a:r>
              <a:rPr lang="ar-IQ" sz="2800" dirty="0">
                <a:ea typeface="Calibri"/>
                <a:cs typeface="Ali_K_Sahifa Bold"/>
              </a:rPr>
              <a:t>صلاح </a:t>
            </a:r>
            <a:r>
              <a:rPr lang="ar-IQ" sz="2800" dirty="0" smtClean="0">
                <a:ea typeface="Calibri"/>
                <a:cs typeface="Ali_K_Sahifa Bold"/>
              </a:rPr>
              <a:t>أنور</a:t>
            </a:r>
          </a:p>
          <a:p>
            <a:pPr marL="0" indent="0" algn="ctr">
              <a:lnSpc>
                <a:spcPct val="115000"/>
              </a:lnSpc>
              <a:spcAft>
                <a:spcPts val="1000"/>
              </a:spcAft>
              <a:buNone/>
            </a:pPr>
            <a:r>
              <a:rPr lang="ar-IQ" sz="2800" b="1" dirty="0">
                <a:ea typeface="Calibri"/>
              </a:rPr>
              <a:t> </a:t>
            </a:r>
            <a:r>
              <a:rPr lang="ar-IQ" sz="2800" b="1" dirty="0" smtClean="0">
                <a:ea typeface="Calibri"/>
              </a:rPr>
              <a:t>المرحلة: الثانية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smtClean="0">
                <a:solidFill>
                  <a:srgbClr val="0000FF"/>
                </a:solidFill>
                <a:ea typeface="Calibri"/>
                <a:cs typeface="Arial"/>
                <a:hlinkClick r:id="rId3"/>
              </a:rPr>
              <a:t>Rezhin.salah2015@gmail.com</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7" y="1340768"/>
            <a:ext cx="2932213" cy="1623008"/>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a:t>
            </a:r>
            <a:r>
              <a:rPr lang="ar-IQ" sz="2400" b="1" dirty="0" smtClean="0">
                <a:ea typeface="Calibri"/>
              </a:rPr>
              <a:t>التربية الأساس</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6592" y="1268760"/>
            <a:ext cx="8424936" cy="6124754"/>
          </a:xfrm>
          <a:prstGeom prst="rect">
            <a:avLst/>
          </a:prstGeom>
          <a:noFill/>
        </p:spPr>
        <p:txBody>
          <a:bodyPr wrap="square" rtlCol="1">
            <a:spAutoFit/>
          </a:bodyPr>
          <a:lstStyle/>
          <a:p>
            <a:r>
              <a:rPr lang="ar-IQ" sz="2800" b="1" dirty="0" smtClean="0"/>
              <a:t/>
            </a:r>
            <a:br>
              <a:rPr lang="ar-IQ" sz="2800" b="1" dirty="0" smtClean="0"/>
            </a:br>
            <a:endParaRPr lang="ar-IQ" sz="2800" b="1" dirty="0" smtClean="0"/>
          </a:p>
          <a:p>
            <a:pPr marL="457200" indent="-457200">
              <a:buFont typeface="Wingdings" pitchFamily="2" charset="2"/>
              <a:buChar char="Ø"/>
            </a:pPr>
            <a:r>
              <a:rPr lang="ar-IQ" sz="2800" b="1" dirty="0" smtClean="0"/>
              <a:t>المشبهات ب(ليس)</a:t>
            </a:r>
            <a:endParaRPr lang="en-US" sz="2800" b="1" dirty="0"/>
          </a:p>
          <a:p>
            <a:pPr marL="457200" indent="-457200">
              <a:buFont typeface="Wingdings" pitchFamily="2" charset="2"/>
              <a:buChar char="Ø"/>
            </a:pPr>
            <a:r>
              <a:rPr lang="ar-IQ" sz="2800" b="1" dirty="0" smtClean="0"/>
              <a:t>اولا/ ما</a:t>
            </a:r>
          </a:p>
          <a:p>
            <a:pPr marL="457200" indent="-457200">
              <a:buFont typeface="Wingdings" pitchFamily="2" charset="2"/>
              <a:buChar char="Ø"/>
            </a:pPr>
            <a:r>
              <a:rPr lang="ar-IQ" sz="2800" b="1" dirty="0" smtClean="0"/>
              <a:t>شروط عمل ما</a:t>
            </a:r>
          </a:p>
          <a:p>
            <a:pPr marL="457200" indent="-457200">
              <a:buFont typeface="Wingdings" pitchFamily="2" charset="2"/>
              <a:buChar char="Ø"/>
            </a:pPr>
            <a:r>
              <a:rPr lang="ar-IQ" sz="2800" b="1" dirty="0" smtClean="0"/>
              <a:t>ثانيا/ لا</a:t>
            </a:r>
          </a:p>
          <a:p>
            <a:pPr marL="457200" indent="-457200">
              <a:buFont typeface="Wingdings" pitchFamily="2" charset="2"/>
              <a:buChar char="Ø"/>
            </a:pPr>
            <a:r>
              <a:rPr lang="ar-IQ" sz="2800" b="1" dirty="0" smtClean="0"/>
              <a:t>ثالثا/ إن</a:t>
            </a:r>
          </a:p>
          <a:p>
            <a:pPr marL="457200" indent="-457200">
              <a:buFont typeface="Wingdings" pitchFamily="2" charset="2"/>
              <a:buChar char="Ø"/>
            </a:pPr>
            <a:r>
              <a:rPr lang="ar-IQ" sz="2800" b="1" dirty="0" smtClean="0"/>
              <a:t>رابعا/ لات</a:t>
            </a:r>
          </a:p>
          <a:p>
            <a:pPr marL="457200" indent="-457200">
              <a:buFont typeface="Wingdings" pitchFamily="2" charset="2"/>
              <a:buChar char="Ø"/>
            </a:pPr>
            <a:r>
              <a:rPr lang="ar-IQ" sz="2800" b="1" dirty="0" smtClean="0"/>
              <a:t>شروط عمل لات</a:t>
            </a:r>
            <a:endParaRPr lang="en-US" sz="2800" b="1" dirty="0"/>
          </a:p>
          <a:p>
            <a:pPr marL="457200" indent="-457200">
              <a:buFont typeface="Wingdings" pitchFamily="2" charset="2"/>
              <a:buChar char="Ø"/>
            </a:pPr>
            <a:r>
              <a:rPr lang="ar-IQ" sz="2800" b="1" dirty="0" smtClean="0"/>
              <a:t>تطبيقات عن الموضوع</a:t>
            </a:r>
          </a:p>
          <a:p>
            <a:pPr marL="457200" indent="-457200">
              <a:buFont typeface="Wingdings" pitchFamily="2" charset="2"/>
              <a:buChar char="Ø"/>
            </a:pPr>
            <a:endParaRPr lang="ar-IQ" sz="2800" b="1" dirty="0" smtClean="0"/>
          </a:p>
          <a:p>
            <a:endParaRPr lang="en-US" sz="2800" b="1" dirty="0">
              <a:solidFill>
                <a:srgbClr val="0070C0"/>
              </a:solidFill>
            </a:endParaRPr>
          </a:p>
          <a:p>
            <a:endParaRPr lang="ar-IQ" sz="2800" dirty="0" smtClean="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smtClean="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1" y="188641"/>
            <a:ext cx="3024335" cy="792087"/>
          </a:xfrm>
          <a:solidFill>
            <a:schemeClr val="bg1"/>
          </a:solidFill>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ar-IQ" sz="32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rPr>
              <a:t>المشبهات بـ (ليس)</a:t>
            </a:r>
            <a:endParaRPr lang="ar-IQ" sz="3200" b="1" dirty="0">
              <a:ln w="12700">
                <a:solidFill>
                  <a:schemeClr val="tx1"/>
                </a:solidFill>
                <a:prstDash val="solid"/>
              </a:ln>
              <a:solidFill>
                <a:schemeClr val="tx1"/>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467544" y="1052736"/>
            <a:ext cx="8352928" cy="5256584"/>
          </a:xfrm>
        </p:spPr>
        <p:txBody>
          <a:bodyPr>
            <a:normAutofit/>
          </a:bodyPr>
          <a:lstStyle/>
          <a:p>
            <a:pPr algn="just"/>
            <a:r>
              <a:rPr lang="ar-IQ" sz="2800" b="1" dirty="0">
                <a:solidFill>
                  <a:schemeClr val="tx1"/>
                </a:solidFill>
              </a:rPr>
              <a:t> </a:t>
            </a:r>
            <a:r>
              <a:rPr lang="ar-IQ" sz="2800" b="1" dirty="0" smtClean="0">
                <a:solidFill>
                  <a:schemeClr val="tx1"/>
                </a:solidFill>
              </a:rPr>
              <a:t>  </a:t>
            </a:r>
            <a:r>
              <a:rPr lang="ar-IQ" sz="2800" dirty="0" smtClean="0">
                <a:solidFill>
                  <a:schemeClr val="tx1"/>
                </a:solidFill>
              </a:rPr>
              <a:t>الأحرف المشبهة بـ(ليس): هي أحرف نفي ونسخ، تعمل عمل ليس وتؤدي معناها، وهي: مَا، لا، لاتَ، وإنْ .</a:t>
            </a:r>
          </a:p>
          <a:p>
            <a:pPr algn="just"/>
            <a:r>
              <a:rPr lang="ar-IQ" sz="2800" b="1" dirty="0">
                <a:solidFill>
                  <a:schemeClr val="tx1"/>
                </a:solidFill>
              </a:rPr>
              <a:t> </a:t>
            </a:r>
            <a:r>
              <a:rPr lang="ar-IQ" sz="2800" b="1" dirty="0" smtClean="0">
                <a:solidFill>
                  <a:schemeClr val="tx1"/>
                </a:solidFill>
              </a:rPr>
              <a:t>  أولاً/ ما</a:t>
            </a:r>
          </a:p>
          <a:p>
            <a:pPr algn="just"/>
            <a:r>
              <a:rPr lang="ar-IQ" sz="2800" b="1" dirty="0">
                <a:solidFill>
                  <a:schemeClr val="tx1"/>
                </a:solidFill>
              </a:rPr>
              <a:t> </a:t>
            </a:r>
            <a:r>
              <a:rPr lang="ar-IQ" sz="2800" b="1" dirty="0" smtClean="0">
                <a:solidFill>
                  <a:schemeClr val="tx1"/>
                </a:solidFill>
              </a:rPr>
              <a:t>  </a:t>
            </a:r>
            <a:r>
              <a:rPr lang="ar-IQ" sz="2800" dirty="0" smtClean="0">
                <a:solidFill>
                  <a:schemeClr val="tx1"/>
                </a:solidFill>
              </a:rPr>
              <a:t>تعمل (ما) عمل ليس؛ لشبهها بها في أنها لنفي الحال عند الإطلاق، فترفع الاسم وتنصب الخبر، نحو: ما زيدٌ قائماً، ولا تعمل ما عمل ليس إلا بشروط .</a:t>
            </a:r>
          </a:p>
          <a:p>
            <a:pPr algn="just"/>
            <a:r>
              <a:rPr lang="ar-IQ" sz="2800" b="1" dirty="0">
                <a:solidFill>
                  <a:schemeClr val="tx1"/>
                </a:solidFill>
              </a:rPr>
              <a:t> </a:t>
            </a:r>
            <a:r>
              <a:rPr lang="ar-IQ" sz="2800" b="1" dirty="0" smtClean="0">
                <a:solidFill>
                  <a:schemeClr val="tx1"/>
                </a:solidFill>
              </a:rPr>
              <a:t>  شروط عمل (ما)</a:t>
            </a:r>
          </a:p>
          <a:p>
            <a:pPr algn="just"/>
            <a:r>
              <a:rPr lang="ar-IQ" sz="2800" b="1" dirty="0" smtClean="0">
                <a:solidFill>
                  <a:schemeClr val="tx1"/>
                </a:solidFill>
              </a:rPr>
              <a:t>1- ألا يزاد بعدها إنْ، </a:t>
            </a:r>
            <a:r>
              <a:rPr lang="ar-IQ" sz="2800" dirty="0" smtClean="0">
                <a:solidFill>
                  <a:schemeClr val="tx1"/>
                </a:solidFill>
              </a:rPr>
              <a:t>فإن زيدت بطَلَ عملُها، نحو: ما إن زيدٌ قائمٌ، فـ (زيد) مبتدأ، و(قائم) خبر .</a:t>
            </a:r>
          </a:p>
          <a:p>
            <a:pPr algn="just"/>
            <a:r>
              <a:rPr lang="ar-IQ" sz="2800" b="1" dirty="0" smtClean="0">
                <a:solidFill>
                  <a:schemeClr val="tx1"/>
                </a:solidFill>
              </a:rPr>
              <a:t>2- ألا ينتقض النفيُ بـ (إلا)، </a:t>
            </a:r>
            <a:r>
              <a:rPr lang="ar-IQ" sz="2800" dirty="0" smtClean="0">
                <a:solidFill>
                  <a:schemeClr val="tx1"/>
                </a:solidFill>
              </a:rPr>
              <a:t>نحو: ما زيدٌ إلا قائم، وكقوله تعالى: (ما أنتم إلا بشرٌ مثلُنا، فـ (أنتم) مبتدأ، و(بشر) خبر .</a:t>
            </a:r>
            <a:endParaRPr lang="ar-IQ" sz="2800" b="1" dirty="0" smtClean="0">
              <a:solidFill>
                <a:schemeClr val="tx1"/>
              </a:solidFill>
            </a:endParaRPr>
          </a:p>
          <a:p>
            <a:pPr algn="r"/>
            <a:endParaRPr lang="ar-IQ" sz="2800" b="1" dirty="0">
              <a:solidFill>
                <a:schemeClr val="tx1"/>
              </a:solidFill>
            </a:endParaRPr>
          </a:p>
        </p:txBody>
      </p:sp>
      <p:sp>
        <p:nvSpPr>
          <p:cNvPr id="6" name="TextBox 5"/>
          <p:cNvSpPr txBox="1"/>
          <p:nvPr/>
        </p:nvSpPr>
        <p:spPr>
          <a:xfrm>
            <a:off x="1403648" y="4447367"/>
            <a:ext cx="6696744" cy="523220"/>
          </a:xfrm>
          <a:prstGeom prst="rect">
            <a:avLst/>
          </a:prstGeom>
          <a:noFill/>
        </p:spPr>
        <p:txBody>
          <a:bodyPr wrap="square" rtlCol="1">
            <a:spAutoFit/>
          </a:bodyPr>
          <a:lstStyle/>
          <a:p>
            <a:endParaRPr lang="ar-IQ" sz="2800" dirty="0"/>
          </a:p>
        </p:txBody>
      </p:sp>
      <p:sp>
        <p:nvSpPr>
          <p:cNvPr id="4" name="Slide Number Placeholder 3"/>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Tree>
    <p:extLst>
      <p:ext uri="{BB962C8B-B14F-4D97-AF65-F5344CB8AC3E}">
        <p14:creationId xmlns:p14="http://schemas.microsoft.com/office/powerpoint/2010/main" val="3247597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910" y="548680"/>
            <a:ext cx="8859090" cy="6617196"/>
          </a:xfrm>
          <a:prstGeom prst="rect">
            <a:avLst/>
          </a:prstGeom>
          <a:noFill/>
        </p:spPr>
        <p:txBody>
          <a:bodyPr wrap="square" rtlCol="1">
            <a:spAutoFit/>
          </a:bodyPr>
          <a:lstStyle/>
          <a:p>
            <a:pPr algn="just"/>
            <a:r>
              <a:rPr lang="ar-IQ" sz="3200" dirty="0" smtClean="0">
                <a:solidFill>
                  <a:schemeClr val="accent2">
                    <a:lumMod val="75000"/>
                  </a:schemeClr>
                </a:solidFill>
              </a:rPr>
              <a:t> </a:t>
            </a:r>
            <a:r>
              <a:rPr lang="ar-IQ" sz="2800" b="1" dirty="0" smtClean="0"/>
              <a:t>3- ألا يتقدّم خبرها على اسمها وهو غير ظرف ولا جار ومجرور، </a:t>
            </a:r>
            <a:r>
              <a:rPr lang="ar-IQ" sz="2800" dirty="0" smtClean="0"/>
              <a:t>فإن تقدّم وجب رفعه على أنّه مبتدأٌ وليس اسماً لـ (ما)، نحو: ما قائمٌ زيدٌ، فلا تقول: ما قائماً زيدٌ .</a:t>
            </a:r>
          </a:p>
          <a:p>
            <a:pPr algn="just"/>
            <a:r>
              <a:rPr lang="ar-IQ" sz="2800" dirty="0"/>
              <a:t> </a:t>
            </a:r>
            <a:r>
              <a:rPr lang="ar-IQ" sz="2800" dirty="0" smtClean="0"/>
              <a:t>  وقد اختلف العلماء فيما إذا كانت (ما) عاملة أم غير عاملة إذا كان خبرها ظرفاً أو جاراً ومجروراً، نحو: ما في الدار عمرٌو/ ما عندك عمرٌو .</a:t>
            </a:r>
          </a:p>
          <a:p>
            <a:pPr algn="just"/>
            <a:r>
              <a:rPr lang="ar-IQ" sz="2800" dirty="0" smtClean="0"/>
              <a:t>   فمَن جعلها عاملة قال: إنّ الظرفَ والجار والمجرور في موضع نصب بها، ومَن لم يجعلها عاملةً قال: إنهما في موضع رفعٍ على أنّهما خبران للمبتدأ الذي بعدهما، أي أنّه متى ما تقدّم الخبر لاتعمل (ما) شيئاً، سواء كان الخبر ظرفاً أو جاراً ومجروراً أو غير ذلك .</a:t>
            </a:r>
          </a:p>
          <a:p>
            <a:pPr algn="just"/>
            <a:r>
              <a:rPr lang="ar-IQ" sz="2800" b="1" dirty="0" smtClean="0"/>
              <a:t>4- ألا يتقدّم معمول الخبر على الاسم وهو غير ظرف ولا جار ومجرور، </a:t>
            </a:r>
            <a:r>
              <a:rPr lang="ar-IQ" sz="2800" dirty="0" smtClean="0"/>
              <a:t>فإن تقدّم بطل عملها، نحو: ما طعامَك عليٌّ آكلٌ، فلا يجوز نصب آكل على أنه خبر (ما)؛ لأنّه تقدّم معمول الخبر وهو ليس بظرف ولا جار ومجرور .</a:t>
            </a:r>
          </a:p>
          <a:p>
            <a:pPr algn="just"/>
            <a:r>
              <a:rPr lang="ar-IQ" sz="2800" b="1" dirty="0"/>
              <a:t> </a:t>
            </a:r>
            <a:r>
              <a:rPr lang="ar-IQ" sz="2800" b="1" dirty="0" smtClean="0"/>
              <a:t>  </a:t>
            </a:r>
            <a:r>
              <a:rPr lang="ar-IQ" sz="2800" dirty="0" smtClean="0"/>
              <a:t>أما إذا كان المعمول المقدّم ظرفاً أو جاراً ومجروراً فتعمل (ما) ولا يبطل عملُها، نحو: ما عندك زيدٌ مقيماً/ ما بي أنت معنياً .</a:t>
            </a:r>
            <a:endParaRPr lang="ar-IQ" sz="2800" b="1" dirty="0" smtClean="0"/>
          </a:p>
          <a:p>
            <a:pPr algn="just"/>
            <a:r>
              <a:rPr lang="ar-IQ" sz="2800" dirty="0" smtClean="0"/>
              <a:t> </a:t>
            </a:r>
            <a:endParaRPr lang="ar-IQ" sz="28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4</a:t>
            </a:fld>
            <a:endParaRPr lang="ar-IQ" sz="2000" dirty="0">
              <a:solidFill>
                <a:schemeClr val="tx1"/>
              </a:solidFill>
            </a:endParaRPr>
          </a:p>
        </p:txBody>
      </p:sp>
    </p:spTree>
    <p:extLst>
      <p:ext uri="{BB962C8B-B14F-4D97-AF65-F5344CB8AC3E}">
        <p14:creationId xmlns:p14="http://schemas.microsoft.com/office/powerpoint/2010/main" val="231771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60648"/>
            <a:ext cx="8064896" cy="5324535"/>
          </a:xfrm>
          <a:prstGeom prst="rect">
            <a:avLst/>
          </a:prstGeom>
          <a:noFill/>
        </p:spPr>
        <p:txBody>
          <a:bodyPr wrap="square" rtlCol="1">
            <a:spAutoFit/>
          </a:bodyPr>
          <a:lstStyle/>
          <a:p>
            <a:pPr algn="just"/>
            <a:r>
              <a:rPr lang="ar-IQ" sz="2800" b="1" dirty="0" smtClean="0"/>
              <a:t>5- ألا تتكرر (ما) ،</a:t>
            </a:r>
            <a:r>
              <a:rPr lang="ar-IQ" sz="2800" dirty="0" smtClean="0"/>
              <a:t> فإن تكررت بطل عملُها ، نحو: مَا مَا زيدٌ قائمٌ، فـ (ما) الأولى نافية، و(ما) الثانية نفت النفي فجعلها إثباتاً، فلا يجوز نصب قائم .</a:t>
            </a:r>
          </a:p>
          <a:p>
            <a:pPr algn="just"/>
            <a:r>
              <a:rPr lang="ar-IQ" sz="2800" b="1" dirty="0" smtClean="0"/>
              <a:t>6- ألا يُبدَل من خبرها موجَب</a:t>
            </a:r>
            <a:r>
              <a:rPr lang="ar-IQ" sz="2800" dirty="0" smtClean="0"/>
              <a:t>، فإن أبدِلَ بطل عملُها، نحو: ما زيدٌ بشيءٍ إلا شيءٌ لا يعبأُ به، فـ (شيء) في موضع رفع خبر عن المبتدأ الذي هو زيد، ولا يجوز أن يكون في موضع نصب خبرٍ عن (ما) .</a:t>
            </a:r>
          </a:p>
          <a:p>
            <a:pPr algn="just"/>
            <a:endParaRPr lang="ar-IQ" sz="2800" dirty="0"/>
          </a:p>
          <a:p>
            <a:pPr algn="just"/>
            <a:r>
              <a:rPr lang="ar-IQ" sz="2800" dirty="0" smtClean="0"/>
              <a:t>   </a:t>
            </a:r>
            <a:r>
              <a:rPr lang="ar-IQ" sz="3200" b="1" dirty="0" smtClean="0"/>
              <a:t>ثانياً/ لا</a:t>
            </a:r>
          </a:p>
          <a:p>
            <a:pPr algn="just"/>
            <a:r>
              <a:rPr lang="ar-IQ" sz="2800" dirty="0" smtClean="0"/>
              <a:t>تعمل (لا) عملَ ليس بشروط ثلاثة وهي:</a:t>
            </a:r>
          </a:p>
          <a:p>
            <a:pPr algn="just"/>
            <a:r>
              <a:rPr lang="ar-IQ" sz="2800" b="1" dirty="0" smtClean="0"/>
              <a:t>1- أن يكون اسمُها وخبرها نكرتين، </a:t>
            </a:r>
            <a:r>
              <a:rPr lang="ar-IQ" sz="2800" dirty="0" smtClean="0"/>
              <a:t>نحو: لا رجلٌ أفضل منك، ونحو قول الشاعر:  </a:t>
            </a:r>
          </a:p>
          <a:p>
            <a:pPr algn="just"/>
            <a:r>
              <a:rPr lang="ar-IQ" sz="2800" dirty="0"/>
              <a:t> </a:t>
            </a:r>
            <a:r>
              <a:rPr lang="ar-IQ" sz="2800" dirty="0" smtClean="0"/>
              <a:t>   </a:t>
            </a:r>
            <a:r>
              <a:rPr lang="ar-IQ" sz="2800" dirty="0" smtClean="0"/>
              <a:t>تعزَّ فلا شيءٌ على الأرضِ باقياً     ولا وزرٌ ممّا قضى اللهُ واقياً</a:t>
            </a:r>
            <a:endParaRPr lang="ar-IQ" sz="2800" b="1" dirty="0" smtClean="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5</a:t>
            </a:fld>
            <a:endParaRPr lang="ar-IQ" sz="2000" dirty="0">
              <a:solidFill>
                <a:schemeClr val="tx1"/>
              </a:solidFill>
            </a:endParaRPr>
          </a:p>
        </p:txBody>
      </p:sp>
    </p:spTree>
    <p:extLst>
      <p:ext uri="{BB962C8B-B14F-4D97-AF65-F5344CB8AC3E}">
        <p14:creationId xmlns:p14="http://schemas.microsoft.com/office/powerpoint/2010/main" val="3570210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91264" cy="5649491"/>
          </a:xfrm>
        </p:spPr>
        <p:txBody>
          <a:bodyPr>
            <a:normAutofit/>
          </a:bodyPr>
          <a:lstStyle/>
          <a:p>
            <a:pPr marL="0" indent="0">
              <a:buNone/>
            </a:pPr>
            <a:r>
              <a:rPr lang="ar-IQ" sz="2800" b="1" dirty="0" smtClean="0"/>
              <a:t>2- ألا يتقدّم خبرُها على اسمها، </a:t>
            </a:r>
            <a:r>
              <a:rPr lang="ar-IQ" sz="2800" dirty="0" smtClean="0"/>
              <a:t>فلا تقول: لا قائماً رجلٌ .</a:t>
            </a:r>
          </a:p>
          <a:p>
            <a:pPr marL="0" indent="0" algn="just">
              <a:buNone/>
            </a:pPr>
            <a:r>
              <a:rPr lang="ar-IQ" sz="2800" b="1" dirty="0" smtClean="0"/>
              <a:t>3- ألا ينتقض النفي بـ (إلا)، </a:t>
            </a:r>
            <a:r>
              <a:rPr lang="ar-IQ" sz="2800" dirty="0" smtClean="0"/>
              <a:t>فلا تقول: لا رجلٌ إلا أفضلَ من عمرٍو، بنصب (أفض) بل يجب رفعُه .</a:t>
            </a:r>
          </a:p>
          <a:p>
            <a:pPr marL="0" indent="0">
              <a:buNone/>
            </a:pPr>
            <a:endParaRPr lang="ar-IQ" sz="2800" b="1" dirty="0"/>
          </a:p>
          <a:p>
            <a:pPr marL="0" indent="0">
              <a:buNone/>
            </a:pPr>
            <a:r>
              <a:rPr lang="ar-IQ" sz="2800" b="1" dirty="0" smtClean="0"/>
              <a:t>   </a:t>
            </a:r>
            <a:r>
              <a:rPr lang="ar-IQ" b="1" dirty="0" smtClean="0"/>
              <a:t>ثالثاً/ إنْ</a:t>
            </a:r>
          </a:p>
          <a:p>
            <a:pPr marL="0" indent="0" algn="just">
              <a:buNone/>
            </a:pPr>
            <a:r>
              <a:rPr lang="ar-IQ" sz="2800" dirty="0" smtClean="0"/>
              <a:t>   أما إن النافية؛ فمذهب أكثر البصريين والفرّاء أنّها لاتعمل شيئاً، أما الكوفيّون فأجازوا إعمالها عمل ليس أجازه بعض البصريين، ومن أمثلة إن النافية العاملة عمل ليس قول الشاعر:</a:t>
            </a:r>
          </a:p>
          <a:p>
            <a:pPr marL="0" indent="0" algn="just">
              <a:buNone/>
            </a:pPr>
            <a:r>
              <a:rPr lang="ar-IQ" sz="2800" dirty="0"/>
              <a:t> </a:t>
            </a:r>
            <a:r>
              <a:rPr lang="ar-IQ" sz="2800" dirty="0" smtClean="0"/>
              <a:t>  إنْ هو مستولياً على أحدٍ             إلا على أضعف المجانين</a:t>
            </a:r>
          </a:p>
          <a:p>
            <a:pPr marL="0" indent="0" algn="just">
              <a:buNone/>
            </a:pPr>
            <a:r>
              <a:rPr lang="ar-IQ" sz="2800" dirty="0"/>
              <a:t> </a:t>
            </a:r>
            <a:r>
              <a:rPr lang="ar-IQ" sz="2800" dirty="0" smtClean="0"/>
              <a:t>  ولا يشترط في اسمها وخبرها أن يكونا نكرتين، بل تعمل في النكرة والمعرفة، فتقول:  إنْ رجلٌ قائماً/ وإنْ زيدٌ قائماً .</a:t>
            </a:r>
            <a:endParaRPr lang="ar-IQ" sz="2800" dirty="0"/>
          </a:p>
        </p:txBody>
      </p:sp>
      <p:sp>
        <p:nvSpPr>
          <p:cNvPr id="4" name="Slide Number Placeholder 3"/>
          <p:cNvSpPr>
            <a:spLocks noGrp="1"/>
          </p:cNvSpPr>
          <p:nvPr>
            <p:ph type="sldNum" sz="quarter" idx="12"/>
          </p:nvPr>
        </p:nvSpPr>
        <p:spPr/>
        <p:txBody>
          <a:bodyPr/>
          <a:lstStyle/>
          <a:p>
            <a:fld id="{64079F43-72A0-420E-AC11-C557A754E6F8}" type="slidenum">
              <a:rPr lang="ar-IQ" smtClean="0"/>
              <a:t>6</a:t>
            </a:fld>
            <a:endParaRPr lang="ar-IQ"/>
          </a:p>
        </p:txBody>
      </p:sp>
    </p:spTree>
    <p:extLst>
      <p:ext uri="{BB962C8B-B14F-4D97-AF65-F5344CB8AC3E}">
        <p14:creationId xmlns:p14="http://schemas.microsoft.com/office/powerpoint/2010/main" val="340975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363272" cy="5721499"/>
          </a:xfrm>
        </p:spPr>
        <p:txBody>
          <a:bodyPr>
            <a:normAutofit lnSpcReduction="10000"/>
          </a:bodyPr>
          <a:lstStyle/>
          <a:p>
            <a:pPr marL="0" indent="0">
              <a:buNone/>
            </a:pPr>
            <a:r>
              <a:rPr lang="ar-IQ" b="1" dirty="0"/>
              <a:t> </a:t>
            </a:r>
            <a:r>
              <a:rPr lang="ar-IQ" b="1" dirty="0" smtClean="0"/>
              <a:t>  رابعاً/ لاتَ</a:t>
            </a:r>
          </a:p>
          <a:p>
            <a:pPr marL="0" indent="0" algn="just">
              <a:buNone/>
            </a:pPr>
            <a:r>
              <a:rPr lang="ar-IQ" sz="2800" dirty="0"/>
              <a:t> </a:t>
            </a:r>
            <a:r>
              <a:rPr lang="ar-IQ" sz="2800" dirty="0" smtClean="0"/>
              <a:t>  وأما (لاتَ) فهي (لا) النافية زيدت عليها تاء التأنيث مفتوحة، ومذهب الجمهور أنّها تعمل عمل ليس فترفع الاسم وتنصب الخبر، لكن اختصّت بأنّها لايذكر معها الاسمُ والخبرُ معاً، بل إنّما يذكر معها أحدُهما، ومن أمثلة ذلك قوله تعالى: (ولاتَ حينَ مناصٍ)، بنصب الحين، فحذف الاسم وبقى الخبر، والتقدير: ولاتَ الحينُ حينَ مناصٍ، فالحينُ: اسمها، وحينَ مناصٍ: خبرها .</a:t>
            </a:r>
          </a:p>
          <a:p>
            <a:pPr marL="0" indent="0" algn="just">
              <a:buNone/>
            </a:pPr>
            <a:r>
              <a:rPr lang="ar-IQ" sz="2800" dirty="0"/>
              <a:t> </a:t>
            </a:r>
            <a:r>
              <a:rPr lang="ar-IQ" sz="2800" dirty="0" smtClean="0"/>
              <a:t>  </a:t>
            </a:r>
            <a:r>
              <a:rPr lang="ar-IQ" b="1" dirty="0" smtClean="0"/>
              <a:t>شروط عمل لاتَ</a:t>
            </a:r>
          </a:p>
          <a:p>
            <a:pPr marL="0" indent="0" algn="just">
              <a:buNone/>
            </a:pPr>
            <a:r>
              <a:rPr lang="ar-IQ" sz="2800" dirty="0" smtClean="0"/>
              <a:t>تعمل لاتَ عمل ليس بشرطين:</a:t>
            </a:r>
          </a:p>
          <a:p>
            <a:pPr marL="0" indent="0" algn="just">
              <a:buNone/>
            </a:pPr>
            <a:r>
              <a:rPr lang="ar-IQ" sz="2800" b="1" dirty="0" smtClean="0"/>
              <a:t>1- أن يكون اسمها وخبرُها من أسماء الزمان، </a:t>
            </a:r>
            <a:r>
              <a:rPr lang="ar-IQ" sz="2800" dirty="0" smtClean="0"/>
              <a:t>كالحين والساعة ونحوهما، بحيث يكونا (أي: الاسم والخبر) بلفظ واحد .</a:t>
            </a:r>
          </a:p>
          <a:p>
            <a:pPr marL="0" indent="0" algn="just">
              <a:buNone/>
            </a:pPr>
            <a:r>
              <a:rPr lang="ar-IQ" sz="2800" b="1" dirty="0" smtClean="0"/>
              <a:t>2- أن يكون أحد معمولَيها محذوفاً،</a:t>
            </a:r>
            <a:r>
              <a:rPr lang="ar-IQ" sz="2800" dirty="0" smtClean="0"/>
              <a:t> والغالب حذف اسمها، نحو: (ولاتَ حينَ مناصٍ)، أي: ليس الحينُ حينَ مناصٍ .</a:t>
            </a:r>
            <a:endParaRPr lang="ar-IQ" sz="2800" b="1" dirty="0"/>
          </a:p>
        </p:txBody>
      </p:sp>
      <p:sp>
        <p:nvSpPr>
          <p:cNvPr id="4" name="Slide Number Placeholder 3"/>
          <p:cNvSpPr>
            <a:spLocks noGrp="1"/>
          </p:cNvSpPr>
          <p:nvPr>
            <p:ph type="sldNum" sz="quarter" idx="12"/>
          </p:nvPr>
        </p:nvSpPr>
        <p:spPr/>
        <p:txBody>
          <a:bodyPr/>
          <a:lstStyle/>
          <a:p>
            <a:fld id="{64079F43-72A0-420E-AC11-C557A754E6F8}" type="slidenum">
              <a:rPr lang="ar-IQ" smtClean="0"/>
              <a:t>7</a:t>
            </a:fld>
            <a:endParaRPr lang="ar-IQ"/>
          </a:p>
        </p:txBody>
      </p:sp>
    </p:spTree>
    <p:extLst>
      <p:ext uri="{BB962C8B-B14F-4D97-AF65-F5344CB8AC3E}">
        <p14:creationId xmlns:p14="http://schemas.microsoft.com/office/powerpoint/2010/main" val="280160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136904" cy="692696"/>
          </a:xfrm>
        </p:spPr>
        <p:txBody>
          <a:bodyPr>
            <a:normAutofit/>
          </a:bodyPr>
          <a:lstStyle/>
          <a:p>
            <a:r>
              <a:rPr lang="ar-IQ" sz="3200" b="1" dirty="0" smtClean="0"/>
              <a:t>استخرج </a:t>
            </a:r>
            <a:r>
              <a:rPr lang="ar-IQ" sz="3200" b="1" dirty="0" smtClean="0"/>
              <a:t>الحروف المشبهة ب(ليس) وبيّن معموليها</a:t>
            </a:r>
            <a:endParaRPr lang="ar-IQ" sz="3200" b="1" dirty="0"/>
          </a:p>
        </p:txBody>
      </p:sp>
      <p:sp>
        <p:nvSpPr>
          <p:cNvPr id="3" name="Content Placeholder 2"/>
          <p:cNvSpPr>
            <a:spLocks noGrp="1"/>
          </p:cNvSpPr>
          <p:nvPr>
            <p:ph idx="1"/>
          </p:nvPr>
        </p:nvSpPr>
        <p:spPr>
          <a:xfrm>
            <a:off x="457200" y="620688"/>
            <a:ext cx="8507288" cy="6048672"/>
          </a:xfrm>
        </p:spPr>
        <p:txBody>
          <a:bodyPr>
            <a:normAutofit fontScale="92500" lnSpcReduction="10000"/>
          </a:bodyPr>
          <a:lstStyle/>
          <a:p>
            <a:pPr marL="0" indent="0">
              <a:buNone/>
            </a:pPr>
            <a:r>
              <a:rPr lang="ar-IQ" sz="2800" dirty="0"/>
              <a:t> </a:t>
            </a:r>
            <a:r>
              <a:rPr lang="ar-IQ" sz="2800" dirty="0" smtClean="0"/>
              <a:t>   1- قال تعالى: </a:t>
            </a:r>
            <a:r>
              <a:rPr lang="ar-IQ" sz="2800" dirty="0" smtClean="0"/>
              <a:t>(</a:t>
            </a:r>
            <a:r>
              <a:rPr lang="ar-IQ" sz="2800" dirty="0" smtClean="0"/>
              <a:t>ما هُنَّ أمّهاتِهم</a:t>
            </a:r>
            <a:r>
              <a:rPr lang="ar-IQ" sz="2800" dirty="0" smtClean="0"/>
              <a:t>).</a:t>
            </a:r>
            <a:endParaRPr lang="ar-IQ" sz="2800" dirty="0" smtClean="0"/>
          </a:p>
          <a:p>
            <a:pPr marL="0" indent="0">
              <a:buNone/>
            </a:pPr>
            <a:r>
              <a:rPr lang="ar-IQ" sz="2800" dirty="0"/>
              <a:t> </a:t>
            </a:r>
            <a:r>
              <a:rPr lang="ar-IQ" sz="2800" dirty="0" smtClean="0"/>
              <a:t>   2- قال </a:t>
            </a:r>
            <a:r>
              <a:rPr lang="ar-IQ" sz="2800" dirty="0" smtClean="0"/>
              <a:t>الشاعر:</a:t>
            </a:r>
          </a:p>
          <a:p>
            <a:pPr marL="0" indent="0">
              <a:buNone/>
            </a:pPr>
            <a:r>
              <a:rPr lang="ar-IQ" sz="2800" dirty="0"/>
              <a:t> </a:t>
            </a:r>
            <a:r>
              <a:rPr lang="ar-IQ" sz="2800" dirty="0" smtClean="0"/>
              <a:t>    أبناؤها متكنّفونَ أباهمُ            حَنِقو الصدور وما هُم أولادَها</a:t>
            </a:r>
            <a:endParaRPr lang="ar-IQ" sz="2800" dirty="0" smtClean="0"/>
          </a:p>
          <a:p>
            <a:pPr marL="0" indent="0">
              <a:buNone/>
            </a:pPr>
            <a:r>
              <a:rPr lang="ar-IQ" sz="2800" dirty="0"/>
              <a:t> </a:t>
            </a:r>
            <a:r>
              <a:rPr lang="ar-IQ" sz="2800" dirty="0" smtClean="0"/>
              <a:t>   3- قال تعالى: </a:t>
            </a:r>
            <a:r>
              <a:rPr lang="ar-IQ" sz="2800" dirty="0" smtClean="0"/>
              <a:t>(وما ربُّك بغافلٍ عمّا يعملون).</a:t>
            </a:r>
            <a:endParaRPr lang="ar-IQ" sz="2800" dirty="0" smtClean="0"/>
          </a:p>
          <a:p>
            <a:pPr marL="0" indent="0">
              <a:buNone/>
            </a:pPr>
            <a:r>
              <a:rPr lang="ar-IQ" sz="2800" dirty="0"/>
              <a:t> </a:t>
            </a:r>
            <a:r>
              <a:rPr lang="ar-IQ" sz="2800" dirty="0" smtClean="0"/>
              <a:t>   4- قال تعالى: </a:t>
            </a:r>
            <a:r>
              <a:rPr lang="ar-IQ" sz="2800" dirty="0" smtClean="0"/>
              <a:t>(</a:t>
            </a:r>
            <a:r>
              <a:rPr lang="ar-IQ" sz="2800" dirty="0" smtClean="0"/>
              <a:t>وما ربُّك بظلاّمٍ للعبيد</a:t>
            </a:r>
            <a:r>
              <a:rPr lang="ar-IQ" sz="2800" dirty="0" smtClean="0"/>
              <a:t>) </a:t>
            </a:r>
            <a:r>
              <a:rPr lang="ar-IQ" sz="2800" dirty="0" smtClean="0"/>
              <a:t>.</a:t>
            </a:r>
          </a:p>
          <a:p>
            <a:pPr marL="0" indent="0">
              <a:buNone/>
            </a:pPr>
            <a:r>
              <a:rPr lang="ar-IQ" sz="2800" dirty="0"/>
              <a:t> </a:t>
            </a:r>
            <a:r>
              <a:rPr lang="ar-IQ" sz="2800" dirty="0" smtClean="0"/>
              <a:t>   5- قال </a:t>
            </a:r>
            <a:r>
              <a:rPr lang="ar-IQ" sz="2800" dirty="0" smtClean="0"/>
              <a:t>الشاعر:</a:t>
            </a:r>
          </a:p>
          <a:p>
            <a:pPr marL="0" indent="0">
              <a:buNone/>
            </a:pPr>
            <a:r>
              <a:rPr lang="ar-IQ" sz="2800" dirty="0"/>
              <a:t> </a:t>
            </a:r>
            <a:r>
              <a:rPr lang="ar-IQ" sz="2800" dirty="0" smtClean="0"/>
              <a:t>   فكُنْ لي شفيعاً يومَ لا ذو شفاعةٍ       بمُغْنٍ فَتيلاً عن سوادِ بنِ قارِبِ</a:t>
            </a:r>
            <a:endParaRPr lang="ar-IQ" sz="2800" dirty="0" smtClean="0"/>
          </a:p>
          <a:p>
            <a:pPr marL="0" indent="0">
              <a:buNone/>
            </a:pPr>
            <a:r>
              <a:rPr lang="ar-IQ" sz="2800" dirty="0"/>
              <a:t> </a:t>
            </a:r>
            <a:r>
              <a:rPr lang="ar-IQ" sz="2800" dirty="0" smtClean="0"/>
              <a:t>   6- قال </a:t>
            </a:r>
            <a:r>
              <a:rPr lang="ar-IQ" sz="2800" dirty="0" smtClean="0"/>
              <a:t>الشاعر:</a:t>
            </a:r>
          </a:p>
          <a:p>
            <a:pPr marL="0" indent="0">
              <a:buNone/>
            </a:pPr>
            <a:r>
              <a:rPr lang="ar-IQ" sz="2800" dirty="0"/>
              <a:t> </a:t>
            </a:r>
            <a:r>
              <a:rPr lang="ar-IQ" sz="2800" dirty="0" smtClean="0"/>
              <a:t>   نَصَرْتُكَ إذ لا صاحبٌ غيرَ خاذلٍ     فَبُوِّئْتَ حصناً بالكُماةِ حصيناً</a:t>
            </a:r>
            <a:endParaRPr lang="ar-IQ" sz="2800" dirty="0" smtClean="0"/>
          </a:p>
          <a:p>
            <a:pPr marL="0" indent="0">
              <a:buNone/>
            </a:pPr>
            <a:r>
              <a:rPr lang="ar-IQ" sz="2800" dirty="0"/>
              <a:t> </a:t>
            </a:r>
            <a:r>
              <a:rPr lang="ar-IQ" sz="2800" dirty="0" smtClean="0"/>
              <a:t>   7- قال </a:t>
            </a:r>
            <a:r>
              <a:rPr lang="ar-IQ" sz="2800" dirty="0" smtClean="0"/>
              <a:t>الشاعر:</a:t>
            </a:r>
          </a:p>
          <a:p>
            <a:pPr marL="0" indent="0">
              <a:buNone/>
            </a:pPr>
            <a:r>
              <a:rPr lang="ar-IQ" sz="2800" dirty="0"/>
              <a:t> </a:t>
            </a:r>
            <a:r>
              <a:rPr lang="ar-IQ" sz="2800" dirty="0" smtClean="0"/>
              <a:t>   إنِ المرءُ مبيتاً بانقضاءِ حياتهِ         ولكن بأن يُبغى عليهِ فيُخذَلا</a:t>
            </a:r>
            <a:endParaRPr lang="ar-IQ" sz="2800" dirty="0" smtClean="0"/>
          </a:p>
          <a:p>
            <a:pPr marL="0" indent="0">
              <a:buNone/>
            </a:pPr>
            <a:r>
              <a:rPr lang="ar-IQ" sz="2800" dirty="0"/>
              <a:t> </a:t>
            </a:r>
            <a:r>
              <a:rPr lang="ar-IQ" sz="2800" dirty="0" smtClean="0"/>
              <a:t>   8- قال </a:t>
            </a:r>
            <a:r>
              <a:rPr lang="ar-IQ" sz="2800" dirty="0" smtClean="0"/>
              <a:t>الشاعر:</a:t>
            </a:r>
          </a:p>
          <a:p>
            <a:pPr marL="0" indent="0">
              <a:buNone/>
            </a:pPr>
            <a:r>
              <a:rPr lang="ar-IQ" sz="2800" dirty="0"/>
              <a:t> </a:t>
            </a:r>
            <a:r>
              <a:rPr lang="ar-IQ" sz="2800" dirty="0" smtClean="0"/>
              <a:t>   ندِمَ البغاةُ ولاتَ ساعةَ مَنْدَمٍ            والبغيُ مَرتعُ مبتغيهِ وخيمُ </a:t>
            </a:r>
            <a:endParaRPr lang="ar-IQ" sz="2800" dirty="0" smtClean="0"/>
          </a:p>
          <a:p>
            <a:pPr marL="0" indent="0">
              <a:buNone/>
            </a:pPr>
            <a:endParaRPr lang="ar-IQ" sz="2800" dirty="0" smtClean="0"/>
          </a:p>
          <a:p>
            <a:pPr marL="0" indent="0">
              <a:buNone/>
            </a:pPr>
            <a:endParaRPr lang="ar-IQ" sz="2800" dirty="0" smtClean="0"/>
          </a:p>
        </p:txBody>
      </p:sp>
      <p:sp>
        <p:nvSpPr>
          <p:cNvPr id="4" name="Slide Number Placeholder 3"/>
          <p:cNvSpPr>
            <a:spLocks noGrp="1"/>
          </p:cNvSpPr>
          <p:nvPr>
            <p:ph type="sldNum" sz="quarter" idx="12"/>
          </p:nvPr>
        </p:nvSpPr>
        <p:spPr/>
        <p:txBody>
          <a:bodyPr/>
          <a:lstStyle/>
          <a:p>
            <a:fld id="{64079F43-72A0-420E-AC11-C557A754E6F8}" type="slidenum">
              <a:rPr lang="ar-IQ" smtClean="0"/>
              <a:t>8</a:t>
            </a:fld>
            <a:endParaRPr lang="ar-IQ"/>
          </a:p>
        </p:txBody>
      </p:sp>
    </p:spTree>
    <p:extLst>
      <p:ext uri="{BB962C8B-B14F-4D97-AF65-F5344CB8AC3E}">
        <p14:creationId xmlns:p14="http://schemas.microsoft.com/office/powerpoint/2010/main" val="46485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1122</TotalTime>
  <Words>906</Words>
  <Application>Microsoft Office PowerPoint</Application>
  <PresentationFormat>On-screen Show (4:3)</PresentationFormat>
  <Paragraphs>77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المشبهات بـ (ليس)</vt:lpstr>
      <vt:lpstr>PowerPoint Presentation</vt:lpstr>
      <vt:lpstr>PowerPoint Presentation</vt:lpstr>
      <vt:lpstr>PowerPoint Presentation</vt:lpstr>
      <vt:lpstr>PowerPoint Presentation</vt:lpstr>
      <vt:lpstr>استخرج الحروف المشبهة ب(ليس) وبيّن معموليها</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USER 1</cp:lastModifiedBy>
  <cp:revision>160</cp:revision>
  <dcterms:created xsi:type="dcterms:W3CDTF">2021-02-08T20:53:53Z</dcterms:created>
  <dcterms:modified xsi:type="dcterms:W3CDTF">2022-02-13T19:32:08Z</dcterms:modified>
</cp:coreProperties>
</file>