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28" r:id="rId1"/>
  </p:sldMasterIdLst>
  <p:notesMasterIdLst>
    <p:notesMasterId r:id="rId10"/>
  </p:notesMasterIdLst>
  <p:sldIdLst>
    <p:sldId id="270" r:id="rId2"/>
    <p:sldId id="269" r:id="rId3"/>
    <p:sldId id="256" r:id="rId4"/>
    <p:sldId id="258" r:id="rId5"/>
    <p:sldId id="264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2121"/>
    <a:srgbClr val="0000FF"/>
    <a:srgbClr val="321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956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42AE8D-90B0-4D7B-A3C3-F9396B8A55EC}" type="datetimeFigureOut">
              <a:rPr lang="ar-IQ" smtClean="0"/>
              <a:t>11/09/1443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B39F9-2061-442E-9E7C-A740FF461B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112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B39F9-2061-442E-9E7C-A740FF461B0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288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B39F9-2061-442E-9E7C-A740FF461B0E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527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EAC8-EC45-46AE-B127-776F1E6DC6CD}" type="datetime1">
              <a:rPr lang="en-US" smtClean="0"/>
              <a:t>4/12/2022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111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3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245D-4DA1-4D11-8B25-9FA6201992DB}" type="datetime1">
              <a:rPr lang="en-US" smtClean="0"/>
              <a:t>4/12/2022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111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4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ADA1-69D7-41F3-98BF-EB47EEED30F6}" type="datetime1">
              <a:rPr lang="en-US" smtClean="0"/>
              <a:t>4/12/2022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111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1656-73B8-464F-BF30-E21B4C65BC9B}" type="datetime1">
              <a:rPr lang="en-US" smtClean="0"/>
              <a:t>4/12/2022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111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86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F26-E386-4900-9B3B-68E3A4F2C1DF}" type="datetime1">
              <a:rPr lang="en-US" smtClean="0"/>
              <a:t>4/12/2022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111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91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B4EA-0461-4C0F-B8B9-2BB3E15E3B9A}" type="datetime1">
              <a:rPr lang="en-US" smtClean="0"/>
              <a:t>4/12/2022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111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52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21A-3367-49A3-80AA-F3C07A693CBF}" type="datetime1">
              <a:rPr lang="en-US" smtClean="0"/>
              <a:t>4/12/2022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111</a:t>
            </a: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99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75C8-8E94-4281-A499-640310B378F3}" type="datetime1">
              <a:rPr lang="en-US" smtClean="0"/>
              <a:t>4/12/2022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111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66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D09A-0C2F-40B9-8710-8911AE1585A9}" type="datetime1">
              <a:rPr lang="en-US" smtClean="0"/>
              <a:t>4/12/2022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111</a:t>
            </a: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4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6233-093F-4371-851F-6B891943E81D}" type="datetime1">
              <a:rPr lang="en-US" smtClean="0"/>
              <a:t>4/12/2022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111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13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3A4-178E-4D66-99DA-F0FE508FD87D}" type="datetime1">
              <a:rPr lang="en-US" smtClean="0"/>
              <a:t>4/12/2022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111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8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1B4E-D9E0-421F-B2CA-B2823A9E14A9}" type="datetime1">
              <a:rPr lang="en-US" smtClean="0"/>
              <a:t>4/12/2022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111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7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zhin.salah2015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6000328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ar-IQ" sz="2800" b="1" dirty="0" smtClean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 smtClean="0">
                <a:ea typeface="Calibri"/>
              </a:rPr>
              <a:t>نواسخ المبتدأ </a:t>
            </a:r>
            <a:r>
              <a:rPr lang="ar-IQ" sz="2800" b="1" dirty="0" smtClean="0">
                <a:ea typeface="Calibri"/>
              </a:rPr>
              <a:t>والخبر(لا النافية للجنس)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 smtClean="0">
                <a:ea typeface="Calibri"/>
              </a:rPr>
              <a:t>مدرسة المادة </a:t>
            </a:r>
            <a:r>
              <a:rPr lang="ar-IQ" sz="2800" dirty="0">
                <a:ea typeface="Calibri"/>
                <a:cs typeface="Ali_K_Sahifa Bold"/>
              </a:rPr>
              <a:t>: </a:t>
            </a:r>
            <a:r>
              <a:rPr lang="ar-IQ" sz="2800" dirty="0" smtClean="0">
                <a:ea typeface="Calibri"/>
                <a:cs typeface="Ali_K_Sahifa Bold"/>
              </a:rPr>
              <a:t>م.م ريذين </a:t>
            </a:r>
            <a:r>
              <a:rPr lang="ar-IQ" sz="2800" dirty="0">
                <a:ea typeface="Calibri"/>
                <a:cs typeface="Ali_K_Sahifa Bold"/>
              </a:rPr>
              <a:t>صلاح </a:t>
            </a:r>
            <a:r>
              <a:rPr lang="ar-IQ" sz="2800" dirty="0" smtClean="0">
                <a:ea typeface="Calibri"/>
                <a:cs typeface="Ali_K_Sahifa Bold"/>
              </a:rPr>
              <a:t>أنور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 </a:t>
            </a:r>
            <a:r>
              <a:rPr lang="ar-IQ" sz="2800" b="1" dirty="0" smtClean="0">
                <a:ea typeface="Calibri"/>
              </a:rPr>
              <a:t>المرحلة: الثانية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a typeface="Calibri"/>
                <a:cs typeface="Arial"/>
              </a:rPr>
              <a:t>Email : </a:t>
            </a:r>
            <a:r>
              <a:rPr lang="en-US" sz="2800" u="sng" dirty="0" smtClean="0">
                <a:solidFill>
                  <a:srgbClr val="0000FF"/>
                </a:solidFill>
                <a:ea typeface="Calibri"/>
                <a:cs typeface="Arial"/>
                <a:hlinkClick r:id="rId3"/>
              </a:rPr>
              <a:t>Rezhin.salah2015@gmail.com</a:t>
            </a: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endParaRPr lang="ar-IQ" sz="2800" dirty="0"/>
          </a:p>
        </p:txBody>
      </p:sp>
      <p:pic>
        <p:nvPicPr>
          <p:cNvPr id="4" name="Picture 3" descr="new ar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69020"/>
            <a:ext cx="1828800" cy="2057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1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7" y="1340768"/>
            <a:ext cx="2932213" cy="162300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جامعة صلاح الدين – أربيل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كلية </a:t>
            </a:r>
            <a:r>
              <a:rPr lang="ar-IQ" sz="2400" b="1" dirty="0" smtClean="0">
                <a:ea typeface="Calibri"/>
              </a:rPr>
              <a:t>التربية الأساس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قسم اللغة العربية</a:t>
            </a:r>
            <a:r>
              <a:rPr lang="ar-IQ" sz="2400" dirty="0">
                <a:ea typeface="Calibri"/>
              </a:rPr>
              <a:t> 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1236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37542" y="980728"/>
            <a:ext cx="9702030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8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 smtClean="0"/>
              <a:t>لا النافية للجنس</a:t>
            </a:r>
            <a:endParaRPr lang="en-US" sz="28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 smtClean="0"/>
              <a:t>شروط إعمال لا النافية للجنس</a:t>
            </a:r>
            <a:endParaRPr lang="en-US" sz="28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 smtClean="0"/>
              <a:t>أنواع اسم لا النافية للجنس</a:t>
            </a:r>
            <a:endParaRPr lang="ar-IQ" sz="28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 smtClean="0"/>
              <a:t>أحكام لا إذا تكررت</a:t>
            </a:r>
            <a:endParaRPr lang="ar-IQ" sz="28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 smtClean="0"/>
              <a:t>أحكام نعت اسم لا</a:t>
            </a:r>
            <a:endParaRPr lang="ar-IQ" sz="28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 smtClean="0"/>
              <a:t>خبر لا النافية للجنس</a:t>
            </a:r>
            <a:endParaRPr lang="ar-IQ" sz="2800" b="1" dirty="0" smtClean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 smtClean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 smtClean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 smtClean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 smtClean="0"/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ar-IQ" sz="2800" dirty="0" smtClean="0"/>
          </a:p>
          <a:p>
            <a:endParaRPr lang="ar-IQ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851920" y="548681"/>
            <a:ext cx="27363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b="1" dirty="0" smtClean="0">
                <a:solidFill>
                  <a:srgbClr val="0070C0"/>
                </a:solidFill>
              </a:rPr>
              <a:t>المحتوى</a:t>
            </a:r>
            <a:endParaRPr lang="ar-IQ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2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0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3809" y="188641"/>
            <a:ext cx="3312368" cy="936103"/>
          </a:xfr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لا النافية للجنس</a:t>
            </a:r>
            <a:endParaRPr lang="ar-IQ" sz="3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08912" cy="5400600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>
                <a:solidFill>
                  <a:schemeClr val="tx1"/>
                </a:solidFill>
              </a:rPr>
              <a:t>   القسم </a:t>
            </a:r>
            <a:r>
              <a:rPr lang="ar-IQ" sz="2800" dirty="0" smtClean="0">
                <a:solidFill>
                  <a:schemeClr val="tx1"/>
                </a:solidFill>
              </a:rPr>
              <a:t>الثالث </a:t>
            </a:r>
            <a:r>
              <a:rPr lang="ar-IQ" sz="2800" dirty="0" smtClean="0">
                <a:solidFill>
                  <a:schemeClr val="tx1"/>
                </a:solidFill>
              </a:rPr>
              <a:t>من </a:t>
            </a:r>
            <a:r>
              <a:rPr lang="ar-IQ" sz="2800" dirty="0" smtClean="0">
                <a:solidFill>
                  <a:schemeClr val="tx1"/>
                </a:solidFill>
              </a:rPr>
              <a:t>الحروف </a:t>
            </a:r>
            <a:r>
              <a:rPr lang="ar-IQ" sz="2800" dirty="0" smtClean="0">
                <a:solidFill>
                  <a:schemeClr val="tx1"/>
                </a:solidFill>
              </a:rPr>
              <a:t>الناسخة للابتداء هو </a:t>
            </a:r>
            <a:r>
              <a:rPr lang="ar-IQ" sz="2800" dirty="0" smtClean="0">
                <a:solidFill>
                  <a:schemeClr val="tx1"/>
                </a:solidFill>
              </a:rPr>
              <a:t>(</a:t>
            </a:r>
            <a:r>
              <a:rPr lang="ar-IQ" sz="2800" dirty="0" smtClean="0">
                <a:solidFill>
                  <a:schemeClr val="tx1"/>
                </a:solidFill>
              </a:rPr>
              <a:t>لا النافية للجنس</a:t>
            </a:r>
            <a:r>
              <a:rPr lang="ar-IQ" sz="2800" dirty="0" smtClean="0">
                <a:solidFill>
                  <a:schemeClr val="tx1"/>
                </a:solidFill>
              </a:rPr>
              <a:t>)، والمقصود بها: (لا) التي قُصِد بها التنصيص على استغراق النفي للجنس كلّه .</a:t>
            </a:r>
            <a:endParaRPr lang="ar-IQ" sz="2800" dirty="0" smtClean="0">
              <a:solidFill>
                <a:schemeClr val="tx1"/>
              </a:solidFill>
            </a:endParaRPr>
          </a:p>
          <a:p>
            <a:pPr algn="just"/>
            <a:r>
              <a:rPr lang="ar-IQ" sz="2800" dirty="0" smtClean="0">
                <a:solidFill>
                  <a:schemeClr val="tx1"/>
                </a:solidFill>
              </a:rPr>
              <a:t>   وهي تعمل عمل (إنّ)، فتنصب المبتدأ اسماً لها، وترفع الخبر خبراً لها، ولا فرق في هذا العمل بين المفردة - وهي التي لم تتكرر- نحو: لا غلامَ رجلٍ قائمُ، وبين المكررة نحو: لا حولَ ولاقوّةَ إلا بالله .</a:t>
            </a:r>
          </a:p>
          <a:p>
            <a:pPr algn="just"/>
            <a:endParaRPr lang="ar-IQ" sz="2800" dirty="0">
              <a:solidFill>
                <a:schemeClr val="tx1"/>
              </a:solidFill>
            </a:endParaRPr>
          </a:p>
          <a:p>
            <a:r>
              <a:rPr lang="ar-IQ" b="1" dirty="0" smtClean="0">
                <a:solidFill>
                  <a:schemeClr val="tx1"/>
                </a:solidFill>
              </a:rPr>
              <a:t>شروط إعمال لا النافية للجنس</a:t>
            </a:r>
          </a:p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تعمل لا النافية للجنس عمل إنّ، فتنصب الاسم وترفع الخبر، وإنما عملت عملها؛ لأنها لتأكيد النفي والمبالغة فيه، كما أنّ (إنّ) لتأكيد الإثبات والمبالغة فيه .</a:t>
            </a:r>
            <a:endParaRPr lang="ar-IQ" sz="2800" dirty="0">
              <a:solidFill>
                <a:schemeClr val="tx1"/>
              </a:solidFill>
            </a:endParaRPr>
          </a:p>
          <a:p>
            <a:pPr algn="r"/>
            <a:endParaRPr lang="ar-IQ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447367"/>
            <a:ext cx="66967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3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9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910" y="260648"/>
            <a:ext cx="8391546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200" b="1" dirty="0" smtClean="0"/>
              <a:t>   </a:t>
            </a:r>
            <a:r>
              <a:rPr lang="ar-IQ" sz="2800" b="1" dirty="0" smtClean="0"/>
              <a:t>ويشترط في إعمالها عمل (إنّ) أربعة شروط، وهي:</a:t>
            </a:r>
          </a:p>
          <a:p>
            <a:pPr algn="just"/>
            <a:r>
              <a:rPr lang="ar-IQ" sz="2800" dirty="0" smtClean="0"/>
              <a:t>1- أن تكون نصّاً على نفي الجنس، فتنفيه نفياً عامّاً، لا على سبيل الاحتمال .</a:t>
            </a:r>
          </a:p>
          <a:p>
            <a:pPr algn="just"/>
            <a:r>
              <a:rPr lang="ar-IQ" sz="2800" dirty="0" smtClean="0"/>
              <a:t>2- أن يكون اسمها وخبرها نكرتين، فإن كان ما بعدها معرفة أهملت ووجب تكرارها، نحو: لا سعيدٌ في الدار ولا خليلٌ .</a:t>
            </a:r>
          </a:p>
          <a:p>
            <a:pPr algn="just"/>
            <a:r>
              <a:rPr lang="ar-IQ" sz="2800" dirty="0" smtClean="0"/>
              <a:t>   وقد يقع اسمها معرفة مؤوّلة بنكرة، كأن يكون الاسم علماً مشتهراً بصفة (كحاتم المشتهر بالجود، وعنترة المشتهر بالشجاعة)، فتقول: (لا حاتمَ اليومَ، ولا عنترةَ)، والتأويل: لا جوادَ كحاتم، ولا شُجاعَ كعنترة)، فيجعل العلمُ اسمَ جنس لكل من اتصف بالمعنى الذي اشتهر به ذلك العلم .</a:t>
            </a:r>
          </a:p>
          <a:p>
            <a:pPr algn="just"/>
            <a:r>
              <a:rPr lang="ar-IQ" sz="2800" dirty="0" smtClean="0"/>
              <a:t>3- ألا يفصل بينها وبين اسمِها بفاصل، فإذا فُصِل بينهما - ولو بالخبر- أُهملت، ووجب تكرارها، نحو: (لا في الدار رجلٌ ولا امرأةٌ)، فيكون ما بعدها مبتدأ وخبراً .</a:t>
            </a:r>
          </a:p>
          <a:p>
            <a:pPr algn="just"/>
            <a:r>
              <a:rPr lang="ar-IQ" sz="2800" dirty="0" smtClean="0"/>
              <a:t>4- ألا يدخل عليها حرفُ جرٍّ، فإن سبقها حرفُ جرّ كانت مهملة، وكان ما بعدها مجروراً به، نحو: (سافرتُ بِلا زاد) و(فلانٌ يخافُ من لا شيءٍ) .</a:t>
            </a:r>
            <a:endParaRPr lang="ar-IQ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4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7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3"/>
            <a:ext cx="8964488" cy="70480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dirty="0" smtClean="0"/>
              <a:t>أنواع اسم (لا)</a:t>
            </a:r>
          </a:p>
          <a:p>
            <a:r>
              <a:rPr lang="ar-IQ" sz="2800" dirty="0"/>
              <a:t> </a:t>
            </a:r>
            <a:r>
              <a:rPr lang="ar-IQ" sz="2800" dirty="0" smtClean="0"/>
              <a:t>  اسم (لا) ثلاثة أنواع، فيكون إمّا:</a:t>
            </a:r>
          </a:p>
          <a:p>
            <a:pPr algn="just"/>
            <a:r>
              <a:rPr lang="ar-IQ" sz="2800" b="1" dirty="0" smtClean="0"/>
              <a:t>1- مفرداً </a:t>
            </a:r>
            <a:r>
              <a:rPr lang="ar-IQ" sz="2800" dirty="0" smtClean="0"/>
              <a:t>: وهو ما كان غيرَ مضاف ولا مشبّه بالمضاف، وضابطُه: أن لا يكون عاملاً فيما بعده، وحكمهُ أن يُبنى على ما ينصَب به من فتحة أو ياءٍ أو كسرة، غيرَ منوّنٍ، نحو: </a:t>
            </a:r>
            <a:r>
              <a:rPr lang="ar-IQ" sz="2800" b="1" dirty="0" smtClean="0"/>
              <a:t>لا رجلَ في الدّار/ ولا رجالَ فيها/ ولا رجلين عندنا/ ولا مذمومينَ في الكلية/ ولا مذموماتِ محبوباتُ </a:t>
            </a:r>
            <a:r>
              <a:rPr lang="ar-IQ" sz="2800" dirty="0" smtClean="0"/>
              <a:t>.</a:t>
            </a:r>
            <a:endParaRPr lang="ar-IQ" sz="2800" dirty="0" smtClean="0"/>
          </a:p>
          <a:p>
            <a:pPr algn="just"/>
            <a:r>
              <a:rPr lang="ar-IQ" sz="2800" b="1" dirty="0" smtClean="0"/>
              <a:t>2- أو مضافاً </a:t>
            </a:r>
            <a:r>
              <a:rPr lang="ar-IQ" sz="2800" dirty="0" smtClean="0"/>
              <a:t>: وحكم اسمها المضاف أن يكون معرباً منصوباً، نحو: </a:t>
            </a:r>
            <a:r>
              <a:rPr lang="ar-IQ" sz="2800" b="1" dirty="0" smtClean="0"/>
              <a:t>لا رجلَ سوء عندنا/ ولا رجُلَي شرّ محبوبان/ ولا مهملي واجباتهم محبوبون/ ولا أخا جهل مكرّمٌ </a:t>
            </a:r>
            <a:r>
              <a:rPr lang="ar-IQ" sz="2800" dirty="0" smtClean="0"/>
              <a:t>.</a:t>
            </a:r>
          </a:p>
          <a:p>
            <a:pPr algn="just"/>
            <a:r>
              <a:rPr lang="ar-IQ" sz="2800" b="1" dirty="0" smtClean="0"/>
              <a:t>3- أو شبيهاً بالمضاف </a:t>
            </a:r>
            <a:r>
              <a:rPr lang="ar-IQ" sz="2800" dirty="0" smtClean="0"/>
              <a:t>: وهو ما اتصل به شيءٌ من تمام معناه، وضابطهُ: أن يكونَ عاملاً فيما بعدهُ، بأن يكون ما بعده فاعلاً له، نحو: </a:t>
            </a:r>
            <a:r>
              <a:rPr lang="ar-IQ" sz="2800" b="1" dirty="0" smtClean="0"/>
              <a:t>(لا قبيحاً خُلقُهُ حاضرٌ)</a:t>
            </a:r>
            <a:r>
              <a:rPr lang="ar-IQ" sz="2800" dirty="0" smtClean="0"/>
              <a:t>، أو نائبَ فاعل، نحو: </a:t>
            </a:r>
            <a:r>
              <a:rPr lang="ar-IQ" sz="2800" b="1" dirty="0" smtClean="0"/>
              <a:t>لا مذموماً فعلُهُ عندَنا)</a:t>
            </a:r>
            <a:r>
              <a:rPr lang="ar-IQ" sz="2800" dirty="0" smtClean="0"/>
              <a:t>، أو مفعولاً، نحو: </a:t>
            </a:r>
            <a:r>
              <a:rPr lang="ar-IQ" sz="2800" b="1" dirty="0" smtClean="0"/>
              <a:t>لا فاعلاً شرّاً ممدوحٌ)</a:t>
            </a:r>
            <a:r>
              <a:rPr lang="ar-IQ" sz="2800" dirty="0" smtClean="0"/>
              <a:t>، أو ظرفا يتعلق به، نحو: </a:t>
            </a:r>
            <a:r>
              <a:rPr lang="ar-IQ" sz="2800" b="1" dirty="0" smtClean="0"/>
              <a:t>(لا مسافراً اليومَ حاضرٌ)</a:t>
            </a:r>
            <a:r>
              <a:rPr lang="ar-IQ" sz="2800" dirty="0" smtClean="0"/>
              <a:t>، أو جاراً ومجروراً يتعلّقان به، نحو: </a:t>
            </a:r>
            <a:r>
              <a:rPr lang="ar-IQ" sz="2800" b="1" dirty="0" smtClean="0"/>
              <a:t>(لا راغباً في الشرِّ بيننا)</a:t>
            </a:r>
            <a:r>
              <a:rPr lang="ar-IQ" sz="2800" dirty="0" smtClean="0"/>
              <a:t>، أو تمييزاً له، نحو: </a:t>
            </a:r>
            <a:r>
              <a:rPr lang="ar-IQ" sz="2800" b="1" dirty="0" smtClean="0"/>
              <a:t>(لا عشرينَ درهماً لك)</a:t>
            </a:r>
            <a:r>
              <a:rPr lang="ar-IQ" sz="2800" dirty="0" smtClean="0"/>
              <a:t>، وحكمهُ أنّه معربٌ أيضاً .</a:t>
            </a:r>
            <a:endParaRPr lang="ar-IQ" sz="2800" b="1" dirty="0" smtClean="0"/>
          </a:p>
          <a:p>
            <a:pPr algn="just"/>
            <a:endParaRPr lang="ar-IQ" sz="28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5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21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1926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r-IQ" b="1" dirty="0" smtClean="0"/>
              <a:t>أحكام (لا) إذا تكرّرت</a:t>
            </a:r>
          </a:p>
          <a:p>
            <a:pPr marL="0" indent="0" algn="just">
              <a:buNone/>
            </a:pPr>
            <a:r>
              <a:rPr lang="ar-IQ" sz="2800" dirty="0"/>
              <a:t> </a:t>
            </a:r>
            <a:r>
              <a:rPr lang="ar-IQ" sz="2800" dirty="0" smtClean="0"/>
              <a:t>  إذا تكررت (لا) وكان اسمُها نكرة متصلاً بها، نحو: (</a:t>
            </a:r>
            <a:r>
              <a:rPr lang="ar-IQ" sz="2800" b="1" dirty="0" smtClean="0"/>
              <a:t>لا حولاَ ولا قوّةَ إلا بالله) </a:t>
            </a:r>
            <a:r>
              <a:rPr lang="ar-IQ" sz="2800" dirty="0" smtClean="0"/>
              <a:t>، جازَ فيه خمسةُ أوجه:</a:t>
            </a:r>
          </a:p>
          <a:p>
            <a:pPr marL="0" indent="0" algn="just">
              <a:buNone/>
            </a:pPr>
            <a:r>
              <a:rPr lang="ar-IQ" sz="2800" b="1" dirty="0" smtClean="0"/>
              <a:t>1- إعمال المكرّرتين، وبناء اسمَيها على الفتح</a:t>
            </a:r>
            <a:r>
              <a:rPr lang="ar-IQ" sz="2800" dirty="0" smtClean="0"/>
              <a:t>، وهو الأصل، نحو: لاحولَ ولاقوةَ إلا بالله .</a:t>
            </a:r>
          </a:p>
          <a:p>
            <a:pPr marL="0" indent="0" algn="just">
              <a:buNone/>
            </a:pPr>
            <a:r>
              <a:rPr lang="ar-IQ" sz="2800" b="1" dirty="0" smtClean="0"/>
              <a:t>2- إلغاء المكرّرتين، ورفع ما بعدهما</a:t>
            </a:r>
            <a:r>
              <a:rPr lang="ar-IQ" sz="2800" dirty="0" smtClean="0"/>
              <a:t>، إما بالابتداء وإما عاملتان عملَ ليس، فنقول: لاحولٌ ولاقوّةٌ إلا بالله .</a:t>
            </a:r>
          </a:p>
          <a:p>
            <a:pPr marL="0" indent="0" algn="just">
              <a:buNone/>
            </a:pPr>
            <a:r>
              <a:rPr lang="ar-IQ" sz="2800" b="1" dirty="0" smtClean="0"/>
              <a:t>3- إعمالُ الأوّلى وبناء ما يليها، وإلغاء الثانية ورفع ما بعدها</a:t>
            </a:r>
            <a:r>
              <a:rPr lang="ar-IQ" sz="2800" dirty="0" smtClean="0"/>
              <a:t>، فنقول: لاحولَ ولاقوةٌ إلا بالله .</a:t>
            </a:r>
          </a:p>
          <a:p>
            <a:pPr marL="0" indent="0" algn="just">
              <a:buNone/>
            </a:pPr>
            <a:r>
              <a:rPr lang="ar-IQ" sz="2800" b="1" dirty="0" smtClean="0"/>
              <a:t>4- إلغاء الأولى ورفع ما يليها، وإعمال الثانية وبناءُ ما بعدها</a:t>
            </a:r>
            <a:r>
              <a:rPr lang="ar-IQ" sz="2800" dirty="0" smtClean="0"/>
              <a:t>، فنقول: لا حولٌ ولاقوّةَ إلا بالله .</a:t>
            </a:r>
          </a:p>
          <a:p>
            <a:pPr marL="0" indent="0" algn="just">
              <a:buNone/>
            </a:pPr>
            <a:r>
              <a:rPr lang="ar-IQ" sz="2800" b="1" dirty="0" smtClean="0"/>
              <a:t>5- إعمالُ الأولى وبناءُ ما يليها، وإلغاءُ الثانية ونصبُ ما بعدها عطفاً على محل الأولى</a:t>
            </a:r>
            <a:r>
              <a:rPr lang="ar-IQ" sz="2800" dirty="0" smtClean="0"/>
              <a:t>، فتكون (لا) الثانية زائدة لتأكيد الأولى، ويكون الاسمُ المنصوبُ معطوفاً على محل اسم (لا) الأولى، فنقول: لاحولَ ولاقوةً إلا بالله .</a:t>
            </a:r>
            <a:endParaRPr lang="ar-IQ" sz="2800" b="1" dirty="0" smtClean="0"/>
          </a:p>
          <a:p>
            <a:pPr marL="0" indent="0">
              <a:buNone/>
            </a:pPr>
            <a:endParaRPr lang="ar-IQ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404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19256" cy="63367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IQ" sz="2800" dirty="0" smtClean="0"/>
              <a:t> </a:t>
            </a:r>
            <a:r>
              <a:rPr lang="ar-IQ" dirty="0" smtClean="0"/>
              <a:t>أحكامُ نعتِ اسم (لا)</a:t>
            </a:r>
          </a:p>
          <a:p>
            <a:pPr marL="0" indent="0" algn="just">
              <a:buNone/>
            </a:pPr>
            <a:r>
              <a:rPr lang="ar-IQ" sz="2800" dirty="0" smtClean="0"/>
              <a:t>   إذا نُعِتَ اسمُ (لا) النافية للجنس، فإما أن يكونَ معرباً وإما أن يكونَ مبنياً:</a:t>
            </a:r>
          </a:p>
          <a:p>
            <a:pPr marL="0" indent="0" algn="just">
              <a:buNone/>
            </a:pPr>
            <a:r>
              <a:rPr lang="ar-IQ" sz="2800" b="1" dirty="0" smtClean="0"/>
              <a:t>   أولا/ إن كان الاسم معرباً: </a:t>
            </a:r>
            <a:r>
              <a:rPr lang="ar-IQ" sz="2800" dirty="0" smtClean="0"/>
              <a:t>جاز في نعته وجهان: النصبُ والرفعُ، نحو: </a:t>
            </a:r>
            <a:r>
              <a:rPr lang="ar-IQ" sz="2800" b="1" dirty="0" smtClean="0"/>
              <a:t>لا طالبَ علمٍ كسولاً أو كسولٌ في الكلية</a:t>
            </a:r>
            <a:r>
              <a:rPr lang="ar-IQ" sz="2800" dirty="0" smtClean="0"/>
              <a:t>، والنصبُ أولى، والرفعُ على أنّه نعت لمحلّ (لا) واسمها؛ لأنّ محلَّهما الرفع بالابتداء .</a:t>
            </a:r>
          </a:p>
          <a:p>
            <a:pPr marL="0" indent="0" algn="just">
              <a:buNone/>
            </a:pPr>
            <a:r>
              <a:rPr lang="ar-IQ" sz="2800" dirty="0"/>
              <a:t> </a:t>
            </a:r>
            <a:r>
              <a:rPr lang="ar-IQ" sz="2800" dirty="0" smtClean="0"/>
              <a:t>  </a:t>
            </a:r>
            <a:r>
              <a:rPr lang="ar-IQ" sz="2800" b="1" dirty="0" smtClean="0"/>
              <a:t>ثانيا/ وإن كان الاسمُ مبنياً، فلهُ ثلاثُ أحوال:</a:t>
            </a:r>
          </a:p>
          <a:p>
            <a:pPr marL="0" indent="0" algn="just">
              <a:buNone/>
            </a:pPr>
            <a:r>
              <a:rPr lang="ar-IQ" sz="2800" b="1" dirty="0" smtClean="0"/>
              <a:t>1- أن يُنعت بمفردٍ متصلٍ به</a:t>
            </a:r>
            <a:r>
              <a:rPr lang="ar-IQ" sz="2800" dirty="0" smtClean="0"/>
              <a:t>، فيجوز في النعت ثلاثة أوجه: النصب والبناء -كمنعوته- والرفع، نحو: </a:t>
            </a:r>
            <a:r>
              <a:rPr lang="ar-IQ" sz="2800" b="1" dirty="0" smtClean="0"/>
              <a:t>لا رجلَ قبيحاً أو قبيحَ أو قبيحٌ عندنا</a:t>
            </a:r>
            <a:r>
              <a:rPr lang="ar-IQ" sz="2800" dirty="0" smtClean="0"/>
              <a:t>، والنصبُ أولى ، والبناءُ لمجاورته منعوته المبني .</a:t>
            </a:r>
          </a:p>
          <a:p>
            <a:pPr marL="0" indent="0" algn="just">
              <a:buNone/>
            </a:pPr>
            <a:r>
              <a:rPr lang="ar-IQ" sz="2800" b="1" dirty="0" smtClean="0"/>
              <a:t>2- أن ينعت بمفرد مفصول بينه وبينه بفاصل</a:t>
            </a:r>
            <a:r>
              <a:rPr lang="ar-IQ" sz="2800" dirty="0" smtClean="0"/>
              <a:t>، فيمتنع بناء النعت؛ لفقد المجاورة التي أباحت بناءَهُ وهو متصل بمنعوته، ويجوز فيه النصب والرفع، نحو: </a:t>
            </a:r>
            <a:r>
              <a:rPr lang="ar-IQ" sz="2800" b="1" dirty="0" smtClean="0"/>
              <a:t>لا طالبَ في الكلية مهملاً أو مهملٌ </a:t>
            </a:r>
            <a:r>
              <a:rPr lang="ar-IQ" sz="2800" dirty="0" smtClean="0"/>
              <a:t>.</a:t>
            </a:r>
          </a:p>
          <a:p>
            <a:pPr marL="0" indent="0" algn="just">
              <a:buNone/>
            </a:pPr>
            <a:r>
              <a:rPr lang="ar-IQ" sz="2800" b="1" dirty="0" smtClean="0"/>
              <a:t>3- أن ينعت بمضاف أو مشبّه به</a:t>
            </a:r>
            <a:r>
              <a:rPr lang="ar-IQ" sz="2800" dirty="0" smtClean="0"/>
              <a:t>، فيجوز في النعت النصب والرفع، ويمتنع البناء؛ لأنّ المضاف والشبيه به لايُبنيان مع (لا)، فالنعت المضاف نحو: </a:t>
            </a:r>
            <a:r>
              <a:rPr lang="ar-IQ" sz="2800" b="1" dirty="0" smtClean="0"/>
              <a:t>لا</a:t>
            </a:r>
            <a:r>
              <a:rPr lang="ar-IQ" sz="2800" dirty="0" smtClean="0"/>
              <a:t> </a:t>
            </a:r>
            <a:r>
              <a:rPr lang="ar-IQ" sz="2800" b="1" dirty="0" smtClean="0"/>
              <a:t>رجلَ ذا شرٍّ أو ذو شرٍّ عندك</a:t>
            </a:r>
            <a:r>
              <a:rPr lang="ar-IQ" sz="2800" dirty="0" smtClean="0"/>
              <a:t>، والنعت المشبّه به نحو: </a:t>
            </a:r>
            <a:r>
              <a:rPr lang="ar-IQ" sz="2800" b="1" dirty="0" smtClean="0"/>
              <a:t>لا رجلَ راغباً في الشرِّ أو راغبٌ في الشرّ عندنا </a:t>
            </a:r>
            <a:r>
              <a:rPr lang="ar-IQ" sz="2800" dirty="0" smtClean="0"/>
              <a:t>.</a:t>
            </a:r>
            <a:endParaRPr lang="ar-IQ" sz="2800" b="1" dirty="0" smtClean="0"/>
          </a:p>
          <a:p>
            <a:pPr marL="0" indent="0">
              <a:buNone/>
            </a:pPr>
            <a:endParaRPr lang="ar-IQ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57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b="1" dirty="0" smtClean="0"/>
              <a:t>خبر (لا) النافية للجنس</a:t>
            </a:r>
          </a:p>
          <a:p>
            <a:pPr marL="0" indent="0" algn="just">
              <a:buNone/>
            </a:pPr>
            <a:r>
              <a:rPr lang="ar-IQ" sz="2800" dirty="0"/>
              <a:t> </a:t>
            </a:r>
            <a:r>
              <a:rPr lang="ar-IQ" sz="2800" dirty="0" smtClean="0"/>
              <a:t>  يُكثرُ حذفُ خبر (لا) النافية للجنس إذا كان معلوماً، بأن دلّت عليه قرينةٌ نحو: </a:t>
            </a:r>
            <a:r>
              <a:rPr lang="ar-IQ" sz="2800" b="1" dirty="0" smtClean="0"/>
              <a:t>لاضيرَ ولابأسَ، أي: عليك</a:t>
            </a:r>
            <a:r>
              <a:rPr lang="ar-IQ" sz="2800" dirty="0" smtClean="0"/>
              <a:t>، وأكثر ما يحذفونه مع إلا، نحو: </a:t>
            </a:r>
            <a:r>
              <a:rPr lang="ar-IQ" sz="2800" b="1" dirty="0" smtClean="0"/>
              <a:t>لا</a:t>
            </a:r>
            <a:r>
              <a:rPr lang="ar-IQ" sz="2800" dirty="0" smtClean="0"/>
              <a:t> </a:t>
            </a:r>
            <a:r>
              <a:rPr lang="ar-IQ" sz="2800" b="1" dirty="0" smtClean="0"/>
              <a:t>إلهَ</a:t>
            </a:r>
            <a:r>
              <a:rPr lang="ar-IQ" sz="2800" dirty="0" smtClean="0"/>
              <a:t> </a:t>
            </a:r>
            <a:r>
              <a:rPr lang="ar-IQ" sz="2800" b="1" dirty="0" smtClean="0"/>
              <a:t>إلا</a:t>
            </a:r>
            <a:r>
              <a:rPr lang="ar-IQ" sz="2800" dirty="0" smtClean="0"/>
              <a:t> </a:t>
            </a:r>
            <a:r>
              <a:rPr lang="ar-IQ" sz="2800" b="1" dirty="0" smtClean="0"/>
              <a:t>الله</a:t>
            </a:r>
            <a:r>
              <a:rPr lang="ar-IQ" sz="2800" dirty="0" smtClean="0"/>
              <a:t>، أي: </a:t>
            </a:r>
            <a:r>
              <a:rPr lang="ar-IQ" sz="2800" b="1" dirty="0" smtClean="0"/>
              <a:t>لا إلهَ موجودٌ إلا اللهُ </a:t>
            </a:r>
            <a:r>
              <a:rPr lang="ar-IQ" sz="2800" dirty="0" smtClean="0"/>
              <a:t>.</a:t>
            </a:r>
          </a:p>
          <a:p>
            <a:pPr marL="0" indent="0" algn="just">
              <a:buNone/>
            </a:pPr>
            <a:r>
              <a:rPr lang="ar-IQ" sz="2800" dirty="0"/>
              <a:t> </a:t>
            </a:r>
            <a:endParaRPr lang="ar-IQ" sz="2800" dirty="0" smtClean="0"/>
          </a:p>
          <a:p>
            <a:pPr marL="0" indent="0" algn="just">
              <a:buNone/>
            </a:pPr>
            <a:r>
              <a:rPr lang="ar-IQ" sz="2800" dirty="0"/>
              <a:t> </a:t>
            </a:r>
            <a:r>
              <a:rPr lang="ar-IQ" sz="2800" dirty="0" smtClean="0"/>
              <a:t>  ويقلُّ حذفُ الاسم مع بقاءِ الخبر، كقولك: </a:t>
            </a:r>
            <a:r>
              <a:rPr lang="ar-IQ" sz="2800" b="1" dirty="0" smtClean="0"/>
              <a:t>لا عليكَ، أي: لا بأسَ عليك أو لاجناحَ عليكَ </a:t>
            </a:r>
            <a:r>
              <a:rPr lang="ar-IQ" sz="2800" dirty="0" smtClean="0"/>
              <a:t>.</a:t>
            </a:r>
          </a:p>
          <a:p>
            <a:pPr marL="0" indent="0" algn="just">
              <a:buNone/>
            </a:pPr>
            <a:r>
              <a:rPr lang="ar-IQ" sz="2800" dirty="0"/>
              <a:t> </a:t>
            </a:r>
            <a:r>
              <a:rPr lang="ar-IQ" sz="2800" dirty="0" smtClean="0"/>
              <a:t>  وإذا جُهِلَ خبرُ (لا) وجبَ ذكرُهُ كالأمثلة السابقة .</a:t>
            </a:r>
            <a:endParaRPr lang="ar-IQ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0411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1043</Words>
  <Application>Microsoft Office PowerPoint</Application>
  <PresentationFormat>On-screen Show (4:3)</PresentationFormat>
  <Paragraphs>68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لا النافية للجنس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لأجله</dc:title>
  <dc:creator>USER 1</dc:creator>
  <cp:lastModifiedBy>USER 1</cp:lastModifiedBy>
  <cp:revision>217</cp:revision>
  <dcterms:created xsi:type="dcterms:W3CDTF">2021-02-08T20:53:53Z</dcterms:created>
  <dcterms:modified xsi:type="dcterms:W3CDTF">2022-04-12T11:15:06Z</dcterms:modified>
</cp:coreProperties>
</file>