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6" r:id="rId6"/>
    <p:sldId id="277" r:id="rId7"/>
    <p:sldId id="266" r:id="rId8"/>
    <p:sldId id="261" r:id="rId9"/>
    <p:sldId id="262" r:id="rId10"/>
    <p:sldId id="267" r:id="rId11"/>
    <p:sldId id="274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60" d="100"/>
          <a:sy n="60" d="100"/>
        </p:scale>
        <p:origin x="146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741A3-E013-4276-BC22-9C3BB60774CA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B061F-80FD-4C18-8E58-CE60C13BF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C2A479-2067-4BE7-98EE-BDE89416DFD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B061F-80FD-4C18-8E58-CE60C13BFA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09600"/>
          </a:xfrm>
        </p:spPr>
        <p:txBody>
          <a:bodyPr>
            <a:noAutofit/>
          </a:bodyPr>
          <a:lstStyle/>
          <a:p>
            <a:r>
              <a:rPr lang="en-MY" sz="4800" b="1" dirty="0">
                <a:solidFill>
                  <a:srgbClr val="C00000"/>
                </a:solidFill>
              </a:rPr>
              <a:t>Identification of fungi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Fungi are </a:t>
            </a:r>
            <a:r>
              <a:rPr lang="en-US" sz="2800" dirty="0">
                <a:solidFill>
                  <a:srgbClr val="FF0000"/>
                </a:solidFill>
              </a:rPr>
              <a:t>unicellular </a:t>
            </a:r>
            <a:r>
              <a:rPr lang="en-US" sz="2800" dirty="0">
                <a:solidFill>
                  <a:srgbClr val="00B0F0"/>
                </a:solidFill>
              </a:rPr>
              <a:t>(yeast) </a:t>
            </a:r>
            <a:r>
              <a:rPr lang="en-US" sz="2800" dirty="0"/>
              <a:t>or </a:t>
            </a:r>
            <a:r>
              <a:rPr lang="en-US" sz="2800" dirty="0" err="1">
                <a:solidFill>
                  <a:srgbClr val="FF0000"/>
                </a:solidFill>
              </a:rPr>
              <a:t>multicellular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(mold)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00B0F0"/>
                </a:solidFill>
              </a:rPr>
              <a:t>(filamentous) </a:t>
            </a:r>
            <a:r>
              <a:rPr lang="en-US" sz="2800" dirty="0"/>
              <a:t>. </a:t>
            </a:r>
          </a:p>
          <a:p>
            <a:pPr algn="just">
              <a:buNone/>
            </a:pPr>
            <a:endParaRPr lang="en-US" sz="2800" dirty="0"/>
          </a:p>
        </p:txBody>
      </p:sp>
      <p:pic>
        <p:nvPicPr>
          <p:cNvPr id="1027" name="Picture 1" descr="yeastsm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343400"/>
            <a:ext cx="3581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514600" y="6096000"/>
            <a:ext cx="1828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Unicellular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6" descr="ch463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267200"/>
            <a:ext cx="27892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858000" y="60960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Mycelium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05000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Mycelium are characteristically filamentous made thread        like structure called </a:t>
            </a:r>
            <a:r>
              <a:rPr lang="en-US" sz="2800" dirty="0" err="1">
                <a:solidFill>
                  <a:srgbClr val="FF0000"/>
                </a:solidFill>
              </a:rPr>
              <a:t>hyphae</a:t>
            </a:r>
            <a:r>
              <a:rPr lang="en-US" sz="28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They branch and fusing with one another the mass of branched </a:t>
            </a:r>
            <a:r>
              <a:rPr lang="en-US" sz="2800" dirty="0" err="1"/>
              <a:t>hyphae</a:t>
            </a:r>
            <a:r>
              <a:rPr lang="en-US" sz="2800" dirty="0"/>
              <a:t> is called the </a:t>
            </a:r>
            <a:r>
              <a:rPr lang="en-US" sz="2800" dirty="0">
                <a:solidFill>
                  <a:srgbClr val="FF0000"/>
                </a:solidFill>
              </a:rPr>
              <a:t>mycelium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2.  Elevation: </a:t>
            </a:r>
            <a:r>
              <a:rPr lang="en-US" sz="2800" dirty="0"/>
              <a:t>This describes the side view of a colony, these are the most common.</a:t>
            </a:r>
          </a:p>
          <a:p>
            <a:pPr>
              <a:buNone/>
            </a:pPr>
            <a:endParaRPr lang="en-US" sz="2800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000" y="22098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      Flat  </a:t>
            </a:r>
            <a:r>
              <a:rPr lang="en-US" dirty="0"/>
              <a:t>                            </a:t>
            </a:r>
            <a:r>
              <a:rPr lang="en-US" b="1" dirty="0"/>
              <a:t>Raised   </a:t>
            </a:r>
            <a:r>
              <a:rPr lang="en-US" dirty="0"/>
              <a:t>                           </a:t>
            </a:r>
            <a:r>
              <a:rPr lang="en-US" b="1" dirty="0" err="1"/>
              <a:t>Umbonate</a:t>
            </a:r>
            <a:r>
              <a:rPr lang="en-US" b="1" dirty="0"/>
              <a:t>                              </a:t>
            </a:r>
            <a:r>
              <a:rPr lang="en-US" b="1" dirty="0" err="1"/>
              <a:t>Crateriform</a:t>
            </a:r>
            <a:r>
              <a:rPr lang="en-US" b="1" dirty="0"/>
              <a:t> </a:t>
            </a:r>
            <a:endParaRPr lang="en-US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00400"/>
            <a:ext cx="6019800" cy="63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3400" y="3962400"/>
            <a:ext cx="655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Convex    </a:t>
            </a:r>
            <a:r>
              <a:rPr kumimoji="0" lang="en-US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                                                    </a:t>
            </a:r>
            <a:r>
              <a:rPr kumimoji="0" lang="en-US" altLang="ko-KR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Pulvinate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 </a:t>
            </a:r>
            <a:endParaRPr kumimoji="0" lang="en-US" altLang="ko-K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600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3.  Margin: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B0F0"/>
                </a:solidFill>
              </a:rPr>
              <a:t>margin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B0F0"/>
                </a:solidFill>
              </a:rPr>
              <a:t>edge of a colony </a:t>
            </a:r>
            <a:r>
              <a:rPr lang="en-US" sz="2400" dirty="0"/>
              <a:t>(or any growth) may be an important characteristic in </a:t>
            </a:r>
            <a:r>
              <a:rPr lang="en-US" sz="2400" dirty="0">
                <a:solidFill>
                  <a:srgbClr val="00B0F0"/>
                </a:solidFill>
              </a:rPr>
              <a:t>identifying fungi.</a:t>
            </a:r>
            <a:r>
              <a:rPr lang="en-US" sz="2400" dirty="0"/>
              <a:t> 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10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2362200"/>
            <a:ext cx="86968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Entire            Undulate                  </a:t>
            </a:r>
            <a:r>
              <a:rPr kumimoji="0" lang="en-US" altLang="ko-K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Lobate</a:t>
            </a: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             Curled               </a:t>
            </a:r>
            <a:r>
              <a:rPr kumimoji="0" lang="en-US" altLang="ko-K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Filiform</a:t>
            </a: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en-US" altLang="ko-K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2400" y="2895600"/>
            <a:ext cx="8991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Microscopic examination: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By preparing slid as followings:</a:t>
            </a:r>
            <a:endParaRPr kumimoji="0" lang="en-US" altLang="zh-C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Place a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drop of fungal satin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on a clean slide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Transfer a small piece of the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fungal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hyphae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onto the drop using a flamed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cooled needle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Place a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cover glass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over the drop gently to avoid producing air bubbles in the satin.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Examine under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low power then at 40X.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ites.saschina.org/kdavid/files/2015/01/wet_mount-17byyk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562600"/>
            <a:ext cx="548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9" descr="data:image/jpeg;base64,/9j/4AAQSkZJRgABAQAAAQABAAD/2wCEAAkGBxQSEhUUExQVFhUVGRgUFhUYFRcVFxgUFBQXFxcVFxQYHCggGBwlHBQUITEhJSkrLi4uFx8zODMsNygtLisBCgoKDg0OGhAQGiwkHB8sLCwsLCwsLCwsLCwsLCwsLCwsLCwsLCwsLCwsLCwsLCwsLCwsLCwsLCwsLCwsLCwsLP/AABEIAMMBAgMBIgACEQEDEQH/xAAcAAABBQEBAQAAAAAAAAAAAAAEAAIDBQYBBwj/xABOEAABAwEEBQUIEAQGAQUAAAABAAIDEQQFITESQVFhcQaBkaGxEyIyU3Ky0fAHFBcjM0JSVHOSk6OzwdLTJJSk4RY0Q2OCgxUlRGKi8f/EABkBAAMBAQEAAAAAAAAAAAAAAAABAgMEBf/EACMRAQEAAgICAgIDAQAAAAAAAAABAhEDIRIxBFEyQRMicWH/2gAMAwEAAhEDEQA/ABeUF+258sjWTzRBsjwC2eSpAeaYVoBuQgvO2GhfbLUSBkLRK3HaaOxRN7N9+lG2R5r/AMyhnNonlnlfZY4Segc1uthytttHC1z/AK02O3W2v+dtp42uf9aMLRRRsqdSja9JmXra/ndq/mZv1oW9r8tbYzS2WoHaLTMOvTUhVdfo96O1E9lQV18qLaXY221u42mfs01sLvvq1O/9zaD/AN8v6l5vd579eicnWVAXVwzbn5Lpoordai3Caf7V/pV1brdOZCGySDRDBQSOHxGk1AOOJOKEsjdy57bHdHOGskHmwHVRT83WOMV8PeWdPN5WhhqZZab3u9KlF8yn/Uk+u70ptrma9qrHtovN3Xr44yz0PkvSXx0v2j/Sg5L1n8fN9q/0odzlBI5RbVzCC3XvP4+b7V/pURvifx832r/ShaJj05am4wc295/HzfayfqRDL0n8fN9q/wBKqLPiUWSq3UWQY+9J8Pf5vtX+lJ15z+Pm+1f6UDBjXip3N2o3U2QVHeM/j5vtX+lEi8ZqfDS/aP8ASq+MZlSsOCdqbI2PJO1Pc1+k9zqEULnF2Y3ncr3SO1Zrke7CTi3sK0VV18f4xxZ/lT9I7UtI7SmaSVVaD9I7Smucdp6UgV1AROcdp6Ssrysslop3SGeZpbjoiV+ieLa0WrLUyWKoTg287urlJJL3rpZGyN8JvdHdIxyVh/5OUf6sn13elR8p+SGk7usJ0XjHBU1ltxdVjxoyDMbd4WWeH7jowylevWc1Y07h2JLlk8Bnkt7AkmzeB3t8NMP9yTzyh2mg9damvL4eX6R/nlRDmUqIHLYuSUrsTK4nHgn0A379iQJVl+/Au5sedWJdsxCrb9xgfzdqYZey+GvTOSUOkAKVXmNlPfr3P2LLsD2d0d8XUuviuu3NyzfTTWS7e5RmQjBrSaHDILNyRAY1W15XOPtV4aaVLWk7i4VXnr2O+UD1Lh+Vy+WU27vhcEktiUyAKMvQkzyMwUzu65tvQ8RLkwlQunTWy1SNK4od5xUqYBinEVJZhRPdiV2EJWYVJVM6nskVKqSQVXWii68ITSjGFFK1q5EFLoa0Iq95IHvpBuB6CR+a0yyHJu0Bkp0jQFpHWCtOLbH8sLs4u8Y4eXrIQuVUPt6P5QSFsZ8oLTVRuJqrukofbTNqQnbtRobibSXC8KF8qhLkaTctCHuBWZ5Qck22jvmO0HjJ1NfMr9pUmkmUzWNmZosaDiQ0AngElIzIJLJ0Pnq8z7/L9JJ57lApr1d7/N9JJ55QpdgoUe4pcfUplNaTjrQDq0FNqFvNmlE8bkTXJQW7GN3A4IDIWbw19IexPEBYgdrj1UXzdF4a+lPYsH/p7N7nLon4Vjfyi05aupZXeUzzgvPWy1W85eOpY3Y5uYOv+y88iOC875P5PW+FP6WpnO2GiHkA1gHeME5+Kjc1cvcdvVQuh2O5j6Vx0L2Zjox7FKH86hccSdZOKuZ1FwNEyKgcFCzHMAnr6RijYLGDkSOtaTOMcoiYaknUETYmYJOsDgKAgjoPQnw4YUpqWksvplkmjGa60YpzGqWNlEIpzWVCeBQJ0YXJHISqb6tD44pHx+G0EjXlieqqxzeW1q2s+qttbotJrm/KBHSKLyd2BIOYw6F0/Hy6scfPjLdtN/ji1bWfVS/xxa9rfqrO2aN0j2sY0uc40a0CpJOoBeq8lPY9ZFSS1UkkzEebG+V8s9XFdO3PdQHyWlvK2UfpNjh8Y5mfkN+NxyXolmg0GgVLjrccz0YBSA0wyC5VFu2dpxcm1XKqN0o2pJ2lDl3TQ5lXBIjQ8mljyHBJKLIcB2JLF3Pni9K+2JqeMk6dMoUHbmiLyPv82v32TD/mQgpH/wBis1pBJt2JNI2V3KJpPrtUjBTYgOnAc6jkqWu4fknDXqp1pszqtdTZh0IJlNGj19EexRam+0RjiHGozzpRfN0h74eutegcn7UWRjRJB3EjsXVhNyxhn129Z9kC2tMbIwQSXaTgMaBoNK7MT1LE1CsLNGO5tBx17yTicUPaLEK96enBeXzy3Pf6e18TWPHJfaElRk1TXRPbqSJIzCx8W9yd0EPI01RQKaxmsokLLLp2zxqyiYVA0ZeuaOhdQKqwtOZEaoh0Gk2hGOo7EoypwURnaq4zREBtUE8jSduce0omzgroiBLck17dac2ibI4KiBWg5LyvlFB3O0yjUXFw4Ox/Nep2lwosxeFwe27VDTwcRKdkbaHPaakDiq4b/bTDmn9dr32KeT4jj9tSDv5BSOvxY/lDe7sptXoRKrbK4CjWijQKADIAYABFOlXZp5ly2mLgEx0hQz7RRDS27YnpHkNdvKidM0KvL3uXe5UzKrRbEvtKida6IeTBA2mWmaKI9MgPet4DsSXLIe8Z5I7AkuZ6UfOd7n+Im+lkH3jlA0c+xEXv/mJdXvsn4hQ2umZWTQi8ApRqMDE+ualZQpkRwqM0nAEHoSPrwTdVAEBj520PCvattyc75reZZC846SPG+o4FWfI61nuwZqoSeb/9C3xz1Kz8d2R6THPhonMDDiE8Wyo3hVzyhny9K4q9jHWl4y0Yd5WuwYjoUHt0nwmtptBAPRrVWJOhRmXZmpslTf8Ai3M8VaE6J34deSkoNWPDHsVAXVzPrvXYXAE7RVLwTbpp4kVHINay7J5BiHOGs66cx1Kdt4SB2Ja7b3vQatSvHU7alnr68VO6QAEnVUnmCztlvofHaRiPBNc9oz7VJbry0xosPe4aROFd3BKYXaa7Z3VqTrNenFHWd1FUxSYc5/JGRSrYqs6oe0FMbKVHLNhiipDWgqe52lsJfrc+n/Fv9yehAWmWiLu606Vk3tc5vQ4kdVFrwd1y/Myswn+rq7rXmiZLUssy0EYhON7BmLiMN66pXm5NFUnM0HFRSWyJmZqVkLbykB1mm4KtF7RyYiRp3Voegp+X0UxbOflG0ZIM8oq5kgbgsjaLwY3M14YlD2u2uDa9ylHFhU+VXMI3jLwDhUOqqua8S8ndkqS4raHNAJDS6oDXGhrjqKisduqXhwLdGoqcnbwUeQk0+h7D8GzyW+aF1csHwUfkN80JLJ3PnS92/wARNrJlk/EchK1y1Iq9gDNPq99lx/7HICMZ13a1ktM0Y4Z9SWlRMa/4u3qSa4+vHNAPDyml5S0sKJkhwFAgKXlDAah44H8k7kfNW0ZY6Dsd1W6lcSxAtId4JGSZycusRPlcDUEACuYqSfyCrfWjxn9ov+7Eaz6Ex70PJNtzyUbZljXoY0SZEu6FQ6QT1FFpzV0E1zTG4rjpNHLE78uhV+k7FCYjGu3rT43agcercAgWSVrVSmgzJ6NuxBWiWSdv5J7bVq1HPDs2f2QGkcjn/dd0kxqLZk4oNHSIrsxx3DgjIJVV2SctODiBrOumtTd0JGHNjki9Jq4E+FVDJNXAYk4ADEk7AFHcFgfapCwHRYzF7+Opo1lagxRxHQgABGbzi76x/JaYcdy7cnP8nHj6/aos/Jp7++meIwfi+E/oyCurvuCzxtIGk/SNTpO18BRdY0Nxc6p4ols4XVjxzH08/k58uT36TRWOJoo2Ng/4j8090bPkt+qEOZ1DJanagr0wtTyWWM5sZ9UehA2i6oDnGz6oTHzyHUmt0t6Zadst0wRnSZCwO+VoivMaYKWaxaWxM03JzZymNK6S4Gl2lSpRH/jQc2hGttA2qQThI21swoxo/wDiOxJdg8FvAdiS5npR82Xua2ib6WT8RyEazHYNqIvV38RPXxstPtHIRzq0xWTRJp5lcqK68lwHVTdVSMaR2pgw6qZ0yyXBGcMB0p5fXEplchqKAc81HNlmrK6xVjvXUqkYZn14q4uxveA7a+vUi+l4d0DbAWnMFCd3V3a4WuGpZu8ISw1GI1rPTql0NitCLjmrjqVFBODkfXeiWSo0N7Wpk5lDNMoRLXNLNTYJRDJEi8kqL16U0uRIYlstCU9kxqKGgGLtpxyGwYoNsoHr2J8Exxrsz6KFMr2LE+/E9Cg7oaJsTqlNdKK45DXqUa2qXUaHkjermPkia6mk0O40wP5LY2a0iNuOJOa8iNuc2Vr4WlzgcAKknaABtWpZyja4Y1a74wOYOsLt4spJqvG+Vxbz8o1U95AnBDG9aa1mJr1rkUObctPJj4NmL3brKljvmP5QWJFrXS2uSPKl/HG5F/xD41V3/EEO09CwZaQnxvO0BHlR/HG7F+Q7T9VSNvKJ2s9BWMi0tT2o2zSuGcjFUypXCNVpsOTgkWKnM+FajpVfa73c3wSn5aTJa9rs3gN8kdi4m2E1jZ5LfNCS53ox82Xw0G0TD/dk/EchQQMPWqIvj/MT4f6snH4R2KDDsujfgs1pCe9pzrgJOZ5k12VcMdSc14QHS7XzblxxpvwSduxC46Om9MnQdfNvVrZX940KnZWtPXpRVmlwU5NuH2sag5/3Q1psocEhKnueo27NbZW8rCY3aTclyy2uvFXtqYHArMui0HHiq9sM541cQvxU/djv3Kss78M+tFiXnSEokyLunh69CG01IH0wCR2pXUwx29aZXUFG+bYmOmR7OUYJ6A5YoKRwJq4l24d630nqTCSdSXc9qJ0nLKVI+1OILR3rTm1uAPlHN3PVQUTzRMeU9szhaHDX+aiF9GtKA9SrrfaKd6NeaB1cMVrjKwzmNbKzW0OHrgjGWymRKxt3W7RNDkc1pIngq9ubLHQ//wAkdYquG3sOYIUQYCo5LMn2npN7abqeOFaJSWqgJrXgaqsms6DfVpqMKJbPTXWC0ObEA44nGmxThwpVZFt6ya6Eb/7IyO+Wkd8C3rCcpeFfUdg+Cj8hvmhJNu34GPyG+aElLpfNF9n+Inp42T8RyFpiMcPXrRd7xfxE2OJmlJO7ujsEKIjj0rNR+k3ViRlVLOtM1wkZnHelWlNmvtTDrpMBTCqa+THaU5rtqi7p6UA5j9dNyZUj806uG7hsXGiuAGaVnSsctXaSOZECVBTN0XEA12LndVnp2zOWCXyrN2yYlzuJR9ptVcG9KFjjVRnn2CieQUbFMuTWXEUUntam313qr2x3pNFKpASo4NHUi2gKNK8jNHf0LuhTV+akUc04CRuOKhfKBgo3SF3BOkZ1qpE7cD6pk7tEEnUpENeQ975wnIm1UvcSSTmVwLtElsxccFdXPaqjROY7FTqSyzaDgenggrNxsYHokKrsklaUVlGjbCxyRlUM+xtOaNKY5wQSptNkGpV9oiIB4HsWhc4Ia0MaQeBSPb6guv4GLyGeaEl27PgYvIZ5oSQ6Hy5fV6M9tzChFJpQTwlcmxyA0pjz114FVnKizkWid22ef8ZyFuy1UNCcClcdHK0LqZHj6F0SkkhM0K5p2iaYdlEjRtdmlQ5rrmkVXXGuSCLRKlstmc8hrGlznZACp9d6Nui6JJ/AHe5F5yHDaVu7nutlmbQGrj4Tjmdw2BXjhay5OWY/6p7l5HNaA60OBOqMHAeUdfMsbylu/uM72fFrVnknLoy5l6Ne7SRgsByhikOeOjlXsT5MZrovj8t8t29KiNgontQ8TyM8E8yUyx2LHVd1yiWTviApHsIGta7kxyWa0CScVccdDUOO0rXNs7AKBrQNlFrOO67cmfycZeu3i8EdcdqKZFxXot63DFICQ0Nd8oCmO8a1j7VZnRvLXDEdm0KM8LGnFy45+vau7nhrVdp6Rr0cFZ3nXQPrrQVkhqoauxsUjwiREkYgg/EHooW9DSOm0j0qxe2ipbym0nUGrtKePtOfUBBIBIhLTGodK1YnN3Jrs01zyVyqAsLvvDueBxb1haWx21rhUEFYoJ7JS01aSDuQi47b7TquEBZixX2RhIK7x+YV3Zra14q019diGVxsFGNqY+JtCnCRJxFCgn0tdvwMfkN80JLt3fBR+Q3zQkk6Xx9ynefbdpFf9eb8VyAsrSXCm1G8pR/GWn6eb8Vynu2y6IqcyEULXS7044LlpkaBVxomYBpJPFVLdKeQBoJqaNaMapSbO3Qpt6NJpQmuGArU6sFuuT3Jioa+cEVxEeX1tnBSclOSTLPSWQB0vS1m5u/etM+UDJa48cntycnPvrFJBK1pDQANQoKAbgFDbJKFuzTHW00QdpJpUZjFC269GmPXVxFNzhU49C0t6c9ixnfVUlug0lNHbdIA7VyukaDFHtWN0pDZWjAtHQp7mu1vdKgYNx59Su23cD4WO4elOsrAA6mGNOgpeK/MdDIig5ARlFsTZ015VVel3MloXVFNYzorSRQvxBU1WOVl3FJNyZhe2mk8c49CrLZyYfEKxnTGylHf3Wls1oa0d8QNWOeHanvtRd4DDT5Tu9HRmVNwxq5z8mN9vPjIonyo/lXFovDhhpVqN419fUsra7dTBue1c+u9PSx5PLHyE3heOjgMT2KmdISmkpK5NMsrskkkkyJJJJAJJILtEwQT4pS01aSExOCAu7DfOp/T6VcCYEcyxiNsl4FgIOI7EM8sPp9iXb8DH5DPNCSV2H3mLyGeaEkmj5QvGyVtdqefHzfiuUrc614ZU6EXe7aWmevjpfxHINrxqSMPb2uLS1rSXOIaAMSSSBQbVtOSfJ9tlZpvoZnDE56I+S38zrQnJiGNp7q8a9EGmWGJ66V4rUTWSN40g8AbQVrhNTbl5+T9OWh5LiATTZuULn0To4HjAUe3UQRUc6CvE6NanmwqOI9CrbnlnpObc04VVTeJDccNtFVzz6RAaak4ADMlaK57gpR83fO1NrVreO09SParJEV12F0jWuxazaRieAPatDBAGCgHp5yn6KY9xCpHtHPOG47cAh4Tnx/NBXhPWQDUAn2KWtUtrkHtKIjehWKaNMqmcUPIaKaqjlCmiKuSUMkJoMdetNtF5EqK9m97XYsteN7Bgo01d1BRtrMN0Hy1thc5jQfBBLuJyHQOtZdHyOJqTXHE8UHKyih1YzU0YkkkgySSSQCSSSQCCRSSCYdC6EqriAcuOyK5VdccEB9o3V8BF9GzzQkldXwEX0bPNCSQZyf2Nbte5z3WclzyXOPd7QKlxJJoJKDElMZ7GF2DKzH+YtB6+6pJIAqz8gLvY3RbAab5pj1l6dFyEsLTVsJB+mm7NNJJG03GX9JTyNsXifvJR16SHk9j673Z2ev/AHTfrSSRseGP1DIfY7u5jtNtno6lK91m154aaLs/I2xxmrYiCf8AdmI6C+i6knujwx+k55M2Xxf/AN5P1Jh5KWTxR+0k/UkkjdLwx+oFfyEsJNTCa/TTfrTo+Q9hblCftZv1pJI3T8cfpKOSFj8UftJf1p3+E7J4o/aSfqSSRujwx+nf8K2XxX3kn6kjyVsnivvJP1JJI3R4Y/SCfkTYXgh0JIOB99lGB4PVV7k90/NT/MWn91dSSOST057k10/NT/MWn91cPsSXR80P8xaf3UkkG57kd0fNPv7T+6l7kd0fNPv7T+6kkgF7kd0fNPv7T+6l7kd0fNPv7T+6kkgF7kd0fNPv7T+6l7kd0fNPv7T+6kkgF7kd0fNPv7T+6l7kd0fNP6i0/upJIBe5HdHzT+otP7qXuR3R80/qLT+6kkgF7kd0fNP6i0/upe5HdHzT+otP7qSSA2sUYa0NbgGgADPACgxKSSSA/9k="/>
          <p:cNvSpPr>
            <a:spLocks noChangeAspect="1" noChangeArrowheads="1"/>
          </p:cNvSpPr>
          <p:nvPr/>
        </p:nvSpPr>
        <p:spPr bwMode="auto">
          <a:xfrm>
            <a:off x="7467600" y="-31750"/>
            <a:ext cx="4933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14342" name="AutoShape 11" descr="data:image/jpeg;base64,/9j/4AAQSkZJRgABAQAAAQABAAD/2wCEAAkGBxQSEhUUExQVFhUVGRgUFhUYFRcVFxgUFBQXFxcVFxQYHCggGBwlHBQUITEhJSkrLi4uFx8zODMsNygtLisBCgoKDg0OGhAQGiwkHB8sLCwsLCwsLCwsLCwsLCwsLCwsLCwsLCwsLCwsLCwsLCwsLCwsLCwsLCwsLCwsLCwsLP/AABEIAMMBAgMBIgACEQEDEQH/xAAcAAABBQEBAQAAAAAAAAAAAAAEAAIDBQYBBwj/xABOEAABAwEEBQUIEAQGAQUAAAABAAIDEQQFITESQVFhcQaBkaGxEyIyU3Ky0fAHFBcjM0JSVHOSk6OzwdLTJJSk4RY0Q2OCgxUlRGKi8f/EABkBAAMBAQEAAAAAAAAAAAAAAAABAgMEBf/EACMRAQEAAgICAgIDAQAAAAAAAAABAhEDIRIxBFEyQRMicWH/2gAMAwEAAhEDEQA/ABeUF+258sjWTzRBsjwC2eSpAeaYVoBuQgvO2GhfbLUSBkLRK3HaaOxRN7N9+lG2R5r/AMyhnNonlnlfZY4Segc1uthytttHC1z/AK02O3W2v+dtp42uf9aMLRRRsqdSja9JmXra/ndq/mZv1oW9r8tbYzS2WoHaLTMOvTUhVdfo96O1E9lQV18qLaXY221u42mfs01sLvvq1O/9zaD/AN8v6l5vd579eicnWVAXVwzbn5Lpoordai3Caf7V/pV1brdOZCGySDRDBQSOHxGk1AOOJOKEsjdy57bHdHOGskHmwHVRT83WOMV8PeWdPN5WhhqZZab3u9KlF8yn/Uk+u70ptrma9qrHtovN3Xr44yz0PkvSXx0v2j/Sg5L1n8fN9q/0odzlBI5RbVzCC3XvP4+b7V/pURvifx832r/ShaJj05am4wc295/HzfayfqRDL0n8fN9q/wBKqLPiUWSq3UWQY+9J8Pf5vtX+lJ15z+Pm+1f6UDBjXip3N2o3U2QVHeM/j5vtX+lEi8ZqfDS/aP8ASq+MZlSsOCdqbI2PJO1Pc1+k9zqEULnF2Y3ncr3SO1Zrke7CTi3sK0VV18f4xxZ/lT9I7UtI7SmaSVVaD9I7Smucdp6UgV1AROcdp6Ssrysslop3SGeZpbjoiV+ieLa0WrLUyWKoTg287urlJJL3rpZGyN8JvdHdIxyVh/5OUf6sn13elR8p+SGk7usJ0XjHBU1ltxdVjxoyDMbd4WWeH7jowylevWc1Y07h2JLlk8Bnkt7AkmzeB3t8NMP9yTzyh2mg9damvL4eX6R/nlRDmUqIHLYuSUrsTK4nHgn0A379iQJVl+/Au5sedWJdsxCrb9xgfzdqYZey+GvTOSUOkAKVXmNlPfr3P2LLsD2d0d8XUuviuu3NyzfTTWS7e5RmQjBrSaHDILNyRAY1W15XOPtV4aaVLWk7i4VXnr2O+UD1Lh+Vy+WU27vhcEktiUyAKMvQkzyMwUzu65tvQ8RLkwlQunTWy1SNK4od5xUqYBinEVJZhRPdiV2EJWYVJVM6nskVKqSQVXWii68ITSjGFFK1q5EFLoa0Iq95IHvpBuB6CR+a0yyHJu0Bkp0jQFpHWCtOLbH8sLs4u8Y4eXrIQuVUPt6P5QSFsZ8oLTVRuJqrukofbTNqQnbtRobibSXC8KF8qhLkaTctCHuBWZ5Qck22jvmO0HjJ1NfMr9pUmkmUzWNmZosaDiQ0AngElIzIJLJ0Pnq8z7/L9JJ57lApr1d7/N9JJ55QpdgoUe4pcfUplNaTjrQDq0FNqFvNmlE8bkTXJQW7GN3A4IDIWbw19IexPEBYgdrj1UXzdF4a+lPYsH/p7N7nLon4Vjfyi05aupZXeUzzgvPWy1W85eOpY3Y5uYOv+y88iOC875P5PW+FP6WpnO2GiHkA1gHeME5+Kjc1cvcdvVQuh2O5j6Vx0L2Zjox7FKH86hccSdZOKuZ1FwNEyKgcFCzHMAnr6RijYLGDkSOtaTOMcoiYaknUETYmYJOsDgKAgjoPQnw4YUpqWksvplkmjGa60YpzGqWNlEIpzWVCeBQJ0YXJHISqb6tD44pHx+G0EjXlieqqxzeW1q2s+qttbotJrm/KBHSKLyd2BIOYw6F0/Hy6scfPjLdtN/ji1bWfVS/xxa9rfqrO2aN0j2sY0uc40a0CpJOoBeq8lPY9ZFSS1UkkzEebG+V8s9XFdO3PdQHyWlvK2UfpNjh8Y5mfkN+NxyXolmg0GgVLjrccz0YBSA0wyC5VFu2dpxcm1XKqN0o2pJ2lDl3TQ5lXBIjQ8mljyHBJKLIcB2JLF3Pni9K+2JqeMk6dMoUHbmiLyPv82v32TD/mQgpH/wBis1pBJt2JNI2V3KJpPrtUjBTYgOnAc6jkqWu4fknDXqp1pszqtdTZh0IJlNGj19EexRam+0RjiHGozzpRfN0h74eutegcn7UWRjRJB3EjsXVhNyxhn129Z9kC2tMbIwQSXaTgMaBoNK7MT1LE1CsLNGO5tBx17yTicUPaLEK96enBeXzy3Pf6e18TWPHJfaElRk1TXRPbqSJIzCx8W9yd0EPI01RQKaxmsokLLLp2zxqyiYVA0ZeuaOhdQKqwtOZEaoh0Gk2hGOo7EoypwURnaq4zREBtUE8jSduce0omzgroiBLck17dac2ibI4KiBWg5LyvlFB3O0yjUXFw4Ox/Nep2lwosxeFwe27VDTwcRKdkbaHPaakDiq4b/bTDmn9dr32KeT4jj9tSDv5BSOvxY/lDe7sptXoRKrbK4CjWijQKADIAYABFOlXZp5ly2mLgEx0hQz7RRDS27YnpHkNdvKidM0KvL3uXe5UzKrRbEvtKida6IeTBA2mWmaKI9MgPet4DsSXLIe8Z5I7AkuZ6UfOd7n+Im+lkH3jlA0c+xEXv/mJdXvsn4hQ2umZWTQi8ApRqMDE+ualZQpkRwqM0nAEHoSPrwTdVAEBj520PCvattyc75reZZC846SPG+o4FWfI61nuwZqoSeb/9C3xz1Kz8d2R6THPhonMDDiE8Wyo3hVzyhny9K4q9jHWl4y0Yd5WuwYjoUHt0nwmtptBAPRrVWJOhRmXZmpslTf8Ai3M8VaE6J34deSkoNWPDHsVAXVzPrvXYXAE7RVLwTbpp4kVHINay7J5BiHOGs66cx1Kdt4SB2Ja7b3vQatSvHU7alnr68VO6QAEnVUnmCztlvofHaRiPBNc9oz7VJbry0xosPe4aROFd3BKYXaa7Z3VqTrNenFHWd1FUxSYc5/JGRSrYqs6oe0FMbKVHLNhiipDWgqe52lsJfrc+n/Fv9yehAWmWiLu606Vk3tc5vQ4kdVFrwd1y/Myswn+rq7rXmiZLUssy0EYhON7BmLiMN66pXm5NFUnM0HFRSWyJmZqVkLbykB1mm4KtF7RyYiRp3Voegp+X0UxbOflG0ZIM8oq5kgbgsjaLwY3M14YlD2u2uDa9ylHFhU+VXMI3jLwDhUOqqua8S8ndkqS4raHNAJDS6oDXGhrjqKisduqXhwLdGoqcnbwUeQk0+h7D8GzyW+aF1csHwUfkN80JLJ3PnS92/wARNrJlk/EchK1y1Iq9gDNPq99lx/7HICMZ13a1ktM0Y4Z9SWlRMa/4u3qSa4+vHNAPDyml5S0sKJkhwFAgKXlDAah44H8k7kfNW0ZY6Dsd1W6lcSxAtId4JGSZycusRPlcDUEACuYqSfyCrfWjxn9ov+7Eaz6Ex70PJNtzyUbZljXoY0SZEu6FQ6QT1FFpzV0E1zTG4rjpNHLE78uhV+k7FCYjGu3rT43agcercAgWSVrVSmgzJ6NuxBWiWSdv5J7bVq1HPDs2f2QGkcjn/dd0kxqLZk4oNHSIrsxx3DgjIJVV2SctODiBrOumtTd0JGHNjki9Jq4E+FVDJNXAYk4ADEk7AFHcFgfapCwHRYzF7+Opo1lagxRxHQgABGbzi76x/JaYcdy7cnP8nHj6/aos/Jp7++meIwfi+E/oyCurvuCzxtIGk/SNTpO18BRdY0Nxc6p4ols4XVjxzH08/k58uT36TRWOJoo2Ng/4j8090bPkt+qEOZ1DJanagr0wtTyWWM5sZ9UehA2i6oDnGz6oTHzyHUmt0t6Zadst0wRnSZCwO+VoivMaYKWaxaWxM03JzZymNK6S4Gl2lSpRH/jQc2hGttA2qQThI21swoxo/wDiOxJdg8FvAdiS5npR82Xua2ib6WT8RyEazHYNqIvV38RPXxstPtHIRzq0xWTRJp5lcqK68lwHVTdVSMaR2pgw6qZ0yyXBGcMB0p5fXEplchqKAc81HNlmrK6xVjvXUqkYZn14q4uxveA7a+vUi+l4d0DbAWnMFCd3V3a4WuGpZu8ISw1GI1rPTql0NitCLjmrjqVFBODkfXeiWSo0N7Wpk5lDNMoRLXNLNTYJRDJEi8kqL16U0uRIYlstCU9kxqKGgGLtpxyGwYoNsoHr2J8Exxrsz6KFMr2LE+/E9Cg7oaJsTqlNdKK45DXqUa2qXUaHkjermPkia6mk0O40wP5LY2a0iNuOJOa8iNuc2Vr4WlzgcAKknaABtWpZyja4Y1a74wOYOsLt4spJqvG+Vxbz8o1U95AnBDG9aa1mJr1rkUObctPJj4NmL3brKljvmP5QWJFrXS2uSPKl/HG5F/xD41V3/EEO09CwZaQnxvO0BHlR/HG7F+Q7T9VSNvKJ2s9BWMi0tT2o2zSuGcjFUypXCNVpsOTgkWKnM+FajpVfa73c3wSn5aTJa9rs3gN8kdi4m2E1jZ5LfNCS53ox82Xw0G0TD/dk/EchQQMPWqIvj/MT4f6snH4R2KDDsujfgs1pCe9pzrgJOZ5k12VcMdSc14QHS7XzblxxpvwSduxC46Om9MnQdfNvVrZX940KnZWtPXpRVmlwU5NuH2sag5/3Q1psocEhKnueo27NbZW8rCY3aTclyy2uvFXtqYHArMui0HHiq9sM541cQvxU/djv3Kss78M+tFiXnSEokyLunh69CG01IH0wCR2pXUwx29aZXUFG+bYmOmR7OUYJ6A5YoKRwJq4l24d630nqTCSdSXc9qJ0nLKVI+1OILR3rTm1uAPlHN3PVQUTzRMeU9szhaHDX+aiF9GtKA9SrrfaKd6NeaB1cMVrjKwzmNbKzW0OHrgjGWymRKxt3W7RNDkc1pIngq9ubLHQ//wAkdYquG3sOYIUQYCo5LMn2npN7abqeOFaJSWqgJrXgaqsms6DfVpqMKJbPTXWC0ObEA44nGmxThwpVZFt6ya6Eb/7IyO+Wkd8C3rCcpeFfUdg+Cj8hvmhJNu34GPyG+aElLpfNF9n+Inp42T8RyFpiMcPXrRd7xfxE2OJmlJO7ujsEKIjj0rNR+k3ViRlVLOtM1wkZnHelWlNmvtTDrpMBTCqa+THaU5rtqi7p6UA5j9dNyZUj806uG7hsXGiuAGaVnSsctXaSOZECVBTN0XEA12LndVnp2zOWCXyrN2yYlzuJR9ptVcG9KFjjVRnn2CieQUbFMuTWXEUUntam313qr2x3pNFKpASo4NHUi2gKNK8jNHf0LuhTV+akUc04CRuOKhfKBgo3SF3BOkZ1qpE7cD6pk7tEEnUpENeQ975wnIm1UvcSSTmVwLtElsxccFdXPaqjROY7FTqSyzaDgenggrNxsYHokKrsklaUVlGjbCxyRlUM+xtOaNKY5wQSptNkGpV9oiIB4HsWhc4Ia0MaQeBSPb6guv4GLyGeaEl27PgYvIZ5oSQ6Hy5fV6M9tzChFJpQTwlcmxyA0pjz114FVnKizkWid22ef8ZyFuy1UNCcClcdHK0LqZHj6F0SkkhM0K5p2iaYdlEjRtdmlQ5rrmkVXXGuSCLRKlstmc8hrGlznZACp9d6Nui6JJ/AHe5F5yHDaVu7nutlmbQGrj4Tjmdw2BXjhay5OWY/6p7l5HNaA60OBOqMHAeUdfMsbylu/uM72fFrVnknLoy5l6Ne7SRgsByhikOeOjlXsT5MZrovj8t8t29KiNgontQ8TyM8E8yUyx2LHVd1yiWTviApHsIGta7kxyWa0CScVccdDUOO0rXNs7AKBrQNlFrOO67cmfycZeu3i8EdcdqKZFxXot63DFICQ0Nd8oCmO8a1j7VZnRvLXDEdm0KM8LGnFy45+vau7nhrVdp6Rr0cFZ3nXQPrrQVkhqoauxsUjwiREkYgg/EHooW9DSOm0j0qxe2ipbym0nUGrtKePtOfUBBIBIhLTGodK1YnN3Jrs01zyVyqAsLvvDueBxb1haWx21rhUEFYoJ7JS01aSDuQi47b7TquEBZixX2RhIK7x+YV3Zra14q019diGVxsFGNqY+JtCnCRJxFCgn0tdvwMfkN80JLt3fBR+Q3zQkk6Xx9ynefbdpFf9eb8VyAsrSXCm1G8pR/GWn6eb8Vynu2y6IqcyEULXS7044LlpkaBVxomYBpJPFVLdKeQBoJqaNaMapSbO3Qpt6NJpQmuGArU6sFuuT3Jioa+cEVxEeX1tnBSclOSTLPSWQB0vS1m5u/etM+UDJa48cntycnPvrFJBK1pDQANQoKAbgFDbJKFuzTHW00QdpJpUZjFC269GmPXVxFNzhU49C0t6c9ixnfVUlug0lNHbdIA7VyukaDFHtWN0pDZWjAtHQp7mu1vdKgYNx59Su23cD4WO4elOsrAA6mGNOgpeK/MdDIig5ARlFsTZ015VVel3MloXVFNYzorSRQvxBU1WOVl3FJNyZhe2mk8c49CrLZyYfEKxnTGylHf3Wls1oa0d8QNWOeHanvtRd4DDT5Tu9HRmVNwxq5z8mN9vPjIonyo/lXFovDhhpVqN419fUsra7dTBue1c+u9PSx5PLHyE3heOjgMT2KmdISmkpK5NMsrskkkkyJJJJAJJILtEwQT4pS01aSExOCAu7DfOp/T6VcCYEcyxiNsl4FgIOI7EM8sPp9iXb8DH5DPNCSV2H3mLyGeaEkmj5QvGyVtdqefHzfiuUrc614ZU6EXe7aWmevjpfxHINrxqSMPb2uLS1rSXOIaAMSSSBQbVtOSfJ9tlZpvoZnDE56I+S38zrQnJiGNp7q8a9EGmWGJ66V4rUTWSN40g8AbQVrhNTbl5+T9OWh5LiATTZuULn0To4HjAUe3UQRUc6CvE6NanmwqOI9CrbnlnpObc04VVTeJDccNtFVzz6RAaak4ADMlaK57gpR83fO1NrVreO09SParJEV12F0jWuxazaRieAPatDBAGCgHp5yn6KY9xCpHtHPOG47cAh4Tnx/NBXhPWQDUAn2KWtUtrkHtKIjehWKaNMqmcUPIaKaqjlCmiKuSUMkJoMdetNtF5EqK9m97XYsteN7Bgo01d1BRtrMN0Hy1thc5jQfBBLuJyHQOtZdHyOJqTXHE8UHKyih1YzU0YkkkgySSSQCSSSQCCRSSCYdC6EqriAcuOyK5VdccEB9o3V8BF9GzzQkldXwEX0bPNCSQZyf2Nbte5z3WclzyXOPd7QKlxJJoJKDElMZ7GF2DKzH+YtB6+6pJIAqz8gLvY3RbAab5pj1l6dFyEsLTVsJB+mm7NNJJG03GX9JTyNsXifvJR16SHk9j673Z2ev/AHTfrSSRseGP1DIfY7u5jtNtno6lK91m154aaLs/I2xxmrYiCf8AdmI6C+i6knujwx+k55M2Xxf/AN5P1Jh5KWTxR+0k/UkkjdLwx+oFfyEsJNTCa/TTfrTo+Q9hblCftZv1pJI3T8cfpKOSFj8UftJf1p3+E7J4o/aSfqSSRujwx+nf8K2XxX3kn6kjyVsnivvJP1JJI3R4Y/SCfkTYXgh0JIOB99lGB4PVV7k90/NT/MWn91dSSOST057k10/NT/MWn91cPsSXR80P8xaf3UkkG57kd0fNPv7T+6l7kd0fNPv7T+6kkgF7kd0fNPv7T+6l7kd0fNPv7T+6kkgF7kd0fNPv7T+6l7kd0fNPv7T+6kkgF7kd0fNPv7T+6l7kd0fNP6i0/upJIBe5HdHzT+otP7qXuR3R80/qLT+6kkgF7kd0fNP6i0/upe5HdHzT+otP7qSSA2sUYa0NbgGgADPACgxKSSSA/9k="/>
          <p:cNvSpPr>
            <a:spLocks noChangeAspect="1" noChangeArrowheads="1"/>
          </p:cNvSpPr>
          <p:nvPr/>
        </p:nvSpPr>
        <p:spPr bwMode="auto">
          <a:xfrm>
            <a:off x="155575" y="-1790700"/>
            <a:ext cx="4933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14343" name="AutoShape 13" descr="data:image/jpeg;base64,/9j/4AAQSkZJRgABAQAAAQABAAD/2wCEAAkGBxQSEhUUExQVFhUVGRgUFhUYFRcVFxgUFBQXFxcVFxQYHCggGBwlHBQUITEhJSkrLi4uFx8zODMsNygtLisBCgoKDg0OGhAQGiwkHB8sLCwsLCwsLCwsLCwsLCwsLCwsLCwsLCwsLCwsLCwsLCwsLCwsLCwsLCwsLCwsLCwsLP/AABEIAMMBAgMBIgACEQEDEQH/xAAcAAABBQEBAQAAAAAAAAAAAAAEAAIDBQYBBwj/xABOEAABAwEEBQUIEAQGAQUAAAABAAIDEQQFITESQVFhcQaBkaGxEyIyU3Ky0fAHFBcjM0JSVHOSk6OzwdLTJJSk4RY0Q2OCgxUlRGKi8f/EABkBAAMBAQEAAAAAAAAAAAAAAAABAgMEBf/EACMRAQEAAgICAgIDAQAAAAAAAAABAhEDIRIxBFEyQRMicWH/2gAMAwEAAhEDEQA/ABeUF+258sjWTzRBsjwC2eSpAeaYVoBuQgvO2GhfbLUSBkLRK3HaaOxRN7N9+lG2R5r/AMyhnNonlnlfZY4Segc1uthytttHC1z/AK02O3W2v+dtp42uf9aMLRRRsqdSja9JmXra/ndq/mZv1oW9r8tbYzS2WoHaLTMOvTUhVdfo96O1E9lQV18qLaXY221u42mfs01sLvvq1O/9zaD/AN8v6l5vd579eicnWVAXVwzbn5Lpoordai3Caf7V/pV1brdOZCGySDRDBQSOHxGk1AOOJOKEsjdy57bHdHOGskHmwHVRT83WOMV8PeWdPN5WhhqZZab3u9KlF8yn/Uk+u70ptrma9qrHtovN3Xr44yz0PkvSXx0v2j/Sg5L1n8fN9q/0odzlBI5RbVzCC3XvP4+b7V/pURvifx832r/ShaJj05am4wc295/HzfayfqRDL0n8fN9q/wBKqLPiUWSq3UWQY+9J8Pf5vtX+lJ15z+Pm+1f6UDBjXip3N2o3U2QVHeM/j5vtX+lEi8ZqfDS/aP8ASq+MZlSsOCdqbI2PJO1Pc1+k9zqEULnF2Y3ncr3SO1Zrke7CTi3sK0VV18f4xxZ/lT9I7UtI7SmaSVVaD9I7Smucdp6UgV1AROcdp6Ssrysslop3SGeZpbjoiV+ieLa0WrLUyWKoTg287urlJJL3rpZGyN8JvdHdIxyVh/5OUf6sn13elR8p+SGk7usJ0XjHBU1ltxdVjxoyDMbd4WWeH7jowylevWc1Y07h2JLlk8Bnkt7AkmzeB3t8NMP9yTzyh2mg9damvL4eX6R/nlRDmUqIHLYuSUrsTK4nHgn0A379iQJVl+/Au5sedWJdsxCrb9xgfzdqYZey+GvTOSUOkAKVXmNlPfr3P2LLsD2d0d8XUuviuu3NyzfTTWS7e5RmQjBrSaHDILNyRAY1W15XOPtV4aaVLWk7i4VXnr2O+UD1Lh+Vy+WU27vhcEktiUyAKMvQkzyMwUzu65tvQ8RLkwlQunTWy1SNK4od5xUqYBinEVJZhRPdiV2EJWYVJVM6nskVKqSQVXWii68ITSjGFFK1q5EFLoa0Iq95IHvpBuB6CR+a0yyHJu0Bkp0jQFpHWCtOLbH8sLs4u8Y4eXrIQuVUPt6P5QSFsZ8oLTVRuJqrukofbTNqQnbtRobibSXC8KF8qhLkaTctCHuBWZ5Qck22jvmO0HjJ1NfMr9pUmkmUzWNmZosaDiQ0AngElIzIJLJ0Pnq8z7/L9JJ57lApr1d7/N9JJ55QpdgoUe4pcfUplNaTjrQDq0FNqFvNmlE8bkTXJQW7GN3A4IDIWbw19IexPEBYgdrj1UXzdF4a+lPYsH/p7N7nLon4Vjfyi05aupZXeUzzgvPWy1W85eOpY3Y5uYOv+y88iOC875P5PW+FP6WpnO2GiHkA1gHeME5+Kjc1cvcdvVQuh2O5j6Vx0L2Zjox7FKH86hccSdZOKuZ1FwNEyKgcFCzHMAnr6RijYLGDkSOtaTOMcoiYaknUETYmYJOsDgKAgjoPQnw4YUpqWksvplkmjGa60YpzGqWNlEIpzWVCeBQJ0YXJHISqb6tD44pHx+G0EjXlieqqxzeW1q2s+qttbotJrm/KBHSKLyd2BIOYw6F0/Hy6scfPjLdtN/ji1bWfVS/xxa9rfqrO2aN0j2sY0uc40a0CpJOoBeq8lPY9ZFSS1UkkzEebG+V8s9XFdO3PdQHyWlvK2UfpNjh8Y5mfkN+NxyXolmg0GgVLjrccz0YBSA0wyC5VFu2dpxcm1XKqN0o2pJ2lDl3TQ5lXBIjQ8mljyHBJKLIcB2JLF3Pni9K+2JqeMk6dMoUHbmiLyPv82v32TD/mQgpH/wBis1pBJt2JNI2V3KJpPrtUjBTYgOnAc6jkqWu4fknDXqp1pszqtdTZh0IJlNGj19EexRam+0RjiHGozzpRfN0h74eutegcn7UWRjRJB3EjsXVhNyxhn129Z9kC2tMbIwQSXaTgMaBoNK7MT1LE1CsLNGO5tBx17yTicUPaLEK96enBeXzy3Pf6e18TWPHJfaElRk1TXRPbqSJIzCx8W9yd0EPI01RQKaxmsokLLLp2zxqyiYVA0ZeuaOhdQKqwtOZEaoh0Gk2hGOo7EoypwURnaq4zREBtUE8jSduce0omzgroiBLck17dac2ibI4KiBWg5LyvlFB3O0yjUXFw4Ox/Nep2lwosxeFwe27VDTwcRKdkbaHPaakDiq4b/bTDmn9dr32KeT4jj9tSDv5BSOvxY/lDe7sptXoRKrbK4CjWijQKADIAYABFOlXZp5ly2mLgEx0hQz7RRDS27YnpHkNdvKidM0KvL3uXe5UzKrRbEvtKida6IeTBA2mWmaKI9MgPet4DsSXLIe8Z5I7AkuZ6UfOd7n+Im+lkH3jlA0c+xEXv/mJdXvsn4hQ2umZWTQi8ApRqMDE+ualZQpkRwqM0nAEHoSPrwTdVAEBj520PCvattyc75reZZC846SPG+o4FWfI61nuwZqoSeb/9C3xz1Kz8d2R6THPhonMDDiE8Wyo3hVzyhny9K4q9jHWl4y0Yd5WuwYjoUHt0nwmtptBAPRrVWJOhRmXZmpslTf8Ai3M8VaE6J34deSkoNWPDHsVAXVzPrvXYXAE7RVLwTbpp4kVHINay7J5BiHOGs66cx1Kdt4SB2Ja7b3vQatSvHU7alnr68VO6QAEnVUnmCztlvofHaRiPBNc9oz7VJbry0xosPe4aROFd3BKYXaa7Z3VqTrNenFHWd1FUxSYc5/JGRSrYqs6oe0FMbKVHLNhiipDWgqe52lsJfrc+n/Fv9yehAWmWiLu606Vk3tc5vQ4kdVFrwd1y/Myswn+rq7rXmiZLUssy0EYhON7BmLiMN66pXm5NFUnM0HFRSWyJmZqVkLbykB1mm4KtF7RyYiRp3Voegp+X0UxbOflG0ZIM8oq5kgbgsjaLwY3M14YlD2u2uDa9ylHFhU+VXMI3jLwDhUOqqua8S8ndkqS4raHNAJDS6oDXGhrjqKisduqXhwLdGoqcnbwUeQk0+h7D8GzyW+aF1csHwUfkN80JLJ3PnS92/wARNrJlk/EchK1y1Iq9gDNPq99lx/7HICMZ13a1ktM0Y4Z9SWlRMa/4u3qSa4+vHNAPDyml5S0sKJkhwFAgKXlDAah44H8k7kfNW0ZY6Dsd1W6lcSxAtId4JGSZycusRPlcDUEACuYqSfyCrfWjxn9ov+7Eaz6Ex70PJNtzyUbZljXoY0SZEu6FQ6QT1FFpzV0E1zTG4rjpNHLE78uhV+k7FCYjGu3rT43agcercAgWSVrVSmgzJ6NuxBWiWSdv5J7bVq1HPDs2f2QGkcjn/dd0kxqLZk4oNHSIrsxx3DgjIJVV2SctODiBrOumtTd0JGHNjki9Jq4E+FVDJNXAYk4ADEk7AFHcFgfapCwHRYzF7+Opo1lagxRxHQgABGbzi76x/JaYcdy7cnP8nHj6/aos/Jp7++meIwfi+E/oyCurvuCzxtIGk/SNTpO18BRdY0Nxc6p4ols4XVjxzH08/k58uT36TRWOJoo2Ng/4j8090bPkt+qEOZ1DJanagr0wtTyWWM5sZ9UehA2i6oDnGz6oTHzyHUmt0t6Zadst0wRnSZCwO+VoivMaYKWaxaWxM03JzZymNK6S4Gl2lSpRH/jQc2hGttA2qQThI21swoxo/wDiOxJdg8FvAdiS5npR82Xua2ib6WT8RyEazHYNqIvV38RPXxstPtHIRzq0xWTRJp5lcqK68lwHVTdVSMaR2pgw6qZ0yyXBGcMB0p5fXEplchqKAc81HNlmrK6xVjvXUqkYZn14q4uxveA7a+vUi+l4d0DbAWnMFCd3V3a4WuGpZu8ISw1GI1rPTql0NitCLjmrjqVFBODkfXeiWSo0N7Wpk5lDNMoRLXNLNTYJRDJEi8kqL16U0uRIYlstCU9kxqKGgGLtpxyGwYoNsoHr2J8Exxrsz6KFMr2LE+/E9Cg7oaJsTqlNdKK45DXqUa2qXUaHkjermPkia6mk0O40wP5LY2a0iNuOJOa8iNuc2Vr4WlzgcAKknaABtWpZyja4Y1a74wOYOsLt4spJqvG+Vxbz8o1U95AnBDG9aa1mJr1rkUObctPJj4NmL3brKljvmP5QWJFrXS2uSPKl/HG5F/xD41V3/EEO09CwZaQnxvO0BHlR/HG7F+Q7T9VSNvKJ2s9BWMi0tT2o2zSuGcjFUypXCNVpsOTgkWKnM+FajpVfa73c3wSn5aTJa9rs3gN8kdi4m2E1jZ5LfNCS53ox82Xw0G0TD/dk/EchQQMPWqIvj/MT4f6snH4R2KDDsujfgs1pCe9pzrgJOZ5k12VcMdSc14QHS7XzblxxpvwSduxC46Om9MnQdfNvVrZX940KnZWtPXpRVmlwU5NuH2sag5/3Q1psocEhKnueo27NbZW8rCY3aTclyy2uvFXtqYHArMui0HHiq9sM541cQvxU/djv3Kss78M+tFiXnSEokyLunh69CG01IH0wCR2pXUwx29aZXUFG+bYmOmR7OUYJ6A5YoKRwJq4l24d630nqTCSdSXc9qJ0nLKVI+1OILR3rTm1uAPlHN3PVQUTzRMeU9szhaHDX+aiF9GtKA9SrrfaKd6NeaB1cMVrjKwzmNbKzW0OHrgjGWymRKxt3W7RNDkc1pIngq9ubLHQ//wAkdYquG3sOYIUQYCo5LMn2npN7abqeOFaJSWqgJrXgaqsms6DfVpqMKJbPTXWC0ObEA44nGmxThwpVZFt6ya6Eb/7IyO+Wkd8C3rCcpeFfUdg+Cj8hvmhJNu34GPyG+aElLpfNF9n+Inp42T8RyFpiMcPXrRd7xfxE2OJmlJO7ujsEKIjj0rNR+k3ViRlVLOtM1wkZnHelWlNmvtTDrpMBTCqa+THaU5rtqi7p6UA5j9dNyZUj806uG7hsXGiuAGaVnSsctXaSOZECVBTN0XEA12LndVnp2zOWCXyrN2yYlzuJR9ptVcG9KFjjVRnn2CieQUbFMuTWXEUUntam313qr2x3pNFKpASo4NHUi2gKNK8jNHf0LuhTV+akUc04CRuOKhfKBgo3SF3BOkZ1qpE7cD6pk7tEEnUpENeQ975wnIm1UvcSSTmVwLtElsxccFdXPaqjROY7FTqSyzaDgenggrNxsYHokKrsklaUVlGjbCxyRlUM+xtOaNKY5wQSptNkGpV9oiIB4HsWhc4Ia0MaQeBSPb6guv4GLyGeaEl27PgYvIZ5oSQ6Hy5fV6M9tzChFJpQTwlcmxyA0pjz114FVnKizkWid22ef8ZyFuy1UNCcClcdHK0LqZHj6F0SkkhM0K5p2iaYdlEjRtdmlQ5rrmkVXXGuSCLRKlstmc8hrGlznZACp9d6Nui6JJ/AHe5F5yHDaVu7nutlmbQGrj4Tjmdw2BXjhay5OWY/6p7l5HNaA60OBOqMHAeUdfMsbylu/uM72fFrVnknLoy5l6Ne7SRgsByhikOeOjlXsT5MZrovj8t8t29KiNgontQ8TyM8E8yUyx2LHVd1yiWTviApHsIGta7kxyWa0CScVccdDUOO0rXNs7AKBrQNlFrOO67cmfycZeu3i8EdcdqKZFxXot63DFICQ0Nd8oCmO8a1j7VZnRvLXDEdm0KM8LGnFy45+vau7nhrVdp6Rr0cFZ3nXQPrrQVkhqoauxsUjwiREkYgg/EHooW9DSOm0j0qxe2ipbym0nUGrtKePtOfUBBIBIhLTGodK1YnN3Jrs01zyVyqAsLvvDueBxb1haWx21rhUEFYoJ7JS01aSDuQi47b7TquEBZixX2RhIK7x+YV3Zra14q019diGVxsFGNqY+JtCnCRJxFCgn0tdvwMfkN80JLt3fBR+Q3zQkk6Xx9ynefbdpFf9eb8VyAsrSXCm1G8pR/GWn6eb8Vynu2y6IqcyEULXS7044LlpkaBVxomYBpJPFVLdKeQBoJqaNaMapSbO3Qpt6NJpQmuGArU6sFuuT3Jioa+cEVxEeX1tnBSclOSTLPSWQB0vS1m5u/etM+UDJa48cntycnPvrFJBK1pDQANQoKAbgFDbJKFuzTHW00QdpJpUZjFC269GmPXVxFNzhU49C0t6c9ixnfVUlug0lNHbdIA7VyukaDFHtWN0pDZWjAtHQp7mu1vdKgYNx59Su23cD4WO4elOsrAA6mGNOgpeK/MdDIig5ARlFsTZ015VVel3MloXVFNYzorSRQvxBU1WOVl3FJNyZhe2mk8c49CrLZyYfEKxnTGylHf3Wls1oa0d8QNWOeHanvtRd4DDT5Tu9HRmVNwxq5z8mN9vPjIonyo/lXFovDhhpVqN419fUsra7dTBue1c+u9PSx5PLHyE3heOjgMT2KmdISmkpK5NMsrskkkkyJJJJAJJILtEwQT4pS01aSExOCAu7DfOp/T6VcCYEcyxiNsl4FgIOI7EM8sPp9iXb8DH5DPNCSV2H3mLyGeaEkmj5QvGyVtdqefHzfiuUrc614ZU6EXe7aWmevjpfxHINrxqSMPb2uLS1rSXOIaAMSSSBQbVtOSfJ9tlZpvoZnDE56I+S38zrQnJiGNp7q8a9EGmWGJ66V4rUTWSN40g8AbQVrhNTbl5+T9OWh5LiATTZuULn0To4HjAUe3UQRUc6CvE6NanmwqOI9CrbnlnpObc04VVTeJDccNtFVzz6RAaak4ADMlaK57gpR83fO1NrVreO09SParJEV12F0jWuxazaRieAPatDBAGCgHp5yn6KY9xCpHtHPOG47cAh4Tnx/NBXhPWQDUAn2KWtUtrkHtKIjehWKaNMqmcUPIaKaqjlCmiKuSUMkJoMdetNtF5EqK9m97XYsteN7Bgo01d1BRtrMN0Hy1thc5jQfBBLuJyHQOtZdHyOJqTXHE8UHKyih1YzU0YkkkgySSSQCSSSQCCRSSCYdC6EqriAcuOyK5VdccEB9o3V8BF9GzzQkldXwEX0bPNCSQZyf2Nbte5z3WclzyXOPd7QKlxJJoJKDElMZ7GF2DKzH+YtB6+6pJIAqz8gLvY3RbAab5pj1l6dFyEsLTVsJB+mm7NNJJG03GX9JTyNsXifvJR16SHk9j673Z2ev/AHTfrSSRseGP1DIfY7u5jtNtno6lK91m154aaLs/I2xxmrYiCf8AdmI6C+i6knujwx+k55M2Xxf/AN5P1Jh5KWTxR+0k/UkkjdLwx+oFfyEsJNTCa/TTfrTo+Q9hblCftZv1pJI3T8cfpKOSFj8UftJf1p3+E7J4o/aSfqSSRujwx+nf8K2XxX3kn6kjyVsnivvJP1JJI3R4Y/SCfkTYXgh0JIOB99lGB4PVV7k90/NT/MWn91dSSOST057k10/NT/MWn91cPsSXR80P8xaf3UkkG57kd0fNPv7T+6l7kd0fNPv7T+6kkgF7kd0fNPv7T+6l7kd0fNPv7T+6kkgF7kd0fNPv7T+6l7kd0fNPv7T+6kkgF7kd0fNPv7T+6l7kd0fNP6i0/upJIBe5HdHzT+otP7qXuR3R80/qLT+6kkgF7kd0fNP6i0/upe5HdHzT+otP7qSSA2sUYa0NbgGgADPACgxKSSSA/9k="/>
          <p:cNvSpPr>
            <a:spLocks noChangeAspect="1" noChangeArrowheads="1"/>
          </p:cNvSpPr>
          <p:nvPr/>
        </p:nvSpPr>
        <p:spPr bwMode="auto">
          <a:xfrm>
            <a:off x="307975" y="-1638300"/>
            <a:ext cx="4933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en-US"/>
          </a:p>
        </p:txBody>
      </p:sp>
      <p:pic>
        <p:nvPicPr>
          <p:cNvPr id="14344" name="Picture 15" descr="http://i.ytimg.com/vi/FohwEA5byYM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724400"/>
            <a:ext cx="2774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7" descr="http://i.ytimg.com/vi/ugeMsyEDJaw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7244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7010400" y="4191000"/>
            <a:ext cx="152400" cy="1219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52400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000" b="1" dirty="0">
                <a:solidFill>
                  <a:srgbClr val="FF0000"/>
                </a:solidFill>
              </a:rPr>
              <a:t>2-KOH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chemeClr val="tx2"/>
                </a:solidFill>
              </a:rPr>
              <a:t>- </a:t>
            </a:r>
            <a:r>
              <a:rPr lang="en-US" altLang="en-US" dirty="0">
                <a:solidFill>
                  <a:schemeClr val="tx2"/>
                </a:solidFill>
              </a:rPr>
              <a:t>done on skin scrapings, nails, sputum, vaginal specimens. KOH clears tissue cells; so, fungal elements may be seen</a:t>
            </a:r>
            <a:r>
              <a:rPr lang="en-US" altLang="en-US" dirty="0"/>
              <a:t>. The material is mixed with 20% KOH on a slide and a cover slip is placed. The slide is then gently heated by passing through the flame 2-3 times. 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KOH serves to digest </a:t>
            </a:r>
            <a:r>
              <a:rPr lang="en-US" altLang="en-US" u="sng" dirty="0">
                <a:solidFill>
                  <a:srgbClr val="0070C0"/>
                </a:solidFill>
              </a:rPr>
              <a:t>the protein debris </a:t>
            </a:r>
            <a:r>
              <a:rPr lang="en-US" altLang="en-US" dirty="0">
                <a:solidFill>
                  <a:srgbClr val="0070C0"/>
                </a:solidFill>
              </a:rPr>
              <a:t>and clears </a:t>
            </a:r>
            <a:r>
              <a:rPr lang="en-US" altLang="en-US" dirty="0" err="1">
                <a:solidFill>
                  <a:srgbClr val="0070C0"/>
                </a:solidFill>
              </a:rPr>
              <a:t>keratinised</a:t>
            </a:r>
            <a:r>
              <a:rPr lang="en-US" altLang="en-US" dirty="0">
                <a:solidFill>
                  <a:srgbClr val="0070C0"/>
                </a:solidFill>
              </a:rPr>
              <a:t> tissue and </a:t>
            </a:r>
            <a:r>
              <a:rPr lang="en-US" altLang="en-US" u="sng" dirty="0">
                <a:solidFill>
                  <a:srgbClr val="0070C0"/>
                </a:solidFill>
              </a:rPr>
              <a:t>increases the visibility. </a:t>
            </a:r>
            <a:r>
              <a:rPr lang="en-US" altLang="en-US" dirty="0">
                <a:solidFill>
                  <a:srgbClr val="0070C0"/>
                </a:solidFill>
              </a:rPr>
              <a:t>Addition of </a:t>
            </a:r>
            <a:r>
              <a:rPr lang="en-US" altLang="en-US" u="sng" dirty="0" err="1">
                <a:solidFill>
                  <a:srgbClr val="0070C0"/>
                </a:solidFill>
              </a:rPr>
              <a:t>Dimethyl</a:t>
            </a:r>
            <a:r>
              <a:rPr lang="en-US" altLang="en-US" u="sng" dirty="0">
                <a:solidFill>
                  <a:srgbClr val="0070C0"/>
                </a:solidFill>
              </a:rPr>
              <a:t> </a:t>
            </a:r>
            <a:r>
              <a:rPr lang="en-US" altLang="en-US" u="sng" dirty="0" err="1">
                <a:solidFill>
                  <a:srgbClr val="0070C0"/>
                </a:solidFill>
              </a:rPr>
              <a:t>sulphoxide</a:t>
            </a:r>
            <a:r>
              <a:rPr lang="en-US" altLang="en-US" u="sng" dirty="0">
                <a:solidFill>
                  <a:srgbClr val="0070C0"/>
                </a:solidFill>
              </a:rPr>
              <a:t> (DMSO) </a:t>
            </a:r>
            <a:r>
              <a:rPr lang="en-US" altLang="en-US" dirty="0">
                <a:solidFill>
                  <a:srgbClr val="0070C0"/>
                </a:solidFill>
              </a:rPr>
              <a:t>permits rapid clearing in the absence of heat.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"/>
            <a:ext cx="8802688" cy="6400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Stains used: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Lactophenol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Cotton Blue -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very popular for quick evaluation of fungal structures; and cell walls of fungi.</a:t>
            </a: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Periodic Acid - Schiff Stain (PAS)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stains  polysaccharide in the cell wall of fungi. Fungi stain pink-red with blue nuclei.</a:t>
            </a:r>
          </a:p>
          <a:p>
            <a:pPr algn="just"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Gomori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Silver Stain -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silver nitrate outlines fungi in black due to the silver precipitating on the fungi cell wall.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Gridley Stain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Hyphae and yeast stain dark blue or rose.  Tissues stain deep blue and background is yellow.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Mayer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Mucicarmine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Stain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will stain capsules of </a:t>
            </a:r>
            <a:r>
              <a:rPr lang="en-US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Cryptococcus </a:t>
            </a:r>
            <a:r>
              <a:rPr lang="en-US" sz="2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neoformans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deep rose.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Fluorescent Antibody Stain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extremely specific method of detecting fungi in tissues or fluids.</a:t>
            </a:r>
          </a:p>
          <a:p>
            <a:pPr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Papanicolaou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Stain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good for initial differentiation of dimorphic fungi.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Gram Stain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generally fungi are gram positive; but </a:t>
            </a:r>
            <a:r>
              <a:rPr lang="en-US" sz="2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Nocardia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are gram variable.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Acid-Fast Stain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to differentiate the acid-fast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Nocardia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other aerobic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4754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Fungal </a:t>
            </a:r>
            <a:r>
              <a:rPr lang="en-US" sz="2800" dirty="0" err="1"/>
              <a:t>hyphae</a:t>
            </a:r>
            <a:r>
              <a:rPr lang="en-US" sz="2800" dirty="0"/>
              <a:t> may have cross walls called </a:t>
            </a:r>
            <a:r>
              <a:rPr lang="en-US" sz="2800" dirty="0">
                <a:solidFill>
                  <a:srgbClr val="FF0000"/>
                </a:solidFill>
              </a:rPr>
              <a:t>septa</a:t>
            </a:r>
            <a:r>
              <a:rPr lang="en-US" sz="2800" dirty="0"/>
              <a:t> or septa may be present with pores through </a:t>
            </a:r>
            <a:r>
              <a:rPr lang="en-US" sz="2800" b="1" dirty="0"/>
              <a:t>which cytoplasm can flow moving nutrients throughout the fungus</a:t>
            </a:r>
            <a:r>
              <a:rPr lang="en-US" sz="2800" dirty="0"/>
              <a:t>, the non </a:t>
            </a:r>
            <a:r>
              <a:rPr lang="en-US" sz="2800" dirty="0" err="1"/>
              <a:t>septate</a:t>
            </a:r>
            <a:r>
              <a:rPr lang="en-US" sz="2800" dirty="0"/>
              <a:t> </a:t>
            </a:r>
            <a:r>
              <a:rPr lang="en-US" sz="2800" dirty="0" err="1"/>
              <a:t>hyphae</a:t>
            </a:r>
            <a:r>
              <a:rPr lang="en-US" sz="2800" dirty="0"/>
              <a:t> called </a:t>
            </a:r>
            <a:r>
              <a:rPr lang="en-US" sz="2800" dirty="0" err="1">
                <a:solidFill>
                  <a:srgbClr val="FF0000"/>
                </a:solidFill>
              </a:rPr>
              <a:t>aseptate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coenocytic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</a:p>
          <a:p>
            <a:r>
              <a:rPr lang="en-US" sz="2800" dirty="0"/>
              <a:t>They may </a:t>
            </a:r>
            <a:r>
              <a:rPr lang="en-US" sz="2800" dirty="0">
                <a:solidFill>
                  <a:srgbClr val="FF0000"/>
                </a:solidFill>
              </a:rPr>
              <a:t>grow fast</a:t>
            </a:r>
            <a:r>
              <a:rPr lang="en-US" sz="2800" dirty="0"/>
              <a:t>, up to 1 km per day, as they spread throughout a food source. 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Parasitic fungi </a:t>
            </a:r>
            <a:r>
              <a:rPr lang="en-GB" sz="2800" dirty="0"/>
              <a:t>have modified </a:t>
            </a:r>
            <a:r>
              <a:rPr lang="en-GB" sz="2800" dirty="0" err="1"/>
              <a:t>hyphae</a:t>
            </a:r>
            <a:r>
              <a:rPr lang="en-GB" sz="2800" dirty="0"/>
              <a:t> called </a:t>
            </a:r>
            <a:r>
              <a:rPr lang="en-GB" sz="2800" b="1" dirty="0" err="1">
                <a:solidFill>
                  <a:srgbClr val="0070C0"/>
                </a:solidFill>
              </a:rPr>
              <a:t>haustoria</a:t>
            </a:r>
            <a:r>
              <a:rPr lang="en-GB" sz="2800" dirty="0">
                <a:solidFill>
                  <a:srgbClr val="0070C0"/>
                </a:solidFill>
              </a:rPr>
              <a:t>, </a:t>
            </a:r>
            <a:r>
              <a:rPr lang="en-GB" sz="2800" dirty="0"/>
              <a:t>which penetrate the host tissue but remain outside cell membrane.</a:t>
            </a:r>
            <a:r>
              <a:rPr lang="en-GB" sz="2800" b="1" dirty="0"/>
              <a:t> 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Cell wall </a:t>
            </a:r>
            <a:r>
              <a:rPr lang="en-US" sz="2800" dirty="0"/>
              <a:t>typically </a:t>
            </a:r>
            <a:r>
              <a:rPr lang="en-US" sz="2800" dirty="0">
                <a:solidFill>
                  <a:srgbClr val="FF0000"/>
                </a:solidFill>
              </a:rPr>
              <a:t>present</a:t>
            </a:r>
            <a:r>
              <a:rPr lang="en-US" sz="2800" dirty="0"/>
              <a:t>, usually based on </a:t>
            </a:r>
            <a:r>
              <a:rPr lang="en-US" sz="2800" dirty="0" err="1">
                <a:solidFill>
                  <a:srgbClr val="00B0F0"/>
                </a:solidFill>
              </a:rPr>
              <a:t>glucans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B0F0"/>
                </a:solidFill>
              </a:rPr>
              <a:t>chitin</a:t>
            </a:r>
            <a:r>
              <a:rPr lang="en-US" sz="2800" dirty="0"/>
              <a:t>, rarely on </a:t>
            </a:r>
            <a:r>
              <a:rPr lang="en-US" sz="2800" dirty="0" err="1">
                <a:solidFill>
                  <a:srgbClr val="00B0F0"/>
                </a:solidFill>
              </a:rPr>
              <a:t>glucans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B0F0"/>
                </a:solidFill>
              </a:rPr>
              <a:t>cellulose</a:t>
            </a:r>
            <a:r>
              <a:rPr lang="en-US" sz="2800" dirty="0"/>
              <a:t> (</a:t>
            </a:r>
            <a:r>
              <a:rPr lang="en-US" sz="2800" dirty="0" err="1">
                <a:solidFill>
                  <a:srgbClr val="FF0000"/>
                </a:solidFill>
              </a:rPr>
              <a:t>Oomycota</a:t>
            </a:r>
            <a:r>
              <a:rPr lang="en-US" sz="2800" dirty="0"/>
              <a:t>). </a:t>
            </a:r>
          </a:p>
          <a:p>
            <a:pPr algn="just">
              <a:buNone/>
            </a:pPr>
            <a:endParaRPr lang="en-US" sz="3000" b="1" dirty="0">
              <a:solidFill>
                <a:srgbClr val="C00000"/>
              </a:solidFill>
            </a:endParaRPr>
          </a:p>
        </p:txBody>
      </p:sp>
      <p:pic>
        <p:nvPicPr>
          <p:cNvPr id="819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257800"/>
            <a:ext cx="304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105400"/>
            <a:ext cx="320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Fungi 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heterotrophic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 “other feeding,” must feed on preformed organic material), not </a:t>
            </a:r>
            <a:r>
              <a:rPr lang="en-US" dirty="0">
                <a:solidFill>
                  <a:srgbClr val="FF0000"/>
                </a:solidFill>
              </a:rPr>
              <a:t>autotrophic</a:t>
            </a:r>
            <a:r>
              <a:rPr lang="en-US" dirty="0"/>
              <a:t> ( “self feeding,” make their own  food by photosynthesis). </a:t>
            </a:r>
          </a:p>
          <a:p>
            <a:r>
              <a:rPr lang="en-US" dirty="0"/>
              <a:t>Unlike animals (also heterotrophic), which swallow then digest, fungi digest then ingest. </a:t>
            </a:r>
          </a:p>
          <a:p>
            <a:r>
              <a:rPr lang="en-US" dirty="0"/>
              <a:t>Fungi produce </a:t>
            </a:r>
            <a:r>
              <a:rPr lang="en-US" dirty="0" err="1">
                <a:solidFill>
                  <a:srgbClr val="FF0000"/>
                </a:solidFill>
              </a:rPr>
              <a:t>exoenzymes</a:t>
            </a:r>
            <a:r>
              <a:rPr lang="en-US" dirty="0"/>
              <a:t> to get food by </a:t>
            </a:r>
            <a:r>
              <a:rPr lang="en-US" dirty="0">
                <a:solidFill>
                  <a:srgbClr val="0070C0"/>
                </a:solidFill>
              </a:rPr>
              <a:t>absorption</a:t>
            </a:r>
            <a:r>
              <a:rPr lang="en-US" dirty="0"/>
              <a:t>. Most fungi store their food as </a:t>
            </a:r>
            <a:r>
              <a:rPr lang="en-US" b="1" u="sng" dirty="0"/>
              <a:t>glycogen</a:t>
            </a:r>
            <a:r>
              <a:rPr lang="en-US" u="sng" dirty="0"/>
              <a:t> </a:t>
            </a:r>
            <a:r>
              <a:rPr lang="en-US" dirty="0"/>
              <a:t>(like animals), plants store food as starch. </a:t>
            </a:r>
          </a:p>
          <a:p>
            <a:r>
              <a:rPr lang="en-US" dirty="0"/>
              <a:t> Fungi are reproducing </a:t>
            </a:r>
            <a:r>
              <a:rPr lang="en-US" dirty="0">
                <a:solidFill>
                  <a:srgbClr val="FF0000"/>
                </a:solidFill>
              </a:rPr>
              <a:t>sexually</a:t>
            </a:r>
            <a:r>
              <a:rPr lang="en-US" dirty="0"/>
              <a:t> (meiotic) and asexually (mitotic), the most common method is </a:t>
            </a:r>
            <a:r>
              <a:rPr lang="en-US" dirty="0">
                <a:solidFill>
                  <a:srgbClr val="FF0000"/>
                </a:solidFill>
              </a:rPr>
              <a:t>asexually</a:t>
            </a:r>
            <a:r>
              <a:rPr lang="en-US" dirty="0"/>
              <a:t> by production of spores, the spores vary on: </a:t>
            </a:r>
            <a:r>
              <a:rPr lang="en-US" b="1" dirty="0"/>
              <a:t>Color</a:t>
            </a:r>
            <a:r>
              <a:rPr lang="en-US" dirty="0"/>
              <a:t>, </a:t>
            </a:r>
            <a:r>
              <a:rPr lang="en-US" b="1" dirty="0"/>
              <a:t>Size,</a:t>
            </a:r>
            <a:r>
              <a:rPr lang="en-US" dirty="0"/>
              <a:t> </a:t>
            </a:r>
            <a:r>
              <a:rPr lang="en-US" b="1" dirty="0"/>
              <a:t>Shape, Number of cells.</a:t>
            </a:r>
            <a:r>
              <a:rPr lang="en-US" dirty="0"/>
              <a:t> Unicellular or </a:t>
            </a:r>
            <a:r>
              <a:rPr lang="en-US" dirty="0" err="1"/>
              <a:t>multicellular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varies in their arrangement.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419600"/>
          </a:xfrm>
        </p:spPr>
        <p:txBody>
          <a:bodyPr>
            <a:normAutofit/>
          </a:bodyPr>
          <a:lstStyle/>
          <a:p>
            <a:r>
              <a:rPr lang="en-US" dirty="0"/>
              <a:t>The spores produce asexually are either borne in </a:t>
            </a:r>
            <a:r>
              <a:rPr lang="en-US" u="sng" dirty="0">
                <a:solidFill>
                  <a:srgbClr val="0070C0"/>
                </a:solidFill>
              </a:rPr>
              <a:t>sporangia</a:t>
            </a:r>
            <a:r>
              <a:rPr lang="en-US" dirty="0">
                <a:solidFill>
                  <a:srgbClr val="0070C0"/>
                </a:solidFill>
              </a:rPr>
              <a:t> then called </a:t>
            </a:r>
            <a:r>
              <a:rPr lang="en-US" dirty="0" err="1">
                <a:solidFill>
                  <a:srgbClr val="0070C0"/>
                </a:solidFill>
              </a:rPr>
              <a:t>sporangiospores</a:t>
            </a:r>
            <a:r>
              <a:rPr lang="en-US" dirty="0"/>
              <a:t>, or produce </a:t>
            </a:r>
            <a:r>
              <a:rPr lang="en-US" dirty="0">
                <a:solidFill>
                  <a:srgbClr val="FF0000"/>
                </a:solidFill>
              </a:rPr>
              <a:t>at the tips or sides of </a:t>
            </a:r>
            <a:r>
              <a:rPr lang="en-US" dirty="0" err="1">
                <a:solidFill>
                  <a:srgbClr val="FF0000"/>
                </a:solidFill>
              </a:rPr>
              <a:t>hyphae</a:t>
            </a:r>
            <a:r>
              <a:rPr lang="en-US" dirty="0">
                <a:solidFill>
                  <a:srgbClr val="FF0000"/>
                </a:solidFill>
              </a:rPr>
              <a:t> in various ways then called </a:t>
            </a:r>
            <a:r>
              <a:rPr lang="en-US" u="sng" dirty="0">
                <a:solidFill>
                  <a:srgbClr val="FF0000"/>
                </a:solidFill>
              </a:rPr>
              <a:t>conidia</a:t>
            </a:r>
            <a:r>
              <a:rPr lang="en-US" u="sng" dirty="0"/>
              <a:t>.</a:t>
            </a:r>
          </a:p>
          <a:p>
            <a:pPr>
              <a:buNone/>
            </a:pPr>
            <a:endParaRPr lang="ar-IQ" dirty="0"/>
          </a:p>
        </p:txBody>
      </p:sp>
      <p:pic>
        <p:nvPicPr>
          <p:cNvPr id="614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8956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D Sporangiospor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1242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0960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Fungal growth requirements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1114425" indent="-1114425" eaLnBrk="1" hangingPunct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In contrast to bacteria, fungi are likely to grow in places that are: </a:t>
            </a:r>
          </a:p>
          <a:p>
            <a:pPr marL="1571625" lvl="1" indent="-1114425" eaLnBrk="1" hangingPunct="1">
              <a:lnSpc>
                <a:spcPct val="75000"/>
              </a:lnSpc>
              <a:buFont typeface="+mj-lt"/>
              <a:buAutoNum type="arabicPeriod"/>
              <a:defRPr/>
            </a:pPr>
            <a:r>
              <a:rPr lang="en-US" altLang="en-US" dirty="0"/>
              <a:t>More acidic </a:t>
            </a:r>
          </a:p>
          <a:p>
            <a:pPr marL="1571625" lvl="1" indent="-1114425" eaLnBrk="1" hangingPunct="1">
              <a:lnSpc>
                <a:spcPct val="75000"/>
              </a:lnSpc>
              <a:buFont typeface="+mj-lt"/>
              <a:buAutoNum type="arabicPeriod"/>
              <a:defRPr/>
            </a:pPr>
            <a:r>
              <a:rPr lang="en-US" altLang="en-US" dirty="0"/>
              <a:t>Have higher osmotic pressures </a:t>
            </a:r>
          </a:p>
          <a:p>
            <a:pPr marL="1571625" lvl="1" indent="-1114425" eaLnBrk="1" hangingPunct="1">
              <a:lnSpc>
                <a:spcPct val="75000"/>
              </a:lnSpc>
              <a:buFont typeface="+mj-lt"/>
              <a:buAutoNum type="arabicPeriod"/>
              <a:defRPr/>
            </a:pPr>
            <a:r>
              <a:rPr lang="en-US" altLang="en-US" dirty="0"/>
              <a:t>Are lower in moisture </a:t>
            </a:r>
          </a:p>
          <a:p>
            <a:pPr marL="1571625" lvl="1" indent="-1114425" eaLnBrk="1" hangingPunct="1">
              <a:lnSpc>
                <a:spcPct val="75000"/>
              </a:lnSpc>
              <a:buFont typeface="+mj-lt"/>
              <a:buAutoNum type="arabicPeriod"/>
              <a:defRPr/>
            </a:pPr>
            <a:r>
              <a:rPr lang="en-US" altLang="en-US" dirty="0"/>
              <a:t>Are low in nitrogen </a:t>
            </a:r>
          </a:p>
          <a:p>
            <a:pPr marL="1571625" lvl="1" indent="-1114425" eaLnBrk="1" hangingPunct="1">
              <a:lnSpc>
                <a:spcPct val="75000"/>
              </a:lnSpc>
              <a:buFont typeface="+mj-lt"/>
              <a:buAutoNum type="arabicPeriod"/>
              <a:defRPr/>
            </a:pPr>
            <a:r>
              <a:rPr lang="en-US" altLang="en-US" dirty="0"/>
              <a:t>Contain complex carbohydrates</a:t>
            </a:r>
          </a:p>
          <a:p>
            <a:pPr marL="457200" lvl="1" indent="0" eaLnBrk="1" hangingPunct="1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TYPES OF MYCOSIS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 Systemic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Subcutaneous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Cutaneous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Opportunistic</a:t>
            </a:r>
          </a:p>
          <a:p>
            <a:pPr marL="457200" lvl="1" indent="0" eaLnBrk="1" hangingPunct="1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5E8A46-3A7D-495B-946D-4AC52022FFB3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HUMAN-FUNGUS INTERACTIONS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Beneficial Effects of Fungi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Decomposition - nutrient and carbon recycling.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Biosynthetic factories. Can be used to produce drugs, antibiotics, alcohol, acids, food (e.g., fermented products, mushrooms).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Model organisms for biochemical and genetic studies.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Harmful Effects of Fungi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Destruction of food, lumber, paper, and cloth.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Animal and human diseases, including allergies.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Toxins produced by poisonous mushrooms and within food (e.g., grain, cheese, etc.).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Plant diseases.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6AFCEB-8791-490C-B5B0-33EDC0120231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Identification of Fungi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105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Macroscopic examination: </a:t>
            </a:r>
            <a:r>
              <a:rPr lang="en-US" dirty="0"/>
              <a:t>Fungi can be identifying with the </a:t>
            </a:r>
            <a:r>
              <a:rPr lang="en-US" dirty="0">
                <a:solidFill>
                  <a:srgbClr val="00B0F0"/>
                </a:solidFill>
              </a:rPr>
              <a:t>naked eyes </a:t>
            </a:r>
            <a:r>
              <a:rPr lang="en-US" dirty="0"/>
              <a:t>on the basis </a:t>
            </a:r>
            <a:r>
              <a:rPr lang="en-US" dirty="0">
                <a:solidFill>
                  <a:srgbClr val="00B0F0"/>
                </a:solidFill>
              </a:rPr>
              <a:t>of colonial morphology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Colonial morphology refers to the </a:t>
            </a:r>
            <a:r>
              <a:rPr lang="en-US" dirty="0">
                <a:solidFill>
                  <a:srgbClr val="FF0000"/>
                </a:solidFill>
              </a:rPr>
              <a:t>size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appearance</a:t>
            </a:r>
            <a:r>
              <a:rPr lang="en-US" dirty="0"/>
              <a:t> of colonies of microorganisms.  When single-celled microorganisms that are attached to a solid surface (i.e. agar media) divide they form </a:t>
            </a:r>
            <a:r>
              <a:rPr lang="en-US" dirty="0">
                <a:solidFill>
                  <a:srgbClr val="00B0F0"/>
                </a:solidFill>
              </a:rPr>
              <a:t>clusters of millions of cell</a:t>
            </a:r>
            <a:r>
              <a:rPr lang="en-US" dirty="0"/>
              <a:t>s called </a:t>
            </a:r>
            <a:r>
              <a:rPr lang="en-US" dirty="0">
                <a:solidFill>
                  <a:srgbClr val="FF0000"/>
                </a:solidFill>
              </a:rPr>
              <a:t>colonies</a:t>
            </a:r>
            <a:r>
              <a:rPr lang="en-US" dirty="0"/>
              <a:t>. </a:t>
            </a:r>
          </a:p>
          <a:p>
            <a:pPr marL="514350" indent="-514350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Depending on the fungi these colonies differ in properties</a:t>
            </a:r>
            <a:r>
              <a:rPr lang="en-US" dirty="0"/>
              <a:t> such as </a:t>
            </a:r>
            <a:r>
              <a:rPr lang="en-US" dirty="0">
                <a:solidFill>
                  <a:srgbClr val="00B0F0"/>
                </a:solidFill>
              </a:rPr>
              <a:t>colony form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elevation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shape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size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color</a:t>
            </a:r>
            <a:r>
              <a:rPr lang="en-US" dirty="0"/>
              <a:t>, and </a:t>
            </a:r>
            <a:r>
              <a:rPr lang="en-US" dirty="0">
                <a:solidFill>
                  <a:srgbClr val="00B0F0"/>
                </a:solidFill>
              </a:rPr>
              <a:t>margins</a:t>
            </a:r>
            <a:r>
              <a:rPr lang="en-US" dirty="0"/>
              <a:t>. Colonial morphology can be viewed without the aid of a microscope. 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</a:rPr>
              <a:t>Different types of fungi </a:t>
            </a:r>
            <a:r>
              <a:rPr lang="en-US" dirty="0"/>
              <a:t>will produce different-looking </a:t>
            </a:r>
            <a:r>
              <a:rPr lang="en-US" dirty="0">
                <a:solidFill>
                  <a:srgbClr val="00B0F0"/>
                </a:solidFill>
              </a:rPr>
              <a:t>colonies,</a:t>
            </a:r>
            <a:r>
              <a:rPr lang="en-US" dirty="0"/>
              <a:t> some colonies may be </a:t>
            </a:r>
            <a:r>
              <a:rPr lang="en-US" dirty="0">
                <a:solidFill>
                  <a:srgbClr val="00B0F0"/>
                </a:solidFill>
              </a:rPr>
              <a:t>colored</a:t>
            </a:r>
            <a:r>
              <a:rPr lang="en-US" dirty="0"/>
              <a:t>, some colonies are </a:t>
            </a:r>
            <a:r>
              <a:rPr lang="en-US" dirty="0">
                <a:solidFill>
                  <a:srgbClr val="FF0000"/>
                </a:solidFill>
              </a:rPr>
              <a:t>circular in shape</a:t>
            </a:r>
            <a:r>
              <a:rPr lang="en-US" dirty="0"/>
              <a:t>, and others are </a:t>
            </a:r>
            <a:r>
              <a:rPr lang="en-US" dirty="0">
                <a:solidFill>
                  <a:srgbClr val="FF0000"/>
                </a:solidFill>
              </a:rPr>
              <a:t>irregular</a:t>
            </a:r>
            <a:r>
              <a:rPr lang="en-US" dirty="0"/>
              <a:t>.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28601"/>
            <a:ext cx="9144000" cy="5334000"/>
          </a:xfrm>
        </p:spPr>
        <p:txBody>
          <a:bodyPr/>
          <a:lstStyle/>
          <a:p>
            <a:r>
              <a:rPr lang="en-US" b="1" dirty="0"/>
              <a:t>A specific terminology is used to describe common colony types, these are: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Form: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form refers to the shape of the </a:t>
            </a:r>
            <a:r>
              <a:rPr lang="en-US" dirty="0">
                <a:solidFill>
                  <a:srgbClr val="00B0F0"/>
                </a:solidFill>
              </a:rPr>
              <a:t>colony</a:t>
            </a:r>
            <a:r>
              <a:rPr lang="en-US" dirty="0"/>
              <a:t>.  </a:t>
            </a:r>
          </a:p>
          <a:p>
            <a:pPr marL="514350" indent="-514350">
              <a:buNone/>
            </a:pPr>
            <a:r>
              <a:rPr lang="en-US" dirty="0"/>
              <a:t>    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76576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63877" y="4343400"/>
            <a:ext cx="88801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Circular              Irregular              Filamentous               Rhizoid               Spindle</a:t>
            </a:r>
            <a:endParaRPr kumimoji="0" lang="en-US" altLang="ko-KR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200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629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lphaLcPeriod"/>
            </a:pPr>
            <a:r>
              <a:rPr lang="en-US" sz="2400" b="1" dirty="0">
                <a:solidFill>
                  <a:srgbClr val="00B0F0"/>
                </a:solidFill>
              </a:rPr>
              <a:t>Size: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The size of the </a:t>
            </a:r>
            <a:r>
              <a:rPr lang="en-US" sz="2400" dirty="0">
                <a:solidFill>
                  <a:srgbClr val="FF0000"/>
                </a:solidFill>
              </a:rPr>
              <a:t>colony</a:t>
            </a:r>
            <a:r>
              <a:rPr lang="en-US" sz="2400" dirty="0"/>
              <a:t> can be a useful </a:t>
            </a:r>
            <a:r>
              <a:rPr lang="en-US" sz="2400" dirty="0">
                <a:solidFill>
                  <a:srgbClr val="FF0000"/>
                </a:solidFill>
              </a:rPr>
              <a:t>characteristic for identification</a:t>
            </a:r>
            <a:r>
              <a:rPr lang="en-US" sz="2400" dirty="0"/>
              <a:t>. The </a:t>
            </a:r>
            <a:r>
              <a:rPr lang="en-US" sz="2400" dirty="0">
                <a:solidFill>
                  <a:srgbClr val="FF0000"/>
                </a:solidFill>
              </a:rPr>
              <a:t>diameter</a:t>
            </a:r>
            <a:r>
              <a:rPr lang="en-US" sz="2400" dirty="0"/>
              <a:t> of a representative colony may be measured.</a:t>
            </a:r>
          </a:p>
          <a:p>
            <a:pPr marL="514350" indent="-514350" algn="just">
              <a:buAutoNum type="alphaLcPeriod"/>
            </a:pPr>
            <a:endParaRPr lang="en-US" sz="2800" dirty="0"/>
          </a:p>
          <a:p>
            <a:pPr marL="514350" indent="-514350" algn="just">
              <a:buNone/>
            </a:pPr>
            <a:endParaRPr lang="en-US" sz="2800" dirty="0"/>
          </a:p>
          <a:p>
            <a:pPr marL="514350" indent="-514350" algn="just">
              <a:buNone/>
            </a:pPr>
            <a:r>
              <a:rPr lang="en-US" sz="2000" b="1" dirty="0"/>
              <a:t>           </a:t>
            </a:r>
            <a:r>
              <a:rPr lang="en-US" sz="2000" b="1" dirty="0" err="1"/>
              <a:t>Punctiform</a:t>
            </a:r>
            <a:r>
              <a:rPr lang="en-US" sz="2000" b="1" dirty="0"/>
              <a:t>         Small                   Moderate                   large</a:t>
            </a:r>
            <a:endParaRPr lang="en-US" sz="2000" dirty="0"/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b. Surface: </a:t>
            </a:r>
            <a:r>
              <a:rPr lang="en-US" sz="2400" dirty="0"/>
              <a:t>Fungal</a:t>
            </a:r>
            <a:r>
              <a:rPr lang="en-US" sz="2400" b="1" dirty="0"/>
              <a:t> </a:t>
            </a:r>
            <a:r>
              <a:rPr lang="en-US" sz="2400" dirty="0"/>
              <a:t>colonies are frequently </a:t>
            </a:r>
            <a:r>
              <a:rPr lang="en-US" sz="2400" dirty="0">
                <a:solidFill>
                  <a:srgbClr val="FF0000"/>
                </a:solidFill>
              </a:rPr>
              <a:t>shiny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smooth in appearance</a:t>
            </a:r>
            <a:r>
              <a:rPr lang="en-US" sz="2400" dirty="0"/>
              <a:t>.  Other surface descriptions might be:  </a:t>
            </a:r>
            <a:r>
              <a:rPr lang="en-US" sz="2400" b="1" dirty="0"/>
              <a:t>veined, rough, dull, wrinkled </a:t>
            </a:r>
            <a:r>
              <a:rPr lang="en-US" sz="2400" dirty="0"/>
              <a:t>and</a:t>
            </a:r>
            <a:r>
              <a:rPr lang="en-US" sz="2400" b="1" dirty="0"/>
              <a:t> glistening.  </a:t>
            </a:r>
            <a:endParaRPr lang="en-US" sz="2400" dirty="0"/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c. Texture: </a:t>
            </a:r>
            <a:r>
              <a:rPr lang="en-US" sz="2400" dirty="0"/>
              <a:t>Several terms that may be appropriate for describing the </a:t>
            </a:r>
            <a:r>
              <a:rPr lang="en-US" sz="2400" dirty="0">
                <a:solidFill>
                  <a:srgbClr val="FF0000"/>
                </a:solidFill>
              </a:rPr>
              <a:t>texture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00"/>
                </a:solidFill>
              </a:rPr>
              <a:t>consistency </a:t>
            </a:r>
            <a:r>
              <a:rPr lang="en-US" sz="2400" dirty="0"/>
              <a:t>of fungal growth are: </a:t>
            </a:r>
            <a:r>
              <a:rPr lang="en-US" sz="2400" b="1" dirty="0"/>
              <a:t>dry, moist, </a:t>
            </a:r>
            <a:r>
              <a:rPr lang="en-US" sz="2400" b="1" dirty="0" err="1"/>
              <a:t>mucoid</a:t>
            </a:r>
            <a:r>
              <a:rPr lang="en-US" sz="2400" b="1" dirty="0"/>
              <a:t>, brittle, </a:t>
            </a:r>
            <a:r>
              <a:rPr lang="en-US" sz="2400" dirty="0"/>
              <a:t>and</a:t>
            </a:r>
            <a:r>
              <a:rPr lang="en-US" sz="2400" b="1" dirty="0"/>
              <a:t> viscous.  </a:t>
            </a:r>
            <a:endParaRPr lang="en-US" sz="2400" dirty="0"/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d. </a:t>
            </a:r>
            <a:r>
              <a:rPr lang="en-US" sz="2400" b="1" dirty="0">
                <a:solidFill>
                  <a:srgbClr val="FF0000"/>
                </a:solidFill>
              </a:rPr>
              <a:t>1. Color: </a:t>
            </a:r>
            <a:r>
              <a:rPr lang="en-US" sz="2400" dirty="0"/>
              <a:t>It is important to describe the </a:t>
            </a:r>
            <a:r>
              <a:rPr lang="en-US" sz="2400" dirty="0">
                <a:solidFill>
                  <a:srgbClr val="00B0F0"/>
                </a:solidFill>
              </a:rPr>
              <a:t>color of the colony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dirty="0"/>
              <a:t>such as: </a:t>
            </a:r>
            <a:r>
              <a:rPr lang="en-US" sz="2400" b="1" dirty="0"/>
              <a:t>purple, red yellow, tan, cream, white</a:t>
            </a:r>
            <a:r>
              <a:rPr lang="en-US" sz="2400" dirty="0"/>
              <a:t>……etc.</a:t>
            </a:r>
          </a:p>
          <a:p>
            <a:pPr>
              <a:buNone/>
            </a:pPr>
            <a:r>
              <a:rPr lang="en-US" sz="2400" b="1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2. Pigmentation: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Nonpigmented</a:t>
            </a:r>
            <a:r>
              <a:rPr lang="en-US" sz="2400" dirty="0">
                <a:solidFill>
                  <a:srgbClr val="00B0F0"/>
                </a:solidFill>
              </a:rPr>
              <a:t>:</a:t>
            </a:r>
            <a:r>
              <a:rPr lang="en-US" sz="2400" dirty="0"/>
              <a:t> (e.g. </a:t>
            </a:r>
            <a:r>
              <a:rPr lang="en-US" sz="2400" b="1" i="1" dirty="0" err="1"/>
              <a:t>Pythium</a:t>
            </a:r>
            <a:r>
              <a:rPr lang="en-US" sz="2400" b="1" i="1" dirty="0"/>
              <a:t> </a:t>
            </a:r>
            <a:r>
              <a:rPr lang="en-US" sz="2400" b="1" dirty="0"/>
              <a:t>sp</a:t>
            </a:r>
            <a:r>
              <a:rPr lang="en-US" sz="2400" dirty="0"/>
              <a:t>.) &amp; </a:t>
            </a:r>
            <a:r>
              <a:rPr lang="en-US" sz="2400" dirty="0">
                <a:solidFill>
                  <a:srgbClr val="00B0F0"/>
                </a:solidFill>
              </a:rPr>
              <a:t>Pigmented</a:t>
            </a:r>
            <a:r>
              <a:rPr lang="en-US" sz="2400" dirty="0"/>
              <a:t>: pink (e.g</a:t>
            </a:r>
            <a:r>
              <a:rPr lang="en-US" sz="2400" b="1" dirty="0"/>
              <a:t>. </a:t>
            </a:r>
            <a:r>
              <a:rPr lang="en-US" sz="2400" b="1" i="1" dirty="0" err="1"/>
              <a:t>Fusarium</a:t>
            </a:r>
            <a:r>
              <a:rPr lang="en-US" sz="2400" b="1" i="1" dirty="0"/>
              <a:t> </a:t>
            </a:r>
            <a:r>
              <a:rPr lang="en-US" sz="2400" b="1" dirty="0"/>
              <a:t>sp</a:t>
            </a:r>
            <a:r>
              <a:rPr lang="en-US" sz="2400" dirty="0"/>
              <a:t>.) </a:t>
            </a:r>
          </a:p>
          <a:p>
            <a:pPr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514350" indent="-514350" algn="just">
              <a:buAutoNum type="alphaLcPeriod"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0668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1126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Identification of fungi</vt:lpstr>
      <vt:lpstr>PowerPoint Presentation</vt:lpstr>
      <vt:lpstr>PowerPoint Presentation</vt:lpstr>
      <vt:lpstr>PowerPoint Presentation</vt:lpstr>
      <vt:lpstr>Fungal growth requirements</vt:lpstr>
      <vt:lpstr>HUMAN-FUNGUS INTERACTIONS</vt:lpstr>
      <vt:lpstr>Identification of Fungi</vt:lpstr>
      <vt:lpstr>PowerPoint Presentation</vt:lpstr>
      <vt:lpstr>PowerPoint Presentation</vt:lpstr>
      <vt:lpstr>PowerPoint Presentation</vt:lpstr>
      <vt:lpstr>3.  Margin: The margin or edge of a colony (or any growth) may be an important characteristic in identifying fungi.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Cell Structure</dc:title>
  <dc:creator>HelpTech</dc:creator>
  <cp:lastModifiedBy>BAREZ</cp:lastModifiedBy>
  <cp:revision>60</cp:revision>
  <dcterms:created xsi:type="dcterms:W3CDTF">2006-08-16T00:00:00Z</dcterms:created>
  <dcterms:modified xsi:type="dcterms:W3CDTF">2022-02-01T18:48:22Z</dcterms:modified>
</cp:coreProperties>
</file>