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ED32C0-0F80-4B3A-BB3C-93B58EBCE01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47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D3048-9FB7-489B-A849-1998BA468B2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46598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47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36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81607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052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73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23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6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266845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1D3048-9FB7-489B-A849-1998BA468B23}"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D32C0-0F80-4B3A-BB3C-93B58EBCE01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20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1D3048-9FB7-489B-A849-1998BA468B2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386187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1D3048-9FB7-489B-A849-1998BA468B23}"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D32C0-0F80-4B3A-BB3C-93B58EBCE01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27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1D3048-9FB7-489B-A849-1998BA468B23}"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D32C0-0F80-4B3A-BB3C-93B58EBCE0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39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3048-9FB7-489B-A849-1998BA468B23}"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72065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D3048-9FB7-489B-A849-1998BA468B2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D32C0-0F80-4B3A-BB3C-93B58EBCE01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86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D3048-9FB7-489B-A849-1998BA468B23}"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D32C0-0F80-4B3A-BB3C-93B58EBCE01A}" type="slidenum">
              <a:rPr lang="en-US" smtClean="0"/>
              <a:t>‹#›</a:t>
            </a:fld>
            <a:endParaRPr lang="en-US"/>
          </a:p>
        </p:txBody>
      </p:sp>
    </p:spTree>
    <p:extLst>
      <p:ext uri="{BB962C8B-B14F-4D97-AF65-F5344CB8AC3E}">
        <p14:creationId xmlns:p14="http://schemas.microsoft.com/office/powerpoint/2010/main" val="288500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1D3048-9FB7-489B-A849-1998BA468B23}" type="datetimeFigureOut">
              <a:rPr lang="en-US" smtClean="0"/>
              <a:t>1/31/2023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ED32C0-0F80-4B3A-BB3C-93B58EBCE01A}" type="slidenum">
              <a:rPr lang="en-US" smtClean="0"/>
              <a:t>‹#›</a:t>
            </a:fld>
            <a:endParaRPr lang="en-US"/>
          </a:p>
        </p:txBody>
      </p:sp>
    </p:spTree>
    <p:extLst>
      <p:ext uri="{BB962C8B-B14F-4D97-AF65-F5344CB8AC3E}">
        <p14:creationId xmlns:p14="http://schemas.microsoft.com/office/powerpoint/2010/main" val="41205549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9806-5D7B-AE2E-F65D-CCDD20D08C74}"/>
              </a:ext>
            </a:extLst>
          </p:cNvPr>
          <p:cNvSpPr>
            <a:spLocks noGrp="1"/>
          </p:cNvSpPr>
          <p:nvPr>
            <p:ph type="ctrTitle"/>
          </p:nvPr>
        </p:nvSpPr>
        <p:spPr>
          <a:xfrm>
            <a:off x="2025448" y="1871131"/>
            <a:ext cx="8219768" cy="1515533"/>
          </a:xfrm>
        </p:spPr>
        <p:txBody>
          <a:bodyPr/>
          <a:lstStyle/>
          <a:p>
            <a:r>
              <a:rPr lang="en-US" b="1" dirty="0">
                <a:solidFill>
                  <a:schemeClr val="accent4">
                    <a:lumMod val="50000"/>
                  </a:schemeClr>
                </a:solidFill>
                <a:effectLst>
                  <a:glow rad="101600">
                    <a:schemeClr val="tx1">
                      <a:lumMod val="50000"/>
                      <a:lumOff val="50000"/>
                      <a:alpha val="60000"/>
                    </a:schemeClr>
                  </a:glow>
                </a:effectLst>
              </a:rPr>
              <a:t>Precision and Accuracy</a:t>
            </a:r>
          </a:p>
        </p:txBody>
      </p:sp>
      <p:sp>
        <p:nvSpPr>
          <p:cNvPr id="3" name="Subtitle 2">
            <a:extLst>
              <a:ext uri="{FF2B5EF4-FFF2-40B4-BE49-F238E27FC236}">
                <a16:creationId xmlns:a16="http://schemas.microsoft.com/office/drawing/2014/main" id="{ED433E47-6697-9EC8-E8D0-53B750A6D0A6}"/>
              </a:ext>
            </a:extLst>
          </p:cNvPr>
          <p:cNvSpPr>
            <a:spLocks noGrp="1"/>
          </p:cNvSpPr>
          <p:nvPr>
            <p:ph type="subTitle" idx="1"/>
          </p:nvPr>
        </p:nvSpPr>
        <p:spPr>
          <a:xfrm>
            <a:off x="2692398" y="3657596"/>
            <a:ext cx="6815669" cy="1661655"/>
          </a:xfrm>
        </p:spPr>
        <p:txBody>
          <a:bodyPr>
            <a:normAutofit lnSpcReduction="10000"/>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Lab. 3</a:t>
            </a:r>
          </a:p>
          <a:p>
            <a:endParaRPr lang="en-US" sz="2800" b="1" dirty="0"/>
          </a:p>
          <a:p>
            <a:r>
              <a:rPr lang="en-US" dirty="0"/>
              <a:t>2022-2023</a:t>
            </a:r>
          </a:p>
        </p:txBody>
      </p:sp>
    </p:spTree>
    <p:extLst>
      <p:ext uri="{BB962C8B-B14F-4D97-AF65-F5344CB8AC3E}">
        <p14:creationId xmlns:p14="http://schemas.microsoft.com/office/powerpoint/2010/main" val="167423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0BC7-69CD-82CA-E456-3742673C8D87}"/>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Precision</a:t>
            </a:r>
          </a:p>
        </p:txBody>
      </p:sp>
      <p:sp>
        <p:nvSpPr>
          <p:cNvPr id="3" name="Content Placeholder 2">
            <a:extLst>
              <a:ext uri="{FF2B5EF4-FFF2-40B4-BE49-F238E27FC236}">
                <a16:creationId xmlns:a16="http://schemas.microsoft.com/office/drawing/2014/main" id="{59BB14AD-6CD9-1498-C3CB-632471972269}"/>
              </a:ext>
            </a:extLst>
          </p:cNvPr>
          <p:cNvSpPr>
            <a:spLocks noGrp="1"/>
          </p:cNvSpPr>
          <p:nvPr>
            <p:ph idx="1"/>
          </p:nvPr>
        </p:nvSpPr>
        <p:spPr/>
        <p:txBody>
          <a:bodyPr>
            <a:normAutofit/>
          </a:bodyPr>
          <a:lstStyle/>
          <a:p>
            <a:pPr algn="just"/>
            <a:r>
              <a:rPr lang="en-GB" sz="2800" dirty="0">
                <a:effectLst/>
                <a:latin typeface="Times New Roman" panose="02020603050405020304" pitchFamily="18" charset="0"/>
                <a:ea typeface="Calibri" panose="020F0502020204030204" pitchFamily="34" charset="0"/>
                <a:cs typeface="Mangal" panose="02040503050203030202" pitchFamily="18" charset="0"/>
              </a:rPr>
              <a:t>Resulted from repetition of the same analysis multiple times under the same conditions. Precision is also called "Coefficient of Variation" It depends only on the distribution of random errors and does not relate to the true value. Which represents standard deviation of a group of data compared with the mean percentage. </a:t>
            </a:r>
            <a:endParaRPr lang="en-US" sz="28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dirty="0"/>
          </a:p>
        </p:txBody>
      </p:sp>
    </p:spTree>
    <p:extLst>
      <p:ext uri="{BB962C8B-B14F-4D97-AF65-F5344CB8AC3E}">
        <p14:creationId xmlns:p14="http://schemas.microsoft.com/office/powerpoint/2010/main" val="222312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36C36A-05B5-F0AE-AECE-6BF3911DE7C4}"/>
              </a:ext>
            </a:extLst>
          </p:cNvPr>
          <p:cNvSpPr/>
          <p:nvPr/>
        </p:nvSpPr>
        <p:spPr>
          <a:xfrm>
            <a:off x="4370444" y="3751010"/>
            <a:ext cx="4075466" cy="540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EA47E8-4F64-088C-846D-5B921866EC28}"/>
              </a:ext>
            </a:extLst>
          </p:cNvPr>
          <p:cNvSpPr/>
          <p:nvPr/>
        </p:nvSpPr>
        <p:spPr>
          <a:xfrm>
            <a:off x="4395017" y="2949678"/>
            <a:ext cx="3755925" cy="540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4503C1-222E-8778-DC13-88E3D0CCA3B3}"/>
              </a:ext>
            </a:extLst>
          </p:cNvPr>
          <p:cNvSpPr>
            <a:spLocks noGrp="1"/>
          </p:cNvSpPr>
          <p:nvPr>
            <p:ph idx="1"/>
          </p:nvPr>
        </p:nvSpPr>
        <p:spPr>
          <a:xfrm>
            <a:off x="875071" y="2556931"/>
            <a:ext cx="10461523" cy="3647223"/>
          </a:xfrm>
        </p:spPr>
        <p:txBody>
          <a:bodyPr>
            <a:normAutofit fontScale="92500" lnSpcReduction="20000"/>
          </a:bodyPr>
          <a:lstStyle/>
          <a:p>
            <a:pPr marL="0" marR="0" algn="just">
              <a:lnSpc>
                <a:spcPct val="115000"/>
              </a:lnSpc>
              <a:spcBef>
                <a:spcPts val="0"/>
              </a:spcBef>
              <a:spcAft>
                <a:spcPts val="1000"/>
              </a:spcAft>
            </a:pPr>
            <a:r>
              <a:rPr lang="en-GB" sz="2600" b="1" dirty="0">
                <a:solidFill>
                  <a:schemeClr val="accent5">
                    <a:lumMod val="50000"/>
                  </a:schemeClr>
                </a:solidFill>
                <a:effectLst/>
                <a:latin typeface="Times New Roman" panose="02020603050405020304" pitchFamily="18" charset="0"/>
                <a:ea typeface="Calibri" panose="020F0502020204030204" pitchFamily="34" charset="0"/>
                <a:cs typeface="Mangal" panose="02040503050203030202" pitchFamily="18" charset="0"/>
              </a:rPr>
              <a:t>Generally, precision is calculated in two levels of confidence</a:t>
            </a:r>
            <a:r>
              <a:rPr lang="en-GB" sz="2600" dirty="0">
                <a:solidFill>
                  <a:schemeClr val="accent5">
                    <a:lumMod val="50000"/>
                  </a:schemeClr>
                </a:solidFill>
                <a:effectLst/>
                <a:latin typeface="Times New Roman" panose="02020603050405020304" pitchFamily="18" charset="0"/>
                <a:ea typeface="Calibri" panose="020F0502020204030204" pitchFamily="34" charset="0"/>
                <a:cs typeface="Mangal" panose="02040503050203030202" pitchFamily="18" charset="0"/>
              </a:rPr>
              <a:t>: </a:t>
            </a:r>
            <a:endParaRPr lang="en-US" sz="2600" dirty="0">
              <a:solidFill>
                <a:schemeClr val="accent5">
                  <a:lumMod val="50000"/>
                </a:schemeClr>
              </a:solidFill>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2400" b="1" dirty="0">
                <a:solidFill>
                  <a:schemeClr val="accent5">
                    <a:lumMod val="50000"/>
                  </a:schemeClr>
                </a:solidFill>
                <a:effectLst/>
                <a:latin typeface="Times New Roman" panose="02020603050405020304" pitchFamily="18" charset="0"/>
                <a:ea typeface="Calibri" panose="020F0502020204030204" pitchFamily="34" charset="0"/>
                <a:cs typeface="Mangal" panose="02040503050203030202" pitchFamily="18" charset="0"/>
              </a:rPr>
              <a:t>1-</a:t>
            </a:r>
            <a:r>
              <a:rPr lang="en-GB" sz="2400" dirty="0">
                <a:solidFill>
                  <a:schemeClr val="accent5">
                    <a:lumMod val="50000"/>
                  </a:schemeClr>
                </a:solidFill>
                <a:effectLst/>
                <a:latin typeface="Times New Roman" panose="02020603050405020304" pitchFamily="18" charset="0"/>
                <a:ea typeface="Calibri" panose="020F0502020204030204" pitchFamily="34" charset="0"/>
                <a:cs typeface="Mangal" panose="02040503050203030202" pitchFamily="18" charset="0"/>
              </a:rPr>
              <a:t> </a:t>
            </a:r>
            <a:r>
              <a:rPr lang="en-GB" sz="2400" dirty="0">
                <a:effectLst/>
                <a:latin typeface="Times New Roman" panose="02020603050405020304" pitchFamily="18" charset="0"/>
                <a:ea typeface="Calibri" panose="020F0502020204030204" pitchFamily="34" charset="0"/>
                <a:cs typeface="Mangal" panose="02040503050203030202" pitchFamily="18" charset="0"/>
              </a:rPr>
              <a:t>Level of confidence (63%): </a:t>
            </a:r>
            <a:r>
              <a:rPr lang="en-GB" sz="2400" b="1" dirty="0">
                <a:effectLst/>
                <a:latin typeface="Times New Roman" panose="02020603050405020304" pitchFamily="18" charset="0"/>
                <a:ea typeface="Calibri" panose="020F0502020204030204" pitchFamily="34" charset="0"/>
                <a:cs typeface="Mangal" panose="02040503050203030202" pitchFamily="18" charset="0"/>
              </a:rPr>
              <a:t>Precision% (C.V) = (</a:t>
            </a:r>
            <a:r>
              <a:rPr lang="el-GR" sz="2400" b="1" dirty="0">
                <a:effectLst/>
                <a:latin typeface="Times New Roman" panose="02020603050405020304" pitchFamily="18" charset="0"/>
                <a:ea typeface="Calibri" panose="020F0502020204030204" pitchFamily="34" charset="0"/>
                <a:cs typeface="Mangal" panose="02040503050203030202" pitchFamily="18" charset="0"/>
              </a:rPr>
              <a:t>σ</a:t>
            </a:r>
            <a:r>
              <a:rPr lang="en-GB" sz="2400" b="1" dirty="0">
                <a:effectLst/>
                <a:latin typeface="Times New Roman" panose="02020603050405020304" pitchFamily="18" charset="0"/>
                <a:ea typeface="Calibri" panose="020F0502020204030204" pitchFamily="34" charset="0"/>
                <a:cs typeface="Mangal" panose="02040503050203030202" pitchFamily="18" charset="0"/>
              </a:rPr>
              <a:t>/X) *100 </a:t>
            </a:r>
            <a:r>
              <a:rPr lang="en-GB" sz="2400" dirty="0">
                <a:effectLst/>
                <a:latin typeface="Times New Roman" panose="02020603050405020304" pitchFamily="18" charset="0"/>
                <a:ea typeface="Calibri" panose="020F0502020204030204" pitchFamily="34" charset="0"/>
                <a:cs typeface="Mangal" panose="02040503050203030202" pitchFamily="18" charset="0"/>
              </a:rPr>
              <a:t>Precision range between 5-15%.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2400" b="1" dirty="0">
                <a:solidFill>
                  <a:schemeClr val="accent5">
                    <a:lumMod val="50000"/>
                  </a:schemeClr>
                </a:solidFill>
                <a:effectLst/>
                <a:latin typeface="Times New Roman" panose="02020603050405020304" pitchFamily="18" charset="0"/>
                <a:ea typeface="Calibri" panose="020F0502020204030204" pitchFamily="34" charset="0"/>
                <a:cs typeface="Mangal" panose="02040503050203030202" pitchFamily="18" charset="0"/>
              </a:rPr>
              <a:t>2-</a:t>
            </a:r>
            <a:r>
              <a:rPr lang="en-GB" sz="2400" b="1" dirty="0">
                <a:effectLst/>
                <a:latin typeface="Times New Roman" panose="02020603050405020304" pitchFamily="18" charset="0"/>
                <a:ea typeface="Calibri" panose="020F0502020204030204" pitchFamily="34" charset="0"/>
                <a:cs typeface="Mangal" panose="02040503050203030202" pitchFamily="18" charset="0"/>
              </a:rPr>
              <a:t> </a:t>
            </a:r>
            <a:r>
              <a:rPr lang="en-GB" sz="2400" dirty="0">
                <a:effectLst/>
                <a:latin typeface="Times New Roman" panose="02020603050405020304" pitchFamily="18" charset="0"/>
                <a:ea typeface="Calibri" panose="020F0502020204030204" pitchFamily="34" charset="0"/>
                <a:cs typeface="Mangal" panose="02040503050203030202" pitchFamily="18" charset="0"/>
              </a:rPr>
              <a:t>Level of confidence (95%): </a:t>
            </a:r>
            <a:r>
              <a:rPr lang="en-GB" sz="2400" b="1" dirty="0">
                <a:effectLst/>
                <a:latin typeface="Times New Roman" panose="02020603050405020304" pitchFamily="18" charset="0"/>
                <a:ea typeface="Calibri" panose="020F0502020204030204" pitchFamily="34" charset="0"/>
                <a:cs typeface="Mangal" panose="02040503050203030202" pitchFamily="18" charset="0"/>
              </a:rPr>
              <a:t>Precision% (C.V) = (2</a:t>
            </a:r>
            <a:r>
              <a:rPr lang="el-GR" sz="2400" b="1" dirty="0">
                <a:effectLst/>
                <a:latin typeface="Times New Roman" panose="02020603050405020304" pitchFamily="18" charset="0"/>
                <a:ea typeface="Calibri" panose="020F0502020204030204" pitchFamily="34" charset="0"/>
                <a:cs typeface="Mangal" panose="02040503050203030202" pitchFamily="18" charset="0"/>
              </a:rPr>
              <a:t> σ</a:t>
            </a:r>
            <a:r>
              <a:rPr lang="en-GB" sz="2400" b="1" dirty="0">
                <a:effectLst/>
                <a:latin typeface="Times New Roman" panose="02020603050405020304" pitchFamily="18" charset="0"/>
                <a:ea typeface="Calibri" panose="020F0502020204030204" pitchFamily="34" charset="0"/>
                <a:cs typeface="Mangal" panose="02040503050203030202" pitchFamily="18" charset="0"/>
              </a:rPr>
              <a:t>/X) * 100 </a:t>
            </a:r>
            <a:r>
              <a:rPr lang="en-GB" sz="2400" dirty="0">
                <a:effectLst/>
                <a:latin typeface="Times New Roman" panose="02020603050405020304" pitchFamily="18" charset="0"/>
                <a:ea typeface="Calibri" panose="020F0502020204030204" pitchFamily="34" charset="0"/>
                <a:cs typeface="Mangal" panose="02040503050203030202" pitchFamily="18" charset="0"/>
              </a:rPr>
              <a:t>Precision range between 5-25%.</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2400" dirty="0">
                <a:effectLst/>
                <a:latin typeface="Times New Roman" panose="02020603050405020304" pitchFamily="18" charset="0"/>
                <a:ea typeface="Calibri" panose="020F0502020204030204" pitchFamily="34" charset="0"/>
                <a:cs typeface="Mangal" panose="02040503050203030202" pitchFamily="18" charset="0"/>
              </a:rPr>
              <a:t>Where: C.V. = Coefficient of variation;</a:t>
            </a:r>
            <a:r>
              <a:rPr lang="el-GR" sz="2400" dirty="0">
                <a:effectLst/>
                <a:latin typeface="Times New Roman" panose="02020603050405020304" pitchFamily="18" charset="0"/>
                <a:ea typeface="Calibri" panose="020F0502020204030204" pitchFamily="34" charset="0"/>
                <a:cs typeface="Mangal" panose="02040503050203030202" pitchFamily="18" charset="0"/>
              </a:rPr>
              <a:t> </a:t>
            </a:r>
            <a:endParaRPr lang="en-US" sz="2400" dirty="0">
              <a:effectLst/>
              <a:latin typeface="Times New Roman" panose="02020603050405020304" pitchFamily="18"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l-GR" sz="2400" dirty="0">
                <a:effectLst/>
                <a:latin typeface="Times New Roman" panose="02020603050405020304" pitchFamily="18" charset="0"/>
                <a:ea typeface="Calibri" panose="020F0502020204030204" pitchFamily="34" charset="0"/>
                <a:cs typeface="Mangal" panose="02040503050203030202" pitchFamily="18" charset="0"/>
              </a:rPr>
              <a:t>σ</a:t>
            </a:r>
            <a:r>
              <a:rPr lang="en-GB" sz="2400" dirty="0">
                <a:effectLst/>
                <a:latin typeface="Times New Roman" panose="02020603050405020304" pitchFamily="18" charset="0"/>
                <a:ea typeface="Calibri" panose="020F0502020204030204" pitchFamily="34" charset="0"/>
                <a:cs typeface="Mangal" panose="02040503050203030202" pitchFamily="18" charset="0"/>
              </a:rPr>
              <a:t> = Standard deviation; </a:t>
            </a:r>
          </a:p>
          <a:p>
            <a:pPr marL="0" marR="0" indent="0" algn="just">
              <a:lnSpc>
                <a:spcPct val="115000"/>
              </a:lnSpc>
              <a:spcBef>
                <a:spcPts val="0"/>
              </a:spcBef>
              <a:spcAft>
                <a:spcPts val="1000"/>
              </a:spcAft>
              <a:buNone/>
            </a:pPr>
            <a:r>
              <a:rPr lang="en-GB" sz="2400" dirty="0">
                <a:effectLst/>
                <a:latin typeface="Times New Roman" panose="02020603050405020304" pitchFamily="18" charset="0"/>
                <a:ea typeface="Calibri" panose="020F0502020204030204" pitchFamily="34" charset="0"/>
                <a:cs typeface="Mangal" panose="02040503050203030202" pitchFamily="18" charset="0"/>
              </a:rPr>
              <a:t>X = Arithmetic mean.</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2" name="Title 1">
            <a:extLst>
              <a:ext uri="{FF2B5EF4-FFF2-40B4-BE49-F238E27FC236}">
                <a16:creationId xmlns:a16="http://schemas.microsoft.com/office/drawing/2014/main" id="{2CBBFA74-9A45-C89D-4DDE-D552AB052A9C}"/>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Precision</a:t>
            </a:r>
          </a:p>
        </p:txBody>
      </p:sp>
    </p:spTree>
    <p:extLst>
      <p:ext uri="{BB962C8B-B14F-4D97-AF65-F5344CB8AC3E}">
        <p14:creationId xmlns:p14="http://schemas.microsoft.com/office/powerpoint/2010/main" val="60750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239486-227D-3F09-F029-76C8359D37A3}"/>
              </a:ext>
            </a:extLst>
          </p:cNvPr>
          <p:cNvSpPr/>
          <p:nvPr/>
        </p:nvSpPr>
        <p:spPr>
          <a:xfrm>
            <a:off x="2458065" y="3224981"/>
            <a:ext cx="5978012" cy="127819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DEBEC-4801-BA57-FD01-52E550A1A6E0}"/>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Accuracy</a:t>
            </a:r>
          </a:p>
        </p:txBody>
      </p:sp>
      <p:sp>
        <p:nvSpPr>
          <p:cNvPr id="6" name="Oval 5">
            <a:extLst>
              <a:ext uri="{FF2B5EF4-FFF2-40B4-BE49-F238E27FC236}">
                <a16:creationId xmlns:a16="http://schemas.microsoft.com/office/drawing/2014/main" id="{A4E290D5-943F-A459-FF82-885AB71CF5C6}"/>
              </a:ext>
            </a:extLst>
          </p:cNvPr>
          <p:cNvSpPr/>
          <p:nvPr/>
        </p:nvSpPr>
        <p:spPr>
          <a:xfrm>
            <a:off x="1462551" y="4316363"/>
            <a:ext cx="1477295" cy="580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E15A0E-DE1B-A36A-AFDD-65749EC36926}"/>
              </a:ext>
            </a:extLst>
          </p:cNvPr>
          <p:cNvSpPr>
            <a:spLocks noGrp="1"/>
          </p:cNvSpPr>
          <p:nvPr>
            <p:ph idx="1"/>
          </p:nvPr>
        </p:nvSpPr>
        <p:spPr/>
        <p:txBody>
          <a:bodyPr>
            <a:normAutofit fontScale="92500" lnSpcReduction="10000"/>
          </a:bodyPr>
          <a:lstStyle/>
          <a:p>
            <a:pPr marL="0" marR="0" indent="285750" algn="just">
              <a:lnSpc>
                <a:spcPct val="115000"/>
              </a:lnSpc>
              <a:spcBef>
                <a:spcPts val="0"/>
              </a:spcBef>
              <a:spcAft>
                <a:spcPts val="1000"/>
              </a:spcAft>
            </a:pPr>
            <a:r>
              <a:rPr lang="en-GB" sz="1800" dirty="0">
                <a:effectLst/>
                <a:latin typeface="Times New Roman" panose="02020603050405020304" pitchFamily="18" charset="0"/>
                <a:ea typeface="Calibri" panose="020F0502020204030204" pitchFamily="34" charset="0"/>
                <a:cs typeface="Mangal" panose="02040503050203030202" pitchFamily="18" charset="0"/>
              </a:rPr>
              <a:t>Accuracy refers to how close a measurement is to its standard or known value. Relative difference (R.D) for </a:t>
            </a:r>
            <a:r>
              <a:rPr lang="en-GB" sz="1800" b="1"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water </a:t>
            </a:r>
            <a:r>
              <a:rPr lang="en-GB" sz="1800" dirty="0">
                <a:effectLst/>
                <a:latin typeface="Times New Roman" panose="02020603050405020304" pitchFamily="18" charset="0"/>
                <a:ea typeface="Calibri" panose="020F0502020204030204" pitchFamily="34" charset="0"/>
                <a:cs typeface="Mangal" panose="02040503050203030202" pitchFamily="18" charset="0"/>
              </a:rPr>
              <a:t>is defined as the difference between sum of cations and anions in (</a:t>
            </a:r>
            <a:r>
              <a:rPr lang="en-GB" sz="1800" dirty="0" err="1">
                <a:effectLst/>
                <a:latin typeface="Times New Roman" panose="02020603050405020304" pitchFamily="18" charset="0"/>
                <a:ea typeface="Calibri" panose="020F0502020204030204" pitchFamily="34" charset="0"/>
                <a:cs typeface="Mangal" panose="02040503050203030202" pitchFamily="18" charset="0"/>
              </a:rPr>
              <a:t>epm</a:t>
            </a:r>
            <a:r>
              <a:rPr lang="en-GB" sz="1800" dirty="0">
                <a:effectLst/>
                <a:latin typeface="Times New Roman" panose="02020603050405020304" pitchFamily="18" charset="0"/>
                <a:ea typeface="Calibri" panose="020F0502020204030204" pitchFamily="34" charset="0"/>
                <a:cs typeface="Mangal" panose="02040503050203030202" pitchFamily="18" charset="0"/>
              </a:rPr>
              <a:t>).</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1800" dirty="0">
                <a:solidFill>
                  <a:schemeClr val="accent4">
                    <a:lumMod val="75000"/>
                  </a:schemeClr>
                </a:solidFill>
                <a:effectLst/>
                <a:latin typeface="Times New Roman" panose="02020603050405020304" pitchFamily="18" charset="0"/>
                <a:ea typeface="Calibri" panose="020F0502020204030204" pitchFamily="34" charset="0"/>
                <a:cs typeface="Mangal" panose="02040503050203030202" pitchFamily="18" charset="0"/>
              </a:rPr>
              <a:t>                                                    </a:t>
            </a:r>
            <a:r>
              <a:rPr lang="en-GB" sz="18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r Sum of cations – r Sum of anions </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18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 R.D or % U = --------------------------------------------------- × 100</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1800" b="1"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r Sum of cations + r Sum of anions </a:t>
            </a:r>
            <a:endParaRPr lang="en-US" sz="18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1800" dirty="0">
                <a:effectLst/>
                <a:latin typeface="Times New Roman" panose="02020603050405020304" pitchFamily="18" charset="0"/>
                <a:ea typeface="Calibri" panose="020F0502020204030204" pitchFamily="34" charset="0"/>
                <a:cs typeface="Mangal" panose="02040503050203030202" pitchFamily="18" charset="0"/>
              </a:rPr>
              <a:t>      </a:t>
            </a:r>
            <a:r>
              <a:rPr lang="en-GB" sz="1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Mangal" panose="02040503050203030202" pitchFamily="18" charset="0"/>
              </a:rPr>
              <a:t>C = 100- U</a:t>
            </a:r>
            <a:endPar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endParaRPr>
          </a:p>
          <a:p>
            <a:pPr marL="0" marR="0" indent="0" algn="just">
              <a:lnSpc>
                <a:spcPct val="115000"/>
              </a:lnSpc>
              <a:spcBef>
                <a:spcPts val="0"/>
              </a:spcBef>
              <a:spcAft>
                <a:spcPts val="1000"/>
              </a:spcAft>
              <a:buNone/>
            </a:pPr>
            <a:r>
              <a:rPr lang="en-GB" sz="1800" dirty="0">
                <a:effectLst/>
                <a:latin typeface="Times New Roman" panose="02020603050405020304" pitchFamily="18" charset="0"/>
                <a:ea typeface="Calibri" panose="020F0502020204030204" pitchFamily="34" charset="0"/>
                <a:cs typeface="Mangal" panose="02040503050203030202" pitchFamily="18" charset="0"/>
              </a:rPr>
              <a:t>% R.D = Relative difference; U is the uncertainty (reaction error); C is the certainty or Accuracy. </a:t>
            </a:r>
            <a:r>
              <a:rPr lang="en-GB" sz="1800" b="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When U ≤ 5, the result is acceptable, </a:t>
            </a:r>
            <a:r>
              <a:rPr lang="en-GB" sz="1800" b="1" dirty="0">
                <a:solidFill>
                  <a:schemeClr val="accent2">
                    <a:lumMod val="75000"/>
                  </a:schemeClr>
                </a:solidFill>
                <a:effectLst/>
                <a:latin typeface="Times New Roman" panose="02020603050405020304" pitchFamily="18" charset="0"/>
                <a:ea typeface="Calibri" panose="020F0502020204030204" pitchFamily="34" charset="0"/>
                <a:cs typeface="Mangal" panose="02040503050203030202" pitchFamily="18" charset="0"/>
              </a:rPr>
              <a:t>but if 5&lt; U ≤ 10 the result is acceptable with risk</a:t>
            </a:r>
            <a:r>
              <a:rPr lang="en-GB" sz="1800" b="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and </a:t>
            </a:r>
            <a:r>
              <a:rPr lang="en-GB" sz="1800" b="1" dirty="0">
                <a:solidFill>
                  <a:schemeClr val="accent5">
                    <a:lumMod val="75000"/>
                  </a:schemeClr>
                </a:solidFill>
                <a:effectLst/>
                <a:latin typeface="Times New Roman" panose="02020603050405020304" pitchFamily="18" charset="0"/>
                <a:ea typeface="Calibri" panose="020F0502020204030204" pitchFamily="34" charset="0"/>
                <a:cs typeface="Mangal" panose="02040503050203030202" pitchFamily="18" charset="0"/>
              </a:rPr>
              <a:t>it is not accepted if it is &gt;10%.</a:t>
            </a:r>
            <a:endParaRPr lang="en-US" sz="1800" b="1" dirty="0">
              <a:solidFill>
                <a:schemeClr val="accent5">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22512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B800-4D6F-26CB-2FC5-AA6EDDE0D3C8}"/>
              </a:ext>
            </a:extLst>
          </p:cNvPr>
          <p:cNvSpPr>
            <a:spLocks noGrp="1"/>
          </p:cNvSpPr>
          <p:nvPr>
            <p:ph type="title"/>
          </p:nvPr>
        </p:nvSpPr>
        <p:spPr/>
        <p:txBody>
          <a:bodyPr/>
          <a:lstStyle/>
          <a:p>
            <a:endParaRPr lang="en-US"/>
          </a:p>
        </p:txBody>
      </p:sp>
      <p:sp>
        <p:nvSpPr>
          <p:cNvPr id="4" name="Rectangle: Rounded Corners 3">
            <a:extLst>
              <a:ext uri="{FF2B5EF4-FFF2-40B4-BE49-F238E27FC236}">
                <a16:creationId xmlns:a16="http://schemas.microsoft.com/office/drawing/2014/main" id="{6D2829F0-2ECE-0941-9886-6933CA4C7ED2}"/>
              </a:ext>
            </a:extLst>
          </p:cNvPr>
          <p:cNvSpPr/>
          <p:nvPr/>
        </p:nvSpPr>
        <p:spPr>
          <a:xfrm>
            <a:off x="2861187" y="3814916"/>
            <a:ext cx="6666271" cy="130386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3529AA-ACE8-4756-DD7B-D4C7B515FA08}"/>
              </a:ext>
            </a:extLst>
          </p:cNvPr>
          <p:cNvSpPr>
            <a:spLocks noGrp="1"/>
          </p:cNvSpPr>
          <p:nvPr>
            <p:ph idx="1"/>
          </p:nvPr>
        </p:nvSpPr>
        <p:spPr/>
        <p:txBody>
          <a:bodyPr/>
          <a:lstStyle/>
          <a:p>
            <a:pPr marL="0" indent="457200" algn="just">
              <a:lnSpc>
                <a:spcPct val="115000"/>
              </a:lnSpc>
              <a:spcBef>
                <a:spcPts val="0"/>
              </a:spcBef>
              <a:spcAft>
                <a:spcPts val="0"/>
              </a:spcAft>
            </a:pPr>
            <a:r>
              <a:rPr lang="en-GB" sz="2000" dirty="0">
                <a:effectLst/>
                <a:latin typeface="Times New Roman" panose="02020603050405020304" pitchFamily="18" charset="0"/>
                <a:ea typeface="Calibri" panose="020F0502020204030204" pitchFamily="34" charset="0"/>
                <a:cs typeface="Mangal" panose="02040503050203030202" pitchFamily="18" charset="0"/>
              </a:rPr>
              <a:t>Accuracy refers to how close a measurement is to its standard or known value. Accuracy for </a:t>
            </a:r>
            <a:r>
              <a:rPr lang="en-GB" sz="2000" b="1" dirty="0">
                <a:solidFill>
                  <a:srgbClr val="FF0000"/>
                </a:solidFill>
                <a:latin typeface="Times New Roman" panose="02020603050405020304" pitchFamily="18" charset="0"/>
                <a:ea typeface="Calibri" panose="020F0502020204030204" pitchFamily="34" charset="0"/>
                <a:cs typeface="Mangal" panose="02040503050203030202" pitchFamily="18" charset="0"/>
              </a:rPr>
              <a:t>sediment (soil), rock</a:t>
            </a:r>
            <a:r>
              <a:rPr lang="en-GB" sz="2000" b="1" dirty="0">
                <a:solidFill>
                  <a:srgbClr val="FF0000"/>
                </a:solidFill>
                <a:effectLst/>
                <a:latin typeface="Times New Roman" panose="02020603050405020304" pitchFamily="18" charset="0"/>
                <a:ea typeface="Calibri" panose="020F0502020204030204" pitchFamily="34" charset="0"/>
                <a:cs typeface="Mangal" panose="02040503050203030202" pitchFamily="18" charset="0"/>
              </a:rPr>
              <a:t> </a:t>
            </a:r>
            <a:r>
              <a:rPr lang="en-GB" sz="2000" dirty="0">
                <a:effectLst/>
                <a:latin typeface="Times New Roman" panose="02020603050405020304" pitchFamily="18" charset="0"/>
                <a:ea typeface="Calibri" panose="020F0502020204030204" pitchFamily="34" charset="0"/>
                <a:cs typeface="Mangal" panose="02040503050203030202" pitchFamily="18" charset="0"/>
              </a:rPr>
              <a:t>is defined as the difference between published value and </a:t>
            </a:r>
            <a:r>
              <a:rPr lang="en-GB" sz="2000" dirty="0" err="1">
                <a:effectLst/>
                <a:latin typeface="Times New Roman" panose="02020603050405020304" pitchFamily="18" charset="0"/>
                <a:ea typeface="Calibri" panose="020F0502020204030204" pitchFamily="34" charset="0"/>
                <a:cs typeface="Mangal" panose="02040503050203030202" pitchFamily="18" charset="0"/>
              </a:rPr>
              <a:t>analyzed</a:t>
            </a:r>
            <a:r>
              <a:rPr lang="en-GB" sz="2000" dirty="0">
                <a:effectLst/>
                <a:latin typeface="Times New Roman" panose="02020603050405020304" pitchFamily="18" charset="0"/>
                <a:ea typeface="Calibri" panose="020F0502020204030204" pitchFamily="34" charset="0"/>
                <a:cs typeface="Mangal" panose="02040503050203030202" pitchFamily="18" charset="0"/>
              </a:rPr>
              <a:t> value.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ctr">
              <a:lnSpc>
                <a:spcPct val="115000"/>
              </a:lnSpc>
              <a:spcBef>
                <a:spcPts val="0"/>
              </a:spcBef>
              <a:spcAft>
                <a:spcPts val="0"/>
              </a:spcAft>
              <a:buNone/>
            </a:pPr>
            <a:endParaRPr lang="en-GB" sz="1800" b="1" dirty="0">
              <a:latin typeface="Times New Roman" panose="02020603050405020304" pitchFamily="18" charset="0"/>
              <a:ea typeface="Calibri" panose="020F0502020204030204" pitchFamily="34" charset="0"/>
              <a:cs typeface="Mangal" panose="02040503050203030202" pitchFamily="18" charset="0"/>
            </a:endParaRPr>
          </a:p>
          <a:p>
            <a:pPr marL="0" marR="0" indent="0" algn="ctr">
              <a:lnSpc>
                <a:spcPct val="115000"/>
              </a:lnSpc>
              <a:spcBef>
                <a:spcPts val="0"/>
              </a:spcBef>
              <a:spcAft>
                <a:spcPts val="0"/>
              </a:spcAft>
              <a:buNone/>
            </a:pPr>
            <a:r>
              <a:rPr lang="en-GB" sz="1800" b="1" dirty="0">
                <a:effectLst/>
                <a:latin typeface="Times New Roman" panose="02020603050405020304" pitchFamily="18" charset="0"/>
                <a:ea typeface="Calibri" panose="020F0502020204030204" pitchFamily="34" charset="0"/>
                <a:cs typeface="Mangal" panose="02040503050203030202" pitchFamily="18" charset="0"/>
              </a:rPr>
              <a:t>                                     Published value – </a:t>
            </a:r>
            <a:r>
              <a:rPr lang="en-US" sz="1800" b="1" dirty="0">
                <a:effectLst/>
                <a:latin typeface="Times New Roman" panose="02020603050405020304" pitchFamily="18" charset="0"/>
                <a:ea typeface="Calibri" panose="020F0502020204030204" pitchFamily="34" charset="0"/>
                <a:cs typeface="Mangal" panose="02040503050203030202" pitchFamily="18" charset="0"/>
              </a:rPr>
              <a:t>Analy</a:t>
            </a:r>
            <a:r>
              <a:rPr lang="en-US" sz="1800" b="1" dirty="0">
                <a:latin typeface="Times New Roman" panose="02020603050405020304" pitchFamily="18" charset="0"/>
                <a:ea typeface="Calibri" panose="020F0502020204030204" pitchFamily="34" charset="0"/>
                <a:cs typeface="Mangal" panose="02040503050203030202" pitchFamily="18" charset="0"/>
              </a:rPr>
              <a:t>zed value</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ctr">
              <a:lnSpc>
                <a:spcPct val="115000"/>
              </a:lnSpc>
              <a:spcBef>
                <a:spcPts val="0"/>
              </a:spcBef>
              <a:spcAft>
                <a:spcPts val="0"/>
              </a:spcAft>
              <a:buNone/>
            </a:pPr>
            <a:r>
              <a:rPr lang="en-GB" sz="1800" b="1" dirty="0">
                <a:effectLst/>
                <a:latin typeface="Times New Roman" panose="02020603050405020304" pitchFamily="18" charset="0"/>
                <a:ea typeface="Calibri" panose="020F0502020204030204" pitchFamily="34" charset="0"/>
                <a:cs typeface="Mangal" panose="02040503050203030202" pitchFamily="18" charset="0"/>
              </a:rPr>
              <a:t>Analytical accuracy error = ------------------------------------- x 100</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indent="0" algn="ctr">
              <a:lnSpc>
                <a:spcPct val="115000"/>
              </a:lnSpc>
              <a:spcBef>
                <a:spcPts val="0"/>
              </a:spcBef>
              <a:spcAft>
                <a:spcPts val="0"/>
              </a:spcAft>
              <a:buNone/>
            </a:pPr>
            <a:r>
              <a:rPr lang="en-GB" sz="1800" b="1" dirty="0">
                <a:effectLst/>
                <a:latin typeface="Times New Roman" panose="02020603050405020304" pitchFamily="18" charset="0"/>
                <a:ea typeface="Calibri" panose="020F0502020204030204" pitchFamily="34" charset="0"/>
                <a:cs typeface="Mangal" panose="02040503050203030202" pitchFamily="18" charset="0"/>
              </a:rPr>
              <a:t>                                        Published value</a:t>
            </a:r>
            <a:endParaRPr lang="en-US" dirty="0"/>
          </a:p>
        </p:txBody>
      </p:sp>
    </p:spTree>
    <p:extLst>
      <p:ext uri="{BB962C8B-B14F-4D97-AF65-F5344CB8AC3E}">
        <p14:creationId xmlns:p14="http://schemas.microsoft.com/office/powerpoint/2010/main" val="3922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E3F2BEA-3B94-149F-BD02-A2102D04F2C9}"/>
              </a:ext>
            </a:extLst>
          </p:cNvPr>
          <p:cNvGraphicFramePr>
            <a:graphicFrameLocks noGrp="1"/>
          </p:cNvGraphicFramePr>
          <p:nvPr>
            <p:ph idx="1"/>
            <p:extLst>
              <p:ext uri="{D42A27DB-BD31-4B8C-83A1-F6EECF244321}">
                <p14:modId xmlns:p14="http://schemas.microsoft.com/office/powerpoint/2010/main" val="1186232704"/>
              </p:ext>
            </p:extLst>
          </p:nvPr>
        </p:nvGraphicFramePr>
        <p:xfrm>
          <a:off x="3530963" y="1022555"/>
          <a:ext cx="5288573" cy="5255904"/>
        </p:xfrm>
        <a:graphic>
          <a:graphicData uri="http://schemas.openxmlformats.org/drawingml/2006/table">
            <a:tbl>
              <a:tblPr firstRow="1" firstCol="1" bandRow="1">
                <a:tableStyleId>{5C22544A-7EE6-4342-B048-85BDC9FD1C3A}</a:tableStyleId>
              </a:tblPr>
              <a:tblGrid>
                <a:gridCol w="1412012">
                  <a:extLst>
                    <a:ext uri="{9D8B030D-6E8A-4147-A177-3AD203B41FA5}">
                      <a16:colId xmlns:a16="http://schemas.microsoft.com/office/drawing/2014/main" val="1441921655"/>
                    </a:ext>
                  </a:extLst>
                </a:gridCol>
                <a:gridCol w="1217033">
                  <a:extLst>
                    <a:ext uri="{9D8B030D-6E8A-4147-A177-3AD203B41FA5}">
                      <a16:colId xmlns:a16="http://schemas.microsoft.com/office/drawing/2014/main" val="57444838"/>
                    </a:ext>
                  </a:extLst>
                </a:gridCol>
                <a:gridCol w="1217033">
                  <a:extLst>
                    <a:ext uri="{9D8B030D-6E8A-4147-A177-3AD203B41FA5}">
                      <a16:colId xmlns:a16="http://schemas.microsoft.com/office/drawing/2014/main" val="3049120181"/>
                    </a:ext>
                  </a:extLst>
                </a:gridCol>
                <a:gridCol w="1442495">
                  <a:extLst>
                    <a:ext uri="{9D8B030D-6E8A-4147-A177-3AD203B41FA5}">
                      <a16:colId xmlns:a16="http://schemas.microsoft.com/office/drawing/2014/main" val="309641273"/>
                    </a:ext>
                  </a:extLst>
                </a:gridCol>
              </a:tblGrid>
              <a:tr h="300174">
                <a:tc>
                  <a:txBody>
                    <a:bodyPr/>
                    <a:lstStyle/>
                    <a:p>
                      <a:pPr marL="0" marR="0" algn="ctr">
                        <a:lnSpc>
                          <a:spcPct val="115000"/>
                        </a:lnSpc>
                        <a:spcBef>
                          <a:spcPts val="0"/>
                        </a:spcBef>
                        <a:spcAft>
                          <a:spcPts val="0"/>
                        </a:spcAft>
                      </a:pPr>
                      <a:r>
                        <a:rPr lang="en-US" sz="900">
                          <a:effectLst/>
                        </a:rPr>
                        <a:t>Elements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Sa</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Sb</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Accuracy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2216258299"/>
                  </a:ext>
                </a:extLst>
              </a:tr>
              <a:tr h="190605">
                <a:tc>
                  <a:txBody>
                    <a:bodyPr/>
                    <a:lstStyle/>
                    <a:p>
                      <a:pPr marL="0" marR="0" algn="ctr">
                        <a:lnSpc>
                          <a:spcPct val="115000"/>
                        </a:lnSpc>
                        <a:spcBef>
                          <a:spcPts val="0"/>
                        </a:spcBef>
                        <a:spcAft>
                          <a:spcPts val="0"/>
                        </a:spcAft>
                      </a:pPr>
                      <a:r>
                        <a:rPr lang="en-US" sz="900">
                          <a:effectLst/>
                        </a:rPr>
                        <a:t>Al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7.46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7.75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620812860"/>
                  </a:ext>
                </a:extLst>
              </a:tr>
              <a:tr h="190605">
                <a:tc>
                  <a:txBody>
                    <a:bodyPr/>
                    <a:lstStyle/>
                    <a:p>
                      <a:pPr marL="0" marR="0" algn="ctr">
                        <a:lnSpc>
                          <a:spcPct val="115000"/>
                        </a:lnSpc>
                        <a:spcBef>
                          <a:spcPts val="0"/>
                        </a:spcBef>
                        <a:spcAft>
                          <a:spcPts val="0"/>
                        </a:spcAft>
                      </a:pPr>
                      <a:r>
                        <a:rPr lang="en-US" sz="900">
                          <a:effectLst/>
                        </a:rPr>
                        <a:t>Fe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3.36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3.36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917834023"/>
                  </a:ext>
                </a:extLst>
              </a:tr>
              <a:tr h="190605">
                <a:tc>
                  <a:txBody>
                    <a:bodyPr/>
                    <a:lstStyle/>
                    <a:p>
                      <a:pPr marL="0" marR="0" algn="ctr">
                        <a:lnSpc>
                          <a:spcPct val="115000"/>
                        </a:lnSpc>
                        <a:spcBef>
                          <a:spcPts val="0"/>
                        </a:spcBef>
                        <a:spcAft>
                          <a:spcPts val="0"/>
                        </a:spcAft>
                      </a:pPr>
                      <a:r>
                        <a:rPr lang="en-US" sz="900">
                          <a:effectLst/>
                        </a:rPr>
                        <a:t>Ca</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1.99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765490477"/>
                  </a:ext>
                </a:extLst>
              </a:tr>
              <a:tr h="190605">
                <a:tc>
                  <a:txBody>
                    <a:bodyPr/>
                    <a:lstStyle/>
                    <a:p>
                      <a:pPr marL="0" marR="0" algn="ctr">
                        <a:lnSpc>
                          <a:spcPct val="115000"/>
                        </a:lnSpc>
                        <a:spcBef>
                          <a:spcPts val="0"/>
                        </a:spcBef>
                        <a:spcAft>
                          <a:spcPts val="0"/>
                        </a:spcAft>
                      </a:pPr>
                      <a:r>
                        <a:rPr lang="en-US" sz="900">
                          <a:effectLst/>
                        </a:rPr>
                        <a:t>Mg</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0.86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0.88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731399542"/>
                  </a:ext>
                </a:extLst>
              </a:tr>
              <a:tr h="190605">
                <a:tc>
                  <a:txBody>
                    <a:bodyPr/>
                    <a:lstStyle/>
                    <a:p>
                      <a:pPr marL="0" marR="0" algn="ctr">
                        <a:lnSpc>
                          <a:spcPct val="115000"/>
                        </a:lnSpc>
                        <a:spcBef>
                          <a:spcPts val="0"/>
                        </a:spcBef>
                        <a:spcAft>
                          <a:spcPts val="0"/>
                        </a:spcAft>
                      </a:pPr>
                      <a:r>
                        <a:rPr lang="en-US" sz="900">
                          <a:effectLst/>
                        </a:rPr>
                        <a:t>Na</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2.53</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341556652"/>
                  </a:ext>
                </a:extLst>
              </a:tr>
              <a:tr h="190605">
                <a:tc>
                  <a:txBody>
                    <a:bodyPr/>
                    <a:lstStyle/>
                    <a:p>
                      <a:pPr marL="0" marR="0" algn="ctr">
                        <a:lnSpc>
                          <a:spcPct val="115000"/>
                        </a:lnSpc>
                        <a:spcBef>
                          <a:spcPts val="0"/>
                        </a:spcBef>
                        <a:spcAft>
                          <a:spcPts val="0"/>
                        </a:spcAft>
                      </a:pPr>
                      <a:r>
                        <a:rPr lang="en-US" sz="900" dirty="0">
                          <a:effectLst/>
                        </a:rPr>
                        <a:t>K</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3.51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3.54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735475563"/>
                  </a:ext>
                </a:extLst>
              </a:tr>
              <a:tr h="190605">
                <a:tc>
                  <a:txBody>
                    <a:bodyPr/>
                    <a:lstStyle/>
                    <a:p>
                      <a:pPr marL="0" marR="0" algn="ctr">
                        <a:lnSpc>
                          <a:spcPct val="115000"/>
                        </a:lnSpc>
                        <a:spcBef>
                          <a:spcPts val="0"/>
                        </a:spcBef>
                        <a:spcAft>
                          <a:spcPts val="0"/>
                        </a:spcAft>
                      </a:pPr>
                      <a:r>
                        <a:rPr lang="en-US" sz="900">
                          <a:effectLst/>
                        </a:rPr>
                        <a:t>Mn</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0.048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0.049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863830137"/>
                  </a:ext>
                </a:extLst>
              </a:tr>
              <a:tr h="190605">
                <a:tc>
                  <a:txBody>
                    <a:bodyPr/>
                    <a:lstStyle/>
                    <a:p>
                      <a:pPr marL="0" marR="0" algn="ctr">
                        <a:lnSpc>
                          <a:spcPct val="115000"/>
                        </a:lnSpc>
                        <a:spcBef>
                          <a:spcPts val="0"/>
                        </a:spcBef>
                        <a:spcAft>
                          <a:spcPts val="0"/>
                        </a:spcAft>
                      </a:pPr>
                      <a:r>
                        <a:rPr lang="en-US" sz="900">
                          <a:effectLst/>
                        </a:rPr>
                        <a:t>Co</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10.55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10.3</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2136428058"/>
                  </a:ext>
                </a:extLst>
              </a:tr>
              <a:tr h="190605">
                <a:tc>
                  <a:txBody>
                    <a:bodyPr/>
                    <a:lstStyle/>
                    <a:p>
                      <a:pPr marL="0" marR="0" algn="ctr">
                        <a:lnSpc>
                          <a:spcPct val="115000"/>
                        </a:lnSpc>
                        <a:spcBef>
                          <a:spcPts val="0"/>
                        </a:spcBef>
                        <a:spcAft>
                          <a:spcPts val="0"/>
                        </a:spcAft>
                      </a:pPr>
                      <a:r>
                        <a:rPr lang="en-US" sz="900">
                          <a:effectLst/>
                        </a:rPr>
                        <a:t>Cr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26.5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300629451"/>
                  </a:ext>
                </a:extLst>
              </a:tr>
              <a:tr h="190605">
                <a:tc>
                  <a:txBody>
                    <a:bodyPr/>
                    <a:lstStyle/>
                    <a:p>
                      <a:pPr marL="0" marR="0" algn="ctr">
                        <a:lnSpc>
                          <a:spcPct val="115000"/>
                        </a:lnSpc>
                        <a:spcBef>
                          <a:spcPts val="0"/>
                        </a:spcBef>
                        <a:spcAft>
                          <a:spcPts val="0"/>
                        </a:spcAft>
                      </a:pPr>
                      <a:r>
                        <a:rPr lang="en-US" sz="900">
                          <a:effectLst/>
                        </a:rPr>
                        <a:t>Cd</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0.16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0.16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713632547"/>
                  </a:ext>
                </a:extLst>
              </a:tr>
              <a:tr h="190605">
                <a:tc>
                  <a:txBody>
                    <a:bodyPr/>
                    <a:lstStyle/>
                    <a:p>
                      <a:pPr marL="0" marR="0" algn="ctr">
                        <a:lnSpc>
                          <a:spcPct val="115000"/>
                        </a:lnSpc>
                        <a:spcBef>
                          <a:spcPts val="0"/>
                        </a:spcBef>
                        <a:spcAft>
                          <a:spcPts val="0"/>
                        </a:spcAft>
                      </a:pPr>
                      <a:r>
                        <a:rPr lang="en-US" sz="900">
                          <a:effectLst/>
                        </a:rPr>
                        <a:t>Rb</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128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123.5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12740013"/>
                  </a:ext>
                </a:extLst>
              </a:tr>
              <a:tr h="190605">
                <a:tc>
                  <a:txBody>
                    <a:bodyPr/>
                    <a:lstStyle/>
                    <a:p>
                      <a:pPr marL="0" marR="0" algn="ctr">
                        <a:lnSpc>
                          <a:spcPct val="115000"/>
                        </a:lnSpc>
                        <a:spcBef>
                          <a:spcPts val="0"/>
                        </a:spcBef>
                        <a:spcAft>
                          <a:spcPts val="0"/>
                        </a:spcAft>
                      </a:pPr>
                      <a:r>
                        <a:rPr lang="en-US" sz="900">
                          <a:effectLst/>
                        </a:rPr>
                        <a:t>Sr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424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425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838562846"/>
                  </a:ext>
                </a:extLst>
              </a:tr>
              <a:tr h="190605">
                <a:tc>
                  <a:txBody>
                    <a:bodyPr/>
                    <a:lstStyle/>
                    <a:p>
                      <a:pPr marL="0" marR="0" algn="ctr">
                        <a:lnSpc>
                          <a:spcPct val="115000"/>
                        </a:lnSpc>
                        <a:spcBef>
                          <a:spcPts val="0"/>
                        </a:spcBef>
                        <a:spcAft>
                          <a:spcPts val="0"/>
                        </a:spcAft>
                      </a:pPr>
                      <a:r>
                        <a:rPr lang="en-US" sz="900">
                          <a:effectLst/>
                        </a:rPr>
                        <a:t>Th</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40.2</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40.2</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693984552"/>
                  </a:ext>
                </a:extLst>
              </a:tr>
              <a:tr h="190605">
                <a:tc>
                  <a:txBody>
                    <a:bodyPr/>
                    <a:lstStyle/>
                    <a:p>
                      <a:pPr marL="0" marR="0" algn="ctr">
                        <a:lnSpc>
                          <a:spcPct val="115000"/>
                        </a:lnSpc>
                        <a:spcBef>
                          <a:spcPts val="0"/>
                        </a:spcBef>
                        <a:spcAft>
                          <a:spcPts val="0"/>
                        </a:spcAft>
                      </a:pPr>
                      <a:r>
                        <a:rPr lang="en-US" sz="900">
                          <a:effectLst/>
                        </a:rPr>
                        <a:t>U</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4.7</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4.7</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2342151244"/>
                  </a:ext>
                </a:extLst>
              </a:tr>
              <a:tr h="190605">
                <a:tc>
                  <a:txBody>
                    <a:bodyPr/>
                    <a:lstStyle/>
                    <a:p>
                      <a:pPr marL="0" marR="0" algn="ctr">
                        <a:lnSpc>
                          <a:spcPct val="115000"/>
                        </a:lnSpc>
                        <a:spcBef>
                          <a:spcPts val="0"/>
                        </a:spcBef>
                        <a:spcAft>
                          <a:spcPts val="0"/>
                        </a:spcAft>
                      </a:pPr>
                      <a:r>
                        <a:rPr lang="en-US" sz="900">
                          <a:effectLst/>
                        </a:rPr>
                        <a:t>V</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59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59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4158671653"/>
                  </a:ext>
                </a:extLst>
              </a:tr>
              <a:tr h="190605">
                <a:tc>
                  <a:txBody>
                    <a:bodyPr/>
                    <a:lstStyle/>
                    <a:p>
                      <a:pPr marL="0" marR="0" algn="ctr">
                        <a:lnSpc>
                          <a:spcPct val="115000"/>
                        </a:lnSpc>
                        <a:spcBef>
                          <a:spcPts val="0"/>
                        </a:spcBef>
                        <a:spcAft>
                          <a:spcPts val="0"/>
                        </a:spcAft>
                      </a:pPr>
                      <a:r>
                        <a:rPr lang="en-US" sz="900">
                          <a:effectLst/>
                        </a:rPr>
                        <a:t>Zr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174.5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171.5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186304377"/>
                  </a:ext>
                </a:extLst>
              </a:tr>
              <a:tr h="190605">
                <a:tc>
                  <a:txBody>
                    <a:bodyPr/>
                    <a:lstStyle/>
                    <a:p>
                      <a:pPr marL="0" marR="0" algn="ctr">
                        <a:lnSpc>
                          <a:spcPct val="115000"/>
                        </a:lnSpc>
                        <a:spcBef>
                          <a:spcPts val="0"/>
                        </a:spcBef>
                        <a:spcAft>
                          <a:spcPts val="0"/>
                        </a:spcAft>
                      </a:pPr>
                      <a:r>
                        <a:rPr lang="en-US" sz="900">
                          <a:effectLst/>
                        </a:rPr>
                        <a:t>Ni</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424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428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351164213"/>
                  </a:ext>
                </a:extLst>
              </a:tr>
              <a:tr h="190605">
                <a:tc>
                  <a:txBody>
                    <a:bodyPr/>
                    <a:lstStyle/>
                    <a:p>
                      <a:pPr marL="0" marR="0" algn="ctr">
                        <a:lnSpc>
                          <a:spcPct val="115000"/>
                        </a:lnSpc>
                        <a:spcBef>
                          <a:spcPts val="0"/>
                        </a:spcBef>
                        <a:spcAft>
                          <a:spcPts val="0"/>
                        </a:spcAft>
                      </a:pPr>
                      <a:r>
                        <a:rPr lang="en-US" sz="900">
                          <a:effectLst/>
                        </a:rPr>
                        <a:t>La</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112</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115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4143979220"/>
                  </a:ext>
                </a:extLst>
              </a:tr>
              <a:tr h="190605">
                <a:tc>
                  <a:txBody>
                    <a:bodyPr/>
                    <a:lstStyle/>
                    <a:p>
                      <a:pPr marL="0" marR="0" algn="ctr">
                        <a:lnSpc>
                          <a:spcPct val="115000"/>
                        </a:lnSpc>
                        <a:spcBef>
                          <a:spcPts val="0"/>
                        </a:spcBef>
                        <a:spcAft>
                          <a:spcPts val="0"/>
                        </a:spcAft>
                      </a:pPr>
                      <a:r>
                        <a:rPr lang="en-US" sz="900">
                          <a:effectLst/>
                        </a:rPr>
                        <a:t>Ce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220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214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783243432"/>
                  </a:ext>
                </a:extLst>
              </a:tr>
              <a:tr h="190605">
                <a:tc>
                  <a:txBody>
                    <a:bodyPr/>
                    <a:lstStyle/>
                    <a:p>
                      <a:pPr marL="0" marR="0" algn="ctr">
                        <a:lnSpc>
                          <a:spcPct val="115000"/>
                        </a:lnSpc>
                        <a:spcBef>
                          <a:spcPts val="0"/>
                        </a:spcBef>
                        <a:spcAft>
                          <a:spcPts val="0"/>
                        </a:spcAft>
                      </a:pPr>
                      <a:r>
                        <a:rPr lang="en-US" sz="900">
                          <a:effectLst/>
                        </a:rPr>
                        <a:t>Pr</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23.3</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23</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679469516"/>
                  </a:ext>
                </a:extLst>
              </a:tr>
              <a:tr h="190605">
                <a:tc>
                  <a:txBody>
                    <a:bodyPr/>
                    <a:lstStyle/>
                    <a:p>
                      <a:pPr marL="0" marR="0" algn="ctr">
                        <a:lnSpc>
                          <a:spcPct val="115000"/>
                        </a:lnSpc>
                        <a:spcBef>
                          <a:spcPts val="0"/>
                        </a:spcBef>
                        <a:spcAft>
                          <a:spcPts val="0"/>
                        </a:spcAft>
                      </a:pPr>
                      <a:r>
                        <a:rPr lang="en-US" sz="900">
                          <a:effectLst/>
                        </a:rPr>
                        <a:t>Nd</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82.7</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81.6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634226155"/>
                  </a:ext>
                </a:extLst>
              </a:tr>
              <a:tr h="190605">
                <a:tc>
                  <a:txBody>
                    <a:bodyPr/>
                    <a:lstStyle/>
                    <a:p>
                      <a:pPr marL="0" marR="0" algn="ctr">
                        <a:lnSpc>
                          <a:spcPct val="115000"/>
                        </a:lnSpc>
                        <a:spcBef>
                          <a:spcPts val="0"/>
                        </a:spcBef>
                        <a:spcAft>
                          <a:spcPts val="0"/>
                        </a:spcAft>
                      </a:pPr>
                      <a:r>
                        <a:rPr lang="en-US" sz="900">
                          <a:effectLst/>
                        </a:rPr>
                        <a:t>Sm</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13.8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13.75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41330510"/>
                  </a:ext>
                </a:extLst>
              </a:tr>
              <a:tr h="190605">
                <a:tc>
                  <a:txBody>
                    <a:bodyPr/>
                    <a:lstStyle/>
                    <a:p>
                      <a:pPr marL="0" marR="0" algn="ctr">
                        <a:lnSpc>
                          <a:spcPct val="115000"/>
                        </a:lnSpc>
                        <a:spcBef>
                          <a:spcPts val="0"/>
                        </a:spcBef>
                        <a:spcAft>
                          <a:spcPts val="0"/>
                        </a:spcAft>
                      </a:pPr>
                      <a:r>
                        <a:rPr lang="en-US" sz="900">
                          <a:effectLst/>
                        </a:rPr>
                        <a:t>Eu</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2.31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2.19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669555224"/>
                  </a:ext>
                </a:extLst>
              </a:tr>
              <a:tr h="190605">
                <a:tc>
                  <a:txBody>
                    <a:bodyPr/>
                    <a:lstStyle/>
                    <a:p>
                      <a:pPr marL="0" marR="0" algn="ctr">
                        <a:lnSpc>
                          <a:spcPct val="115000"/>
                        </a:lnSpc>
                        <a:spcBef>
                          <a:spcPts val="0"/>
                        </a:spcBef>
                        <a:spcAft>
                          <a:spcPts val="0"/>
                        </a:spcAft>
                      </a:pPr>
                      <a:r>
                        <a:rPr lang="en-US" sz="900">
                          <a:effectLst/>
                        </a:rPr>
                        <a:t>Gd</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11.31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10.1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1538966420"/>
                  </a:ext>
                </a:extLst>
              </a:tr>
              <a:tr h="190605">
                <a:tc>
                  <a:txBody>
                    <a:bodyPr/>
                    <a:lstStyle/>
                    <a:p>
                      <a:pPr marL="0" marR="0" algn="ctr">
                        <a:lnSpc>
                          <a:spcPct val="115000"/>
                        </a:lnSpc>
                        <a:spcBef>
                          <a:spcPts val="0"/>
                        </a:spcBef>
                        <a:spcAft>
                          <a:spcPts val="0"/>
                        </a:spcAft>
                      </a:pPr>
                      <a:r>
                        <a:rPr lang="en-US" sz="900">
                          <a:effectLst/>
                        </a:rPr>
                        <a:t>Tb</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1.58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1.5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113803804"/>
                  </a:ext>
                </a:extLst>
              </a:tr>
              <a:tr h="190605">
                <a:tc>
                  <a:txBody>
                    <a:bodyPr/>
                    <a:lstStyle/>
                    <a:p>
                      <a:pPr marL="0" marR="0" algn="ctr">
                        <a:lnSpc>
                          <a:spcPct val="115000"/>
                        </a:lnSpc>
                        <a:spcBef>
                          <a:spcPts val="0"/>
                        </a:spcBef>
                        <a:spcAft>
                          <a:spcPts val="0"/>
                        </a:spcAft>
                      </a:pPr>
                      <a:r>
                        <a:rPr lang="en-US" sz="900">
                          <a:effectLst/>
                        </a:rPr>
                        <a:t>Dy</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8.96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a:effectLst/>
                        </a:rPr>
                        <a:t>8.61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tc>
                  <a:txBody>
                    <a:bodyPr/>
                    <a:lstStyle/>
                    <a:p>
                      <a:pPr marL="0" marR="0" algn="ctr">
                        <a:lnSpc>
                          <a:spcPct val="115000"/>
                        </a:lnSpc>
                        <a:spcBef>
                          <a:spcPts val="0"/>
                        </a:spcBef>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793" marR="59793" marT="0" marB="0" anchor="ctr"/>
                </a:tc>
                <a:extLst>
                  <a:ext uri="{0D108BD9-81ED-4DB2-BD59-A6C34878D82A}">
                    <a16:rowId xmlns:a16="http://schemas.microsoft.com/office/drawing/2014/main" val="3326787417"/>
                  </a:ext>
                </a:extLst>
              </a:tr>
            </a:tbl>
          </a:graphicData>
        </a:graphic>
      </p:graphicFrame>
      <p:sp>
        <p:nvSpPr>
          <p:cNvPr id="5" name="Rectangle 1">
            <a:extLst>
              <a:ext uri="{FF2B5EF4-FFF2-40B4-BE49-F238E27FC236}">
                <a16:creationId xmlns:a16="http://schemas.microsoft.com/office/drawing/2014/main" id="{69451745-446E-8BD1-528A-04A396FF333D}"/>
              </a:ext>
            </a:extLst>
          </p:cNvPr>
          <p:cNvSpPr>
            <a:spLocks noChangeArrowheads="1"/>
          </p:cNvSpPr>
          <p:nvPr/>
        </p:nvSpPr>
        <p:spPr bwMode="auto">
          <a:xfrm>
            <a:off x="845573" y="638857"/>
            <a:ext cx="107073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Ex1: Find the Accuracy of these Major, Trace and REE elements. (Sa </a:t>
            </a:r>
            <a:r>
              <a:rPr kumimoji="0" lang="en-GB" altLang="en-US" sz="1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Analyzed</a:t>
            </a:r>
            <a:r>
              <a:rPr kumimoji="0" lang="en-GB"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results, Sb Published (expected) results)</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094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3F2079-6523-1344-E7E8-256118B7B935}"/>
              </a:ext>
            </a:extLst>
          </p:cNvPr>
          <p:cNvGraphicFramePr>
            <a:graphicFrameLocks noGrp="1"/>
          </p:cNvGraphicFramePr>
          <p:nvPr>
            <p:ph idx="1"/>
            <p:extLst>
              <p:ext uri="{D42A27DB-BD31-4B8C-83A1-F6EECF244321}">
                <p14:modId xmlns:p14="http://schemas.microsoft.com/office/powerpoint/2010/main" val="51803232"/>
              </p:ext>
            </p:extLst>
          </p:nvPr>
        </p:nvGraphicFramePr>
        <p:xfrm>
          <a:off x="3873909" y="1779639"/>
          <a:ext cx="4611329" cy="2113935"/>
        </p:xfrm>
        <a:graphic>
          <a:graphicData uri="http://schemas.openxmlformats.org/drawingml/2006/table">
            <a:tbl>
              <a:tblPr firstRow="1" firstCol="1" bandRow="1">
                <a:tableStyleId>{5C22544A-7EE6-4342-B048-85BDC9FD1C3A}</a:tableStyleId>
              </a:tblPr>
              <a:tblGrid>
                <a:gridCol w="624055">
                  <a:extLst>
                    <a:ext uri="{9D8B030D-6E8A-4147-A177-3AD203B41FA5}">
                      <a16:colId xmlns:a16="http://schemas.microsoft.com/office/drawing/2014/main" val="800198942"/>
                    </a:ext>
                  </a:extLst>
                </a:gridCol>
                <a:gridCol w="650984">
                  <a:extLst>
                    <a:ext uri="{9D8B030D-6E8A-4147-A177-3AD203B41FA5}">
                      <a16:colId xmlns:a16="http://schemas.microsoft.com/office/drawing/2014/main" val="2867866966"/>
                    </a:ext>
                  </a:extLst>
                </a:gridCol>
                <a:gridCol w="657423">
                  <a:extLst>
                    <a:ext uri="{9D8B030D-6E8A-4147-A177-3AD203B41FA5}">
                      <a16:colId xmlns:a16="http://schemas.microsoft.com/office/drawing/2014/main" val="2285496734"/>
                    </a:ext>
                  </a:extLst>
                </a:gridCol>
                <a:gridCol w="758114">
                  <a:extLst>
                    <a:ext uri="{9D8B030D-6E8A-4147-A177-3AD203B41FA5}">
                      <a16:colId xmlns:a16="http://schemas.microsoft.com/office/drawing/2014/main" val="1256502978"/>
                    </a:ext>
                  </a:extLst>
                </a:gridCol>
                <a:gridCol w="909738">
                  <a:extLst>
                    <a:ext uri="{9D8B030D-6E8A-4147-A177-3AD203B41FA5}">
                      <a16:colId xmlns:a16="http://schemas.microsoft.com/office/drawing/2014/main" val="754129080"/>
                    </a:ext>
                  </a:extLst>
                </a:gridCol>
                <a:gridCol w="1011015">
                  <a:extLst>
                    <a:ext uri="{9D8B030D-6E8A-4147-A177-3AD203B41FA5}">
                      <a16:colId xmlns:a16="http://schemas.microsoft.com/office/drawing/2014/main" val="2666163711"/>
                    </a:ext>
                  </a:extLst>
                </a:gridCol>
              </a:tblGrid>
              <a:tr h="381598">
                <a:tc>
                  <a:txBody>
                    <a:bodyPr/>
                    <a:lstStyle/>
                    <a:p>
                      <a:pPr marL="0" marR="0" algn="ctr">
                        <a:lnSpc>
                          <a:spcPct val="115000"/>
                        </a:lnSpc>
                        <a:spcBef>
                          <a:spcPts val="0"/>
                        </a:spcBef>
                        <a:spcAft>
                          <a:spcPts val="1000"/>
                        </a:spcAft>
                      </a:pPr>
                      <a:r>
                        <a:rPr lang="en-US" sz="1000">
                          <a:effectLst/>
                        </a:rPr>
                        <a:t>Elements</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S1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S2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S3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Precision 63%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Precision 95%</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948459874"/>
                  </a:ext>
                </a:extLst>
              </a:tr>
              <a:tr h="571636">
                <a:tc>
                  <a:txBody>
                    <a:bodyPr/>
                    <a:lstStyle/>
                    <a:p>
                      <a:pPr marL="0" marR="0" algn="l">
                        <a:lnSpc>
                          <a:spcPct val="115000"/>
                        </a:lnSpc>
                        <a:spcBef>
                          <a:spcPts val="0"/>
                        </a:spcBef>
                        <a:spcAft>
                          <a:spcPts val="1000"/>
                        </a:spcAft>
                      </a:pPr>
                      <a:r>
                        <a:rPr lang="en-US" sz="1000">
                          <a:effectLst/>
                        </a:rPr>
                        <a:t>Al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4.18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4.17</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4.18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007560069"/>
                  </a:ext>
                </a:extLst>
              </a:tr>
              <a:tr h="571636">
                <a:tc>
                  <a:txBody>
                    <a:bodyPr/>
                    <a:lstStyle/>
                    <a:p>
                      <a:pPr marL="0" marR="0" algn="l">
                        <a:lnSpc>
                          <a:spcPct val="115000"/>
                        </a:lnSpc>
                        <a:spcBef>
                          <a:spcPts val="0"/>
                        </a:spcBef>
                        <a:spcAft>
                          <a:spcPts val="1000"/>
                        </a:spcAft>
                      </a:pPr>
                      <a:r>
                        <a:rPr lang="en-US" sz="1000">
                          <a:effectLst/>
                        </a:rPr>
                        <a:t>Fe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1.79</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1.78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1.79</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08138238"/>
                  </a:ext>
                </a:extLst>
              </a:tr>
              <a:tr h="589065">
                <a:tc>
                  <a:txBody>
                    <a:bodyPr/>
                    <a:lstStyle/>
                    <a:p>
                      <a:pPr marL="0" marR="0" algn="l">
                        <a:lnSpc>
                          <a:spcPct val="115000"/>
                        </a:lnSpc>
                        <a:spcBef>
                          <a:spcPts val="0"/>
                        </a:spcBef>
                        <a:spcAft>
                          <a:spcPts val="1000"/>
                        </a:spcAft>
                      </a:pPr>
                      <a:r>
                        <a:rPr lang="en-US" sz="1000">
                          <a:effectLst/>
                        </a:rPr>
                        <a:t>Ca</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24.00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23.90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dirty="0">
                          <a:effectLst/>
                        </a:rPr>
                        <a:t>23.95</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574833245"/>
                  </a:ext>
                </a:extLst>
              </a:tr>
            </a:tbl>
          </a:graphicData>
        </a:graphic>
      </p:graphicFrame>
      <p:sp>
        <p:nvSpPr>
          <p:cNvPr id="10" name="Oval 9">
            <a:extLst>
              <a:ext uri="{FF2B5EF4-FFF2-40B4-BE49-F238E27FC236}">
                <a16:creationId xmlns:a16="http://schemas.microsoft.com/office/drawing/2014/main" id="{9683C173-E1DA-D3A3-4905-B10C1E9192DE}"/>
              </a:ext>
            </a:extLst>
          </p:cNvPr>
          <p:cNvSpPr/>
          <p:nvPr/>
        </p:nvSpPr>
        <p:spPr>
          <a:xfrm>
            <a:off x="4488424" y="4395020"/>
            <a:ext cx="3598607" cy="1548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63DC2DF3-89CA-75E6-7528-C77DDE6F0034}"/>
              </a:ext>
            </a:extLst>
          </p:cNvPr>
          <p:cNvSpPr>
            <a:spLocks noChangeArrowheads="1"/>
          </p:cNvSpPr>
          <p:nvPr/>
        </p:nvSpPr>
        <p:spPr bwMode="auto">
          <a:xfrm>
            <a:off x="934063" y="1081933"/>
            <a:ext cx="104910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Ex2: Find the Precision of the following data: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cxnSp>
        <p:nvCxnSpPr>
          <p:cNvPr id="8" name="Straight Connector 7">
            <a:extLst>
              <a:ext uri="{FF2B5EF4-FFF2-40B4-BE49-F238E27FC236}">
                <a16:creationId xmlns:a16="http://schemas.microsoft.com/office/drawing/2014/main" id="{6AFEB258-A3BE-7C68-A843-61D64F723807}"/>
              </a:ext>
            </a:extLst>
          </p:cNvPr>
          <p:cNvCxnSpPr>
            <a:cxnSpLocks/>
          </p:cNvCxnSpPr>
          <p:nvPr/>
        </p:nvCxnSpPr>
        <p:spPr>
          <a:xfrm>
            <a:off x="5692876" y="4709649"/>
            <a:ext cx="115037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393B3FE6-75B9-05D4-79B6-B2FD2D77AB7F}"/>
              </a:ext>
            </a:extLst>
          </p:cNvPr>
          <p:cNvSpPr>
            <a:spLocks noChangeArrowheads="1"/>
          </p:cNvSpPr>
          <p:nvPr/>
        </p:nvSpPr>
        <p:spPr bwMode="auto">
          <a:xfrm>
            <a:off x="703007" y="4749883"/>
            <a:ext cx="104910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indent="-228600" algn="ctr">
              <a:spcBef>
                <a:spcPts val="0"/>
              </a:spcBef>
              <a:spcAft>
                <a:spcPts val="0"/>
              </a:spcAft>
            </a:pPr>
            <a:r>
              <a:rPr lang="en-US" sz="1800" spc="-60" dirty="0">
                <a:latin typeface="Arial" panose="020B0604020202020204" pitchFamily="34" charset="0"/>
                <a:ea typeface="Times New Roman" panose="02020603050405020304" pitchFamily="18" charset="0"/>
              </a:rPr>
              <a:t>            </a:t>
            </a:r>
            <a:r>
              <a:rPr lang="en-US" sz="1800" b="1" spc="-60" dirty="0">
                <a:solidFill>
                  <a:srgbClr val="000000"/>
                </a:solidFill>
                <a:effectLst/>
                <a:latin typeface="Times New Roman" panose="02020603050405020304" pitchFamily="18" charset="0"/>
                <a:ea typeface="Times New Roman" panose="02020603050405020304" pitchFamily="18" charset="0"/>
              </a:rPr>
              <a:t>∑ (x – X )</a:t>
            </a:r>
            <a:r>
              <a:rPr lang="en-US" sz="1800" b="1" spc="-60" baseline="30000" dirty="0">
                <a:solidFill>
                  <a:srgbClr val="000000"/>
                </a:solidFill>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p>
            <a:pPr marL="228600" marR="0" indent="-228600" algn="ctr">
              <a:spcBef>
                <a:spcPts val="0"/>
              </a:spcBef>
              <a:spcAft>
                <a:spcPts val="0"/>
              </a:spcAft>
            </a:pPr>
            <a:r>
              <a:rPr lang="en-US" b="1" dirty="0"/>
              <a:t>σ </a:t>
            </a:r>
            <a:r>
              <a:rPr lang="en-US" sz="1800" b="1" spc="-60" dirty="0">
                <a:solidFill>
                  <a:srgbClr val="000000"/>
                </a:solidFill>
                <a:effectLst/>
                <a:latin typeface="Times New Roman" panose="02020603050405020304" pitchFamily="18" charset="0"/>
                <a:ea typeface="Times New Roman" panose="02020603050405020304" pitchFamily="18" charset="0"/>
              </a:rPr>
              <a:t>= </a:t>
            </a:r>
            <a:r>
              <a:rPr lang="en-US" b="1" spc="-60" dirty="0">
                <a:solidFill>
                  <a:srgbClr val="000000"/>
                </a:solidFill>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28600" marR="0" indent="-228600" algn="ctr">
              <a:spcBef>
                <a:spcPts val="0"/>
              </a:spcBef>
              <a:spcAft>
                <a:spcPts val="0"/>
              </a:spcAft>
            </a:pPr>
            <a:r>
              <a:rPr lang="en-US" sz="1800" b="1" spc="-60" dirty="0">
                <a:solidFill>
                  <a:srgbClr val="000000"/>
                </a:solidFill>
                <a:effectLst/>
                <a:latin typeface="Times New Roman" panose="02020603050405020304" pitchFamily="18" charset="0"/>
                <a:ea typeface="Times New Roman" panose="02020603050405020304" pitchFamily="18" charset="0"/>
              </a:rPr>
              <a:t>            n – 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cxnSp>
        <p:nvCxnSpPr>
          <p:cNvPr id="6" name="Straight Connector 5">
            <a:extLst>
              <a:ext uri="{FF2B5EF4-FFF2-40B4-BE49-F238E27FC236}">
                <a16:creationId xmlns:a16="http://schemas.microsoft.com/office/drawing/2014/main" id="{476CADDC-9C3F-8D24-C95D-F02B6FDE965E}"/>
              </a:ext>
            </a:extLst>
          </p:cNvPr>
          <p:cNvCxnSpPr/>
          <p:nvPr/>
        </p:nvCxnSpPr>
        <p:spPr>
          <a:xfrm flipV="1">
            <a:off x="5619133" y="4709653"/>
            <a:ext cx="83575" cy="37362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788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BCAC9D-E915-4009-151B-03C34080EFFF}"/>
              </a:ext>
            </a:extLst>
          </p:cNvPr>
          <p:cNvGraphicFramePr>
            <a:graphicFrameLocks noGrp="1"/>
          </p:cNvGraphicFramePr>
          <p:nvPr>
            <p:ph idx="1"/>
            <p:extLst>
              <p:ext uri="{D42A27DB-BD31-4B8C-83A1-F6EECF244321}">
                <p14:modId xmlns:p14="http://schemas.microsoft.com/office/powerpoint/2010/main" val="659568438"/>
              </p:ext>
            </p:extLst>
          </p:nvPr>
        </p:nvGraphicFramePr>
        <p:xfrm>
          <a:off x="3182288" y="1386660"/>
          <a:ext cx="5827422" cy="4594312"/>
        </p:xfrm>
        <a:graphic>
          <a:graphicData uri="http://schemas.openxmlformats.org/drawingml/2006/table">
            <a:tbl>
              <a:tblPr firstRow="1" firstCol="1" bandRow="1">
                <a:tableStyleId>{5C22544A-7EE6-4342-B048-85BDC9FD1C3A}</a:tableStyleId>
              </a:tblPr>
              <a:tblGrid>
                <a:gridCol w="832111">
                  <a:extLst>
                    <a:ext uri="{9D8B030D-6E8A-4147-A177-3AD203B41FA5}">
                      <a16:colId xmlns:a16="http://schemas.microsoft.com/office/drawing/2014/main" val="2841425755"/>
                    </a:ext>
                  </a:extLst>
                </a:gridCol>
                <a:gridCol w="832111">
                  <a:extLst>
                    <a:ext uri="{9D8B030D-6E8A-4147-A177-3AD203B41FA5}">
                      <a16:colId xmlns:a16="http://schemas.microsoft.com/office/drawing/2014/main" val="3985376472"/>
                    </a:ext>
                  </a:extLst>
                </a:gridCol>
                <a:gridCol w="832640">
                  <a:extLst>
                    <a:ext uri="{9D8B030D-6E8A-4147-A177-3AD203B41FA5}">
                      <a16:colId xmlns:a16="http://schemas.microsoft.com/office/drawing/2014/main" val="2032346335"/>
                    </a:ext>
                  </a:extLst>
                </a:gridCol>
                <a:gridCol w="832640">
                  <a:extLst>
                    <a:ext uri="{9D8B030D-6E8A-4147-A177-3AD203B41FA5}">
                      <a16:colId xmlns:a16="http://schemas.microsoft.com/office/drawing/2014/main" val="1324320308"/>
                    </a:ext>
                  </a:extLst>
                </a:gridCol>
                <a:gridCol w="832640">
                  <a:extLst>
                    <a:ext uri="{9D8B030D-6E8A-4147-A177-3AD203B41FA5}">
                      <a16:colId xmlns:a16="http://schemas.microsoft.com/office/drawing/2014/main" val="4045207609"/>
                    </a:ext>
                  </a:extLst>
                </a:gridCol>
                <a:gridCol w="832640">
                  <a:extLst>
                    <a:ext uri="{9D8B030D-6E8A-4147-A177-3AD203B41FA5}">
                      <a16:colId xmlns:a16="http://schemas.microsoft.com/office/drawing/2014/main" val="2181513938"/>
                    </a:ext>
                  </a:extLst>
                </a:gridCol>
                <a:gridCol w="832640">
                  <a:extLst>
                    <a:ext uri="{9D8B030D-6E8A-4147-A177-3AD203B41FA5}">
                      <a16:colId xmlns:a16="http://schemas.microsoft.com/office/drawing/2014/main" val="2946053341"/>
                    </a:ext>
                  </a:extLst>
                </a:gridCol>
              </a:tblGrid>
              <a:tr h="668283">
                <a:tc>
                  <a:txBody>
                    <a:bodyPr/>
                    <a:lstStyle/>
                    <a:p>
                      <a:pPr marL="0" marR="0" algn="ctr">
                        <a:lnSpc>
                          <a:spcPct val="115000"/>
                        </a:lnSpc>
                        <a:spcBef>
                          <a:spcPts val="0"/>
                        </a:spcBef>
                        <a:spcAft>
                          <a:spcPts val="1000"/>
                        </a:spcAft>
                      </a:pPr>
                      <a:r>
                        <a:rPr lang="en-US" sz="1000">
                          <a:effectLst/>
                        </a:rPr>
                        <a:t> </a:t>
                      </a:r>
                      <a:endParaRPr lang="en-US" sz="1100">
                        <a:effectLst/>
                      </a:endParaRPr>
                    </a:p>
                    <a:p>
                      <a:pPr marL="0" marR="0" algn="ctr">
                        <a:lnSpc>
                          <a:spcPct val="115000"/>
                        </a:lnSpc>
                        <a:spcBef>
                          <a:spcPts val="0"/>
                        </a:spcBef>
                        <a:spcAft>
                          <a:spcPts val="1000"/>
                        </a:spcAft>
                      </a:pPr>
                      <a:r>
                        <a:rPr lang="en-US" sz="1000">
                          <a:effectLst/>
                        </a:rPr>
                        <a:t>Sample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SARM-8 Chromium Ore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endParaRPr>
                    </a:p>
                    <a:p>
                      <a:pPr marL="0" marR="0" algn="ctr">
                        <a:lnSpc>
                          <a:spcPct val="115000"/>
                        </a:lnSpc>
                        <a:spcBef>
                          <a:spcPts val="0"/>
                        </a:spcBef>
                        <a:spcAft>
                          <a:spcPts val="1000"/>
                        </a:spcAft>
                      </a:pPr>
                      <a:r>
                        <a:rPr lang="en-US" sz="1000">
                          <a:effectLst/>
                        </a:rPr>
                        <a:t>STD 1.1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endParaRPr>
                    </a:p>
                    <a:p>
                      <a:pPr marL="0" marR="0" algn="ctr">
                        <a:lnSpc>
                          <a:spcPct val="115000"/>
                        </a:lnSpc>
                        <a:spcBef>
                          <a:spcPts val="0"/>
                        </a:spcBef>
                        <a:spcAft>
                          <a:spcPts val="1000"/>
                        </a:spcAft>
                      </a:pPr>
                      <a:r>
                        <a:rPr lang="en-US" sz="1000">
                          <a:effectLst/>
                        </a:rPr>
                        <a:t>Accuracy%</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BCS-370 Magnesite Chrome</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endParaRPr>
                    </a:p>
                    <a:p>
                      <a:pPr marL="0" marR="0" algn="ctr">
                        <a:lnSpc>
                          <a:spcPct val="115000"/>
                        </a:lnSpc>
                        <a:spcBef>
                          <a:spcPts val="0"/>
                        </a:spcBef>
                        <a:spcAft>
                          <a:spcPts val="1000"/>
                        </a:spcAft>
                      </a:pPr>
                      <a:r>
                        <a:rPr lang="en-US" sz="1000">
                          <a:effectLst/>
                        </a:rPr>
                        <a:t>STD 4.1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endParaRPr>
                    </a:p>
                    <a:p>
                      <a:pPr marL="0" marR="0" algn="ctr">
                        <a:lnSpc>
                          <a:spcPct val="115000"/>
                        </a:lnSpc>
                        <a:spcBef>
                          <a:spcPts val="0"/>
                        </a:spcBef>
                        <a:spcAft>
                          <a:spcPts val="1000"/>
                        </a:spcAft>
                      </a:pPr>
                      <a:r>
                        <a:rPr lang="en-US" sz="1000">
                          <a:effectLst/>
                        </a:rPr>
                        <a:t>Accuracy%</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211119845"/>
                  </a:ext>
                </a:extLst>
              </a:tr>
              <a:tr h="265469">
                <a:tc>
                  <a:txBody>
                    <a:bodyPr/>
                    <a:lstStyle/>
                    <a:p>
                      <a:pPr marL="0" marR="0" algn="ctr">
                        <a:lnSpc>
                          <a:spcPct val="115000"/>
                        </a:lnSpc>
                        <a:spcBef>
                          <a:spcPts val="0"/>
                        </a:spcBef>
                        <a:spcAft>
                          <a:spcPts val="1000"/>
                        </a:spcAft>
                      </a:pPr>
                      <a:r>
                        <a:rPr lang="en-US" sz="1000">
                          <a:effectLst/>
                        </a:rPr>
                        <a:t>TiO</a:t>
                      </a:r>
                      <a:r>
                        <a:rPr lang="en-US" sz="1000" baseline="-25000">
                          <a:effectLst/>
                        </a:rPr>
                        <a:t>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0.24</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0.23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0.13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0.13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88529114"/>
                  </a:ext>
                </a:extLst>
              </a:tr>
              <a:tr h="294968">
                <a:tc>
                  <a:txBody>
                    <a:bodyPr/>
                    <a:lstStyle/>
                    <a:p>
                      <a:pPr marL="0" marR="0" algn="ctr">
                        <a:lnSpc>
                          <a:spcPct val="115000"/>
                        </a:lnSpc>
                        <a:spcBef>
                          <a:spcPts val="0"/>
                        </a:spcBef>
                        <a:spcAft>
                          <a:spcPts val="1000"/>
                        </a:spcAft>
                      </a:pPr>
                      <a:r>
                        <a:rPr lang="en-US" sz="1000">
                          <a:effectLst/>
                        </a:rPr>
                        <a:t>Fe</a:t>
                      </a:r>
                      <a:r>
                        <a:rPr lang="en-US" sz="1000" baseline="-25000">
                          <a:effectLst/>
                        </a:rPr>
                        <a:t>2</a:t>
                      </a:r>
                      <a:r>
                        <a:rPr lang="en-US" sz="1000">
                          <a:effectLst/>
                        </a:rPr>
                        <a:t>O</a:t>
                      </a:r>
                      <a:r>
                        <a:rPr lang="en-US" sz="1000" baseline="-25000">
                          <a:effectLst/>
                        </a:rPr>
                        <a:t>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20.30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20.20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7.23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7.21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30324173"/>
                  </a:ext>
                </a:extLst>
              </a:tr>
              <a:tr h="275303">
                <a:tc>
                  <a:txBody>
                    <a:bodyPr/>
                    <a:lstStyle/>
                    <a:p>
                      <a:pPr marL="0" marR="0" algn="ctr">
                        <a:lnSpc>
                          <a:spcPct val="115000"/>
                        </a:lnSpc>
                        <a:spcBef>
                          <a:spcPts val="0"/>
                        </a:spcBef>
                        <a:spcAft>
                          <a:spcPts val="1000"/>
                        </a:spcAft>
                      </a:pPr>
                      <a:r>
                        <a:rPr lang="en-US" sz="1000">
                          <a:effectLst/>
                        </a:rPr>
                        <a:t>Al</a:t>
                      </a:r>
                      <a:r>
                        <a:rPr lang="en-US" sz="1000" baseline="-25000">
                          <a:effectLst/>
                        </a:rPr>
                        <a:t>2</a:t>
                      </a:r>
                      <a:r>
                        <a:rPr lang="en-US" sz="1000">
                          <a:effectLst/>
                        </a:rPr>
                        <a:t>O</a:t>
                      </a:r>
                      <a:r>
                        <a:rPr lang="en-US" sz="1000" baseline="-25000">
                          <a:effectLst/>
                        </a:rPr>
                        <a:t>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10.60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10.50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12.30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12.40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278997239"/>
                  </a:ext>
                </a:extLst>
              </a:tr>
              <a:tr h="294967">
                <a:tc>
                  <a:txBody>
                    <a:bodyPr/>
                    <a:lstStyle/>
                    <a:p>
                      <a:pPr marL="0" marR="0" algn="ctr">
                        <a:lnSpc>
                          <a:spcPct val="115000"/>
                        </a:lnSpc>
                        <a:spcBef>
                          <a:spcPts val="0"/>
                        </a:spcBef>
                        <a:spcAft>
                          <a:spcPts val="1000"/>
                        </a:spcAft>
                      </a:pPr>
                      <a:r>
                        <a:rPr lang="en-US" sz="1000">
                          <a:effectLst/>
                        </a:rPr>
                        <a:t>SiO</a:t>
                      </a:r>
                      <a:r>
                        <a:rPr lang="en-US" sz="1000" baseline="-25000">
                          <a:effectLst/>
                        </a:rPr>
                        <a:t>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4.30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4.29</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3.01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3.04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07353970"/>
                  </a:ext>
                </a:extLst>
              </a:tr>
              <a:tr h="294968">
                <a:tc>
                  <a:txBody>
                    <a:bodyPr/>
                    <a:lstStyle/>
                    <a:p>
                      <a:pPr marL="0" marR="0" algn="ctr">
                        <a:lnSpc>
                          <a:spcPct val="115000"/>
                        </a:lnSpc>
                        <a:spcBef>
                          <a:spcPts val="0"/>
                        </a:spcBef>
                        <a:spcAft>
                          <a:spcPts val="1000"/>
                        </a:spcAft>
                      </a:pPr>
                      <a:r>
                        <a:rPr lang="en-US" sz="1000">
                          <a:effectLst/>
                        </a:rPr>
                        <a:t>MnO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0.25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0.25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0.11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0.10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646080062"/>
                  </a:ext>
                </a:extLst>
              </a:tr>
              <a:tr h="275303">
                <a:tc>
                  <a:txBody>
                    <a:bodyPr/>
                    <a:lstStyle/>
                    <a:p>
                      <a:pPr marL="0" marR="0" algn="ctr">
                        <a:lnSpc>
                          <a:spcPct val="115000"/>
                        </a:lnSpc>
                        <a:spcBef>
                          <a:spcPts val="0"/>
                        </a:spcBef>
                        <a:spcAft>
                          <a:spcPts val="1000"/>
                        </a:spcAft>
                      </a:pPr>
                      <a:r>
                        <a:rPr lang="en-US" sz="1000">
                          <a:effectLst/>
                        </a:rPr>
                        <a:t>CaO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0.26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0.27</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1.54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1.56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364786152"/>
                  </a:ext>
                </a:extLst>
              </a:tr>
              <a:tr h="285136">
                <a:tc>
                  <a:txBody>
                    <a:bodyPr/>
                    <a:lstStyle/>
                    <a:p>
                      <a:pPr marL="0" marR="0" algn="ctr">
                        <a:lnSpc>
                          <a:spcPct val="115000"/>
                        </a:lnSpc>
                        <a:spcBef>
                          <a:spcPts val="0"/>
                        </a:spcBef>
                        <a:spcAft>
                          <a:spcPts val="1000"/>
                        </a:spcAft>
                      </a:pPr>
                      <a:r>
                        <a:rPr lang="en-US" sz="1000">
                          <a:effectLst/>
                        </a:rPr>
                        <a:t>Cr</a:t>
                      </a:r>
                      <a:r>
                        <a:rPr lang="en-US" sz="1000" baseline="-25000">
                          <a:effectLst/>
                        </a:rPr>
                        <a:t>2</a:t>
                      </a:r>
                      <a:r>
                        <a:rPr lang="en-US" sz="1000">
                          <a:effectLst/>
                        </a:rPr>
                        <a:t>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49.00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49.10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13.40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13.50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95310879"/>
                  </a:ext>
                </a:extLst>
              </a:tr>
              <a:tr h="314633">
                <a:tc>
                  <a:txBody>
                    <a:bodyPr/>
                    <a:lstStyle/>
                    <a:p>
                      <a:pPr marL="0" marR="0" algn="ctr">
                        <a:lnSpc>
                          <a:spcPct val="115000"/>
                        </a:lnSpc>
                        <a:spcBef>
                          <a:spcPts val="0"/>
                        </a:spcBef>
                        <a:spcAft>
                          <a:spcPts val="1000"/>
                        </a:spcAft>
                      </a:pPr>
                      <a:r>
                        <a:rPr lang="en-US" sz="1000">
                          <a:effectLst/>
                        </a:rPr>
                        <a:t>MgO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14.60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14.60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61.80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61.80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293403081"/>
                  </a:ext>
                </a:extLst>
              </a:tr>
              <a:tr h="275303">
                <a:tc>
                  <a:txBody>
                    <a:bodyPr/>
                    <a:lstStyle/>
                    <a:p>
                      <a:pPr marL="0" marR="0" algn="ctr">
                        <a:lnSpc>
                          <a:spcPct val="115000"/>
                        </a:lnSpc>
                        <a:spcBef>
                          <a:spcPts val="0"/>
                        </a:spcBef>
                        <a:spcAft>
                          <a:spcPts val="1000"/>
                        </a:spcAft>
                      </a:pPr>
                      <a:r>
                        <a:rPr lang="en-US" sz="1000">
                          <a:effectLst/>
                        </a:rPr>
                        <a:t>SO</a:t>
                      </a:r>
                      <a:r>
                        <a:rPr lang="en-US" sz="1000" baseline="-25000">
                          <a:effectLst/>
                        </a:rPr>
                        <a:t>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901975573"/>
                  </a:ext>
                </a:extLst>
              </a:tr>
              <a:tr h="265471">
                <a:tc>
                  <a:txBody>
                    <a:bodyPr/>
                    <a:lstStyle/>
                    <a:p>
                      <a:pPr marL="0" marR="0" algn="ctr">
                        <a:lnSpc>
                          <a:spcPct val="115000"/>
                        </a:lnSpc>
                        <a:spcBef>
                          <a:spcPts val="0"/>
                        </a:spcBef>
                        <a:spcAft>
                          <a:spcPts val="1000"/>
                        </a:spcAft>
                      </a:pPr>
                      <a:r>
                        <a:rPr lang="en-US" sz="1000">
                          <a:effectLst/>
                        </a:rPr>
                        <a:t>P</a:t>
                      </a:r>
                      <a:r>
                        <a:rPr lang="en-US" sz="1000" baseline="-25000">
                          <a:effectLst/>
                        </a:rPr>
                        <a:t>2</a:t>
                      </a:r>
                      <a:r>
                        <a:rPr lang="en-US" sz="1000">
                          <a:effectLst/>
                        </a:rPr>
                        <a:t>O</a:t>
                      </a:r>
                      <a:r>
                        <a:rPr lang="en-US" sz="1000" baseline="-25000">
                          <a:effectLst/>
                        </a:rPr>
                        <a:t>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998064909"/>
                  </a:ext>
                </a:extLst>
              </a:tr>
              <a:tr h="294967">
                <a:tc>
                  <a:txBody>
                    <a:bodyPr/>
                    <a:lstStyle/>
                    <a:p>
                      <a:pPr marL="0" marR="0" algn="ctr">
                        <a:lnSpc>
                          <a:spcPct val="115000"/>
                        </a:lnSpc>
                        <a:spcBef>
                          <a:spcPts val="0"/>
                        </a:spcBef>
                        <a:spcAft>
                          <a:spcPts val="1000"/>
                        </a:spcAft>
                      </a:pPr>
                      <a:r>
                        <a:rPr lang="en-US" sz="1000">
                          <a:effectLst/>
                        </a:rPr>
                        <a:t>K</a:t>
                      </a:r>
                      <a:r>
                        <a:rPr lang="en-US" sz="1000" baseline="-25000">
                          <a:effectLst/>
                        </a:rPr>
                        <a:t>2</a:t>
                      </a:r>
                      <a:r>
                        <a:rPr lang="en-US" sz="1000">
                          <a:effectLst/>
                        </a:rPr>
                        <a:t>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0.07</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0.07</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0.03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68679400"/>
                  </a:ext>
                </a:extLst>
              </a:tr>
              <a:tr h="255639">
                <a:tc>
                  <a:txBody>
                    <a:bodyPr/>
                    <a:lstStyle/>
                    <a:p>
                      <a:pPr marL="0" marR="0" algn="ctr">
                        <a:lnSpc>
                          <a:spcPct val="115000"/>
                        </a:lnSpc>
                        <a:spcBef>
                          <a:spcPts val="0"/>
                        </a:spcBef>
                        <a:spcAft>
                          <a:spcPts val="1000"/>
                        </a:spcAft>
                      </a:pPr>
                      <a:r>
                        <a:rPr lang="en-US" sz="1000">
                          <a:effectLst/>
                        </a:rPr>
                        <a:t>Mn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1940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2000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852.00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826.00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847613329"/>
                  </a:ext>
                </a:extLst>
              </a:tr>
              <a:tr h="533902">
                <a:tc>
                  <a:txBody>
                    <a:bodyPr/>
                    <a:lstStyle/>
                    <a:p>
                      <a:pPr marL="0" marR="0" algn="ctr">
                        <a:lnSpc>
                          <a:spcPct val="115000"/>
                        </a:lnSpc>
                        <a:spcBef>
                          <a:spcPts val="0"/>
                        </a:spcBef>
                        <a:spcAft>
                          <a:spcPts val="1000"/>
                        </a:spcAft>
                      </a:pPr>
                      <a:r>
                        <a:rPr lang="en-US" sz="1000">
                          <a:effectLst/>
                        </a:rPr>
                        <a:t>Ti</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1440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1400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779.00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a:effectLst/>
                        </a:rPr>
                        <a:t>715.00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1000"/>
                        </a:spcAft>
                      </a:pPr>
                      <a:r>
                        <a:rPr lang="en-US" sz="1000" dirty="0">
                          <a:effectLst/>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41711626"/>
                  </a:ext>
                </a:extLst>
              </a:tr>
            </a:tbl>
          </a:graphicData>
        </a:graphic>
      </p:graphicFrame>
      <p:sp>
        <p:nvSpPr>
          <p:cNvPr id="5" name="Rectangle 1">
            <a:extLst>
              <a:ext uri="{FF2B5EF4-FFF2-40B4-BE49-F238E27FC236}">
                <a16:creationId xmlns:a16="http://schemas.microsoft.com/office/drawing/2014/main" id="{0CB089EC-7A64-6D2F-CE40-CD8C144C91CD}"/>
              </a:ext>
            </a:extLst>
          </p:cNvPr>
          <p:cNvSpPr>
            <a:spLocks noChangeArrowheads="1"/>
          </p:cNvSpPr>
          <p:nvPr/>
        </p:nvSpPr>
        <p:spPr bwMode="auto">
          <a:xfrm>
            <a:off x="978309" y="839842"/>
            <a:ext cx="101567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Ex3: Find the Accuracy of the following data: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1699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103</TotalTime>
  <Words>649</Words>
  <Application>Microsoft Office PowerPoint</Application>
  <PresentationFormat>Widescreen</PresentationFormat>
  <Paragraphs>266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Precision and Accuracy</vt:lpstr>
      <vt:lpstr>Precision</vt:lpstr>
      <vt:lpstr>Precision</vt:lpstr>
      <vt:lpstr>Accuracy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and Accuracy</dc:title>
  <dc:creator>SIDRA</dc:creator>
  <cp:lastModifiedBy>SIDRA</cp:lastModifiedBy>
  <cp:revision>19</cp:revision>
  <dcterms:created xsi:type="dcterms:W3CDTF">2023-01-29T18:46:13Z</dcterms:created>
  <dcterms:modified xsi:type="dcterms:W3CDTF">2023-01-31T08:28:38Z</dcterms:modified>
</cp:coreProperties>
</file>