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4" r:id="rId5"/>
    <p:sldId id="258" r:id="rId6"/>
    <p:sldId id="259" r:id="rId7"/>
    <p:sldId id="260" r:id="rId8"/>
    <p:sldId id="26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4660"/>
  </p:normalViewPr>
  <p:slideViewPr>
    <p:cSldViewPr snapToGrid="0">
      <p:cViewPr varScale="1">
        <p:scale>
          <a:sx n="69" d="100"/>
          <a:sy n="69" d="100"/>
        </p:scale>
        <p:origin x="-81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90036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324766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3355604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65788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393828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979628A-66EE-40FB-8488-E3418A2BFBAF}"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3171613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979628A-66EE-40FB-8488-E3418A2BFBAF}"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254407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3082352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2068472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316795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19771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79628A-66EE-40FB-8488-E3418A2BFBAF}"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77128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67146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79628A-66EE-40FB-8488-E3418A2BFBAF}"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419537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79628A-66EE-40FB-8488-E3418A2BFBAF}"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14124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979628A-66EE-40FB-8488-E3418A2BFBAF}"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65181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267978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79628A-66EE-40FB-8488-E3418A2BFBAF}"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5546-A4B2-41F6-92FA-E8A12536E95E}" type="slidenum">
              <a:rPr lang="en-US" smtClean="0"/>
              <a:t>‹#›</a:t>
            </a:fld>
            <a:endParaRPr lang="en-US"/>
          </a:p>
        </p:txBody>
      </p:sp>
    </p:spTree>
    <p:extLst>
      <p:ext uri="{BB962C8B-B14F-4D97-AF65-F5344CB8AC3E}">
        <p14:creationId xmlns:p14="http://schemas.microsoft.com/office/powerpoint/2010/main" val="142135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979628A-66EE-40FB-8488-E3418A2BFBAF}" type="datetimeFigureOut">
              <a:rPr lang="en-US" smtClean="0"/>
              <a:t>9/21/2021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6675546-A4B2-41F6-92FA-E8A12536E95E}" type="slidenum">
              <a:rPr lang="en-US" smtClean="0"/>
              <a:t>‹#›</a:t>
            </a:fld>
            <a:endParaRPr lang="en-US"/>
          </a:p>
        </p:txBody>
      </p:sp>
    </p:spTree>
    <p:extLst>
      <p:ext uri="{BB962C8B-B14F-4D97-AF65-F5344CB8AC3E}">
        <p14:creationId xmlns:p14="http://schemas.microsoft.com/office/powerpoint/2010/main" val="420924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Periodic table</a:t>
            </a: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968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146" y="391508"/>
            <a:ext cx="10364452" cy="3424107"/>
          </a:xfrm>
        </p:spPr>
        <p:txBody>
          <a:bodyPr>
            <a:noAutofit/>
          </a:bodyPr>
          <a:lstStyle/>
          <a:p>
            <a:pPr marL="0" lvl="0" indent="0" algn="ctr">
              <a:buNone/>
            </a:pPr>
            <a:r>
              <a:rPr lang="en-US" sz="2400" b="1" cap="none" dirty="0" smtClean="0">
                <a:solidFill>
                  <a:srgbClr val="FF0000"/>
                </a:solidFill>
                <a:latin typeface="Times New Roman" panose="02020603050405020304" pitchFamily="18" charset="0"/>
                <a:cs typeface="Times New Roman" panose="02020603050405020304" pitchFamily="18" charset="0"/>
              </a:rPr>
              <a:t>Atom </a:t>
            </a:r>
          </a:p>
          <a:p>
            <a:pPr lvl="0"/>
            <a:r>
              <a:rPr lang="en-US" cap="none" dirty="0" smtClean="0">
                <a:latin typeface="Times New Roman" panose="02020603050405020304" pitchFamily="18" charset="0"/>
                <a:cs typeface="Times New Roman" panose="02020603050405020304" pitchFamily="18" charset="0"/>
              </a:rPr>
              <a:t>Is The Smallest Particle Of An Element That Still Has All The Properties Of That Element. Atoms Are Made Up Of Three Main Particles. Protons And Neutrons Come Together In An Atom’s Nucleus, Whereas Electrons Orbit The Nucleus.</a:t>
            </a:r>
          </a:p>
          <a:p>
            <a:pPr lvl="0"/>
            <a:r>
              <a:rPr lang="en-US" cap="none" dirty="0" smtClean="0">
                <a:latin typeface="Times New Roman" panose="02020603050405020304" pitchFamily="18" charset="0"/>
                <a:cs typeface="Times New Roman" panose="02020603050405020304" pitchFamily="18" charset="0"/>
              </a:rPr>
              <a:t>The Table Has 7 Rows</a:t>
            </a:r>
            <a:r>
              <a:rPr lang="en-US" b="1" cap="none" dirty="0" smtClean="0">
                <a:latin typeface="Times New Roman" panose="02020603050405020304" pitchFamily="18" charset="0"/>
                <a:cs typeface="Times New Roman" panose="02020603050405020304" pitchFamily="18" charset="0"/>
              </a:rPr>
              <a:t> (7 </a:t>
            </a:r>
            <a:r>
              <a:rPr lang="en-US" b="1" i="1" cap="none" dirty="0" smtClean="0">
                <a:latin typeface="Times New Roman" panose="02020603050405020304" pitchFamily="18" charset="0"/>
                <a:cs typeface="Times New Roman" panose="02020603050405020304" pitchFamily="18" charset="0"/>
              </a:rPr>
              <a:t>Periods</a:t>
            </a:r>
            <a:r>
              <a:rPr lang="en-US" i="1" cap="none" dirty="0" smtClean="0">
                <a:latin typeface="Times New Roman" panose="02020603050405020304" pitchFamily="18" charset="0"/>
                <a:cs typeface="Times New Roman" panose="02020603050405020304" pitchFamily="18" charset="0"/>
              </a:rPr>
              <a:t>) </a:t>
            </a:r>
            <a:r>
              <a:rPr lang="en-US" cap="none" dirty="0" smtClean="0">
                <a:latin typeface="Times New Roman" panose="02020603050405020304" pitchFamily="18" charset="0"/>
                <a:cs typeface="Times New Roman" panose="02020603050405020304" pitchFamily="18" charset="0"/>
              </a:rPr>
              <a:t>And 18 Columns</a:t>
            </a:r>
            <a:r>
              <a:rPr lang="en-US" b="1" cap="none" dirty="0" smtClean="0">
                <a:latin typeface="Times New Roman" panose="02020603050405020304" pitchFamily="18" charset="0"/>
                <a:cs typeface="Times New Roman" panose="02020603050405020304" pitchFamily="18" charset="0"/>
              </a:rPr>
              <a:t> </a:t>
            </a:r>
            <a:r>
              <a:rPr lang="en-US" b="1" i="1" cap="none" dirty="0" smtClean="0">
                <a:latin typeface="Times New Roman" panose="02020603050405020304" pitchFamily="18" charset="0"/>
                <a:cs typeface="Times New Roman" panose="02020603050405020304" pitchFamily="18" charset="0"/>
              </a:rPr>
              <a:t>(18 Groups)</a:t>
            </a:r>
            <a:r>
              <a:rPr lang="en-US" b="1" cap="none" dirty="0" smtClean="0">
                <a:latin typeface="Times New Roman" panose="02020603050405020304" pitchFamily="18" charset="0"/>
                <a:cs typeface="Times New Roman" panose="02020603050405020304" pitchFamily="18" charset="0"/>
              </a:rPr>
              <a:t>. </a:t>
            </a:r>
            <a:endParaRPr lang="en-US" cap="none" dirty="0" smtClean="0">
              <a:latin typeface="Times New Roman" panose="02020603050405020304" pitchFamily="18" charset="0"/>
              <a:cs typeface="Times New Roman" panose="02020603050405020304" pitchFamily="18" charset="0"/>
            </a:endParaRPr>
          </a:p>
          <a:p>
            <a:pPr marL="0" lvl="0" indent="0" algn="ctr">
              <a:buNone/>
            </a:pPr>
            <a:r>
              <a:rPr lang="en-US" sz="2400" b="1" cap="none" dirty="0" smtClean="0">
                <a:solidFill>
                  <a:srgbClr val="FF0000"/>
                </a:solidFill>
                <a:latin typeface="Times New Roman" panose="02020603050405020304" pitchFamily="18" charset="0"/>
                <a:cs typeface="Times New Roman" panose="02020603050405020304" pitchFamily="18" charset="0"/>
              </a:rPr>
              <a:t>The Atomic Number</a:t>
            </a:r>
          </a:p>
          <a:p>
            <a:pPr lvl="0"/>
            <a:r>
              <a:rPr lang="en-US" cap="none" dirty="0" smtClean="0">
                <a:latin typeface="Times New Roman" panose="02020603050405020304" pitchFamily="18" charset="0"/>
                <a:cs typeface="Times New Roman" panose="02020603050405020304" pitchFamily="18" charset="0"/>
              </a:rPr>
              <a:t>Of An Element Is Equal To The Number Of Protons In The Nucleus Of Its Atom.</a:t>
            </a:r>
          </a:p>
          <a:p>
            <a:pPr marL="0" lvl="0" indent="0" algn="ctr">
              <a:buNone/>
            </a:pPr>
            <a:r>
              <a:rPr lang="en-US" b="1" cap="none" dirty="0" smtClean="0">
                <a:solidFill>
                  <a:schemeClr val="accent6">
                    <a:lumMod val="75000"/>
                  </a:schemeClr>
                </a:solidFill>
                <a:latin typeface="Times New Roman" panose="02020603050405020304" pitchFamily="18" charset="0"/>
                <a:cs typeface="Times New Roman" panose="02020603050405020304" pitchFamily="18" charset="0"/>
              </a:rPr>
              <a:t>Atomic Weights = </a:t>
            </a:r>
            <a:r>
              <a:rPr lang="en-US" cap="none" dirty="0" smtClean="0">
                <a:solidFill>
                  <a:schemeClr val="accent6">
                    <a:lumMod val="75000"/>
                  </a:schemeClr>
                </a:solidFill>
                <a:latin typeface="Times New Roman" panose="02020603050405020304" pitchFamily="18" charset="0"/>
                <a:cs typeface="Times New Roman" panose="02020603050405020304" pitchFamily="18" charset="0"/>
              </a:rPr>
              <a:t>(Number Of Protons + Number Of Neutrons) In</a:t>
            </a:r>
            <a:r>
              <a:rPr lang="en-US" b="1" cap="none"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cap="none" dirty="0" smtClean="0">
                <a:solidFill>
                  <a:schemeClr val="accent6">
                    <a:lumMod val="75000"/>
                  </a:schemeClr>
                </a:solidFill>
                <a:latin typeface="Times New Roman" panose="02020603050405020304" pitchFamily="18" charset="0"/>
                <a:cs typeface="Times New Roman" panose="02020603050405020304" pitchFamily="18" charset="0"/>
              </a:rPr>
              <a:t>Nucleus.</a:t>
            </a:r>
          </a:p>
        </p:txBody>
      </p:sp>
      <p:pic>
        <p:nvPicPr>
          <p:cNvPr id="4" name="Picture 2" descr="ÙØªÙØ¬Ø© Ø¨Ø­Ø« Ø§ÙØµÙØ± Ø¹Ù âªatomic number and mass number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595" y="4526820"/>
            <a:ext cx="491490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716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1" descr="periodic table2-7944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281" y="0"/>
            <a:ext cx="10526830" cy="661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915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585" y="730798"/>
            <a:ext cx="10364452" cy="3424107"/>
          </a:xfrm>
        </p:spPr>
        <p:txBody>
          <a:bodyPr/>
          <a:lstStyle/>
          <a:p>
            <a:pPr lvl="0"/>
            <a:r>
              <a:rPr lang="en-US" cap="none" dirty="0">
                <a:latin typeface="Times New Roman" panose="02020603050405020304" pitchFamily="18" charset="0"/>
                <a:cs typeface="Times New Roman" panose="02020603050405020304" pitchFamily="18" charset="0"/>
              </a:rPr>
              <a:t>Atoms Of The Same Element That Have Different Atomic Weights Due To Different Numbers Of Neutrons In The Nucleus Are Called </a:t>
            </a:r>
            <a:r>
              <a:rPr lang="en-US" b="1" cap="none" dirty="0">
                <a:solidFill>
                  <a:srgbClr val="FF0000"/>
                </a:solidFill>
                <a:latin typeface="Times New Roman" panose="02020603050405020304" pitchFamily="18" charset="0"/>
                <a:cs typeface="Times New Roman" panose="02020603050405020304" pitchFamily="18" charset="0"/>
              </a:rPr>
              <a:t>Isotopes (Stable And Unstable)</a:t>
            </a:r>
            <a:r>
              <a:rPr lang="en-US" cap="none" dirty="0">
                <a:solidFill>
                  <a:srgbClr val="FF0000"/>
                </a:solidFill>
                <a:latin typeface="Times New Roman" panose="02020603050405020304" pitchFamily="18" charset="0"/>
                <a:cs typeface="Times New Roman" panose="02020603050405020304" pitchFamily="18" charset="0"/>
              </a:rPr>
              <a:t>.</a:t>
            </a:r>
          </a:p>
          <a:p>
            <a:endParaRPr lang="en-US" cap="none" dirty="0">
              <a:latin typeface="Times New Roman" panose="02020603050405020304" pitchFamily="18" charset="0"/>
              <a:cs typeface="Times New Roman" panose="02020603050405020304" pitchFamily="18" charset="0"/>
            </a:endParaRPr>
          </a:p>
          <a:p>
            <a:endParaRPr lang="en-US" dirty="0"/>
          </a:p>
        </p:txBody>
      </p:sp>
      <p:pic>
        <p:nvPicPr>
          <p:cNvPr id="2052" name="Picture 4" descr="ÙØªÙØ¬Ø© Ø¨Ø­Ø« Ø§ÙØµÙØ± Ø¹Ù âªisotopes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207" y="2576847"/>
            <a:ext cx="184785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13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553" y="863146"/>
            <a:ext cx="10516225" cy="4815759"/>
          </a:xfrm>
        </p:spPr>
        <p:txBody>
          <a:bodyPr>
            <a:normAutofit fontScale="92500"/>
          </a:bodyPr>
          <a:lstStyle/>
          <a:p>
            <a:pPr marL="0" indent="0" algn="ctr">
              <a:buNone/>
            </a:pPr>
            <a:r>
              <a:rPr lang="en-US" sz="2100" b="1" cap="none" dirty="0">
                <a:solidFill>
                  <a:srgbClr val="FF0000"/>
                </a:solidFill>
                <a:latin typeface="Times New Roman" panose="02020603050405020304" pitchFamily="18" charset="0"/>
                <a:cs typeface="Times New Roman" panose="02020603050405020304" pitchFamily="18" charset="0"/>
              </a:rPr>
              <a:t>Ionization Energy: </a:t>
            </a:r>
            <a:endParaRPr lang="en-US" sz="2100" b="1" cap="none"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100" cap="none" dirty="0">
                <a:latin typeface="Times New Roman" panose="02020603050405020304" pitchFamily="18" charset="0"/>
                <a:cs typeface="Times New Roman" panose="02020603050405020304" pitchFamily="18" charset="0"/>
              </a:rPr>
              <a:t>The </a:t>
            </a:r>
            <a:r>
              <a:rPr lang="en-US" sz="2100" cap="none" dirty="0">
                <a:latin typeface="Times New Roman" panose="02020603050405020304" pitchFamily="18" charset="0"/>
                <a:cs typeface="Times New Roman" panose="02020603050405020304" pitchFamily="18" charset="0"/>
              </a:rPr>
              <a:t>Energy required to remove an electron from isolated atom or molecule, increasing from left to right and bottom to top of Periodic table. Some atoms have positive or negative electrical charge, because they have an extra electron or are missing an electron. These charged atoms are called ions (O-2, K</a:t>
            </a:r>
            <a:r>
              <a:rPr lang="en-US" sz="2100" cap="none" dirty="0">
                <a:latin typeface="Times New Roman" panose="02020603050405020304" pitchFamily="18" charset="0"/>
                <a:cs typeface="Times New Roman" panose="02020603050405020304" pitchFamily="18" charset="0"/>
              </a:rPr>
              <a:t>+).</a:t>
            </a:r>
          </a:p>
          <a:p>
            <a:pPr marL="0" lvl="0" indent="0" algn="ctr">
              <a:buNone/>
            </a:pPr>
            <a:r>
              <a:rPr lang="en-US" b="1" cap="none" dirty="0" smtClean="0">
                <a:solidFill>
                  <a:srgbClr val="FF0000"/>
                </a:solidFill>
                <a:latin typeface="Times New Roman" panose="02020603050405020304" pitchFamily="18" charset="0"/>
                <a:cs typeface="Times New Roman" panose="02020603050405020304" pitchFamily="18" charset="0"/>
              </a:rPr>
              <a:t>Electronegativity</a:t>
            </a:r>
            <a:endParaRPr lang="en-US" cap="none" dirty="0" smtClean="0">
              <a:solidFill>
                <a:srgbClr val="FF0000"/>
              </a:solidFill>
              <a:latin typeface="Times New Roman" panose="02020603050405020304" pitchFamily="18" charset="0"/>
              <a:cs typeface="Times New Roman" panose="02020603050405020304" pitchFamily="18" charset="0"/>
            </a:endParaRPr>
          </a:p>
          <a:p>
            <a:pPr marL="0" lvl="0" indent="0">
              <a:buNone/>
            </a:pPr>
            <a:r>
              <a:rPr lang="en-US" cap="none" dirty="0" smtClean="0">
                <a:latin typeface="Times New Roman" panose="02020603050405020304" pitchFamily="18" charset="0"/>
                <a:cs typeface="Times New Roman" panose="02020603050405020304" pitchFamily="18" charset="0"/>
              </a:rPr>
              <a:t>Is The Tendency For An Atom To Attract Electrons To Itself When It Is Chemically Combined With Another Element, Going From Left To Right Across A Period, IE Is Increase And From Bottom To Top For Group.</a:t>
            </a:r>
          </a:p>
          <a:p>
            <a:pPr marL="0" lvl="0" indent="0" algn="ctr">
              <a:buNone/>
            </a:pPr>
            <a:r>
              <a:rPr lang="en-US" b="1" cap="none" dirty="0" smtClean="0">
                <a:solidFill>
                  <a:srgbClr val="FF0000"/>
                </a:solidFill>
                <a:latin typeface="Times New Roman" panose="02020603050405020304" pitchFamily="18" charset="0"/>
                <a:cs typeface="Times New Roman" panose="02020603050405020304" pitchFamily="18" charset="0"/>
              </a:rPr>
              <a:t>Atomic Radius</a:t>
            </a:r>
          </a:p>
          <a:p>
            <a:pPr marL="0" lvl="0" indent="0">
              <a:buNone/>
            </a:pPr>
            <a:r>
              <a:rPr lang="en-US" cap="none" dirty="0" smtClean="0">
                <a:latin typeface="Times New Roman" panose="02020603050405020304" pitchFamily="18" charset="0"/>
                <a:cs typeface="Times New Roman" panose="02020603050405020304" pitchFamily="18" charset="0"/>
              </a:rPr>
              <a:t>This Is Half The Distance Between The Two Nuclei Of A Diatomic Molecule, Going From Left To Right </a:t>
            </a:r>
            <a:r>
              <a:rPr lang="en-US" cap="none" dirty="0">
                <a:latin typeface="Times New Roman" panose="02020603050405020304" pitchFamily="18" charset="0"/>
                <a:cs typeface="Times New Roman" panose="02020603050405020304" pitchFamily="18" charset="0"/>
              </a:rPr>
              <a:t>Across the </a:t>
            </a:r>
            <a:r>
              <a:rPr lang="en-US" cap="none" dirty="0" smtClean="0">
                <a:latin typeface="Times New Roman" panose="02020603050405020304" pitchFamily="18" charset="0"/>
                <a:cs typeface="Times New Roman" panose="02020603050405020304" pitchFamily="18" charset="0"/>
              </a:rPr>
              <a:t>Period and Bottom To Top  </a:t>
            </a:r>
            <a:r>
              <a:rPr lang="en-US" cap="none" dirty="0">
                <a:latin typeface="Times New Roman" panose="02020603050405020304" pitchFamily="18" charset="0"/>
                <a:cs typeface="Times New Roman" panose="02020603050405020304" pitchFamily="18" charset="0"/>
              </a:rPr>
              <a:t>Of </a:t>
            </a:r>
            <a:r>
              <a:rPr lang="en-US" cap="none" dirty="0" smtClean="0">
                <a:latin typeface="Times New Roman" panose="02020603050405020304" pitchFamily="18" charset="0"/>
                <a:cs typeface="Times New Roman" panose="02020603050405020304" pitchFamily="18" charset="0"/>
              </a:rPr>
              <a:t>Groups, The Size Gets Smaller. </a:t>
            </a:r>
          </a:p>
        </p:txBody>
      </p:sp>
    </p:spTree>
    <p:extLst>
      <p:ext uri="{BB962C8B-B14F-4D97-AF65-F5344CB8AC3E}">
        <p14:creationId xmlns:p14="http://schemas.microsoft.com/office/powerpoint/2010/main" val="3786255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887209"/>
            <a:ext cx="10504193" cy="5272959"/>
          </a:xfrm>
        </p:spPr>
        <p:txBody>
          <a:bodyPr>
            <a:noAutofit/>
          </a:bodyPr>
          <a:lstStyle/>
          <a:p>
            <a:pPr marL="0" lvl="0" indent="0" algn="ctr">
              <a:buNone/>
            </a:pPr>
            <a:r>
              <a:rPr lang="en-US" b="1" cap="none" dirty="0" smtClean="0">
                <a:solidFill>
                  <a:srgbClr val="FF0000"/>
                </a:solidFill>
                <a:latin typeface="Times New Roman" panose="02020603050405020304" pitchFamily="18" charset="0"/>
                <a:cs typeface="Times New Roman" panose="02020603050405020304" pitchFamily="18" charset="0"/>
              </a:rPr>
              <a:t>Ionic Radius</a:t>
            </a:r>
          </a:p>
          <a:p>
            <a:pPr lvl="0"/>
            <a:r>
              <a:rPr lang="en-US" cap="none" dirty="0" smtClean="0">
                <a:latin typeface="Times New Roman" panose="02020603050405020304" pitchFamily="18" charset="0"/>
                <a:cs typeface="Times New Roman" panose="02020603050405020304" pitchFamily="18" charset="0"/>
              </a:rPr>
              <a:t>It Is Measured In Either </a:t>
            </a:r>
            <a:r>
              <a:rPr lang="en-US" cap="none" dirty="0" err="1" smtClean="0">
                <a:solidFill>
                  <a:srgbClr val="FF0000"/>
                </a:solidFill>
                <a:latin typeface="Times New Roman" panose="02020603050405020304" pitchFamily="18" charset="0"/>
                <a:cs typeface="Times New Roman" panose="02020603050405020304" pitchFamily="18" charset="0"/>
              </a:rPr>
              <a:t>Picometers</a:t>
            </a:r>
            <a:r>
              <a:rPr lang="en-US" cap="none" dirty="0" smtClean="0">
                <a:latin typeface="Times New Roman" panose="02020603050405020304" pitchFamily="18" charset="0"/>
                <a:cs typeface="Times New Roman" panose="02020603050405020304" pitchFamily="18" charset="0"/>
              </a:rPr>
              <a:t> (Pm) Or </a:t>
            </a:r>
            <a:r>
              <a:rPr lang="en-US" cap="none" dirty="0" smtClean="0">
                <a:solidFill>
                  <a:srgbClr val="FF0000"/>
                </a:solidFill>
                <a:latin typeface="Times New Roman" panose="02020603050405020304" pitchFamily="18" charset="0"/>
                <a:cs typeface="Times New Roman" panose="02020603050405020304" pitchFamily="18" charset="0"/>
              </a:rPr>
              <a:t>Angstrom</a:t>
            </a:r>
            <a:r>
              <a:rPr lang="en-US" cap="none" dirty="0" smtClean="0">
                <a:latin typeface="Times New Roman" panose="02020603050405020304" pitchFamily="18" charset="0"/>
                <a:cs typeface="Times New Roman" panose="02020603050405020304" pitchFamily="18" charset="0"/>
              </a:rPr>
              <a:t> (Å), With 1 Å = 100 Pm. Typical Values Range From 30 Pm (0.3 Å) To Over 200 Pm (2 Å).</a:t>
            </a:r>
          </a:p>
          <a:p>
            <a:pPr lvl="0"/>
            <a:r>
              <a:rPr lang="en-US" cap="none" dirty="0" smtClean="0">
                <a:latin typeface="Times New Roman" panose="02020603050405020304" pitchFamily="18" charset="0"/>
                <a:cs typeface="Times New Roman" panose="02020603050405020304" pitchFamily="18" charset="0"/>
              </a:rPr>
              <a:t>Elements Are Arranged Left To Right And Top To Bottom In Order Of </a:t>
            </a:r>
            <a:r>
              <a:rPr lang="en-US" b="1" cap="none" dirty="0" smtClean="0">
                <a:latin typeface="Times New Roman" panose="02020603050405020304" pitchFamily="18" charset="0"/>
                <a:cs typeface="Times New Roman" panose="02020603050405020304" pitchFamily="18" charset="0"/>
              </a:rPr>
              <a:t>Increasing Atomic Number</a:t>
            </a:r>
            <a:r>
              <a:rPr lang="en-US" cap="none" dirty="0" smtClean="0">
                <a:latin typeface="Times New Roman" panose="02020603050405020304" pitchFamily="18" charset="0"/>
                <a:cs typeface="Times New Roman" panose="02020603050405020304" pitchFamily="18" charset="0"/>
              </a:rPr>
              <a:t>, This Order Usually Coincides With Increasing </a:t>
            </a:r>
            <a:r>
              <a:rPr lang="en-US" b="1" cap="none" dirty="0" smtClean="0">
                <a:latin typeface="Times New Roman" panose="02020603050405020304" pitchFamily="18" charset="0"/>
                <a:cs typeface="Times New Roman" panose="02020603050405020304" pitchFamily="18" charset="0"/>
              </a:rPr>
              <a:t>Atomic Mass</a:t>
            </a:r>
            <a:r>
              <a:rPr lang="en-US" cap="none" dirty="0" smtClean="0">
                <a:latin typeface="Times New Roman" panose="02020603050405020304" pitchFamily="18" charset="0"/>
                <a:cs typeface="Times New Roman" panose="02020603050405020304" pitchFamily="18" charset="0"/>
              </a:rPr>
              <a:t>. </a:t>
            </a:r>
          </a:p>
          <a:p>
            <a:pPr lvl="0"/>
            <a:r>
              <a:rPr lang="en-US" b="1" cap="none" dirty="0" smtClean="0">
                <a:solidFill>
                  <a:srgbClr val="7030A0"/>
                </a:solidFill>
                <a:latin typeface="Times New Roman" panose="02020603050405020304" pitchFamily="18" charset="0"/>
                <a:cs typeface="Times New Roman" panose="02020603050405020304" pitchFamily="18" charset="0"/>
              </a:rPr>
              <a:t>Groups Of Elements - Family Names: </a:t>
            </a:r>
          </a:p>
          <a:p>
            <a:pPr lvl="0"/>
            <a:r>
              <a:rPr lang="en-US" cap="none" dirty="0" smtClean="0">
                <a:latin typeface="Times New Roman" panose="02020603050405020304" pitchFamily="18" charset="0"/>
                <a:cs typeface="Times New Roman" panose="02020603050405020304" pitchFamily="18" charset="0"/>
              </a:rPr>
              <a:t>Alkali Metals, Alkaline Earth Metals</a:t>
            </a:r>
          </a:p>
          <a:p>
            <a:pPr lvl="0"/>
            <a:r>
              <a:rPr lang="en-US" cap="none" dirty="0" smtClean="0">
                <a:latin typeface="Times New Roman" panose="02020603050405020304" pitchFamily="18" charset="0"/>
                <a:cs typeface="Times New Roman" panose="02020603050405020304" pitchFamily="18" charset="0"/>
              </a:rPr>
              <a:t>Halogens, Noble Gases</a:t>
            </a:r>
          </a:p>
          <a:p>
            <a:pPr lvl="0"/>
            <a:r>
              <a:rPr lang="en-US" cap="none" dirty="0" smtClean="0">
                <a:latin typeface="Times New Roman" panose="02020603050405020304" pitchFamily="18" charset="0"/>
                <a:cs typeface="Times New Roman" panose="02020603050405020304" pitchFamily="18" charset="0"/>
              </a:rPr>
              <a:t>Transition Metals</a:t>
            </a:r>
          </a:p>
          <a:p>
            <a:pPr lvl="0"/>
            <a:r>
              <a:rPr lang="en-US" cap="none" dirty="0" smtClean="0">
                <a:latin typeface="Times New Roman" panose="02020603050405020304" pitchFamily="18" charset="0"/>
                <a:cs typeface="Times New Roman" panose="02020603050405020304" pitchFamily="18" charset="0"/>
              </a:rPr>
              <a:t>The BCNO Elements</a:t>
            </a:r>
          </a:p>
          <a:p>
            <a:pPr lvl="0"/>
            <a:r>
              <a:rPr lang="en-US" cap="none" dirty="0" smtClean="0">
                <a:latin typeface="Times New Roman" panose="02020603050405020304" pitchFamily="18" charset="0"/>
                <a:cs typeface="Times New Roman" panose="02020603050405020304" pitchFamily="18" charset="0"/>
              </a:rPr>
              <a:t>Lanthanide And Actinide Elements</a:t>
            </a:r>
            <a:r>
              <a:rPr lang="en-US" b="1" cap="none" dirty="0" smtClean="0">
                <a:latin typeface="Times New Roman" panose="02020603050405020304" pitchFamily="18" charset="0"/>
                <a:cs typeface="Times New Roman" panose="02020603050405020304" pitchFamily="18" charset="0"/>
              </a:rPr>
              <a:t>.</a:t>
            </a:r>
            <a:endParaRPr lang="en-US" cap="none" dirty="0" smtClean="0">
              <a:latin typeface="Times New Roman" panose="02020603050405020304" pitchFamily="18" charset="0"/>
              <a:cs typeface="Times New Roman" panose="02020603050405020304" pitchFamily="18" charset="0"/>
            </a:endParaRPr>
          </a:p>
          <a:p>
            <a:endParaRPr 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679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681" y="730799"/>
            <a:ext cx="10364452" cy="3424107"/>
          </a:xfrm>
        </p:spPr>
        <p:txBody>
          <a:bodyPr>
            <a:noAutofit/>
          </a:bodyPr>
          <a:lstStyle/>
          <a:p>
            <a:pPr marL="0" lvl="0" indent="0" algn="ctr">
              <a:buNone/>
            </a:pPr>
            <a:r>
              <a:rPr lang="en-US" sz="2400" b="1" cap="none" dirty="0">
                <a:solidFill>
                  <a:srgbClr val="FF0000"/>
                </a:solidFill>
                <a:latin typeface="Times New Roman" panose="02020603050405020304" pitchFamily="18" charset="0"/>
                <a:cs typeface="Times New Roman" panose="02020603050405020304" pitchFamily="18" charset="0"/>
              </a:rPr>
              <a:t>Atomic </a:t>
            </a:r>
            <a:r>
              <a:rPr lang="en-US" sz="2400" b="1" cap="none" dirty="0" smtClean="0">
                <a:solidFill>
                  <a:srgbClr val="FF0000"/>
                </a:solidFill>
                <a:latin typeface="Times New Roman" panose="02020603050405020304" pitchFamily="18" charset="0"/>
                <a:cs typeface="Times New Roman" panose="02020603050405020304" pitchFamily="18" charset="0"/>
              </a:rPr>
              <a:t>Orbital</a:t>
            </a:r>
            <a:endParaRPr lang="en-US" sz="2400" cap="none" dirty="0" smtClean="0">
              <a:solidFill>
                <a:srgbClr val="FF0000"/>
              </a:solidFill>
              <a:latin typeface="Times New Roman" panose="02020603050405020304" pitchFamily="18" charset="0"/>
              <a:cs typeface="Times New Roman" panose="02020603050405020304" pitchFamily="18" charset="0"/>
            </a:endParaRPr>
          </a:p>
          <a:p>
            <a:pPr lvl="0"/>
            <a:r>
              <a:rPr lang="en-US" cap="none" dirty="0" smtClean="0">
                <a:latin typeface="Times New Roman" panose="02020603050405020304" pitchFamily="18" charset="0"/>
                <a:cs typeface="Times New Roman" panose="02020603050405020304" pitchFamily="18" charset="0"/>
              </a:rPr>
              <a:t>Is A Mathematical </a:t>
            </a:r>
            <a:r>
              <a:rPr lang="en-US" cap="none" dirty="0">
                <a:latin typeface="Times New Roman" panose="02020603050405020304" pitchFamily="18" charset="0"/>
                <a:cs typeface="Times New Roman" panose="02020603050405020304" pitchFamily="18" charset="0"/>
              </a:rPr>
              <a:t>Function </a:t>
            </a:r>
            <a:r>
              <a:rPr lang="en-US" cap="none" dirty="0" smtClean="0">
                <a:latin typeface="Times New Roman" panose="02020603050405020304" pitchFamily="18" charset="0"/>
                <a:cs typeface="Times New Roman" panose="02020603050405020304" pitchFamily="18" charset="0"/>
              </a:rPr>
              <a:t>That </a:t>
            </a:r>
            <a:r>
              <a:rPr lang="en-US" cap="none" dirty="0">
                <a:latin typeface="Times New Roman" panose="02020603050405020304" pitchFamily="18" charset="0"/>
                <a:cs typeface="Times New Roman" panose="02020603050405020304" pitchFamily="18" charset="0"/>
              </a:rPr>
              <a:t>Describes The Wave-like Behavior Of Either One Electron Or A Pair Of Electrons In An Atom (S-orbital Composed Of One Orbital Contain Two Electrons, P-orbital Three Orbital’s Contain Six E</a:t>
            </a:r>
            <a:r>
              <a:rPr lang="en-US" cap="none" baseline="30000" dirty="0">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D-orbital Composed Of Five Orbital’s And Ten E</a:t>
            </a:r>
            <a:r>
              <a:rPr lang="en-US" cap="none" baseline="30000" dirty="0">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And F-orbital Composed Of Seven Orbital’s And Fourteen E</a:t>
            </a:r>
            <a:r>
              <a:rPr lang="en-US" cap="none" baseline="30000" dirty="0">
                <a:latin typeface="Times New Roman" panose="02020603050405020304" pitchFamily="18" charset="0"/>
                <a:cs typeface="Times New Roman" panose="02020603050405020304" pitchFamily="18" charset="0"/>
              </a:rPr>
              <a:t>-</a:t>
            </a:r>
            <a:r>
              <a:rPr lang="en-US" cap="none" dirty="0">
                <a:latin typeface="Times New Roman" panose="02020603050405020304" pitchFamily="18" charset="0"/>
                <a:cs typeface="Times New Roman" panose="02020603050405020304" pitchFamily="18" charset="0"/>
              </a:rPr>
              <a:t>. (1s, 2s, 2p, 3s, 3p, 4s, 3d, 4p, 5s, 4d, 5p, 6s, 4f, 5d, 6p, 7s, 5f, 6d, 7p,-).</a:t>
            </a:r>
          </a:p>
          <a:p>
            <a:r>
              <a:rPr lang="en-US" cap="none" dirty="0">
                <a:latin typeface="Times New Roman" panose="02020603050405020304" pitchFamily="18" charset="0"/>
                <a:cs typeface="Times New Roman" panose="02020603050405020304" pitchFamily="18" charset="0"/>
              </a:rPr>
              <a:t> </a:t>
            </a:r>
          </a:p>
          <a:p>
            <a:endParaRPr lang="en-US" dirty="0"/>
          </a:p>
        </p:txBody>
      </p:sp>
      <p:pic>
        <p:nvPicPr>
          <p:cNvPr id="3076" name="Picture 4" descr="ØµÙØ±Ø© Ø°Ø§Øª ØµÙØ©"/>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789"/>
          <a:stretch/>
        </p:blipFill>
        <p:spPr bwMode="auto">
          <a:xfrm>
            <a:off x="6761018" y="3198942"/>
            <a:ext cx="3606598" cy="3284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066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490" y="1031588"/>
            <a:ext cx="11081710" cy="3424107"/>
          </a:xfrm>
        </p:spPr>
        <p:txBody>
          <a:bodyPr>
            <a:noAutofit/>
          </a:bodyPr>
          <a:lstStyle/>
          <a:p>
            <a:pPr marL="0" lvl="0" indent="0">
              <a:buNone/>
            </a:pPr>
            <a:r>
              <a:rPr lang="en-US" b="1" cap="none" dirty="0">
                <a:latin typeface="Times New Roman" panose="02020603050405020304" pitchFamily="18" charset="0"/>
                <a:cs typeface="Times New Roman" panose="02020603050405020304" pitchFamily="18" charset="0"/>
              </a:rPr>
              <a:t>Orbital’s Block: </a:t>
            </a:r>
            <a:r>
              <a:rPr lang="en-US" cap="none" dirty="0">
                <a:latin typeface="Times New Roman" panose="02020603050405020304" pitchFamily="18" charset="0"/>
                <a:cs typeface="Times New Roman" panose="02020603050405020304" pitchFamily="18" charset="0"/>
              </a:rPr>
              <a:t>Alkali Metals And The Alkaline Earth Metals: </a:t>
            </a:r>
            <a:r>
              <a:rPr lang="en-US" b="1" cap="none" dirty="0">
                <a:solidFill>
                  <a:srgbClr val="FF0000"/>
                </a:solidFill>
                <a:latin typeface="Times New Roman" panose="02020603050405020304" pitchFamily="18" charset="0"/>
                <a:cs typeface="Times New Roman" panose="02020603050405020304" pitchFamily="18" charset="0"/>
              </a:rPr>
              <a:t>S-block (1s-7s).</a:t>
            </a:r>
          </a:p>
          <a:p>
            <a:pPr lvl="0"/>
            <a:r>
              <a:rPr lang="en-US" cap="none" dirty="0">
                <a:latin typeface="Times New Roman" panose="02020603050405020304" pitchFamily="18" charset="0"/>
                <a:cs typeface="Times New Roman" panose="02020603050405020304" pitchFamily="18" charset="0"/>
              </a:rPr>
              <a:t>Transition Metals: </a:t>
            </a:r>
            <a:r>
              <a:rPr lang="en-US" b="1" cap="none" dirty="0">
                <a:latin typeface="Times New Roman" panose="02020603050405020304" pitchFamily="18" charset="0"/>
                <a:cs typeface="Times New Roman" panose="02020603050405020304" pitchFamily="18" charset="0"/>
              </a:rPr>
              <a:t>D</a:t>
            </a:r>
            <a:r>
              <a:rPr lang="en-US" cap="none" dirty="0">
                <a:latin typeface="Times New Roman" panose="02020603050405020304" pitchFamily="18" charset="0"/>
                <a:cs typeface="Times New Roman" panose="02020603050405020304" pitchFamily="18" charset="0"/>
              </a:rPr>
              <a:t>-block (3d-6d). </a:t>
            </a:r>
          </a:p>
          <a:p>
            <a:pPr lvl="0"/>
            <a:r>
              <a:rPr lang="en-US" cap="none" dirty="0">
                <a:latin typeface="Times New Roman" panose="02020603050405020304" pitchFamily="18" charset="0"/>
                <a:cs typeface="Times New Roman" panose="02020603050405020304" pitchFamily="18" charset="0"/>
              </a:rPr>
              <a:t>The </a:t>
            </a:r>
            <a:r>
              <a:rPr lang="en-US" cap="none" dirty="0" smtClean="0">
                <a:latin typeface="Times New Roman" panose="02020603050405020304" pitchFamily="18" charset="0"/>
                <a:cs typeface="Times New Roman" panose="02020603050405020304" pitchFamily="18" charset="0"/>
              </a:rPr>
              <a:t>BCNO </a:t>
            </a:r>
            <a:r>
              <a:rPr lang="en-US" cap="none" dirty="0">
                <a:latin typeface="Times New Roman" panose="02020603050405020304" pitchFamily="18" charset="0"/>
                <a:cs typeface="Times New Roman" panose="02020603050405020304" pitchFamily="18" charset="0"/>
              </a:rPr>
              <a:t>Elements, Halogens And Noble Gases: </a:t>
            </a:r>
            <a:r>
              <a:rPr lang="en-US" b="1" cap="none" dirty="0">
                <a:solidFill>
                  <a:srgbClr val="FF0000"/>
                </a:solidFill>
                <a:latin typeface="Times New Roman" panose="02020603050405020304" pitchFamily="18" charset="0"/>
                <a:cs typeface="Times New Roman" panose="02020603050405020304" pitchFamily="18" charset="0"/>
              </a:rPr>
              <a:t>P-block (2p-6p).</a:t>
            </a:r>
          </a:p>
          <a:p>
            <a:pPr lvl="0"/>
            <a:r>
              <a:rPr lang="en-US" cap="none" dirty="0">
                <a:latin typeface="Times New Roman" panose="02020603050405020304" pitchFamily="18" charset="0"/>
                <a:cs typeface="Times New Roman" panose="02020603050405020304" pitchFamily="18" charset="0"/>
              </a:rPr>
              <a:t>Lanthanide And Actinide Elements (Rare Earth Elements-</a:t>
            </a:r>
            <a:r>
              <a:rPr lang="en-US" cap="none" dirty="0" err="1">
                <a:latin typeface="Times New Roman" panose="02020603050405020304" pitchFamily="18" charset="0"/>
                <a:cs typeface="Times New Roman" panose="02020603050405020304" pitchFamily="18" charset="0"/>
              </a:rPr>
              <a:t>ree</a:t>
            </a:r>
            <a:r>
              <a:rPr lang="en-US" cap="none" dirty="0">
                <a:latin typeface="Times New Roman" panose="02020603050405020304" pitchFamily="18" charset="0"/>
                <a:cs typeface="Times New Roman" panose="02020603050405020304" pitchFamily="18" charset="0"/>
              </a:rPr>
              <a:t>): </a:t>
            </a:r>
            <a:r>
              <a:rPr lang="en-US" b="1" cap="none" dirty="0">
                <a:solidFill>
                  <a:srgbClr val="FF0000"/>
                </a:solidFill>
                <a:latin typeface="Times New Roman" panose="02020603050405020304" pitchFamily="18" charset="0"/>
                <a:cs typeface="Times New Roman" panose="02020603050405020304" pitchFamily="18" charset="0"/>
              </a:rPr>
              <a:t>F-block (4f-5f). </a:t>
            </a:r>
            <a:endParaRPr lang="en-US" b="1" cap="none" dirty="0" smtClean="0">
              <a:solidFill>
                <a:srgbClr val="FF0000"/>
              </a:solidFill>
              <a:latin typeface="Times New Roman" panose="02020603050405020304" pitchFamily="18" charset="0"/>
              <a:cs typeface="Times New Roman" panose="02020603050405020304" pitchFamily="18" charset="0"/>
            </a:endParaRPr>
          </a:p>
          <a:p>
            <a:pPr marL="0" lvl="0" indent="0">
              <a:buNone/>
            </a:pPr>
            <a:r>
              <a:rPr lang="en-US" b="1" cap="none" dirty="0" smtClean="0">
                <a:latin typeface="Times New Roman" panose="02020603050405020304" pitchFamily="18" charset="0"/>
                <a:cs typeface="Times New Roman" panose="02020603050405020304" pitchFamily="18" charset="0"/>
              </a:rPr>
              <a:t>Electron </a:t>
            </a:r>
            <a:r>
              <a:rPr lang="en-US" b="1" cap="none" dirty="0">
                <a:latin typeface="Times New Roman" panose="02020603050405020304" pitchFamily="18" charset="0"/>
                <a:cs typeface="Times New Roman" panose="02020603050405020304" pitchFamily="18" charset="0"/>
              </a:rPr>
              <a:t>configuration: </a:t>
            </a:r>
            <a:r>
              <a:rPr lang="en-US" cap="none" dirty="0">
                <a:latin typeface="Times New Roman" panose="02020603050405020304" pitchFamily="18" charset="0"/>
                <a:cs typeface="Times New Roman" panose="02020603050405020304" pitchFamily="18" charset="0"/>
              </a:rPr>
              <a:t>is the distribution of electrons of an atom or molecule in atomic or molecular orbitals</a:t>
            </a:r>
            <a:r>
              <a:rPr lang="en-US" cap="none" dirty="0" smtClean="0">
                <a:latin typeface="Times New Roman" panose="02020603050405020304" pitchFamily="18" charset="0"/>
                <a:cs typeface="Times New Roman" panose="02020603050405020304" pitchFamily="18" charset="0"/>
              </a:rPr>
              <a:t>.</a:t>
            </a:r>
          </a:p>
          <a:p>
            <a:pPr marL="0" indent="0">
              <a:buNone/>
            </a:pPr>
            <a:r>
              <a:rPr lang="en-US" b="1" cap="none" dirty="0">
                <a:latin typeface="Times New Roman" panose="02020603050405020304" pitchFamily="18" charset="0"/>
                <a:cs typeface="Times New Roman" panose="02020603050405020304" pitchFamily="18" charset="0"/>
              </a:rPr>
              <a:t>Noble gas configuration</a:t>
            </a:r>
            <a:r>
              <a:rPr lang="en-US" cap="none" dirty="0">
                <a:latin typeface="Times New Roman" panose="02020603050405020304" pitchFamily="18" charset="0"/>
                <a:cs typeface="Times New Roman" panose="02020603050405020304" pitchFamily="18" charset="0"/>
              </a:rPr>
              <a:t>: Consists of the elemental symbol of the last noble gas prior to that atom, followed by the configuration of the remaining electrons. </a:t>
            </a:r>
            <a:endParaRPr lang="en-US" cap="none" dirty="0" smtClean="0">
              <a:latin typeface="Times New Roman" panose="02020603050405020304" pitchFamily="18" charset="0"/>
              <a:cs typeface="Times New Roman" panose="02020603050405020304" pitchFamily="18" charset="0"/>
            </a:endParaRPr>
          </a:p>
          <a:p>
            <a:pPr marL="0" indent="0">
              <a:buNone/>
            </a:pPr>
            <a:r>
              <a:rPr lang="en-US" b="1" cap="none" dirty="0">
                <a:latin typeface="Times New Roman" panose="02020603050405020304" pitchFamily="18" charset="0"/>
                <a:cs typeface="Times New Roman" panose="02020603050405020304" pitchFamily="18" charset="0"/>
              </a:rPr>
              <a:t>Valence </a:t>
            </a:r>
            <a:r>
              <a:rPr lang="en-US" b="1" cap="none" dirty="0">
                <a:latin typeface="Times New Roman" panose="02020603050405020304" pitchFamily="18" charset="0"/>
                <a:cs typeface="Times New Roman" panose="02020603050405020304" pitchFamily="18" charset="0"/>
              </a:rPr>
              <a:t>electrons </a:t>
            </a:r>
            <a:r>
              <a:rPr lang="en-US" cap="none" dirty="0">
                <a:latin typeface="Times New Roman" panose="02020603050405020304" pitchFamily="18" charset="0"/>
                <a:cs typeface="Times New Roman" panose="02020603050405020304" pitchFamily="18" charset="0"/>
              </a:rPr>
              <a:t>: </a:t>
            </a:r>
            <a:r>
              <a:rPr lang="en-US" cap="none" dirty="0">
                <a:latin typeface="Times New Roman" panose="02020603050405020304" pitchFamily="18" charset="0"/>
                <a:cs typeface="Times New Roman" panose="02020603050405020304" pitchFamily="18" charset="0"/>
              </a:rPr>
              <a:t>are outer shell electrons for main group elements.</a:t>
            </a:r>
          </a:p>
          <a:p>
            <a:pPr marL="0" indent="0">
              <a:buNone/>
            </a:pPr>
            <a:r>
              <a:rPr lang="en-US" b="1" cap="none" dirty="0">
                <a:latin typeface="Times New Roman" panose="02020603050405020304" pitchFamily="18" charset="0"/>
                <a:cs typeface="Times New Roman" panose="02020603050405020304" pitchFamily="18" charset="0"/>
              </a:rPr>
              <a:t>Valence or </a:t>
            </a:r>
            <a:r>
              <a:rPr lang="en-US" b="1" cap="none" dirty="0" err="1" smtClean="0">
                <a:latin typeface="Times New Roman" panose="02020603050405020304" pitchFamily="18" charset="0"/>
                <a:cs typeface="Times New Roman" panose="02020603050405020304" pitchFamily="18" charset="0"/>
              </a:rPr>
              <a:t>valency</a:t>
            </a:r>
            <a:r>
              <a:rPr lang="en-US" cap="none" dirty="0" smtClean="0">
                <a:latin typeface="Times New Roman" panose="02020603050405020304" pitchFamily="18" charset="0"/>
                <a:cs typeface="Times New Roman" panose="02020603050405020304" pitchFamily="18" charset="0"/>
              </a:rPr>
              <a:t>: </a:t>
            </a:r>
            <a:r>
              <a:rPr lang="en-US" cap="none" dirty="0">
                <a:latin typeface="Times New Roman" panose="02020603050405020304" pitchFamily="18" charset="0"/>
                <a:cs typeface="Times New Roman" panose="02020603050405020304" pitchFamily="18" charset="0"/>
              </a:rPr>
              <a:t>of an element is the measure of its combining capacity with other atoms when it forms chemical compounds or molecules</a:t>
            </a:r>
          </a:p>
          <a:p>
            <a:pPr marL="0" indent="0">
              <a:buNone/>
            </a:pPr>
            <a:endParaRPr lang="en-US" cap="none" dirty="0">
              <a:latin typeface="Times New Roman" panose="02020603050405020304" pitchFamily="18" charset="0"/>
              <a:cs typeface="Times New Roman" panose="02020603050405020304" pitchFamily="18" charset="0"/>
            </a:endParaRPr>
          </a:p>
          <a:p>
            <a:pPr marL="0" lvl="0" indent="0">
              <a:buNone/>
            </a:pPr>
            <a:endParaRPr lang="en-US" cap="none"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85528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5" y="297662"/>
            <a:ext cx="10364452" cy="3424107"/>
          </a:xfrm>
        </p:spPr>
        <p:txBody>
          <a:bodyPr>
            <a:noAutofit/>
          </a:bodyPr>
          <a:lstStyle/>
          <a:p>
            <a:pPr marL="0" indent="0">
              <a:buNone/>
            </a:pPr>
            <a:r>
              <a:rPr lang="en-US" sz="2200" b="1" cap="none" dirty="0" smtClean="0">
                <a:solidFill>
                  <a:srgbClr val="FF0000"/>
                </a:solidFill>
                <a:latin typeface="Times New Roman" panose="02020603050405020304" pitchFamily="18" charset="0"/>
                <a:cs typeface="Times New Roman" panose="02020603050405020304" pitchFamily="18" charset="0"/>
              </a:rPr>
              <a:t>Exercises: </a:t>
            </a:r>
            <a:endParaRPr lang="en-US" sz="2200" cap="none" dirty="0" smtClean="0">
              <a:solidFill>
                <a:srgbClr val="FF000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cap="none" dirty="0" smtClean="0">
                <a:latin typeface="Times New Roman" panose="02020603050405020304" pitchFamily="18" charset="0"/>
                <a:cs typeface="Times New Roman" panose="02020603050405020304" pitchFamily="18" charset="0"/>
              </a:rPr>
              <a:t>Identify </a:t>
            </a:r>
            <a:r>
              <a:rPr lang="en-US" sz="2200" b="1" cap="none" dirty="0">
                <a:latin typeface="Times New Roman" panose="02020603050405020304" pitchFamily="18" charset="0"/>
                <a:cs typeface="Times New Roman" panose="02020603050405020304" pitchFamily="18" charset="0"/>
              </a:rPr>
              <a:t>the elements with the atomic numbers (Z) listed below. Find their electronic configurations, valence electrons. Establish the block and group to which each element belongs and find their </a:t>
            </a:r>
            <a:r>
              <a:rPr lang="en-US" sz="2200" b="1" cap="none" dirty="0" err="1">
                <a:latin typeface="Times New Roman" panose="02020603050405020304" pitchFamily="18" charset="0"/>
                <a:cs typeface="Times New Roman" panose="02020603050405020304" pitchFamily="18" charset="0"/>
              </a:rPr>
              <a:t>valency</a:t>
            </a:r>
            <a:r>
              <a:rPr lang="en-US" sz="2200" b="1" cap="none" dirty="0">
                <a:latin typeface="Times New Roman" panose="02020603050405020304" pitchFamily="18" charset="0"/>
                <a:cs typeface="Times New Roman" panose="02020603050405020304" pitchFamily="18" charset="0"/>
              </a:rPr>
              <a:t>. Z =13, 26, 37, </a:t>
            </a:r>
            <a:r>
              <a:rPr lang="en-US" sz="2200" b="1" cap="none" dirty="0" smtClean="0">
                <a:latin typeface="Times New Roman" panose="02020603050405020304" pitchFamily="18" charset="0"/>
                <a:cs typeface="Times New Roman" panose="02020603050405020304" pitchFamily="18" charset="0"/>
              </a:rPr>
              <a:t>54</a:t>
            </a:r>
          </a:p>
          <a:p>
            <a:pPr marL="457200" indent="-457200">
              <a:buFont typeface="+mj-lt"/>
              <a:buAutoNum type="arabicPeriod"/>
            </a:pPr>
            <a:r>
              <a:rPr lang="en-US" sz="2200" b="1" cap="none" dirty="0" smtClean="0">
                <a:latin typeface="Times New Roman" panose="02020603050405020304" pitchFamily="18" charset="0"/>
                <a:cs typeface="Times New Roman" panose="02020603050405020304" pitchFamily="18" charset="0"/>
              </a:rPr>
              <a:t>The </a:t>
            </a:r>
            <a:r>
              <a:rPr lang="en-US" sz="2200" b="1" cap="none" dirty="0">
                <a:latin typeface="Times New Roman" panose="02020603050405020304" pitchFamily="18" charset="0"/>
                <a:cs typeface="Times New Roman" panose="02020603050405020304" pitchFamily="18" charset="0"/>
              </a:rPr>
              <a:t>ground state of an element contains an unpaired 3s electron, which of the following of the element? Li, Na, Mg and </a:t>
            </a:r>
            <a:r>
              <a:rPr lang="en-US" sz="2200" b="1" cap="none" dirty="0" smtClean="0">
                <a:latin typeface="Times New Roman" panose="02020603050405020304" pitchFamily="18" charset="0"/>
                <a:cs typeface="Times New Roman" panose="02020603050405020304" pitchFamily="18" charset="0"/>
              </a:rPr>
              <a:t>K.</a:t>
            </a:r>
          </a:p>
          <a:p>
            <a:pPr marL="457200" indent="-457200">
              <a:buFont typeface="+mj-lt"/>
              <a:buAutoNum type="arabicPeriod"/>
            </a:pPr>
            <a:r>
              <a:rPr lang="en-US" sz="2200" b="1" cap="none" dirty="0" smtClean="0">
                <a:latin typeface="Times New Roman" panose="02020603050405020304" pitchFamily="18" charset="0"/>
                <a:cs typeface="Times New Roman" panose="02020603050405020304" pitchFamily="18" charset="0"/>
              </a:rPr>
              <a:t>Find </a:t>
            </a:r>
            <a:r>
              <a:rPr lang="en-US" sz="2200" b="1" cap="none" dirty="0">
                <a:latin typeface="Times New Roman" panose="02020603050405020304" pitchFamily="18" charset="0"/>
                <a:cs typeface="Times New Roman" panose="02020603050405020304" pitchFamily="18" charset="0"/>
              </a:rPr>
              <a:t>the electronic configuration of the following atoms, representing the electron core by the symbol of the preceding inert gas. To which blocks do they belong? </a:t>
            </a:r>
            <a:r>
              <a:rPr lang="en-US" sz="2200" b="1" cap="none" dirty="0" err="1">
                <a:latin typeface="Times New Roman" panose="02020603050405020304" pitchFamily="18" charset="0"/>
                <a:cs typeface="Times New Roman" panose="02020603050405020304" pitchFamily="18" charset="0"/>
              </a:rPr>
              <a:t>Ti</a:t>
            </a:r>
            <a:r>
              <a:rPr lang="en-US" sz="2200" b="1" cap="none" dirty="0">
                <a:latin typeface="Times New Roman" panose="02020603050405020304" pitchFamily="18" charset="0"/>
                <a:cs typeface="Times New Roman" panose="02020603050405020304" pitchFamily="18" charset="0"/>
              </a:rPr>
              <a:t>, </a:t>
            </a:r>
            <a:r>
              <a:rPr lang="en-US" sz="2200" b="1" cap="none" dirty="0" err="1">
                <a:latin typeface="Times New Roman" panose="02020603050405020304" pitchFamily="18" charset="0"/>
                <a:cs typeface="Times New Roman" panose="02020603050405020304" pitchFamily="18" charset="0"/>
              </a:rPr>
              <a:t>Os</a:t>
            </a:r>
            <a:r>
              <a:rPr lang="en-US" sz="2200" b="1" cap="none" dirty="0">
                <a:latin typeface="Times New Roman" panose="02020603050405020304" pitchFamily="18" charset="0"/>
                <a:cs typeface="Times New Roman" panose="02020603050405020304" pitchFamily="18" charset="0"/>
              </a:rPr>
              <a:t>, and </a:t>
            </a:r>
            <a:r>
              <a:rPr lang="en-US" sz="2200" b="1" cap="none" dirty="0" smtClean="0">
                <a:latin typeface="Times New Roman" panose="02020603050405020304" pitchFamily="18" charset="0"/>
                <a:cs typeface="Times New Roman" panose="02020603050405020304" pitchFamily="18" charset="0"/>
              </a:rPr>
              <a:t>Sr.</a:t>
            </a:r>
          </a:p>
          <a:p>
            <a:pPr marL="457200" indent="-457200">
              <a:buFont typeface="+mj-lt"/>
              <a:buAutoNum type="arabicPeriod"/>
            </a:pPr>
            <a:r>
              <a:rPr lang="en-US" sz="2200" b="1" cap="none" dirty="0" smtClean="0">
                <a:latin typeface="Times New Roman" panose="02020603050405020304" pitchFamily="18" charset="0"/>
                <a:cs typeface="Times New Roman" panose="02020603050405020304" pitchFamily="18" charset="0"/>
              </a:rPr>
              <a:t>Which </a:t>
            </a:r>
            <a:r>
              <a:rPr lang="en-US" sz="2200" b="1" cap="none" dirty="0">
                <a:latin typeface="Times New Roman" panose="02020603050405020304" pitchFamily="18" charset="0"/>
                <a:cs typeface="Times New Roman" panose="02020603050405020304" pitchFamily="18" charset="0"/>
              </a:rPr>
              <a:t>of the following is the most likely empirical formula of the ionic compound that forms between Cs and S? (</a:t>
            </a:r>
            <a:r>
              <a:rPr lang="en-US" sz="2200" b="1" cap="none" dirty="0" err="1">
                <a:latin typeface="Times New Roman" panose="02020603050405020304" pitchFamily="18" charset="0"/>
                <a:cs typeface="Times New Roman" panose="02020603050405020304" pitchFamily="18" charset="0"/>
              </a:rPr>
              <a:t>CsS</a:t>
            </a:r>
            <a:r>
              <a:rPr lang="en-US" sz="2200" b="1" cap="none" dirty="0">
                <a:latin typeface="Times New Roman" panose="02020603050405020304" pitchFamily="18" charset="0"/>
                <a:cs typeface="Times New Roman" panose="02020603050405020304" pitchFamily="18" charset="0"/>
              </a:rPr>
              <a:t>, Cs</a:t>
            </a:r>
            <a:r>
              <a:rPr lang="en-US" sz="2200" b="1" cap="none" baseline="-25000" dirty="0">
                <a:latin typeface="Times New Roman" panose="02020603050405020304" pitchFamily="18" charset="0"/>
                <a:cs typeface="Times New Roman" panose="02020603050405020304" pitchFamily="18" charset="0"/>
              </a:rPr>
              <a:t>3</a:t>
            </a:r>
            <a:r>
              <a:rPr lang="en-US" sz="2200" b="1" cap="none" dirty="0">
                <a:latin typeface="Times New Roman" panose="02020603050405020304" pitchFamily="18" charset="0"/>
                <a:cs typeface="Times New Roman" panose="02020603050405020304" pitchFamily="18" charset="0"/>
              </a:rPr>
              <a:t>S, </a:t>
            </a:r>
            <a:r>
              <a:rPr lang="en-US" sz="2200" b="1" cap="none" dirty="0" smtClean="0">
                <a:latin typeface="Times New Roman" panose="02020603050405020304" pitchFamily="18" charset="0"/>
                <a:cs typeface="Times New Roman" panose="02020603050405020304" pitchFamily="18" charset="0"/>
              </a:rPr>
              <a:t>Cs</a:t>
            </a:r>
            <a:r>
              <a:rPr lang="en-US" sz="2200" b="1" cap="none" baseline="-25000" dirty="0" smtClean="0">
                <a:latin typeface="Times New Roman" panose="02020603050405020304" pitchFamily="18" charset="0"/>
                <a:cs typeface="Times New Roman" panose="02020603050405020304" pitchFamily="18" charset="0"/>
              </a:rPr>
              <a:t>2</a:t>
            </a:r>
            <a:r>
              <a:rPr lang="en-US" sz="2200" b="1" cap="none" dirty="0" smtClean="0">
                <a:latin typeface="Times New Roman" panose="02020603050405020304" pitchFamily="18" charset="0"/>
                <a:cs typeface="Times New Roman" panose="02020603050405020304" pitchFamily="18" charset="0"/>
              </a:rPr>
              <a:t>S).</a:t>
            </a:r>
          </a:p>
          <a:p>
            <a:pPr marL="457200" indent="-457200">
              <a:buFont typeface="+mj-lt"/>
              <a:buAutoNum type="arabicPeriod"/>
            </a:pPr>
            <a:r>
              <a:rPr lang="en-US" sz="2200" b="1" cap="none" dirty="0" smtClean="0">
                <a:latin typeface="Times New Roman" panose="02020603050405020304" pitchFamily="18" charset="0"/>
                <a:cs typeface="Times New Roman" panose="02020603050405020304" pitchFamily="18" charset="0"/>
              </a:rPr>
              <a:t>A </a:t>
            </a:r>
            <a:r>
              <a:rPr lang="en-US" sz="2200" b="1" cap="none" dirty="0">
                <a:latin typeface="Times New Roman" panose="02020603050405020304" pitchFamily="18" charset="0"/>
                <a:cs typeface="Times New Roman" panose="02020603050405020304" pitchFamily="18" charset="0"/>
              </a:rPr>
              <a:t>compound is composed of  31.57% Carbon, 5.26% Hydrogen, and 63.15% Oxygen by mass. What the empirical formula of 100% g from this compound?</a:t>
            </a:r>
          </a:p>
        </p:txBody>
      </p:sp>
    </p:spTree>
    <p:extLst>
      <p:ext uri="{BB962C8B-B14F-4D97-AF65-F5344CB8AC3E}">
        <p14:creationId xmlns:p14="http://schemas.microsoft.com/office/powerpoint/2010/main" val="3478390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101</TotalTime>
  <Words>678</Words>
  <Application>Microsoft Office PowerPoint</Application>
  <PresentationFormat>Custom</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Droplet</vt:lpstr>
      <vt:lpstr>Periodic table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table </dc:title>
  <dc:creator>DELL</dc:creator>
  <cp:lastModifiedBy>Zhin</cp:lastModifiedBy>
  <cp:revision>24</cp:revision>
  <dcterms:created xsi:type="dcterms:W3CDTF">2018-10-06T18:39:07Z</dcterms:created>
  <dcterms:modified xsi:type="dcterms:W3CDTF">2021-09-21T14:44:26Z</dcterms:modified>
</cp:coreProperties>
</file>