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8" r:id="rId9"/>
    <p:sldId id="269" r:id="rId10"/>
    <p:sldId id="266" r:id="rId11"/>
    <p:sldId id="264" r:id="rId12"/>
    <p:sldId id="270" r:id="rId13"/>
    <p:sldId id="271" r:id="rId14"/>
    <p:sldId id="282" r:id="rId15"/>
    <p:sldId id="286" r:id="rId16"/>
    <p:sldId id="283" r:id="rId17"/>
    <p:sldId id="274" r:id="rId18"/>
    <p:sldId id="275" r:id="rId19"/>
    <p:sldId id="276" r:id="rId20"/>
    <p:sldId id="278" r:id="rId21"/>
    <p:sldId id="280" r:id="rId22"/>
    <p:sldId id="28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42D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403"/>
    <p:restoredTop sz="94499"/>
  </p:normalViewPr>
  <p:slideViewPr>
    <p:cSldViewPr snapToGrid="0" snapToObjects="1">
      <p:cViewPr varScale="1">
        <p:scale>
          <a:sx n="56" d="100"/>
          <a:sy n="56" d="100"/>
        </p:scale>
        <p:origin x="192"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7ED4E-9D7A-3548-9973-03577BA716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F1DB4C-5ACB-6642-BC40-4692784FA9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AF5B6B-349F-BB43-8D8B-E9415DCCD7E5}"/>
              </a:ext>
            </a:extLst>
          </p:cNvPr>
          <p:cNvSpPr>
            <a:spLocks noGrp="1"/>
          </p:cNvSpPr>
          <p:nvPr>
            <p:ph type="dt" sz="half" idx="10"/>
          </p:nvPr>
        </p:nvSpPr>
        <p:spPr/>
        <p:txBody>
          <a:bodyPr/>
          <a:lstStyle/>
          <a:p>
            <a:fld id="{BE32F783-239E-5E41-ABED-D57DAD12DDF6}" type="datetimeFigureOut">
              <a:rPr lang="en-US" smtClean="0"/>
              <a:t>1/31/23</a:t>
            </a:fld>
            <a:endParaRPr lang="en-US"/>
          </a:p>
        </p:txBody>
      </p:sp>
      <p:sp>
        <p:nvSpPr>
          <p:cNvPr id="5" name="Footer Placeholder 4">
            <a:extLst>
              <a:ext uri="{FF2B5EF4-FFF2-40B4-BE49-F238E27FC236}">
                <a16:creationId xmlns:a16="http://schemas.microsoft.com/office/drawing/2014/main" id="{8ABCE7BD-0D12-2C49-ADB9-AED4E9AE09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BCAA00-2AD2-BE4A-A17C-846E9B420539}"/>
              </a:ext>
            </a:extLst>
          </p:cNvPr>
          <p:cNvSpPr>
            <a:spLocks noGrp="1"/>
          </p:cNvSpPr>
          <p:nvPr>
            <p:ph type="sldNum" sz="quarter" idx="12"/>
          </p:nvPr>
        </p:nvSpPr>
        <p:spPr/>
        <p:txBody>
          <a:bodyPr/>
          <a:lstStyle/>
          <a:p>
            <a:fld id="{41061D12-3FDE-0F4C-A5E1-73DDC3002362}" type="slidenum">
              <a:rPr lang="en-US" smtClean="0"/>
              <a:t>‹#›</a:t>
            </a:fld>
            <a:endParaRPr lang="en-US"/>
          </a:p>
        </p:txBody>
      </p:sp>
    </p:spTree>
    <p:extLst>
      <p:ext uri="{BB962C8B-B14F-4D97-AF65-F5344CB8AC3E}">
        <p14:creationId xmlns:p14="http://schemas.microsoft.com/office/powerpoint/2010/main" val="1247070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F7964-5462-4649-91D8-78C1B5AE4E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C361F2-1157-4842-9325-E8DED88B60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032D3C-5BE5-634A-AD64-D007D7DBA03A}"/>
              </a:ext>
            </a:extLst>
          </p:cNvPr>
          <p:cNvSpPr>
            <a:spLocks noGrp="1"/>
          </p:cNvSpPr>
          <p:nvPr>
            <p:ph type="dt" sz="half" idx="10"/>
          </p:nvPr>
        </p:nvSpPr>
        <p:spPr/>
        <p:txBody>
          <a:bodyPr/>
          <a:lstStyle/>
          <a:p>
            <a:fld id="{BE32F783-239E-5E41-ABED-D57DAD12DDF6}" type="datetimeFigureOut">
              <a:rPr lang="en-US" smtClean="0"/>
              <a:t>1/31/23</a:t>
            </a:fld>
            <a:endParaRPr lang="en-US"/>
          </a:p>
        </p:txBody>
      </p:sp>
      <p:sp>
        <p:nvSpPr>
          <p:cNvPr id="5" name="Footer Placeholder 4">
            <a:extLst>
              <a:ext uri="{FF2B5EF4-FFF2-40B4-BE49-F238E27FC236}">
                <a16:creationId xmlns:a16="http://schemas.microsoft.com/office/drawing/2014/main" id="{7E68421C-08A1-E546-9772-579CCAAAE4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570F2-F424-D541-A7B5-CDAB54D04EBD}"/>
              </a:ext>
            </a:extLst>
          </p:cNvPr>
          <p:cNvSpPr>
            <a:spLocks noGrp="1"/>
          </p:cNvSpPr>
          <p:nvPr>
            <p:ph type="sldNum" sz="quarter" idx="12"/>
          </p:nvPr>
        </p:nvSpPr>
        <p:spPr/>
        <p:txBody>
          <a:bodyPr/>
          <a:lstStyle/>
          <a:p>
            <a:fld id="{41061D12-3FDE-0F4C-A5E1-73DDC3002362}" type="slidenum">
              <a:rPr lang="en-US" smtClean="0"/>
              <a:t>‹#›</a:t>
            </a:fld>
            <a:endParaRPr lang="en-US"/>
          </a:p>
        </p:txBody>
      </p:sp>
    </p:spTree>
    <p:extLst>
      <p:ext uri="{BB962C8B-B14F-4D97-AF65-F5344CB8AC3E}">
        <p14:creationId xmlns:p14="http://schemas.microsoft.com/office/powerpoint/2010/main" val="94557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078F74-2334-9149-A868-7FD2AB6BB9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604FB6-330F-FE42-AB01-FE785027FA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6BEF71-D7C7-B54D-BD7A-0ADB7423A513}"/>
              </a:ext>
            </a:extLst>
          </p:cNvPr>
          <p:cNvSpPr>
            <a:spLocks noGrp="1"/>
          </p:cNvSpPr>
          <p:nvPr>
            <p:ph type="dt" sz="half" idx="10"/>
          </p:nvPr>
        </p:nvSpPr>
        <p:spPr/>
        <p:txBody>
          <a:bodyPr/>
          <a:lstStyle/>
          <a:p>
            <a:fld id="{BE32F783-239E-5E41-ABED-D57DAD12DDF6}" type="datetimeFigureOut">
              <a:rPr lang="en-US" smtClean="0"/>
              <a:t>1/31/23</a:t>
            </a:fld>
            <a:endParaRPr lang="en-US"/>
          </a:p>
        </p:txBody>
      </p:sp>
      <p:sp>
        <p:nvSpPr>
          <p:cNvPr id="5" name="Footer Placeholder 4">
            <a:extLst>
              <a:ext uri="{FF2B5EF4-FFF2-40B4-BE49-F238E27FC236}">
                <a16:creationId xmlns:a16="http://schemas.microsoft.com/office/drawing/2014/main" id="{6D6C0444-56C4-3248-815F-8502F93084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DE8CB2-7D50-4F47-BEE1-B75B3B8D8F51}"/>
              </a:ext>
            </a:extLst>
          </p:cNvPr>
          <p:cNvSpPr>
            <a:spLocks noGrp="1"/>
          </p:cNvSpPr>
          <p:nvPr>
            <p:ph type="sldNum" sz="quarter" idx="12"/>
          </p:nvPr>
        </p:nvSpPr>
        <p:spPr/>
        <p:txBody>
          <a:bodyPr/>
          <a:lstStyle/>
          <a:p>
            <a:fld id="{41061D12-3FDE-0F4C-A5E1-73DDC3002362}" type="slidenum">
              <a:rPr lang="en-US" smtClean="0"/>
              <a:t>‹#›</a:t>
            </a:fld>
            <a:endParaRPr lang="en-US"/>
          </a:p>
        </p:txBody>
      </p:sp>
    </p:spTree>
    <p:extLst>
      <p:ext uri="{BB962C8B-B14F-4D97-AF65-F5344CB8AC3E}">
        <p14:creationId xmlns:p14="http://schemas.microsoft.com/office/powerpoint/2010/main" val="420494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8C889-B150-F946-A066-1F47A2480F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58E2BE-3D8C-5D48-8F32-3F8E48770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F6CAC7-2D97-454F-AB98-4407EFB84A3D}"/>
              </a:ext>
            </a:extLst>
          </p:cNvPr>
          <p:cNvSpPr>
            <a:spLocks noGrp="1"/>
          </p:cNvSpPr>
          <p:nvPr>
            <p:ph type="dt" sz="half" idx="10"/>
          </p:nvPr>
        </p:nvSpPr>
        <p:spPr/>
        <p:txBody>
          <a:bodyPr/>
          <a:lstStyle/>
          <a:p>
            <a:fld id="{BE32F783-239E-5E41-ABED-D57DAD12DDF6}" type="datetimeFigureOut">
              <a:rPr lang="en-US" smtClean="0"/>
              <a:t>1/31/23</a:t>
            </a:fld>
            <a:endParaRPr lang="en-US"/>
          </a:p>
        </p:txBody>
      </p:sp>
      <p:sp>
        <p:nvSpPr>
          <p:cNvPr id="5" name="Footer Placeholder 4">
            <a:extLst>
              <a:ext uri="{FF2B5EF4-FFF2-40B4-BE49-F238E27FC236}">
                <a16:creationId xmlns:a16="http://schemas.microsoft.com/office/drawing/2014/main" id="{11D28E43-86EE-704E-AD5C-F32561168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2D8D19-35C6-C943-86B8-0B528ED108BC}"/>
              </a:ext>
            </a:extLst>
          </p:cNvPr>
          <p:cNvSpPr>
            <a:spLocks noGrp="1"/>
          </p:cNvSpPr>
          <p:nvPr>
            <p:ph type="sldNum" sz="quarter" idx="12"/>
          </p:nvPr>
        </p:nvSpPr>
        <p:spPr/>
        <p:txBody>
          <a:bodyPr/>
          <a:lstStyle/>
          <a:p>
            <a:fld id="{41061D12-3FDE-0F4C-A5E1-73DDC3002362}" type="slidenum">
              <a:rPr lang="en-US" smtClean="0"/>
              <a:t>‹#›</a:t>
            </a:fld>
            <a:endParaRPr lang="en-US"/>
          </a:p>
        </p:txBody>
      </p:sp>
    </p:spTree>
    <p:extLst>
      <p:ext uri="{BB962C8B-B14F-4D97-AF65-F5344CB8AC3E}">
        <p14:creationId xmlns:p14="http://schemas.microsoft.com/office/powerpoint/2010/main" val="370882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6F7D3-B0BF-4644-A4C3-B3B8225DDA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07A587-E764-1C4C-8CBB-82136F45AE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60AC76-F681-4A40-98A5-F11978D91BBA}"/>
              </a:ext>
            </a:extLst>
          </p:cNvPr>
          <p:cNvSpPr>
            <a:spLocks noGrp="1"/>
          </p:cNvSpPr>
          <p:nvPr>
            <p:ph type="dt" sz="half" idx="10"/>
          </p:nvPr>
        </p:nvSpPr>
        <p:spPr/>
        <p:txBody>
          <a:bodyPr/>
          <a:lstStyle/>
          <a:p>
            <a:fld id="{BE32F783-239E-5E41-ABED-D57DAD12DDF6}" type="datetimeFigureOut">
              <a:rPr lang="en-US" smtClean="0"/>
              <a:t>1/31/23</a:t>
            </a:fld>
            <a:endParaRPr lang="en-US"/>
          </a:p>
        </p:txBody>
      </p:sp>
      <p:sp>
        <p:nvSpPr>
          <p:cNvPr id="5" name="Footer Placeholder 4">
            <a:extLst>
              <a:ext uri="{FF2B5EF4-FFF2-40B4-BE49-F238E27FC236}">
                <a16:creationId xmlns:a16="http://schemas.microsoft.com/office/drawing/2014/main" id="{6ED92DA8-75E5-D142-AFB6-90871FE345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BBF019-714F-9B49-8188-FC8CE441C7C5}"/>
              </a:ext>
            </a:extLst>
          </p:cNvPr>
          <p:cNvSpPr>
            <a:spLocks noGrp="1"/>
          </p:cNvSpPr>
          <p:nvPr>
            <p:ph type="sldNum" sz="quarter" idx="12"/>
          </p:nvPr>
        </p:nvSpPr>
        <p:spPr/>
        <p:txBody>
          <a:bodyPr/>
          <a:lstStyle/>
          <a:p>
            <a:fld id="{41061D12-3FDE-0F4C-A5E1-73DDC3002362}" type="slidenum">
              <a:rPr lang="en-US" smtClean="0"/>
              <a:t>‹#›</a:t>
            </a:fld>
            <a:endParaRPr lang="en-US"/>
          </a:p>
        </p:txBody>
      </p:sp>
    </p:spTree>
    <p:extLst>
      <p:ext uri="{BB962C8B-B14F-4D97-AF65-F5344CB8AC3E}">
        <p14:creationId xmlns:p14="http://schemas.microsoft.com/office/powerpoint/2010/main" val="171642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9750E-E847-D840-8A81-7A2942406F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816042-4379-2641-8B73-EAFFFEF762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E50887-E5D0-074F-AA35-35437D7C8C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7E7FA6-F77D-D247-B9A3-D1A30374C5BD}"/>
              </a:ext>
            </a:extLst>
          </p:cNvPr>
          <p:cNvSpPr>
            <a:spLocks noGrp="1"/>
          </p:cNvSpPr>
          <p:nvPr>
            <p:ph type="dt" sz="half" idx="10"/>
          </p:nvPr>
        </p:nvSpPr>
        <p:spPr/>
        <p:txBody>
          <a:bodyPr/>
          <a:lstStyle/>
          <a:p>
            <a:fld id="{BE32F783-239E-5E41-ABED-D57DAD12DDF6}" type="datetimeFigureOut">
              <a:rPr lang="en-US" smtClean="0"/>
              <a:t>1/31/23</a:t>
            </a:fld>
            <a:endParaRPr lang="en-US"/>
          </a:p>
        </p:txBody>
      </p:sp>
      <p:sp>
        <p:nvSpPr>
          <p:cNvPr id="6" name="Footer Placeholder 5">
            <a:extLst>
              <a:ext uri="{FF2B5EF4-FFF2-40B4-BE49-F238E27FC236}">
                <a16:creationId xmlns:a16="http://schemas.microsoft.com/office/drawing/2014/main" id="{568A8764-D6CF-B648-B83A-659ADB976F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36B02D-4D09-AB47-B7AB-C7122CD2BF13}"/>
              </a:ext>
            </a:extLst>
          </p:cNvPr>
          <p:cNvSpPr>
            <a:spLocks noGrp="1"/>
          </p:cNvSpPr>
          <p:nvPr>
            <p:ph type="sldNum" sz="quarter" idx="12"/>
          </p:nvPr>
        </p:nvSpPr>
        <p:spPr/>
        <p:txBody>
          <a:bodyPr/>
          <a:lstStyle/>
          <a:p>
            <a:fld id="{41061D12-3FDE-0F4C-A5E1-73DDC3002362}" type="slidenum">
              <a:rPr lang="en-US" smtClean="0"/>
              <a:t>‹#›</a:t>
            </a:fld>
            <a:endParaRPr lang="en-US"/>
          </a:p>
        </p:txBody>
      </p:sp>
    </p:spTree>
    <p:extLst>
      <p:ext uri="{BB962C8B-B14F-4D97-AF65-F5344CB8AC3E}">
        <p14:creationId xmlns:p14="http://schemas.microsoft.com/office/powerpoint/2010/main" val="46444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C077F-5715-4643-BD40-605C271B55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84D535B-AD9E-0F40-9C49-F8A3F40DA6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9239ED-C961-8B4B-8CA8-D832798FBA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446C41-A29D-424F-BA06-5BA8359E7C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7876D0-FD90-E24C-821C-446EFC4505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8116B7-0805-EC42-BAB4-73424EF23974}"/>
              </a:ext>
            </a:extLst>
          </p:cNvPr>
          <p:cNvSpPr>
            <a:spLocks noGrp="1"/>
          </p:cNvSpPr>
          <p:nvPr>
            <p:ph type="dt" sz="half" idx="10"/>
          </p:nvPr>
        </p:nvSpPr>
        <p:spPr/>
        <p:txBody>
          <a:bodyPr/>
          <a:lstStyle/>
          <a:p>
            <a:fld id="{BE32F783-239E-5E41-ABED-D57DAD12DDF6}" type="datetimeFigureOut">
              <a:rPr lang="en-US" smtClean="0"/>
              <a:t>1/31/23</a:t>
            </a:fld>
            <a:endParaRPr lang="en-US"/>
          </a:p>
        </p:txBody>
      </p:sp>
      <p:sp>
        <p:nvSpPr>
          <p:cNvPr id="8" name="Footer Placeholder 7">
            <a:extLst>
              <a:ext uri="{FF2B5EF4-FFF2-40B4-BE49-F238E27FC236}">
                <a16:creationId xmlns:a16="http://schemas.microsoft.com/office/drawing/2014/main" id="{B4C029A7-A6D2-D242-B746-D3949BF2DC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89056B-BCDC-BB4D-AC40-F9D1160F26C4}"/>
              </a:ext>
            </a:extLst>
          </p:cNvPr>
          <p:cNvSpPr>
            <a:spLocks noGrp="1"/>
          </p:cNvSpPr>
          <p:nvPr>
            <p:ph type="sldNum" sz="quarter" idx="12"/>
          </p:nvPr>
        </p:nvSpPr>
        <p:spPr/>
        <p:txBody>
          <a:bodyPr/>
          <a:lstStyle/>
          <a:p>
            <a:fld id="{41061D12-3FDE-0F4C-A5E1-73DDC3002362}" type="slidenum">
              <a:rPr lang="en-US" smtClean="0"/>
              <a:t>‹#›</a:t>
            </a:fld>
            <a:endParaRPr lang="en-US"/>
          </a:p>
        </p:txBody>
      </p:sp>
    </p:spTree>
    <p:extLst>
      <p:ext uri="{BB962C8B-B14F-4D97-AF65-F5344CB8AC3E}">
        <p14:creationId xmlns:p14="http://schemas.microsoft.com/office/powerpoint/2010/main" val="3639664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26BBB-F5FE-7845-8826-7A3E05159A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A451A7-8E93-514D-83F5-F02F542A276C}"/>
              </a:ext>
            </a:extLst>
          </p:cNvPr>
          <p:cNvSpPr>
            <a:spLocks noGrp="1"/>
          </p:cNvSpPr>
          <p:nvPr>
            <p:ph type="dt" sz="half" idx="10"/>
          </p:nvPr>
        </p:nvSpPr>
        <p:spPr/>
        <p:txBody>
          <a:bodyPr/>
          <a:lstStyle/>
          <a:p>
            <a:fld id="{BE32F783-239E-5E41-ABED-D57DAD12DDF6}" type="datetimeFigureOut">
              <a:rPr lang="en-US" smtClean="0"/>
              <a:t>1/31/23</a:t>
            </a:fld>
            <a:endParaRPr lang="en-US"/>
          </a:p>
        </p:txBody>
      </p:sp>
      <p:sp>
        <p:nvSpPr>
          <p:cNvPr id="4" name="Footer Placeholder 3">
            <a:extLst>
              <a:ext uri="{FF2B5EF4-FFF2-40B4-BE49-F238E27FC236}">
                <a16:creationId xmlns:a16="http://schemas.microsoft.com/office/drawing/2014/main" id="{83DBCA25-1473-A541-A7D7-E5B51ED6C4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21EA83-7DFC-A94D-A049-7991840C8053}"/>
              </a:ext>
            </a:extLst>
          </p:cNvPr>
          <p:cNvSpPr>
            <a:spLocks noGrp="1"/>
          </p:cNvSpPr>
          <p:nvPr>
            <p:ph type="sldNum" sz="quarter" idx="12"/>
          </p:nvPr>
        </p:nvSpPr>
        <p:spPr/>
        <p:txBody>
          <a:bodyPr/>
          <a:lstStyle/>
          <a:p>
            <a:fld id="{41061D12-3FDE-0F4C-A5E1-73DDC3002362}" type="slidenum">
              <a:rPr lang="en-US" smtClean="0"/>
              <a:t>‹#›</a:t>
            </a:fld>
            <a:endParaRPr lang="en-US"/>
          </a:p>
        </p:txBody>
      </p:sp>
    </p:spTree>
    <p:extLst>
      <p:ext uri="{BB962C8B-B14F-4D97-AF65-F5344CB8AC3E}">
        <p14:creationId xmlns:p14="http://schemas.microsoft.com/office/powerpoint/2010/main" val="394714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EAEB83-4C31-1E47-82BB-2ED3FE6B91B4}"/>
              </a:ext>
            </a:extLst>
          </p:cNvPr>
          <p:cNvSpPr>
            <a:spLocks noGrp="1"/>
          </p:cNvSpPr>
          <p:nvPr>
            <p:ph type="dt" sz="half" idx="10"/>
          </p:nvPr>
        </p:nvSpPr>
        <p:spPr/>
        <p:txBody>
          <a:bodyPr/>
          <a:lstStyle/>
          <a:p>
            <a:fld id="{BE32F783-239E-5E41-ABED-D57DAD12DDF6}" type="datetimeFigureOut">
              <a:rPr lang="en-US" smtClean="0"/>
              <a:t>1/31/23</a:t>
            </a:fld>
            <a:endParaRPr lang="en-US"/>
          </a:p>
        </p:txBody>
      </p:sp>
      <p:sp>
        <p:nvSpPr>
          <p:cNvPr id="3" name="Footer Placeholder 2">
            <a:extLst>
              <a:ext uri="{FF2B5EF4-FFF2-40B4-BE49-F238E27FC236}">
                <a16:creationId xmlns:a16="http://schemas.microsoft.com/office/drawing/2014/main" id="{6E5DC3BD-FE02-AF40-939E-F27210E5CE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2C7499-40CA-B94D-A455-C432FBF61F7F}"/>
              </a:ext>
            </a:extLst>
          </p:cNvPr>
          <p:cNvSpPr>
            <a:spLocks noGrp="1"/>
          </p:cNvSpPr>
          <p:nvPr>
            <p:ph type="sldNum" sz="quarter" idx="12"/>
          </p:nvPr>
        </p:nvSpPr>
        <p:spPr/>
        <p:txBody>
          <a:bodyPr/>
          <a:lstStyle/>
          <a:p>
            <a:fld id="{41061D12-3FDE-0F4C-A5E1-73DDC3002362}" type="slidenum">
              <a:rPr lang="en-US" smtClean="0"/>
              <a:t>‹#›</a:t>
            </a:fld>
            <a:endParaRPr lang="en-US"/>
          </a:p>
        </p:txBody>
      </p:sp>
    </p:spTree>
    <p:extLst>
      <p:ext uri="{BB962C8B-B14F-4D97-AF65-F5344CB8AC3E}">
        <p14:creationId xmlns:p14="http://schemas.microsoft.com/office/powerpoint/2010/main" val="417507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F71A1-9482-F040-B02E-6D460140F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70BF21-DA7B-4448-BB0F-5942AE2DF4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2FEA09-524F-A641-B12D-9CFC0D1B8B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A7AE91-8984-2A41-8478-DC6CC6965258}"/>
              </a:ext>
            </a:extLst>
          </p:cNvPr>
          <p:cNvSpPr>
            <a:spLocks noGrp="1"/>
          </p:cNvSpPr>
          <p:nvPr>
            <p:ph type="dt" sz="half" idx="10"/>
          </p:nvPr>
        </p:nvSpPr>
        <p:spPr/>
        <p:txBody>
          <a:bodyPr/>
          <a:lstStyle/>
          <a:p>
            <a:fld id="{BE32F783-239E-5E41-ABED-D57DAD12DDF6}" type="datetimeFigureOut">
              <a:rPr lang="en-US" smtClean="0"/>
              <a:t>1/31/23</a:t>
            </a:fld>
            <a:endParaRPr lang="en-US"/>
          </a:p>
        </p:txBody>
      </p:sp>
      <p:sp>
        <p:nvSpPr>
          <p:cNvPr id="6" name="Footer Placeholder 5">
            <a:extLst>
              <a:ext uri="{FF2B5EF4-FFF2-40B4-BE49-F238E27FC236}">
                <a16:creationId xmlns:a16="http://schemas.microsoft.com/office/drawing/2014/main" id="{C0E3A1A9-2158-1C49-BD93-AA188F3992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083C4-2C8D-1C40-BC90-CC78A70844CF}"/>
              </a:ext>
            </a:extLst>
          </p:cNvPr>
          <p:cNvSpPr>
            <a:spLocks noGrp="1"/>
          </p:cNvSpPr>
          <p:nvPr>
            <p:ph type="sldNum" sz="quarter" idx="12"/>
          </p:nvPr>
        </p:nvSpPr>
        <p:spPr/>
        <p:txBody>
          <a:bodyPr/>
          <a:lstStyle/>
          <a:p>
            <a:fld id="{41061D12-3FDE-0F4C-A5E1-73DDC3002362}" type="slidenum">
              <a:rPr lang="en-US" smtClean="0"/>
              <a:t>‹#›</a:t>
            </a:fld>
            <a:endParaRPr lang="en-US"/>
          </a:p>
        </p:txBody>
      </p:sp>
    </p:spTree>
    <p:extLst>
      <p:ext uri="{BB962C8B-B14F-4D97-AF65-F5344CB8AC3E}">
        <p14:creationId xmlns:p14="http://schemas.microsoft.com/office/powerpoint/2010/main" val="1232028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AEC14-156F-0249-A5C1-B31D6A5F49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5FC07F-9108-D34C-A55E-A067C88A87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666B00-4F1E-D245-9DB9-15B0C4D156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4B123E-6E9E-4B4B-B3E3-52A0165B27D5}"/>
              </a:ext>
            </a:extLst>
          </p:cNvPr>
          <p:cNvSpPr>
            <a:spLocks noGrp="1"/>
          </p:cNvSpPr>
          <p:nvPr>
            <p:ph type="dt" sz="half" idx="10"/>
          </p:nvPr>
        </p:nvSpPr>
        <p:spPr/>
        <p:txBody>
          <a:bodyPr/>
          <a:lstStyle/>
          <a:p>
            <a:fld id="{BE32F783-239E-5E41-ABED-D57DAD12DDF6}" type="datetimeFigureOut">
              <a:rPr lang="en-US" smtClean="0"/>
              <a:t>1/31/23</a:t>
            </a:fld>
            <a:endParaRPr lang="en-US"/>
          </a:p>
        </p:txBody>
      </p:sp>
      <p:sp>
        <p:nvSpPr>
          <p:cNvPr id="6" name="Footer Placeholder 5">
            <a:extLst>
              <a:ext uri="{FF2B5EF4-FFF2-40B4-BE49-F238E27FC236}">
                <a16:creationId xmlns:a16="http://schemas.microsoft.com/office/drawing/2014/main" id="{3D4B5307-77AA-0E42-BFA0-BDE0D3D64E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A07E8D-1904-F54A-B90D-09EAA83EA763}"/>
              </a:ext>
            </a:extLst>
          </p:cNvPr>
          <p:cNvSpPr>
            <a:spLocks noGrp="1"/>
          </p:cNvSpPr>
          <p:nvPr>
            <p:ph type="sldNum" sz="quarter" idx="12"/>
          </p:nvPr>
        </p:nvSpPr>
        <p:spPr/>
        <p:txBody>
          <a:bodyPr/>
          <a:lstStyle/>
          <a:p>
            <a:fld id="{41061D12-3FDE-0F4C-A5E1-73DDC3002362}" type="slidenum">
              <a:rPr lang="en-US" smtClean="0"/>
              <a:t>‹#›</a:t>
            </a:fld>
            <a:endParaRPr lang="en-US"/>
          </a:p>
        </p:txBody>
      </p:sp>
    </p:spTree>
    <p:extLst>
      <p:ext uri="{BB962C8B-B14F-4D97-AF65-F5344CB8AC3E}">
        <p14:creationId xmlns:p14="http://schemas.microsoft.com/office/powerpoint/2010/main" val="192078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E47FDB-CEBA-604D-B8E3-A7C9E0A3B4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B3D649-8BAD-4F45-A31D-55FF4909A3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17C07-D381-DE45-98A2-1BC084CB16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2F783-239E-5E41-ABED-D57DAD12DDF6}" type="datetimeFigureOut">
              <a:rPr lang="en-US" smtClean="0"/>
              <a:t>1/31/23</a:t>
            </a:fld>
            <a:endParaRPr lang="en-US"/>
          </a:p>
        </p:txBody>
      </p:sp>
      <p:sp>
        <p:nvSpPr>
          <p:cNvPr id="5" name="Footer Placeholder 4">
            <a:extLst>
              <a:ext uri="{FF2B5EF4-FFF2-40B4-BE49-F238E27FC236}">
                <a16:creationId xmlns:a16="http://schemas.microsoft.com/office/drawing/2014/main" id="{3BC754F2-544E-604A-9841-9448FC773B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7D015A-69F8-4547-8298-7A112DDCA7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61D12-3FDE-0F4C-A5E1-73DDC3002362}" type="slidenum">
              <a:rPr lang="en-US" smtClean="0"/>
              <a:t>‹#›</a:t>
            </a:fld>
            <a:endParaRPr lang="en-US"/>
          </a:p>
        </p:txBody>
      </p:sp>
    </p:spTree>
    <p:extLst>
      <p:ext uri="{BB962C8B-B14F-4D97-AF65-F5344CB8AC3E}">
        <p14:creationId xmlns:p14="http://schemas.microsoft.com/office/powerpoint/2010/main" val="3882762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8E5B4-02CE-0F49-AFCD-5442C1CD6423}"/>
              </a:ext>
            </a:extLst>
          </p:cNvPr>
          <p:cNvSpPr>
            <a:spLocks noGrp="1"/>
          </p:cNvSpPr>
          <p:nvPr>
            <p:ph type="ctrTitle"/>
          </p:nvPr>
        </p:nvSpPr>
        <p:spPr/>
        <p:txBody>
          <a:bodyPr>
            <a:normAutofit fontScale="90000"/>
          </a:bodyPr>
          <a:lstStyle/>
          <a:p>
            <a:r>
              <a:rPr lang="en-US" b="1" dirty="0">
                <a:solidFill>
                  <a:schemeClr val="accent1">
                    <a:lumMod val="75000"/>
                  </a:schemeClr>
                </a:solidFill>
                <a:latin typeface="Bernard MT Condensed" panose="02050806060905020404" pitchFamily="18" charset="77"/>
              </a:rPr>
              <a:t>School Management and Observation</a:t>
            </a:r>
            <a:br>
              <a:rPr lang="en-US" dirty="0">
                <a:solidFill>
                  <a:srgbClr val="842D40"/>
                </a:solidFill>
                <a:latin typeface="Bernard MT Condensed" panose="02050806060905020404" pitchFamily="18" charset="77"/>
              </a:rPr>
            </a:br>
            <a:endParaRPr lang="en-US" dirty="0">
              <a:solidFill>
                <a:srgbClr val="842D40"/>
              </a:solidFill>
              <a:latin typeface="Bernard MT Condensed" panose="02050806060905020404" pitchFamily="18" charset="77"/>
            </a:endParaRPr>
          </a:p>
        </p:txBody>
      </p:sp>
      <p:sp>
        <p:nvSpPr>
          <p:cNvPr id="3" name="Subtitle 2">
            <a:extLst>
              <a:ext uri="{FF2B5EF4-FFF2-40B4-BE49-F238E27FC236}">
                <a16:creationId xmlns:a16="http://schemas.microsoft.com/office/drawing/2014/main" id="{C2A0E324-8C93-6949-B48A-AEC1291EE6E0}"/>
              </a:ext>
            </a:extLst>
          </p:cNvPr>
          <p:cNvSpPr>
            <a:spLocks noGrp="1"/>
          </p:cNvSpPr>
          <p:nvPr>
            <p:ph type="subTitle" idx="1"/>
          </p:nvPr>
        </p:nvSpPr>
        <p:spPr/>
        <p:txBody>
          <a:bodyPr>
            <a:normAutofit/>
          </a:bodyPr>
          <a:lstStyle/>
          <a:p>
            <a:r>
              <a:rPr lang="en-US" sz="4400" b="1" dirty="0">
                <a:solidFill>
                  <a:srgbClr val="002060"/>
                </a:solidFill>
                <a:latin typeface="Times New Roman" panose="02020603050405020304" pitchFamily="18" charset="0"/>
                <a:cs typeface="Times New Roman" panose="02020603050405020304" pitchFamily="18" charset="0"/>
              </a:rPr>
              <a:t>Assistant Lecturer:</a:t>
            </a:r>
          </a:p>
          <a:p>
            <a:r>
              <a:rPr lang="en-US" sz="4400" b="1" dirty="0" err="1">
                <a:solidFill>
                  <a:srgbClr val="002060"/>
                </a:solidFill>
                <a:latin typeface="Times New Roman" panose="02020603050405020304" pitchFamily="18" charset="0"/>
                <a:cs typeface="Times New Roman" panose="02020603050405020304" pitchFamily="18" charset="0"/>
              </a:rPr>
              <a:t>Rezhna</a:t>
            </a:r>
            <a:r>
              <a:rPr lang="en-US" sz="4400" b="1"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Balisany</a:t>
            </a:r>
            <a:r>
              <a:rPr lang="en-US" sz="4400" b="1"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56002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D9204-085B-0C44-AC67-F5F3BD7DBED6}"/>
              </a:ext>
            </a:extLst>
          </p:cNvPr>
          <p:cNvSpPr>
            <a:spLocks noGrp="1"/>
          </p:cNvSpPr>
          <p:nvPr>
            <p:ph type="title"/>
          </p:nvPr>
        </p:nvSpPr>
        <p:spPr/>
        <p:txBody>
          <a:bodyPr/>
          <a:lstStyle/>
          <a:p>
            <a:r>
              <a:rPr lang="en-US" dirty="0">
                <a:solidFill>
                  <a:schemeClr val="accent1">
                    <a:lumMod val="75000"/>
                  </a:schemeClr>
                </a:solidFill>
                <a:latin typeface="Bernard MT Condensed" panose="02050806060905020404" pitchFamily="18" charset="77"/>
              </a:rPr>
              <a:t>Objectives of School Management</a:t>
            </a:r>
            <a:br>
              <a:rPr lang="en-US" dirty="0">
                <a:solidFill>
                  <a:schemeClr val="accent1">
                    <a:lumMod val="75000"/>
                  </a:schemeClr>
                </a:solidFill>
                <a:latin typeface="Bernard MT Condensed" panose="02050806060905020404" pitchFamily="18" charset="77"/>
              </a:rPr>
            </a:br>
            <a:endParaRPr lang="en-US" dirty="0">
              <a:solidFill>
                <a:schemeClr val="accent1">
                  <a:lumMod val="75000"/>
                </a:schemeClr>
              </a:solidFill>
              <a:latin typeface="Bernard MT Condensed" panose="02050806060905020404" pitchFamily="18" charset="77"/>
            </a:endParaRPr>
          </a:p>
        </p:txBody>
      </p:sp>
      <p:sp>
        <p:nvSpPr>
          <p:cNvPr id="3" name="Content Placeholder 2">
            <a:extLst>
              <a:ext uri="{FF2B5EF4-FFF2-40B4-BE49-F238E27FC236}">
                <a16:creationId xmlns:a16="http://schemas.microsoft.com/office/drawing/2014/main" id="{1CFB104A-66DD-5C45-8161-3F8C3E890274}"/>
              </a:ext>
            </a:extLst>
          </p:cNvPr>
          <p:cNvSpPr>
            <a:spLocks noGrp="1"/>
          </p:cNvSpPr>
          <p:nvPr>
            <p:ph idx="1"/>
          </p:nvPr>
        </p:nvSpPr>
        <p:spPr>
          <a:xfrm>
            <a:off x="534572" y="1139483"/>
            <a:ext cx="11155680" cy="5353392"/>
          </a:xfrm>
        </p:spPr>
        <p:txBody>
          <a:bodyPr>
            <a:normAutofit/>
          </a:bodyPr>
          <a:lstStyle/>
          <a:p>
            <a:pPr algn="just">
              <a:lnSpc>
                <a:spcPct val="150000"/>
              </a:lnSpc>
            </a:pPr>
            <a:r>
              <a:rPr lang="en-US" sz="3000" dirty="0">
                <a:latin typeface="Times New Roman" panose="02020603050405020304" pitchFamily="18" charset="0"/>
                <a:cs typeface="Times New Roman" panose="02020603050405020304" pitchFamily="18" charset="0"/>
              </a:rPr>
              <a:t>To enable the student to understand the concept of management.</a:t>
            </a:r>
          </a:p>
          <a:p>
            <a:pPr algn="just">
              <a:lnSpc>
                <a:spcPct val="150000"/>
              </a:lnSpc>
            </a:pPr>
            <a:r>
              <a:rPr lang="en-US" sz="3000" dirty="0">
                <a:latin typeface="Times New Roman" panose="02020603050405020304" pitchFamily="18" charset="0"/>
                <a:cs typeface="Times New Roman" panose="02020603050405020304" pitchFamily="18" charset="0"/>
              </a:rPr>
              <a:t>To know about the leadership qualities. </a:t>
            </a:r>
          </a:p>
          <a:p>
            <a:pPr algn="just">
              <a:lnSpc>
                <a:spcPct val="150000"/>
              </a:lnSpc>
            </a:pPr>
            <a:r>
              <a:rPr lang="en-US" sz="3000" dirty="0">
                <a:latin typeface="Times New Roman" panose="02020603050405020304" pitchFamily="18" charset="0"/>
                <a:cs typeface="Times New Roman" panose="02020603050405020304" pitchFamily="18" charset="0"/>
              </a:rPr>
              <a:t>To know about the importance and concept of institutional planning in school. </a:t>
            </a:r>
            <a:endParaRPr lang="en-US" sz="3200" dirty="0">
              <a:latin typeface="Times New Roman" panose="02020603050405020304" pitchFamily="18" charset="0"/>
              <a:cs typeface="Times New Roman" panose="02020603050405020304" pitchFamily="18" charset="0"/>
            </a:endParaRPr>
          </a:p>
          <a:p>
            <a:pPr algn="just">
              <a:lnSpc>
                <a:spcPct val="150000"/>
              </a:lnSpc>
            </a:pPr>
            <a:r>
              <a:rPr lang="en-US" sz="3200" dirty="0">
                <a:latin typeface="Times New Roman" panose="02020603050405020304" pitchFamily="18" charset="0"/>
                <a:cs typeface="Times New Roman" panose="02020603050405020304" pitchFamily="18" charset="0"/>
              </a:rPr>
              <a:t>To understand the various concept of management &amp; their use in daily school routine</a:t>
            </a:r>
          </a:p>
          <a:p>
            <a:pPr algn="just">
              <a:lnSpc>
                <a:spcPct val="150000"/>
              </a:lnSpc>
            </a:pPr>
            <a:endParaRPr lang="en-US" sz="30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90221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3EC0A-2C59-7048-BA3B-2F4C59AD91A0}"/>
              </a:ext>
            </a:extLst>
          </p:cNvPr>
          <p:cNvSpPr>
            <a:spLocks noGrp="1"/>
          </p:cNvSpPr>
          <p:nvPr>
            <p:ph type="title"/>
          </p:nvPr>
        </p:nvSpPr>
        <p:spPr/>
        <p:txBody>
          <a:bodyPr/>
          <a:lstStyle/>
          <a:p>
            <a:r>
              <a:rPr lang="en-US" b="1" dirty="0">
                <a:solidFill>
                  <a:schemeClr val="accent1">
                    <a:lumMod val="75000"/>
                  </a:schemeClr>
                </a:solidFill>
                <a:latin typeface="Bernard MT Condensed" panose="02050806060905020404" pitchFamily="18" charset="77"/>
              </a:rPr>
              <a:t>6 Tips to effectively manage teachers</a:t>
            </a:r>
            <a:br>
              <a:rPr lang="en-US" b="1" dirty="0">
                <a:solidFill>
                  <a:schemeClr val="accent1">
                    <a:lumMod val="75000"/>
                  </a:schemeClr>
                </a:solidFill>
                <a:latin typeface="Bernard MT Condensed" panose="02050806060905020404" pitchFamily="18" charset="77"/>
              </a:rPr>
            </a:br>
            <a:endParaRPr lang="en-US" dirty="0">
              <a:solidFill>
                <a:schemeClr val="accent1">
                  <a:lumMod val="75000"/>
                </a:schemeClr>
              </a:solidFill>
              <a:latin typeface="Bernard MT Condensed" panose="02050806060905020404" pitchFamily="18" charset="77"/>
            </a:endParaRPr>
          </a:p>
        </p:txBody>
      </p:sp>
      <p:sp>
        <p:nvSpPr>
          <p:cNvPr id="3" name="Content Placeholder 2">
            <a:extLst>
              <a:ext uri="{FF2B5EF4-FFF2-40B4-BE49-F238E27FC236}">
                <a16:creationId xmlns:a16="http://schemas.microsoft.com/office/drawing/2014/main" id="{8570C455-D0A7-AB4B-9691-8B7907232786}"/>
              </a:ext>
            </a:extLst>
          </p:cNvPr>
          <p:cNvSpPr>
            <a:spLocks noGrp="1"/>
          </p:cNvSpPr>
          <p:nvPr>
            <p:ph idx="1"/>
          </p:nvPr>
        </p:nvSpPr>
        <p:spPr>
          <a:xfrm>
            <a:off x="838200" y="1266092"/>
            <a:ext cx="10515600" cy="4910871"/>
          </a:xfrm>
        </p:spPr>
        <p:txBody>
          <a:bodyPr/>
          <a:lstStyle/>
          <a:p>
            <a:pPr marL="0" indent="0" algn="just">
              <a:lnSpc>
                <a:spcPct val="150000"/>
              </a:lnSpc>
              <a:buNone/>
            </a:pPr>
            <a:r>
              <a:rPr lang="en-US" dirty="0"/>
              <a:t>1</a:t>
            </a:r>
            <a:r>
              <a:rPr lang="en-US" dirty="0">
                <a:latin typeface="Times New Roman" panose="02020603050405020304" pitchFamily="18" charset="0"/>
                <a:cs typeface="Times New Roman" panose="02020603050405020304" pitchFamily="18" charset="0"/>
              </a:rPr>
              <a:t>. Set clear expectations</a:t>
            </a:r>
          </a:p>
          <a:p>
            <a:pPr marL="0" indent="0" algn="just">
              <a:lnSpc>
                <a:spcPct val="150000"/>
              </a:lnSpc>
              <a:buNone/>
            </a:pPr>
            <a:r>
              <a:rPr lang="en-US" dirty="0">
                <a:latin typeface="Times New Roman" panose="02020603050405020304" pitchFamily="18" charset="0"/>
                <a:cs typeface="Times New Roman" panose="02020603050405020304" pitchFamily="18" charset="0"/>
              </a:rPr>
              <a:t>2. Be motivational and lead by example </a:t>
            </a:r>
          </a:p>
          <a:p>
            <a:pPr marL="0" indent="0" algn="just">
              <a:lnSpc>
                <a:spcPct val="150000"/>
              </a:lnSpc>
              <a:buNone/>
            </a:pPr>
            <a:r>
              <a:rPr lang="en-US" dirty="0">
                <a:latin typeface="Times New Roman" panose="02020603050405020304" pitchFamily="18" charset="0"/>
                <a:cs typeface="Times New Roman" panose="02020603050405020304" pitchFamily="18" charset="0"/>
              </a:rPr>
              <a:t>3. Develop strategies for time management</a:t>
            </a:r>
          </a:p>
          <a:p>
            <a:pPr marL="0" indent="0">
              <a:lnSpc>
                <a:spcPct val="150000"/>
              </a:lnSpc>
              <a:buNone/>
            </a:pPr>
            <a:r>
              <a:rPr lang="en-US" dirty="0">
                <a:latin typeface="Times New Roman" panose="02020603050405020304" pitchFamily="18" charset="0"/>
                <a:cs typeface="Times New Roman" panose="02020603050405020304" pitchFamily="18" charset="0"/>
              </a:rPr>
              <a:t>4.Embrace smart technology tools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5. Promote wellbeing</a:t>
            </a:r>
          </a:p>
          <a:p>
            <a:pPr marL="0" indent="0" algn="just">
              <a:lnSpc>
                <a:spcPct val="150000"/>
              </a:lnSpc>
              <a:buNone/>
            </a:pPr>
            <a:r>
              <a:rPr lang="en-US" dirty="0">
                <a:latin typeface="Times New Roman" panose="02020603050405020304" pitchFamily="18" charset="0"/>
                <a:cs typeface="Times New Roman" panose="02020603050405020304" pitchFamily="18" charset="0"/>
              </a:rPr>
              <a:t>6. Champion professional development</a:t>
            </a:r>
          </a:p>
          <a:p>
            <a:pPr marL="0" indent="0" algn="just">
              <a:lnSpc>
                <a:spcPct val="150000"/>
              </a:lnSpc>
              <a:buNone/>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466356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17911-23EC-A34A-A514-53C14581E949}"/>
              </a:ext>
            </a:extLst>
          </p:cNvPr>
          <p:cNvSpPr>
            <a:spLocks noGrp="1"/>
          </p:cNvSpPr>
          <p:nvPr>
            <p:ph type="title"/>
          </p:nvPr>
        </p:nvSpPr>
        <p:spPr/>
        <p:txBody>
          <a:bodyPr/>
          <a:lstStyle/>
          <a:p>
            <a:r>
              <a:rPr lang="en-US" b="1" dirty="0">
                <a:solidFill>
                  <a:schemeClr val="accent1">
                    <a:lumMod val="75000"/>
                  </a:schemeClr>
                </a:solidFill>
                <a:latin typeface="Bernard MT Condensed" panose="02050806060905020404" pitchFamily="18" charset="77"/>
                <a:cs typeface="Times New Roman" panose="02020603050405020304" pitchFamily="18" charset="0"/>
              </a:rPr>
              <a:t>What is classroom observation? </a:t>
            </a:r>
          </a:p>
        </p:txBody>
      </p:sp>
      <p:sp>
        <p:nvSpPr>
          <p:cNvPr id="3" name="Content Placeholder 2">
            <a:extLst>
              <a:ext uri="{FF2B5EF4-FFF2-40B4-BE49-F238E27FC236}">
                <a16:creationId xmlns:a16="http://schemas.microsoft.com/office/drawing/2014/main" id="{344BCA6F-16A0-B146-9BED-9D489F33B755}"/>
              </a:ext>
            </a:extLst>
          </p:cNvPr>
          <p:cNvSpPr>
            <a:spLocks noGrp="1"/>
          </p:cNvSpPr>
          <p:nvPr>
            <p:ph idx="1"/>
          </p:nvPr>
        </p:nvSpPr>
        <p:spPr>
          <a:xfrm>
            <a:off x="711200" y="1409700"/>
            <a:ext cx="10642600" cy="4767263"/>
          </a:xfrm>
        </p:spPr>
        <p:txBody>
          <a:bodyPr>
            <a:normAutofit lnSpcReduction="10000"/>
          </a:bodyPr>
          <a:lstStyle/>
          <a:p>
            <a:pPr>
              <a:lnSpc>
                <a:spcPct val="150000"/>
              </a:lnSpc>
            </a:pPr>
            <a:r>
              <a:rPr lang="en-US" dirty="0">
                <a:latin typeface="Times New Roman" panose="02020603050405020304" pitchFamily="18" charset="0"/>
                <a:cs typeface="Times New Roman" panose="02020603050405020304" pitchFamily="18" charset="0"/>
              </a:rPr>
              <a:t>It is the powerful tool for fact-finding of events in the class room on the level of teacher-performance and students' performance. </a:t>
            </a:r>
          </a:p>
          <a:p>
            <a:pPr>
              <a:lnSpc>
                <a:spcPct val="150000"/>
              </a:lnSpc>
            </a:pPr>
            <a:r>
              <a:rPr lang="en-US" dirty="0">
                <a:latin typeface="Times New Roman" panose="02020603050405020304" pitchFamily="18" charset="0"/>
                <a:cs typeface="Times New Roman" panose="02020603050405020304" pitchFamily="18" charset="0"/>
              </a:rPr>
              <a:t>It is a process of measuring classroom behaviors including classroom sessions, teacher's performance, and student's reactions </a:t>
            </a:r>
          </a:p>
          <a:p>
            <a:pPr>
              <a:lnSpc>
                <a:spcPct val="150000"/>
              </a:lnSpc>
            </a:pPr>
            <a:r>
              <a:rPr lang="en-US" dirty="0">
                <a:latin typeface="Times New Roman" panose="02020603050405020304" pitchFamily="18" charset="0"/>
                <a:cs typeface="Times New Roman" panose="02020603050405020304" pitchFamily="18" charset="0"/>
              </a:rPr>
              <a:t>Classroom observation is a judgmental subjective process in which the data collected, analyzed or interpreted have one role to play in the educational process: Judgment and punishment.</a:t>
            </a:r>
          </a:p>
          <a:p>
            <a:pPr>
              <a:lnSpc>
                <a:spcPct val="150000"/>
              </a:lnSpc>
            </a:pPr>
            <a:endParaRPr lang="en-US" dirty="0"/>
          </a:p>
        </p:txBody>
      </p:sp>
    </p:spTree>
    <p:extLst>
      <p:ext uri="{BB962C8B-B14F-4D97-AF65-F5344CB8AC3E}">
        <p14:creationId xmlns:p14="http://schemas.microsoft.com/office/powerpoint/2010/main" val="2645633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51CBF-4881-6547-81B2-6046F6501AD1}"/>
              </a:ext>
            </a:extLst>
          </p:cNvPr>
          <p:cNvSpPr>
            <a:spLocks noGrp="1"/>
          </p:cNvSpPr>
          <p:nvPr>
            <p:ph type="title"/>
          </p:nvPr>
        </p:nvSpPr>
        <p:spPr>
          <a:xfrm>
            <a:off x="622300" y="365125"/>
            <a:ext cx="10731500" cy="650875"/>
          </a:xfrm>
        </p:spPr>
        <p:txBody>
          <a:bodyPr>
            <a:normAutofit fontScale="90000"/>
          </a:bodyPr>
          <a:lstStyle/>
          <a:p>
            <a:r>
              <a:rPr lang="en-US" b="1" dirty="0">
                <a:solidFill>
                  <a:schemeClr val="accent1">
                    <a:lumMod val="75000"/>
                  </a:schemeClr>
                </a:solidFill>
                <a:latin typeface="Bernard MT Condensed" panose="02050806060905020404" pitchFamily="18" charset="77"/>
              </a:rPr>
              <a:t>What is classroom observation?</a:t>
            </a:r>
            <a:r>
              <a:rPr lang="en-US" dirty="0">
                <a:solidFill>
                  <a:schemeClr val="accent1">
                    <a:lumMod val="75000"/>
                  </a:schemeClr>
                </a:solidFill>
                <a:latin typeface="Bernard MT Condensed" panose="02050806060905020404" pitchFamily="18" charset="77"/>
              </a:rPr>
              <a:t> </a:t>
            </a:r>
          </a:p>
        </p:txBody>
      </p:sp>
      <p:sp>
        <p:nvSpPr>
          <p:cNvPr id="3" name="Content Placeholder 2">
            <a:extLst>
              <a:ext uri="{FF2B5EF4-FFF2-40B4-BE49-F238E27FC236}">
                <a16:creationId xmlns:a16="http://schemas.microsoft.com/office/drawing/2014/main" id="{E1966C84-6490-8A4E-B9CC-A1C2599488E0}"/>
              </a:ext>
            </a:extLst>
          </p:cNvPr>
          <p:cNvSpPr>
            <a:spLocks noGrp="1"/>
          </p:cNvSpPr>
          <p:nvPr>
            <p:ph idx="1"/>
          </p:nvPr>
        </p:nvSpPr>
        <p:spPr>
          <a:xfrm>
            <a:off x="393700" y="927100"/>
            <a:ext cx="11620500" cy="5694417"/>
          </a:xfrm>
        </p:spPr>
        <p:txBody>
          <a:bodyPr>
            <a:normAutofit fontScale="92500"/>
          </a:bodyPr>
          <a:lstStyle/>
          <a:p>
            <a:pPr algn="just">
              <a:lnSpc>
                <a:spcPct val="160000"/>
              </a:lnSpc>
            </a:pPr>
            <a:r>
              <a:rPr lang="en-US" dirty="0">
                <a:latin typeface="Times New Roman" panose="02020603050405020304" pitchFamily="18" charset="0"/>
                <a:cs typeface="Times New Roman" panose="02020603050405020304" pitchFamily="18" charset="0"/>
              </a:rPr>
              <a:t>is a formative process of gathering data around teacher learning targets to provide feedback to the teacher regarding growth and to inform future teacher learning </a:t>
            </a:r>
            <a:r>
              <a:rPr lang="en-US" b="1" dirty="0">
                <a:latin typeface="Times New Roman" panose="02020603050405020304" pitchFamily="18" charset="0"/>
                <a:cs typeface="Times New Roman" panose="02020603050405020304" pitchFamily="18" charset="0"/>
              </a:rPr>
              <a:t>b</a:t>
            </a:r>
            <a:r>
              <a:rPr lang="en-US" dirty="0">
                <a:latin typeface="Times New Roman" panose="02020603050405020304" pitchFamily="18" charset="0"/>
                <a:cs typeface="Times New Roman" panose="02020603050405020304" pitchFamily="18" charset="0"/>
              </a:rPr>
              <a:t>efore Observation, an observer should know: What? How? Who?  Why?</a:t>
            </a:r>
          </a:p>
          <a:p>
            <a:pPr algn="just">
              <a:lnSpc>
                <a:spcPct val="160000"/>
              </a:lnSpc>
            </a:pPr>
            <a:r>
              <a:rPr lang="en-US" dirty="0">
                <a:latin typeface="Times New Roman" panose="02020603050405020304" pitchFamily="18" charset="0"/>
                <a:cs typeface="Times New Roman" panose="02020603050405020304" pitchFamily="18" charset="0"/>
              </a:rPr>
              <a:t>  documenting life inside the classroom.</a:t>
            </a:r>
          </a:p>
          <a:p>
            <a:pPr algn="just">
              <a:lnSpc>
                <a:spcPct val="160000"/>
              </a:lnSpc>
            </a:pPr>
            <a:r>
              <a:rPr lang="en-US" dirty="0">
                <a:latin typeface="Times New Roman" panose="02020603050405020304" pitchFamily="18" charset="0"/>
                <a:cs typeface="Times New Roman" panose="02020603050405020304" pitchFamily="18" charset="0"/>
              </a:rPr>
              <a:t>procedures in data collection during actual lessons by</a:t>
            </a:r>
          </a:p>
          <a:p>
            <a:pPr algn="just">
              <a:lnSpc>
                <a:spcPct val="160000"/>
              </a:lnSpc>
            </a:pPr>
            <a:r>
              <a:rPr lang="en-US"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sym typeface="Symbol" pitchFamily="2" charset="2"/>
              </a:rPr>
              <a:t></a:t>
            </a:r>
            <a:r>
              <a:rPr lang="en-US" dirty="0">
                <a:latin typeface="Times New Roman" panose="02020603050405020304" pitchFamily="18" charset="0"/>
                <a:cs typeface="Times New Roman" panose="02020603050405020304" pitchFamily="18" charset="0"/>
              </a:rPr>
              <a:t> watching </a:t>
            </a:r>
            <a:r>
              <a:rPr lang="en-US" dirty="0">
                <a:latin typeface="Times New Roman" panose="02020603050405020304" pitchFamily="18" charset="0"/>
                <a:cs typeface="Times New Roman" panose="02020603050405020304" pitchFamily="18" charset="0"/>
                <a:sym typeface="Symbol" pitchFamily="2" charset="2"/>
              </a:rPr>
              <a:t></a:t>
            </a:r>
            <a:r>
              <a:rPr lang="en-US" dirty="0">
                <a:latin typeface="Times New Roman" panose="02020603050405020304" pitchFamily="18" charset="0"/>
                <a:cs typeface="Times New Roman" panose="02020603050405020304" pitchFamily="18" charset="0"/>
              </a:rPr>
              <a:t> listening </a:t>
            </a:r>
            <a:r>
              <a:rPr lang="en-US" dirty="0">
                <a:latin typeface="Times New Roman" panose="02020603050405020304" pitchFamily="18" charset="0"/>
                <a:cs typeface="Times New Roman" panose="02020603050405020304" pitchFamily="18" charset="0"/>
                <a:sym typeface="Symbol" pitchFamily="2" charset="2"/>
              </a:rPr>
              <a:t></a:t>
            </a:r>
            <a:r>
              <a:rPr lang="en-US" dirty="0">
                <a:latin typeface="Times New Roman" panose="02020603050405020304" pitchFamily="18" charset="0"/>
                <a:cs typeface="Times New Roman" panose="02020603050405020304" pitchFamily="18" charset="0"/>
              </a:rPr>
              <a:t> recording</a:t>
            </a:r>
          </a:p>
          <a:p>
            <a:pPr marL="0" indent="0" algn="just">
              <a:lnSpc>
                <a:spcPct val="160000"/>
              </a:lnSpc>
              <a:buNone/>
            </a:pPr>
            <a:r>
              <a:rPr lang="en-US"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631978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3F8B2-CC3E-424C-8A27-4E063036A8D8}"/>
              </a:ext>
            </a:extLst>
          </p:cNvPr>
          <p:cNvSpPr>
            <a:spLocks noGrp="1"/>
          </p:cNvSpPr>
          <p:nvPr>
            <p:ph type="title"/>
          </p:nvPr>
        </p:nvSpPr>
        <p:spPr/>
        <p:txBody>
          <a:bodyPr>
            <a:normAutofit fontScale="90000"/>
          </a:bodyPr>
          <a:lstStyle/>
          <a:p>
            <a:br>
              <a:rPr lang="en-US" dirty="0"/>
            </a:br>
            <a:br>
              <a:rPr lang="en-US" dirty="0"/>
            </a:br>
            <a:r>
              <a:rPr lang="en-US" dirty="0">
                <a:solidFill>
                  <a:schemeClr val="accent1">
                    <a:lumMod val="75000"/>
                  </a:schemeClr>
                </a:solidFill>
                <a:latin typeface="Bernard MT Condensed" panose="02050806060905020404" pitchFamily="18" charset="77"/>
              </a:rPr>
              <a:t>Advantages </a:t>
            </a:r>
            <a:r>
              <a:rPr lang="en-US" b="1" dirty="0">
                <a:solidFill>
                  <a:schemeClr val="accent1">
                    <a:lumMod val="75000"/>
                  </a:schemeClr>
                </a:solidFill>
                <a:latin typeface="Bernard MT Condensed" panose="02050806060905020404" pitchFamily="18" charset="77"/>
              </a:rPr>
              <a:t>Classroom observation</a:t>
            </a:r>
            <a:br>
              <a:rPr lang="en-US" dirty="0">
                <a:solidFill>
                  <a:schemeClr val="accent1">
                    <a:lumMod val="75000"/>
                  </a:schemeClr>
                </a:solidFill>
                <a:latin typeface="Bernard MT Condensed" panose="02050806060905020404" pitchFamily="18" charset="77"/>
              </a:rPr>
            </a:br>
            <a:br>
              <a:rPr lang="en-US" dirty="0">
                <a:solidFill>
                  <a:schemeClr val="accent1">
                    <a:lumMod val="75000"/>
                  </a:schemeClr>
                </a:solidFill>
                <a:latin typeface="Bernard MT Condensed" panose="02050806060905020404" pitchFamily="18" charset="77"/>
              </a:rPr>
            </a:br>
            <a:endParaRPr lang="en-US" dirty="0">
              <a:solidFill>
                <a:schemeClr val="accent1">
                  <a:lumMod val="75000"/>
                </a:schemeClr>
              </a:solidFill>
              <a:latin typeface="Bernard MT Condensed" panose="02050806060905020404" pitchFamily="18" charset="77"/>
            </a:endParaRPr>
          </a:p>
        </p:txBody>
      </p:sp>
      <p:sp>
        <p:nvSpPr>
          <p:cNvPr id="3" name="Content Placeholder 2">
            <a:extLst>
              <a:ext uri="{FF2B5EF4-FFF2-40B4-BE49-F238E27FC236}">
                <a16:creationId xmlns:a16="http://schemas.microsoft.com/office/drawing/2014/main" id="{491C3991-BA4C-E44F-BB0D-F7A24C814CBC}"/>
              </a:ext>
            </a:extLst>
          </p:cNvPr>
          <p:cNvSpPr>
            <a:spLocks noGrp="1"/>
          </p:cNvSpPr>
          <p:nvPr>
            <p:ph idx="1"/>
          </p:nvPr>
        </p:nvSpPr>
        <p:spPr/>
        <p:txBody>
          <a:bodyPr/>
          <a:lstStyle/>
          <a:p>
            <a:pPr algn="just">
              <a:lnSpc>
                <a:spcPct val="150000"/>
              </a:lnSpc>
            </a:pPr>
            <a:r>
              <a:rPr lang="en-US" sz="3200" dirty="0">
                <a:latin typeface="Times New Roman" panose="02020603050405020304" pitchFamily="18" charset="0"/>
                <a:cs typeface="Times New Roman" panose="02020603050405020304" pitchFamily="18" charset="0"/>
              </a:rPr>
              <a:t>Develop self-awareness.</a:t>
            </a:r>
          </a:p>
          <a:p>
            <a:pPr algn="just">
              <a:lnSpc>
                <a:spcPct val="150000"/>
              </a:lnSpc>
            </a:pPr>
            <a:r>
              <a:rPr lang="en-US" sz="3200" dirty="0">
                <a:latin typeface="Times New Roman" panose="02020603050405020304" pitchFamily="18" charset="0"/>
                <a:cs typeface="Times New Roman" panose="02020603050405020304" pitchFamily="18" charset="0"/>
              </a:rPr>
              <a:t>Think critically of classroom performance.</a:t>
            </a:r>
          </a:p>
          <a:p>
            <a:pPr algn="just">
              <a:lnSpc>
                <a:spcPct val="150000"/>
              </a:lnSpc>
            </a:pPr>
            <a:r>
              <a:rPr lang="en-US" sz="3200" dirty="0">
                <a:latin typeface="Times New Roman" panose="02020603050405020304" pitchFamily="18" charset="0"/>
                <a:cs typeface="Times New Roman" panose="02020603050405020304" pitchFamily="18" charset="0"/>
              </a:rPr>
              <a:t>Grow professionally.</a:t>
            </a:r>
          </a:p>
          <a:p>
            <a:pPr algn="just">
              <a:lnSpc>
                <a:spcPct val="150000"/>
              </a:lnSpc>
            </a:pPr>
            <a:r>
              <a:rPr lang="en-US" sz="3200" dirty="0">
                <a:latin typeface="Times New Roman" panose="02020603050405020304" pitchFamily="18" charset="0"/>
                <a:cs typeface="Times New Roman" panose="02020603050405020304" pitchFamily="18" charset="0"/>
              </a:rPr>
              <a:t>Build self-confidence.</a:t>
            </a:r>
          </a:p>
          <a:p>
            <a:pPr algn="just">
              <a:lnSpc>
                <a:spcPct val="150000"/>
              </a:lnSpc>
            </a:pPr>
            <a:r>
              <a:rPr lang="en-US" sz="3200" dirty="0">
                <a:latin typeface="Times New Roman" panose="02020603050405020304" pitchFamily="18" charset="0"/>
                <a:cs typeface="Times New Roman" panose="02020603050405020304" pitchFamily="18" charset="0"/>
              </a:rPr>
              <a:t>Learn from peers.</a:t>
            </a:r>
          </a:p>
          <a:p>
            <a:endParaRPr lang="en-US" dirty="0"/>
          </a:p>
        </p:txBody>
      </p:sp>
    </p:spTree>
    <p:extLst>
      <p:ext uri="{BB962C8B-B14F-4D97-AF65-F5344CB8AC3E}">
        <p14:creationId xmlns:p14="http://schemas.microsoft.com/office/powerpoint/2010/main" val="3459236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A495-D322-9A4C-9622-76192E1F6E66}"/>
              </a:ext>
            </a:extLst>
          </p:cNvPr>
          <p:cNvSpPr>
            <a:spLocks noGrp="1"/>
          </p:cNvSpPr>
          <p:nvPr>
            <p:ph type="title"/>
          </p:nvPr>
        </p:nvSpPr>
        <p:spPr/>
        <p:txBody>
          <a:bodyPr>
            <a:normAutofit fontScale="90000"/>
          </a:bodyPr>
          <a:lstStyle/>
          <a:p>
            <a:br>
              <a:rPr lang="en-US" dirty="0">
                <a:solidFill>
                  <a:schemeClr val="accent1">
                    <a:lumMod val="75000"/>
                  </a:schemeClr>
                </a:solidFill>
                <a:latin typeface="Bernard MT Condensed" panose="02050806060905020404" pitchFamily="18" charset="77"/>
              </a:rPr>
            </a:br>
            <a:br>
              <a:rPr lang="en-US" dirty="0">
                <a:solidFill>
                  <a:schemeClr val="accent1">
                    <a:lumMod val="75000"/>
                  </a:schemeClr>
                </a:solidFill>
                <a:latin typeface="Bernard MT Condensed" panose="02050806060905020404" pitchFamily="18" charset="77"/>
              </a:rPr>
            </a:br>
            <a:r>
              <a:rPr lang="en-US" dirty="0">
                <a:solidFill>
                  <a:schemeClr val="accent1">
                    <a:lumMod val="75000"/>
                  </a:schemeClr>
                </a:solidFill>
                <a:latin typeface="Bernard MT Condensed" panose="02050806060905020404" pitchFamily="18" charset="77"/>
              </a:rPr>
              <a:t>Advantages </a:t>
            </a:r>
            <a:r>
              <a:rPr lang="en-US" b="1" dirty="0">
                <a:solidFill>
                  <a:schemeClr val="accent1">
                    <a:lumMod val="75000"/>
                  </a:schemeClr>
                </a:solidFill>
                <a:latin typeface="Bernard MT Condensed" panose="02050806060905020404" pitchFamily="18" charset="77"/>
              </a:rPr>
              <a:t>Classroom observation</a:t>
            </a:r>
            <a:br>
              <a:rPr lang="en-US" dirty="0">
                <a:solidFill>
                  <a:schemeClr val="accent1">
                    <a:lumMod val="75000"/>
                  </a:schemeClr>
                </a:solidFill>
                <a:latin typeface="Bernard MT Condensed" panose="02050806060905020404" pitchFamily="18" charset="77"/>
              </a:rPr>
            </a:br>
            <a:br>
              <a:rPr lang="en-US" dirty="0">
                <a:solidFill>
                  <a:schemeClr val="accent1">
                    <a:lumMod val="75000"/>
                  </a:schemeClr>
                </a:solidFill>
                <a:latin typeface="Bernard MT Condensed" panose="02050806060905020404" pitchFamily="18" charset="77"/>
              </a:rPr>
            </a:br>
            <a:endParaRPr lang="en-US" dirty="0"/>
          </a:p>
        </p:txBody>
      </p:sp>
      <p:sp>
        <p:nvSpPr>
          <p:cNvPr id="3" name="Content Placeholder 2">
            <a:extLst>
              <a:ext uri="{FF2B5EF4-FFF2-40B4-BE49-F238E27FC236}">
                <a16:creationId xmlns:a16="http://schemas.microsoft.com/office/drawing/2014/main" id="{23788D20-9661-9446-9DBE-1F78430A4019}"/>
              </a:ext>
            </a:extLst>
          </p:cNvPr>
          <p:cNvSpPr>
            <a:spLocks noGrp="1"/>
          </p:cNvSpPr>
          <p:nvPr>
            <p:ph idx="1"/>
          </p:nvPr>
        </p:nvSpPr>
        <p:spPr>
          <a:xfrm>
            <a:off x="838200" y="1447800"/>
            <a:ext cx="10515600" cy="4729163"/>
          </a:xfrm>
        </p:spPr>
        <p:txBody>
          <a:bodyPr/>
          <a:lstStyle/>
          <a:p>
            <a:pPr>
              <a:lnSpc>
                <a:spcPct val="150000"/>
              </a:lnSpc>
            </a:pPr>
            <a:r>
              <a:rPr lang="en-US" dirty="0">
                <a:latin typeface="Times New Roman" panose="02020603050405020304" pitchFamily="18" charset="0"/>
                <a:cs typeface="Times New Roman" panose="02020603050405020304" pitchFamily="18" charset="0"/>
              </a:rPr>
              <a:t>Improve personal teaching methods</a:t>
            </a:r>
          </a:p>
          <a:p>
            <a:pPr>
              <a:lnSpc>
                <a:spcPct val="150000"/>
              </a:lnSpc>
            </a:pPr>
            <a:r>
              <a:rPr lang="en-US" dirty="0">
                <a:latin typeface="Times New Roman" panose="02020603050405020304" pitchFamily="18" charset="0"/>
                <a:cs typeface="Times New Roman" panose="02020603050405020304" pitchFamily="18" charset="0"/>
              </a:rPr>
              <a:t>Improve classroom practice and performance</a:t>
            </a:r>
          </a:p>
          <a:p>
            <a:pPr>
              <a:lnSpc>
                <a:spcPct val="150000"/>
              </a:lnSpc>
            </a:pPr>
            <a:r>
              <a:rPr lang="en-US" dirty="0">
                <a:latin typeface="Times New Roman" panose="02020603050405020304" pitchFamily="18" charset="0"/>
                <a:cs typeface="Times New Roman" panose="02020603050405020304" pitchFamily="18" charset="0"/>
              </a:rPr>
              <a:t>Evaluate teaching.</a:t>
            </a:r>
          </a:p>
          <a:p>
            <a:pPr>
              <a:lnSpc>
                <a:spcPct val="150000"/>
              </a:lnSpc>
            </a:pPr>
            <a:r>
              <a:rPr lang="en-US" dirty="0">
                <a:latin typeface="Times New Roman" panose="02020603050405020304" pitchFamily="18" charset="0"/>
                <a:cs typeface="Times New Roman" panose="02020603050405020304" pitchFamily="18" charset="0"/>
              </a:rPr>
              <a:t>Focus on one’s own areas of need for improvement.</a:t>
            </a:r>
          </a:p>
          <a:p>
            <a:pPr>
              <a:lnSpc>
                <a:spcPct val="150000"/>
              </a:lnSpc>
            </a:pPr>
            <a:r>
              <a:rPr lang="en-US" dirty="0">
                <a:latin typeface="Times New Roman" panose="02020603050405020304" pitchFamily="18" charset="0"/>
                <a:cs typeface="Times New Roman" panose="02020603050405020304" pitchFamily="18" charset="0"/>
              </a:rPr>
              <a:t>Collect data to be able to describe, analyze &amp; interpret classroom interaction.</a:t>
            </a:r>
          </a:p>
          <a:p>
            <a:endParaRPr lang="en-US" dirty="0"/>
          </a:p>
        </p:txBody>
      </p:sp>
    </p:spTree>
    <p:extLst>
      <p:ext uri="{BB962C8B-B14F-4D97-AF65-F5344CB8AC3E}">
        <p14:creationId xmlns:p14="http://schemas.microsoft.com/office/powerpoint/2010/main" val="3463808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F993-1FE9-F042-AFB1-E539DE60ABF2}"/>
              </a:ext>
            </a:extLst>
          </p:cNvPr>
          <p:cNvSpPr>
            <a:spLocks noGrp="1"/>
          </p:cNvSpPr>
          <p:nvPr>
            <p:ph type="title"/>
          </p:nvPr>
        </p:nvSpPr>
        <p:spPr/>
        <p:txBody>
          <a:bodyPr>
            <a:normAutofit fontScale="90000"/>
          </a:bodyPr>
          <a:lstStyle/>
          <a:p>
            <a:br>
              <a:rPr lang="en-US" dirty="0">
                <a:solidFill>
                  <a:schemeClr val="accent1">
                    <a:lumMod val="75000"/>
                  </a:schemeClr>
                </a:solidFill>
                <a:latin typeface="Bernard MT Condensed" panose="02050806060905020404" pitchFamily="18" charset="77"/>
              </a:rPr>
            </a:br>
            <a:br>
              <a:rPr lang="en-US" dirty="0">
                <a:solidFill>
                  <a:schemeClr val="accent1">
                    <a:lumMod val="75000"/>
                  </a:schemeClr>
                </a:solidFill>
                <a:latin typeface="Bernard MT Condensed" panose="02050806060905020404" pitchFamily="18" charset="77"/>
              </a:rPr>
            </a:br>
            <a:r>
              <a:rPr lang="en-US" dirty="0">
                <a:solidFill>
                  <a:schemeClr val="accent1">
                    <a:lumMod val="75000"/>
                  </a:schemeClr>
                </a:solidFill>
                <a:latin typeface="Bernard MT Condensed" panose="02050806060905020404" pitchFamily="18" charset="77"/>
              </a:rPr>
              <a:t>Advantages </a:t>
            </a:r>
            <a:r>
              <a:rPr lang="en-US" b="1" dirty="0">
                <a:solidFill>
                  <a:schemeClr val="accent1">
                    <a:lumMod val="75000"/>
                  </a:schemeClr>
                </a:solidFill>
                <a:latin typeface="Bernard MT Condensed" panose="02050806060905020404" pitchFamily="18" charset="77"/>
              </a:rPr>
              <a:t>Classroom observation</a:t>
            </a:r>
            <a:br>
              <a:rPr lang="en-US" dirty="0">
                <a:solidFill>
                  <a:schemeClr val="accent1">
                    <a:lumMod val="75000"/>
                  </a:schemeClr>
                </a:solidFill>
                <a:latin typeface="Bernard MT Condensed" panose="02050806060905020404" pitchFamily="18" charset="77"/>
              </a:rPr>
            </a:br>
            <a:br>
              <a:rPr lang="en-US" dirty="0">
                <a:solidFill>
                  <a:schemeClr val="accent1">
                    <a:lumMod val="75000"/>
                  </a:schemeClr>
                </a:solidFill>
                <a:latin typeface="Bernard MT Condensed" panose="02050806060905020404" pitchFamily="18" charset="77"/>
              </a:rPr>
            </a:br>
            <a:endParaRPr lang="en-US" dirty="0"/>
          </a:p>
        </p:txBody>
      </p:sp>
      <p:sp>
        <p:nvSpPr>
          <p:cNvPr id="3" name="Content Placeholder 2">
            <a:extLst>
              <a:ext uri="{FF2B5EF4-FFF2-40B4-BE49-F238E27FC236}">
                <a16:creationId xmlns:a16="http://schemas.microsoft.com/office/drawing/2014/main" id="{9A4E415D-1F99-A046-92B0-C9047254188D}"/>
              </a:ext>
            </a:extLst>
          </p:cNvPr>
          <p:cNvSpPr>
            <a:spLocks noGrp="1"/>
          </p:cNvSpPr>
          <p:nvPr>
            <p:ph idx="1"/>
          </p:nvPr>
        </p:nvSpPr>
        <p:spPr>
          <a:xfrm>
            <a:off x="838200" y="1409700"/>
            <a:ext cx="10515600" cy="4767263"/>
          </a:xfrm>
        </p:spPr>
        <p:txBody>
          <a:bodyPr>
            <a:normAutofit/>
          </a:bodyPr>
          <a:lstStyle/>
          <a:p>
            <a:pPr>
              <a:lnSpc>
                <a:spcPct val="150000"/>
              </a:lnSpc>
            </a:pPr>
            <a:r>
              <a:rPr lang="en-US" dirty="0">
                <a:latin typeface="Times New Roman" panose="02020603050405020304" pitchFamily="18" charset="0"/>
                <a:cs typeface="Times New Roman" panose="02020603050405020304" pitchFamily="18" charset="0"/>
              </a:rPr>
              <a:t>Develop research skills.</a:t>
            </a:r>
          </a:p>
          <a:p>
            <a:pPr>
              <a:lnSpc>
                <a:spcPct val="150000"/>
              </a:lnSpc>
            </a:pPr>
            <a:r>
              <a:rPr lang="en-US" dirty="0">
                <a:latin typeface="Times New Roman" panose="02020603050405020304" pitchFamily="18" charset="0"/>
                <a:cs typeface="Times New Roman" panose="02020603050405020304" pitchFamily="18" charset="0"/>
              </a:rPr>
              <a:t>Offer Teachers’ feedback.</a:t>
            </a:r>
          </a:p>
          <a:p>
            <a:pPr>
              <a:lnSpc>
                <a:spcPct val="150000"/>
              </a:lnSpc>
            </a:pPr>
            <a:r>
              <a:rPr lang="en-US" dirty="0">
                <a:latin typeface="Times New Roman" panose="02020603050405020304" pitchFamily="18" charset="0"/>
                <a:cs typeface="Times New Roman" panose="02020603050405020304" pitchFamily="18" charset="0"/>
              </a:rPr>
              <a:t>Offer Teachers an extra pair of eyes.</a:t>
            </a:r>
          </a:p>
          <a:p>
            <a:pPr>
              <a:lnSpc>
                <a:spcPct val="150000"/>
              </a:lnSpc>
            </a:pPr>
            <a:r>
              <a:rPr lang="en-US" dirty="0">
                <a:latin typeface="Times New Roman" panose="02020603050405020304" pitchFamily="18" charset="0"/>
                <a:cs typeface="Times New Roman" panose="02020603050405020304" pitchFamily="18" charset="0"/>
              </a:rPr>
              <a:t>Encourage collaboration and exchange of ideas.</a:t>
            </a:r>
          </a:p>
          <a:p>
            <a:pPr>
              <a:lnSpc>
                <a:spcPct val="150000"/>
              </a:lnSpc>
            </a:pPr>
            <a:r>
              <a:rPr lang="en-US" dirty="0">
                <a:latin typeface="Times New Roman" panose="02020603050405020304" pitchFamily="18" charset="0"/>
                <a:cs typeface="Times New Roman" panose="02020603050405020304" pitchFamily="18" charset="0"/>
              </a:rPr>
              <a:t>Encourage better lesson preparation.</a:t>
            </a:r>
          </a:p>
          <a:p>
            <a:pPr>
              <a:lnSpc>
                <a:spcPct val="150000"/>
              </a:lnSpc>
            </a:pPr>
            <a:endParaRPr lang="en-US" dirty="0">
              <a:latin typeface="Times New Roman" panose="02020603050405020304" pitchFamily="18" charset="0"/>
              <a:cs typeface="Times New Roman" panose="02020603050405020304" pitchFamily="18" charset="0"/>
            </a:endParaRPr>
          </a:p>
          <a:p>
            <a:pPr marL="0" indent="0">
              <a:lnSpc>
                <a:spcPct val="150000"/>
              </a:lnSpc>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Tree>
    <p:extLst>
      <p:ext uri="{BB962C8B-B14F-4D97-AF65-F5344CB8AC3E}">
        <p14:creationId xmlns:p14="http://schemas.microsoft.com/office/powerpoint/2010/main" val="230968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FACA9-0C60-C74F-85C6-A9BB6BF489CE}"/>
              </a:ext>
            </a:extLst>
          </p:cNvPr>
          <p:cNvSpPr>
            <a:spLocks noGrp="1"/>
          </p:cNvSpPr>
          <p:nvPr>
            <p:ph type="title"/>
          </p:nvPr>
        </p:nvSpPr>
        <p:spPr>
          <a:xfrm>
            <a:off x="838200" y="450167"/>
            <a:ext cx="10515600" cy="914400"/>
          </a:xfrm>
        </p:spPr>
        <p:txBody>
          <a:bodyPr>
            <a:normAutofit fontScale="90000"/>
          </a:bodyPr>
          <a:lstStyle/>
          <a:p>
            <a:br>
              <a:rPr lang="en-US" b="1" dirty="0">
                <a:solidFill>
                  <a:schemeClr val="accent1">
                    <a:lumMod val="75000"/>
                  </a:schemeClr>
                </a:solidFill>
                <a:latin typeface="Bernard MT Condensed" panose="02050806060905020404" pitchFamily="18" charset="77"/>
              </a:rPr>
            </a:br>
            <a:r>
              <a:rPr lang="en-US" b="1" dirty="0">
                <a:solidFill>
                  <a:schemeClr val="accent1">
                    <a:lumMod val="75000"/>
                  </a:schemeClr>
                </a:solidFill>
                <a:latin typeface="Bernard MT Condensed" panose="02050806060905020404" pitchFamily="18" charset="77"/>
              </a:rPr>
              <a:t>Types of observers:</a:t>
            </a:r>
            <a:br>
              <a:rPr lang="en-US" dirty="0">
                <a:solidFill>
                  <a:schemeClr val="accent1">
                    <a:lumMod val="75000"/>
                  </a:schemeClr>
                </a:solidFill>
                <a:latin typeface="Bernard MT Condensed" panose="02050806060905020404" pitchFamily="18" charset="77"/>
              </a:rPr>
            </a:br>
            <a:br>
              <a:rPr lang="en-US" dirty="0">
                <a:solidFill>
                  <a:schemeClr val="accent1">
                    <a:lumMod val="75000"/>
                  </a:schemeClr>
                </a:solidFill>
                <a:latin typeface="Bernard MT Condensed" panose="02050806060905020404" pitchFamily="18" charset="77"/>
              </a:rPr>
            </a:br>
            <a:endParaRPr lang="en-US" dirty="0">
              <a:solidFill>
                <a:schemeClr val="accent1">
                  <a:lumMod val="75000"/>
                </a:schemeClr>
              </a:solidFill>
              <a:latin typeface="Bernard MT Condensed" panose="02050806060905020404" pitchFamily="18" charset="77"/>
            </a:endParaRPr>
          </a:p>
        </p:txBody>
      </p:sp>
      <p:sp>
        <p:nvSpPr>
          <p:cNvPr id="3" name="Content Placeholder 2">
            <a:extLst>
              <a:ext uri="{FF2B5EF4-FFF2-40B4-BE49-F238E27FC236}">
                <a16:creationId xmlns:a16="http://schemas.microsoft.com/office/drawing/2014/main" id="{BE9EB3F3-5935-6440-B1DD-6EC3A667706C}"/>
              </a:ext>
            </a:extLst>
          </p:cNvPr>
          <p:cNvSpPr>
            <a:spLocks noGrp="1"/>
          </p:cNvSpPr>
          <p:nvPr>
            <p:ph idx="1"/>
          </p:nvPr>
        </p:nvSpPr>
        <p:spPr>
          <a:xfrm>
            <a:off x="838200" y="1182414"/>
            <a:ext cx="10515600" cy="5225419"/>
          </a:xfrm>
        </p:spPr>
        <p:txBody>
          <a:bodyPr>
            <a:normAutofit/>
          </a:bodyPr>
          <a:lstStyle/>
          <a:p>
            <a:pPr marL="0" indent="0">
              <a:buNone/>
            </a:pPr>
            <a:endParaRPr lang="en-US" dirty="0"/>
          </a:p>
          <a:p>
            <a:pPr algn="just">
              <a:lnSpc>
                <a:spcPct val="150000"/>
              </a:lnSpc>
            </a:pPr>
            <a:r>
              <a:rPr lang="en-US" sz="3600" dirty="0">
                <a:latin typeface="Times New Roman" panose="02020603050405020304" pitchFamily="18" charset="0"/>
                <a:cs typeface="Times New Roman" panose="02020603050405020304" pitchFamily="18" charset="0"/>
              </a:rPr>
              <a:t>Teachers Peer observation</a:t>
            </a:r>
          </a:p>
          <a:p>
            <a:pPr marL="0" indent="0" algn="just">
              <a:lnSpc>
                <a:spcPct val="150000"/>
              </a:lnSpc>
              <a:buNone/>
            </a:pP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Teacher trainer</a:t>
            </a:r>
          </a:p>
          <a:p>
            <a:endParaRPr lang="en-US" sz="3600" dirty="0">
              <a:latin typeface="Times New Roman" panose="02020603050405020304" pitchFamily="18" charset="0"/>
              <a:cs typeface="Times New Roman" panose="02020603050405020304" pitchFamily="18" charset="0"/>
            </a:endParaRPr>
          </a:p>
          <a:p>
            <a:pPr algn="just">
              <a:lnSpc>
                <a:spcPct val="150000"/>
              </a:lnSpc>
            </a:pPr>
            <a:r>
              <a:rPr lang="en-US" sz="3600" dirty="0">
                <a:latin typeface="Times New Roman" panose="02020603050405020304" pitchFamily="18" charset="0"/>
                <a:cs typeface="Times New Roman" panose="02020603050405020304" pitchFamily="18" charset="0"/>
              </a:rPr>
              <a:t>Supervisory observation</a:t>
            </a:r>
          </a:p>
          <a:p>
            <a:endParaRPr lang="en-US" dirty="0"/>
          </a:p>
        </p:txBody>
      </p:sp>
    </p:spTree>
    <p:extLst>
      <p:ext uri="{BB962C8B-B14F-4D97-AF65-F5344CB8AC3E}">
        <p14:creationId xmlns:p14="http://schemas.microsoft.com/office/powerpoint/2010/main" val="1120343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5972-277E-444A-AA5F-C64A3F034232}"/>
              </a:ext>
            </a:extLst>
          </p:cNvPr>
          <p:cNvSpPr>
            <a:spLocks noGrp="1"/>
          </p:cNvSpPr>
          <p:nvPr>
            <p:ph type="title"/>
          </p:nvPr>
        </p:nvSpPr>
        <p:spPr/>
        <p:txBody>
          <a:bodyPr/>
          <a:lstStyle/>
          <a:p>
            <a:r>
              <a:rPr lang="en-US" b="1" dirty="0">
                <a:solidFill>
                  <a:schemeClr val="accent1">
                    <a:lumMod val="75000"/>
                  </a:schemeClr>
                </a:solidFill>
                <a:latin typeface="Bernard MT Condensed" panose="02050806060905020404" pitchFamily="18" charset="77"/>
              </a:rPr>
              <a:t>Advantages of observation-types:</a:t>
            </a:r>
            <a:r>
              <a:rPr lang="en-US" dirty="0">
                <a:solidFill>
                  <a:schemeClr val="accent1">
                    <a:lumMod val="75000"/>
                  </a:schemeClr>
                </a:solidFill>
                <a:latin typeface="Bernard MT Condensed" panose="02050806060905020404" pitchFamily="18" charset="77"/>
              </a:rPr>
              <a:t> </a:t>
            </a:r>
          </a:p>
        </p:txBody>
      </p:sp>
      <p:sp>
        <p:nvSpPr>
          <p:cNvPr id="3" name="Content Placeholder 2">
            <a:extLst>
              <a:ext uri="{FF2B5EF4-FFF2-40B4-BE49-F238E27FC236}">
                <a16:creationId xmlns:a16="http://schemas.microsoft.com/office/drawing/2014/main" id="{E41488FF-B692-C640-8554-9A74FD137722}"/>
              </a:ext>
            </a:extLst>
          </p:cNvPr>
          <p:cNvSpPr>
            <a:spLocks noGrp="1"/>
          </p:cNvSpPr>
          <p:nvPr>
            <p:ph idx="1"/>
          </p:nvPr>
        </p:nvSpPr>
        <p:spPr>
          <a:xfrm>
            <a:off x="838200" y="1524000"/>
            <a:ext cx="10886162" cy="4968875"/>
          </a:xfrm>
        </p:spPr>
        <p:txBody>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1.</a:t>
            </a:r>
            <a:r>
              <a:rPr lang="en-US" b="1" dirty="0">
                <a:latin typeface="Times New Roman" panose="02020603050405020304" pitchFamily="18" charset="0"/>
                <a:cs typeface="Times New Roman" panose="02020603050405020304" pitchFamily="18" charset="0"/>
              </a:rPr>
              <a:t>Regular Observation</a:t>
            </a:r>
            <a:r>
              <a:rPr lang="en-US" dirty="0">
                <a:latin typeface="Times New Roman" panose="02020603050405020304" pitchFamily="18" charset="0"/>
                <a:cs typeface="Times New Roman" panose="02020603050405020304" pitchFamily="18" charset="0"/>
              </a:rPr>
              <a:t>: It is the type of observation that takes place when a new in-service teacher observing the senior teachers’ classes. The most important advantage of this type of observation is that it creates a certain formal relationship and neat concern for picking out all process elements. That's why it might be judgmental. </a:t>
            </a:r>
            <a:endParaRPr lang="en-US" dirty="0"/>
          </a:p>
        </p:txBody>
      </p:sp>
    </p:spTree>
    <p:extLst>
      <p:ext uri="{BB962C8B-B14F-4D97-AF65-F5344CB8AC3E}">
        <p14:creationId xmlns:p14="http://schemas.microsoft.com/office/powerpoint/2010/main" val="2089695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B9DAB-F344-2E42-A9B7-4C99E15D3E02}"/>
              </a:ext>
            </a:extLst>
          </p:cNvPr>
          <p:cNvSpPr>
            <a:spLocks noGrp="1"/>
          </p:cNvSpPr>
          <p:nvPr>
            <p:ph type="title"/>
          </p:nvPr>
        </p:nvSpPr>
        <p:spPr>
          <a:xfrm>
            <a:off x="838200" y="365125"/>
            <a:ext cx="10515600" cy="737165"/>
          </a:xfrm>
        </p:spPr>
        <p:txBody>
          <a:bodyPr>
            <a:normAutofit fontScale="90000"/>
          </a:bodyPr>
          <a:lstStyle/>
          <a:p>
            <a:r>
              <a:rPr lang="en-US" dirty="0"/>
              <a:t> </a:t>
            </a:r>
            <a:br>
              <a:rPr lang="en-US" dirty="0"/>
            </a:br>
            <a:r>
              <a:rPr lang="en-US" b="1" dirty="0">
                <a:solidFill>
                  <a:schemeClr val="accent1">
                    <a:lumMod val="75000"/>
                  </a:schemeClr>
                </a:solidFill>
                <a:latin typeface="Bernard MT Condensed" panose="02050806060905020404" pitchFamily="18" charset="77"/>
              </a:rPr>
              <a:t>Advantages of observation-types</a:t>
            </a:r>
            <a:endParaRPr lang="en-US" dirty="0"/>
          </a:p>
        </p:txBody>
      </p:sp>
      <p:sp>
        <p:nvSpPr>
          <p:cNvPr id="3" name="Content Placeholder 2">
            <a:extLst>
              <a:ext uri="{FF2B5EF4-FFF2-40B4-BE49-F238E27FC236}">
                <a16:creationId xmlns:a16="http://schemas.microsoft.com/office/drawing/2014/main" id="{AF862313-D7E3-AD45-B0A4-5A0F8E782D08}"/>
              </a:ext>
            </a:extLst>
          </p:cNvPr>
          <p:cNvSpPr>
            <a:spLocks noGrp="1"/>
          </p:cNvSpPr>
          <p:nvPr>
            <p:ph idx="1"/>
          </p:nvPr>
        </p:nvSpPr>
        <p:spPr>
          <a:xfrm>
            <a:off x="838199" y="1415442"/>
            <a:ext cx="11353801" cy="5198300"/>
          </a:xfrm>
        </p:spPr>
        <p:txBody>
          <a:bodyPr/>
          <a:lstStyle/>
          <a:p>
            <a:pPr marL="0" indent="0" algn="just">
              <a:lnSpc>
                <a:spcPct val="150000"/>
              </a:lnSpc>
              <a:buNone/>
            </a:pPr>
            <a:r>
              <a:rPr lang="en-US" b="1" dirty="0">
                <a:latin typeface="Times New Roman" panose="02020603050405020304" pitchFamily="18" charset="0"/>
                <a:cs typeface="Times New Roman" panose="02020603050405020304" pitchFamily="18" charset="0"/>
              </a:rPr>
              <a:t>2.Supervisory observation</a:t>
            </a:r>
            <a:r>
              <a:rPr lang="en-US" dirty="0">
                <a:latin typeface="Times New Roman" panose="02020603050405020304" pitchFamily="18" charset="0"/>
                <a:cs typeface="Times New Roman" panose="02020603050405020304" pitchFamily="18" charset="0"/>
              </a:rPr>
              <a:t>: is a formal type of observation in which the supervisor uses a specific approved checklist, which he usually completes in the classroom session. Then, he sits with the teacher to discuss his observations. Usually, this type is more serious to the teacher; the supervisor is well-trained in pinpointing defects and areas of need; and the instructions are taken seriously by teachers. However, this type is more stressful to the teacher than other types.</a:t>
            </a:r>
          </a:p>
          <a:p>
            <a:endParaRPr lang="en-US" dirty="0"/>
          </a:p>
        </p:txBody>
      </p:sp>
    </p:spTree>
    <p:extLst>
      <p:ext uri="{BB962C8B-B14F-4D97-AF65-F5344CB8AC3E}">
        <p14:creationId xmlns:p14="http://schemas.microsoft.com/office/powerpoint/2010/main" val="1700121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453A6-B355-DE48-B2A6-63E2D1A1EDFB}"/>
              </a:ext>
            </a:extLst>
          </p:cNvPr>
          <p:cNvSpPr>
            <a:spLocks noGrp="1"/>
          </p:cNvSpPr>
          <p:nvPr>
            <p:ph type="title"/>
          </p:nvPr>
        </p:nvSpPr>
        <p:spPr/>
        <p:txBody>
          <a:bodyPr/>
          <a:lstStyle/>
          <a:p>
            <a:r>
              <a:rPr lang="en-US" b="1" dirty="0">
                <a:solidFill>
                  <a:schemeClr val="accent1">
                    <a:lumMod val="75000"/>
                  </a:schemeClr>
                </a:solidFill>
                <a:latin typeface="Bernard MT Condensed" panose="02050806060905020404" pitchFamily="18" charset="77"/>
              </a:rPr>
              <a:t>MEANING OF MANAGEMENT</a:t>
            </a:r>
            <a:br>
              <a:rPr lang="en-US" dirty="0">
                <a:solidFill>
                  <a:schemeClr val="accent2">
                    <a:lumMod val="50000"/>
                  </a:schemeClr>
                </a:solidFill>
                <a:latin typeface="Bernard MT Condensed" panose="02050806060905020404" pitchFamily="18" charset="77"/>
              </a:rPr>
            </a:br>
            <a:endParaRPr lang="en-US" dirty="0">
              <a:solidFill>
                <a:schemeClr val="accent2">
                  <a:lumMod val="50000"/>
                </a:schemeClr>
              </a:solidFill>
              <a:latin typeface="Bernard MT Condensed" panose="02050806060905020404" pitchFamily="18" charset="77"/>
            </a:endParaRPr>
          </a:p>
        </p:txBody>
      </p:sp>
      <p:sp>
        <p:nvSpPr>
          <p:cNvPr id="3" name="Content Placeholder 2">
            <a:extLst>
              <a:ext uri="{FF2B5EF4-FFF2-40B4-BE49-F238E27FC236}">
                <a16:creationId xmlns:a16="http://schemas.microsoft.com/office/drawing/2014/main" id="{333DAB42-F967-0544-8652-41F4C219C3B5}"/>
              </a:ext>
            </a:extLst>
          </p:cNvPr>
          <p:cNvSpPr>
            <a:spLocks noGrp="1"/>
          </p:cNvSpPr>
          <p:nvPr>
            <p:ph idx="1"/>
          </p:nvPr>
        </p:nvSpPr>
        <p:spPr>
          <a:xfrm>
            <a:off x="331075" y="1182414"/>
            <a:ext cx="11650717" cy="5517931"/>
          </a:xfrm>
        </p:spPr>
        <p:txBody>
          <a:bodyPr>
            <a:normAutofit fontScale="92500" lnSpcReduction="20000"/>
          </a:bodyPr>
          <a:lstStyle/>
          <a:p>
            <a:pPr algn="just">
              <a:lnSpc>
                <a:spcPct val="150000"/>
              </a:lnSpc>
            </a:pPr>
            <a:r>
              <a:rPr lang="en-US" dirty="0">
                <a:latin typeface="Times New Roman" panose="02020603050405020304" pitchFamily="18" charset="0"/>
                <a:cs typeface="Times New Roman" panose="02020603050405020304" pitchFamily="18" charset="0"/>
              </a:rPr>
              <a:t>The term ‘management’ is very comprehensive. It is certainly broader than organization and administration.</a:t>
            </a:r>
          </a:p>
          <a:p>
            <a:pPr lvl="0" algn="just" fontAlgn="base">
              <a:lnSpc>
                <a:spcPct val="150000"/>
              </a:lnSpc>
            </a:pPr>
            <a:r>
              <a:rPr lang="en-US" dirty="0">
                <a:latin typeface="Times New Roman" panose="02020603050405020304" pitchFamily="18" charset="0"/>
                <a:cs typeface="Times New Roman" panose="02020603050405020304" pitchFamily="18" charset="0"/>
              </a:rPr>
              <a:t>Management means </a:t>
            </a:r>
            <a:r>
              <a:rPr lang="en-US" b="1" i="1" dirty="0">
                <a:latin typeface="Times New Roman" panose="02020603050405020304" pitchFamily="18" charset="0"/>
                <a:cs typeface="Times New Roman" panose="02020603050405020304" pitchFamily="18" charset="0"/>
              </a:rPr>
              <a:t>the act of getting people together to accomplish desired goals.</a:t>
            </a:r>
            <a:endParaRPr lang="en-US" dirty="0">
              <a:latin typeface="Times New Roman" panose="02020603050405020304" pitchFamily="18" charset="0"/>
              <a:cs typeface="Times New Roman" panose="02020603050405020304" pitchFamily="18" charset="0"/>
            </a:endParaRPr>
          </a:p>
          <a:p>
            <a:pPr marL="38100" lvl="0" indent="-38100" algn="just" fontAlgn="base">
              <a:lnSpc>
                <a:spcPct val="150000"/>
              </a:lnSpc>
            </a:pPr>
            <a:r>
              <a:rPr lang="en-US" dirty="0">
                <a:latin typeface="Times New Roman" panose="02020603050405020304" pitchFamily="18" charset="0"/>
                <a:cs typeface="Times New Roman" panose="02020603050405020304" pitchFamily="18" charset="0"/>
              </a:rPr>
              <a:t>Management comprises planning, organizing, resourcing, leading or directing and controlling an organization (a group of one or more people or entities) or effort for the purposes of accomplishing a goal.</a:t>
            </a:r>
          </a:p>
          <a:p>
            <a:pPr lvl="0" algn="just" fontAlgn="base">
              <a:lnSpc>
                <a:spcPct val="150000"/>
              </a:lnSpc>
            </a:pPr>
            <a:r>
              <a:rPr lang="en-US" dirty="0">
                <a:latin typeface="Times New Roman" panose="02020603050405020304" pitchFamily="18" charset="0"/>
                <a:cs typeface="Times New Roman" panose="02020603050405020304" pitchFamily="18" charset="0"/>
              </a:rPr>
              <a:t>The use of means and resources for realizing the specific objectives is known as management.</a:t>
            </a:r>
          </a:p>
          <a:p>
            <a:pPr algn="just">
              <a:lnSpc>
                <a:spcPct val="150000"/>
              </a:lnSpc>
            </a:pPr>
            <a:r>
              <a:rPr lang="en-US" dirty="0">
                <a:effectLst/>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4396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49290-55C8-5A4A-95E7-5F6605B767DF}"/>
              </a:ext>
            </a:extLst>
          </p:cNvPr>
          <p:cNvSpPr>
            <a:spLocks noGrp="1"/>
          </p:cNvSpPr>
          <p:nvPr>
            <p:ph type="title"/>
          </p:nvPr>
        </p:nvSpPr>
        <p:spPr/>
        <p:txBody>
          <a:bodyPr/>
          <a:lstStyle/>
          <a:p>
            <a:r>
              <a:rPr lang="en-US" b="1" dirty="0">
                <a:solidFill>
                  <a:schemeClr val="accent1">
                    <a:lumMod val="75000"/>
                  </a:schemeClr>
                </a:solidFill>
                <a:latin typeface="Bernard MT Condensed" panose="02050806060905020404" pitchFamily="18" charset="77"/>
              </a:rPr>
              <a:t>Observation process</a:t>
            </a:r>
            <a:endParaRPr lang="en-US" dirty="0">
              <a:solidFill>
                <a:schemeClr val="accent1">
                  <a:lumMod val="75000"/>
                </a:schemeClr>
              </a:solidFill>
              <a:latin typeface="Bernard MT Condensed" panose="02050806060905020404" pitchFamily="18" charset="77"/>
            </a:endParaRPr>
          </a:p>
        </p:txBody>
      </p:sp>
      <p:sp>
        <p:nvSpPr>
          <p:cNvPr id="3" name="Content Placeholder 2">
            <a:extLst>
              <a:ext uri="{FF2B5EF4-FFF2-40B4-BE49-F238E27FC236}">
                <a16:creationId xmlns:a16="http://schemas.microsoft.com/office/drawing/2014/main" id="{A68F3A04-75C4-CF4F-B177-0DAD216ADBCC}"/>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Observation </a:t>
            </a:r>
            <a:r>
              <a:rPr lang="en-US" dirty="0">
                <a:latin typeface="Times New Roman" panose="02020603050405020304" pitchFamily="18" charset="0"/>
                <a:cs typeface="Times New Roman" panose="02020603050405020304" pitchFamily="18" charset="0"/>
              </a:rPr>
              <a:t>It is a multi-session cyclical process</a:t>
            </a:r>
          </a:p>
          <a:p>
            <a:r>
              <a:rPr lang="en-US" dirty="0">
                <a:latin typeface="Times New Roman" panose="02020603050405020304" pitchFamily="18" charset="0"/>
                <a:cs typeface="Times New Roman" panose="02020603050405020304" pitchFamily="18" charset="0"/>
              </a:rPr>
              <a:t>Pre-Observation</a:t>
            </a:r>
          </a:p>
          <a:p>
            <a:r>
              <a:rPr lang="en-US" dirty="0">
                <a:latin typeface="Times New Roman" panose="02020603050405020304" pitchFamily="18" charset="0"/>
                <a:cs typeface="Times New Roman" panose="02020603050405020304" pitchFamily="18" charset="0"/>
              </a:rPr>
              <a:t>During Observation</a:t>
            </a:r>
          </a:p>
          <a:p>
            <a:r>
              <a:rPr lang="en-US" dirty="0">
                <a:latin typeface="Times New Roman" panose="02020603050405020304" pitchFamily="18" charset="0"/>
                <a:cs typeface="Times New Roman" panose="02020603050405020304" pitchFamily="18" charset="0"/>
              </a:rPr>
              <a:t>Post- Observation</a:t>
            </a:r>
          </a:p>
          <a:p>
            <a:pPr marL="0" indent="0">
              <a:buNone/>
            </a:pPr>
            <a:endParaRPr lang="en-US" dirty="0"/>
          </a:p>
        </p:txBody>
      </p:sp>
    </p:spTree>
    <p:extLst>
      <p:ext uri="{BB962C8B-B14F-4D97-AF65-F5344CB8AC3E}">
        <p14:creationId xmlns:p14="http://schemas.microsoft.com/office/powerpoint/2010/main" val="2532048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F83E1-AA29-EF41-93F1-62B7943A61E8}"/>
              </a:ext>
            </a:extLst>
          </p:cNvPr>
          <p:cNvSpPr>
            <a:spLocks noGrp="1"/>
          </p:cNvSpPr>
          <p:nvPr>
            <p:ph type="title"/>
          </p:nvPr>
        </p:nvSpPr>
        <p:spPr>
          <a:xfrm>
            <a:off x="838200" y="365125"/>
            <a:ext cx="10515600" cy="624431"/>
          </a:xfrm>
        </p:spPr>
        <p:txBody>
          <a:bodyPr>
            <a:normAutofit fontScale="90000"/>
          </a:bodyPr>
          <a:lstStyle/>
          <a:p>
            <a:r>
              <a:rPr lang="en-US" b="1" dirty="0">
                <a:solidFill>
                  <a:schemeClr val="accent1">
                    <a:lumMod val="75000"/>
                  </a:schemeClr>
                </a:solidFill>
                <a:latin typeface="Bernard MT Condensed" panose="02050806060905020404" pitchFamily="18" charset="77"/>
              </a:rPr>
              <a:t>Observation process</a:t>
            </a:r>
            <a:endParaRPr lang="en-US" dirty="0"/>
          </a:p>
        </p:txBody>
      </p:sp>
      <p:sp>
        <p:nvSpPr>
          <p:cNvPr id="3" name="Content Placeholder 2">
            <a:extLst>
              <a:ext uri="{FF2B5EF4-FFF2-40B4-BE49-F238E27FC236}">
                <a16:creationId xmlns:a16="http://schemas.microsoft.com/office/drawing/2014/main" id="{D760714C-DE8B-CF44-A198-20FA08E93041}"/>
              </a:ext>
            </a:extLst>
          </p:cNvPr>
          <p:cNvSpPr>
            <a:spLocks noGrp="1"/>
          </p:cNvSpPr>
          <p:nvPr>
            <p:ph idx="1"/>
          </p:nvPr>
        </p:nvSpPr>
        <p:spPr>
          <a:xfrm>
            <a:off x="413359" y="989555"/>
            <a:ext cx="11561523" cy="5624187"/>
          </a:xfrm>
        </p:spPr>
        <p:txBody>
          <a:bodyPr>
            <a:normAutofit fontScale="32500" lnSpcReduction="20000"/>
          </a:bodyPr>
          <a:lstStyle/>
          <a:p>
            <a:pPr algn="just">
              <a:lnSpc>
                <a:spcPct val="170000"/>
              </a:lnSpc>
            </a:pPr>
            <a:r>
              <a:rPr lang="en-US" sz="7400" b="1" dirty="0">
                <a:latin typeface="Times New Roman" panose="02020603050405020304" pitchFamily="18" charset="0"/>
                <a:cs typeface="Times New Roman" panose="02020603050405020304" pitchFamily="18" charset="0"/>
              </a:rPr>
              <a:t>Pre observation</a:t>
            </a:r>
            <a:r>
              <a:rPr lang="en-US" sz="7400" dirty="0">
                <a:latin typeface="Times New Roman" panose="02020603050405020304" pitchFamily="18" charset="0"/>
                <a:cs typeface="Times New Roman" panose="02020603050405020304" pitchFamily="18" charset="0"/>
              </a:rPr>
              <a:t>: This is a fundamental and often the first part of the process; the assumption seems to be that the observer will simply know what s/he will be focusing on during the classes. A better choice is to meet beforehand so that the observer and the obvervee can identify the goals for the observation and the specific aspects of classroom practice that the latter would like evaluated. </a:t>
            </a:r>
          </a:p>
          <a:p>
            <a:pPr>
              <a:lnSpc>
                <a:spcPct val="170000"/>
              </a:lnSpc>
            </a:pPr>
            <a:r>
              <a:rPr lang="en-US" sz="7400" b="1" dirty="0">
                <a:latin typeface="Times New Roman" panose="02020603050405020304" pitchFamily="18" charset="0"/>
                <a:cs typeface="Times New Roman" panose="02020603050405020304" pitchFamily="18" charset="0"/>
              </a:rPr>
              <a:t>During Observation:</a:t>
            </a:r>
            <a:r>
              <a:rPr lang="en-US" sz="7400" dirty="0">
                <a:latin typeface="Times New Roman" panose="02020603050405020304" pitchFamily="18" charset="0"/>
                <a:cs typeface="Times New Roman" panose="02020603050405020304" pitchFamily="18" charset="0"/>
              </a:rPr>
              <a:t> It is a meeting between the observer and teacher, and it plays an effective role in the observational process. The observer should take notes of what happens in the class including teacher's performance, student's response, teaching methods, and the learning environment</a:t>
            </a:r>
            <a:r>
              <a:rPr lang="en-US" sz="6000"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0076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9C7CC-AE14-9B45-9D3C-2986DBBD19FC}"/>
              </a:ext>
            </a:extLst>
          </p:cNvPr>
          <p:cNvSpPr>
            <a:spLocks noGrp="1"/>
          </p:cNvSpPr>
          <p:nvPr>
            <p:ph type="title"/>
          </p:nvPr>
        </p:nvSpPr>
        <p:spPr/>
        <p:txBody>
          <a:bodyPr/>
          <a:lstStyle/>
          <a:p>
            <a:r>
              <a:rPr lang="en-US" b="1" dirty="0">
                <a:solidFill>
                  <a:schemeClr val="accent1">
                    <a:lumMod val="75000"/>
                  </a:schemeClr>
                </a:solidFill>
                <a:latin typeface="Bernard MT Condensed" panose="02050806060905020404" pitchFamily="18" charset="77"/>
              </a:rPr>
              <a:t>Observation process</a:t>
            </a:r>
            <a:endParaRPr lang="en-US" dirty="0"/>
          </a:p>
        </p:txBody>
      </p:sp>
      <p:sp>
        <p:nvSpPr>
          <p:cNvPr id="3" name="Content Placeholder 2">
            <a:extLst>
              <a:ext uri="{FF2B5EF4-FFF2-40B4-BE49-F238E27FC236}">
                <a16:creationId xmlns:a16="http://schemas.microsoft.com/office/drawing/2014/main" id="{1F6C15E0-3B29-7646-A673-F2FBFAC18B8A}"/>
              </a:ext>
            </a:extLst>
          </p:cNvPr>
          <p:cNvSpPr>
            <a:spLocks noGrp="1"/>
          </p:cNvSpPr>
          <p:nvPr>
            <p:ph idx="1"/>
          </p:nvPr>
        </p:nvSpPr>
        <p:spPr>
          <a:xfrm>
            <a:off x="513567" y="1365337"/>
            <a:ext cx="11123112" cy="4811626"/>
          </a:xfrm>
        </p:spPr>
        <p:txBody>
          <a:bodyPr/>
          <a:lstStyle/>
          <a:p>
            <a:pPr algn="just">
              <a:lnSpc>
                <a:spcPct val="150000"/>
              </a:lnSpc>
            </a:pPr>
            <a:r>
              <a:rPr lang="en-US" b="1" dirty="0">
                <a:latin typeface="Times New Roman" panose="02020603050405020304" pitchFamily="18" charset="0"/>
                <a:cs typeface="Times New Roman" panose="02020603050405020304" pitchFamily="18" charset="0"/>
              </a:rPr>
              <a:t>Post- Observation: </a:t>
            </a:r>
            <a:r>
              <a:rPr lang="en-US" dirty="0">
                <a:latin typeface="Times New Roman" panose="02020603050405020304" pitchFamily="18" charset="0"/>
                <a:cs typeface="Times New Roman" panose="02020603050405020304" pitchFamily="18" charset="0"/>
              </a:rPr>
              <a:t>The observer reviews the notes before finalizing them, to ensure authenticity and accuracy. He/she should point out areas of excellence and the ones that need improvement. Here, there should be a meeting between the observer and observee to discuss the notes.</a:t>
            </a:r>
          </a:p>
          <a:p>
            <a:pPr algn="just">
              <a:lnSpc>
                <a:spcPct val="150000"/>
              </a:lnSpc>
            </a:pPr>
            <a:r>
              <a:rPr lang="en-US" dirty="0">
                <a:latin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655271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BAC5C-78E8-6B4E-A410-F0D6BAEA9D50}"/>
              </a:ext>
            </a:extLst>
          </p:cNvPr>
          <p:cNvSpPr>
            <a:spLocks noGrp="1"/>
          </p:cNvSpPr>
          <p:nvPr>
            <p:ph type="title"/>
          </p:nvPr>
        </p:nvSpPr>
        <p:spPr/>
        <p:txBody>
          <a:bodyPr/>
          <a:lstStyle/>
          <a:p>
            <a:r>
              <a:rPr lang="en-US" u="sng" dirty="0">
                <a:solidFill>
                  <a:schemeClr val="accent1">
                    <a:lumMod val="75000"/>
                  </a:schemeClr>
                </a:solidFill>
                <a:latin typeface="Bernard MT Condensed" panose="02050806060905020404" pitchFamily="18" charset="77"/>
              </a:rPr>
              <a:t>EDUCATIONAL MANAGEMENT</a:t>
            </a:r>
            <a:br>
              <a:rPr lang="en-US" dirty="0">
                <a:solidFill>
                  <a:srgbClr val="C00000"/>
                </a:solidFill>
                <a:latin typeface="Bernard MT Condensed" panose="02050806060905020404" pitchFamily="18" charset="77"/>
              </a:rPr>
            </a:br>
            <a:endParaRPr lang="en-US" dirty="0">
              <a:solidFill>
                <a:srgbClr val="C00000"/>
              </a:solidFill>
              <a:latin typeface="Bernard MT Condensed" panose="02050806060905020404" pitchFamily="18" charset="77"/>
            </a:endParaRPr>
          </a:p>
        </p:txBody>
      </p:sp>
      <p:sp>
        <p:nvSpPr>
          <p:cNvPr id="3" name="Content Placeholder 2">
            <a:extLst>
              <a:ext uri="{FF2B5EF4-FFF2-40B4-BE49-F238E27FC236}">
                <a16:creationId xmlns:a16="http://schemas.microsoft.com/office/drawing/2014/main" id="{E7930FCD-B3B7-8D4E-9839-699A8576873C}"/>
              </a:ext>
            </a:extLst>
          </p:cNvPr>
          <p:cNvSpPr>
            <a:spLocks noGrp="1"/>
          </p:cNvSpPr>
          <p:nvPr>
            <p:ph idx="1"/>
          </p:nvPr>
        </p:nvSpPr>
        <p:spPr>
          <a:xfrm>
            <a:off x="378373" y="1166648"/>
            <a:ext cx="11540358" cy="5326227"/>
          </a:xfrm>
        </p:spPr>
        <p:txBody>
          <a:bodyPr>
            <a:normAutofit fontScale="85000" lnSpcReduction="10000"/>
          </a:bodyPr>
          <a:lstStyle/>
          <a:p>
            <a:pPr algn="just">
              <a:lnSpc>
                <a:spcPct val="150000"/>
              </a:lnSpc>
            </a:pPr>
            <a:r>
              <a:rPr lang="en-US" dirty="0">
                <a:latin typeface="Times New Roman" panose="02020603050405020304" pitchFamily="18" charset="0"/>
                <a:cs typeface="Times New Roman" panose="02020603050405020304" pitchFamily="18" charset="0"/>
              </a:rPr>
              <a:t>Educational management is defined as the process of planning, organizing, directing and controlling the activities of an institution utilizing human and material resources so as to effectively and efficiently accomplish the function of teaching, extension work and research.</a:t>
            </a:r>
          </a:p>
          <a:p>
            <a:pPr algn="just">
              <a:lnSpc>
                <a:spcPct val="150000"/>
              </a:lnSpc>
            </a:pPr>
            <a:r>
              <a:rPr lang="en-US" dirty="0">
                <a:latin typeface="Times New Roman" panose="02020603050405020304" pitchFamily="18" charset="0"/>
                <a:cs typeface="Times New Roman" panose="02020603050405020304" pitchFamily="18" charset="0"/>
              </a:rPr>
              <a:t>Educational management refers to all the managerial activities to the day-to-day functioning of the educational institutions.</a:t>
            </a:r>
          </a:p>
          <a:p>
            <a:pPr algn="just">
              <a:lnSpc>
                <a:spcPct val="150000"/>
              </a:lnSpc>
            </a:pPr>
            <a:r>
              <a:rPr lang="en-US" dirty="0">
                <a:latin typeface="Times New Roman" panose="02020603050405020304" pitchFamily="18" charset="0"/>
                <a:cs typeface="Times New Roman" panose="02020603050405020304" pitchFamily="18" charset="0"/>
              </a:rPr>
              <a:t>“Educational management is to enable the right pupils to receive the right education from the right teachers at a cost within a means of the state under conditions which will enable the pupils to profit by their training”.                           </a:t>
            </a:r>
            <a:r>
              <a:rPr lang="en-US" dirty="0"/>
              <a:t>          </a:t>
            </a:r>
            <a:r>
              <a:rPr lang="en-US" b="1" i="1" dirty="0"/>
              <a:t>– Graham </a:t>
            </a:r>
            <a:r>
              <a:rPr lang="en-US" b="1" i="1" dirty="0" err="1"/>
              <a:t>Balfair</a:t>
            </a:r>
            <a:endParaRPr lang="en-US" dirty="0"/>
          </a:p>
          <a:p>
            <a:endParaRPr lang="en-US" dirty="0"/>
          </a:p>
        </p:txBody>
      </p:sp>
    </p:spTree>
    <p:extLst>
      <p:ext uri="{BB962C8B-B14F-4D97-AF65-F5344CB8AC3E}">
        <p14:creationId xmlns:p14="http://schemas.microsoft.com/office/powerpoint/2010/main" val="4202397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2368F-5249-974D-BAE6-9E11160A5136}"/>
              </a:ext>
            </a:extLst>
          </p:cNvPr>
          <p:cNvSpPr>
            <a:spLocks noGrp="1"/>
          </p:cNvSpPr>
          <p:nvPr>
            <p:ph type="title"/>
          </p:nvPr>
        </p:nvSpPr>
        <p:spPr>
          <a:xfrm>
            <a:off x="583324" y="488731"/>
            <a:ext cx="10770476" cy="1201957"/>
          </a:xfrm>
        </p:spPr>
        <p:txBody>
          <a:bodyPr>
            <a:normAutofit fontScale="90000"/>
          </a:bodyPr>
          <a:lstStyle/>
          <a:p>
            <a:pPr fontAlgn="base"/>
            <a:br>
              <a:rPr lang="en-US" dirty="0">
                <a:solidFill>
                  <a:schemeClr val="accent1">
                    <a:lumMod val="75000"/>
                  </a:schemeClr>
                </a:solidFill>
              </a:rPr>
            </a:br>
            <a:r>
              <a:rPr lang="en-US" b="1" dirty="0">
                <a:solidFill>
                  <a:schemeClr val="accent1">
                    <a:lumMod val="75000"/>
                  </a:schemeClr>
                </a:solidFill>
                <a:latin typeface="Bernard MT Condensed" panose="02050806060905020404" pitchFamily="18" charset="77"/>
              </a:rPr>
              <a:t>EDUCATIONAL MANAGEMENT: ROLE</a:t>
            </a:r>
            <a:br>
              <a:rPr lang="en-US" dirty="0">
                <a:solidFill>
                  <a:schemeClr val="accent1">
                    <a:lumMod val="75000"/>
                  </a:schemeClr>
                </a:solidFill>
              </a:rPr>
            </a:br>
            <a:endParaRPr lang="en-US" dirty="0">
              <a:solidFill>
                <a:schemeClr val="accent1">
                  <a:lumMod val="75000"/>
                </a:schemeClr>
              </a:solidFill>
            </a:endParaRPr>
          </a:p>
        </p:txBody>
      </p:sp>
      <p:sp>
        <p:nvSpPr>
          <p:cNvPr id="3" name="Content Placeholder 2">
            <a:extLst>
              <a:ext uri="{FF2B5EF4-FFF2-40B4-BE49-F238E27FC236}">
                <a16:creationId xmlns:a16="http://schemas.microsoft.com/office/drawing/2014/main" id="{B8052048-7877-D24D-91CC-FD4A89A21972}"/>
              </a:ext>
            </a:extLst>
          </p:cNvPr>
          <p:cNvSpPr>
            <a:spLocks noGrp="1"/>
          </p:cNvSpPr>
          <p:nvPr>
            <p:ph idx="1"/>
          </p:nvPr>
        </p:nvSpPr>
        <p:spPr>
          <a:xfrm>
            <a:off x="583324" y="1371600"/>
            <a:ext cx="11366938" cy="5234152"/>
          </a:xfrm>
        </p:spPr>
        <p:txBody>
          <a:bodyPr>
            <a:normAutofit fontScale="85000" lnSpcReduction="10000"/>
          </a:bodyPr>
          <a:lstStyle/>
          <a:p>
            <a:pPr marL="0" indent="0">
              <a:lnSpc>
                <a:spcPct val="150000"/>
              </a:lnSpc>
              <a:buNone/>
            </a:pPr>
            <a:r>
              <a:rPr lang="en-US" dirty="0">
                <a:latin typeface="Times New Roman" panose="02020603050405020304" pitchFamily="18" charset="0"/>
                <a:cs typeface="Times New Roman" panose="02020603050405020304" pitchFamily="18" charset="0"/>
              </a:rPr>
              <a:t>Educational management is important as it helps in:</a:t>
            </a:r>
          </a:p>
          <a:p>
            <a:pPr marL="0" indent="0">
              <a:lnSpc>
                <a:spcPct val="150000"/>
              </a:lnSpc>
              <a:buNone/>
            </a:pPr>
            <a:r>
              <a:rPr lang="en-US" dirty="0">
                <a:latin typeface="Times New Roman" panose="02020603050405020304" pitchFamily="18" charset="0"/>
                <a:cs typeface="Times New Roman" panose="02020603050405020304" pitchFamily="18" charset="0"/>
              </a:rPr>
              <a:t>1. Developing the goals and policies for school activities.</a:t>
            </a:r>
          </a:p>
          <a:p>
            <a:pPr marL="0" indent="0">
              <a:lnSpc>
                <a:spcPct val="150000"/>
              </a:lnSpc>
              <a:buNone/>
            </a:pPr>
            <a:r>
              <a:rPr lang="en-US" dirty="0">
                <a:latin typeface="Times New Roman" panose="02020603050405020304" pitchFamily="18" charset="0"/>
                <a:cs typeface="Times New Roman" panose="02020603050405020304" pitchFamily="18" charset="0"/>
              </a:rPr>
              <a:t>2. Planning and implementing programmes of school organization.</a:t>
            </a:r>
          </a:p>
          <a:p>
            <a:pPr marL="0" indent="0">
              <a:lnSpc>
                <a:spcPct val="150000"/>
              </a:lnSpc>
              <a:buNone/>
            </a:pPr>
            <a:r>
              <a:rPr lang="en-US" dirty="0">
                <a:latin typeface="Times New Roman" panose="02020603050405020304" pitchFamily="18" charset="0"/>
                <a:cs typeface="Times New Roman" panose="02020603050405020304" pitchFamily="18" charset="0"/>
              </a:rPr>
              <a:t>3. Procuring and managing resources and material necessary for educational process.</a:t>
            </a:r>
          </a:p>
          <a:p>
            <a:pPr marL="0" indent="0">
              <a:lnSpc>
                <a:spcPct val="150000"/>
              </a:lnSpc>
              <a:buNone/>
            </a:pPr>
            <a:r>
              <a:rPr lang="en-US" dirty="0">
                <a:latin typeface="Times New Roman" panose="02020603050405020304" pitchFamily="18" charset="0"/>
                <a:cs typeface="Times New Roman" panose="02020603050405020304" pitchFamily="18" charset="0"/>
              </a:rPr>
              <a:t>4. Evaluating the effectiveness and efficiency by which all these functions are being achieved.</a:t>
            </a:r>
          </a:p>
          <a:p>
            <a:pPr marL="0" indent="0">
              <a:lnSpc>
                <a:spcPct val="150000"/>
              </a:lnSpc>
              <a:buNone/>
            </a:pPr>
            <a:r>
              <a:rPr lang="en-US" dirty="0">
                <a:latin typeface="Times New Roman" panose="02020603050405020304" pitchFamily="18" charset="0"/>
                <a:cs typeface="Times New Roman" panose="02020603050405020304" pitchFamily="18" charset="0"/>
              </a:rPr>
              <a:t>5. Allocating duties and responsibilities to personnel.</a:t>
            </a:r>
          </a:p>
          <a:p>
            <a:pPr marL="0" indent="0">
              <a:lnSpc>
                <a:spcPct val="150000"/>
              </a:lnSpc>
              <a:buNone/>
            </a:pPr>
            <a:r>
              <a:rPr lang="en-US" dirty="0">
                <a:latin typeface="Times New Roman" panose="02020603050405020304" pitchFamily="18" charset="0"/>
                <a:cs typeface="Times New Roman" panose="02020603050405020304" pitchFamily="18" charset="0"/>
              </a:rPr>
              <a:t>6.Controlling the activities of personnel.</a:t>
            </a:r>
          </a:p>
          <a:p>
            <a:pPr marL="0" indent="0">
              <a:lnSpc>
                <a:spcPct val="150000"/>
              </a:lnSpc>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16656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01E13-574D-6E43-83E6-3EDF77FDBE9C}"/>
              </a:ext>
            </a:extLst>
          </p:cNvPr>
          <p:cNvSpPr>
            <a:spLocks noGrp="1"/>
          </p:cNvSpPr>
          <p:nvPr>
            <p:ph type="title"/>
          </p:nvPr>
        </p:nvSpPr>
        <p:spPr/>
        <p:txBody>
          <a:bodyPr/>
          <a:lstStyle/>
          <a:p>
            <a:r>
              <a:rPr lang="en-US" b="1" dirty="0">
                <a:solidFill>
                  <a:schemeClr val="accent1">
                    <a:lumMod val="75000"/>
                  </a:schemeClr>
                </a:solidFill>
                <a:latin typeface="Bernard MT Condensed" panose="02050806060905020404" pitchFamily="18" charset="77"/>
              </a:rPr>
              <a:t>EDUCATIONAL MANAGEMENT: ROLE</a:t>
            </a:r>
            <a:br>
              <a:rPr lang="en-US" dirty="0">
                <a:solidFill>
                  <a:schemeClr val="accent1">
                    <a:lumMod val="75000"/>
                  </a:schemeClr>
                </a:solidFill>
              </a:rPr>
            </a:br>
            <a:endParaRPr lang="en-US" dirty="0"/>
          </a:p>
        </p:txBody>
      </p:sp>
      <p:sp>
        <p:nvSpPr>
          <p:cNvPr id="3" name="Content Placeholder 2">
            <a:extLst>
              <a:ext uri="{FF2B5EF4-FFF2-40B4-BE49-F238E27FC236}">
                <a16:creationId xmlns:a16="http://schemas.microsoft.com/office/drawing/2014/main" id="{C986D3B3-5E15-1746-B15B-72290B5612B1}"/>
              </a:ext>
            </a:extLst>
          </p:cNvPr>
          <p:cNvSpPr>
            <a:spLocks noGrp="1"/>
          </p:cNvSpPr>
          <p:nvPr>
            <p:ph idx="1"/>
          </p:nvPr>
        </p:nvSpPr>
        <p:spPr>
          <a:xfrm>
            <a:off x="838200" y="1041400"/>
            <a:ext cx="10515600" cy="5135563"/>
          </a:xfrm>
        </p:spPr>
        <p:txBody>
          <a:bodyPr/>
          <a:lstStyle/>
          <a:p>
            <a:pPr marL="0" indent="0" algn="just">
              <a:lnSpc>
                <a:spcPct val="150000"/>
              </a:lnSpc>
              <a:buNone/>
            </a:pPr>
            <a:r>
              <a:rPr lang="en-US" dirty="0"/>
              <a:t>7</a:t>
            </a:r>
            <a:r>
              <a:rPr lang="en-US" dirty="0">
                <a:latin typeface="Times New Roman" panose="02020603050405020304" pitchFamily="18" charset="0"/>
                <a:cs typeface="Times New Roman" panose="02020603050405020304" pitchFamily="18" charset="0"/>
              </a:rPr>
              <a:t>.Maintaining faithful record of all events and sending reports to concerned authorities.</a:t>
            </a:r>
          </a:p>
          <a:p>
            <a:pPr marL="0" indent="0" algn="just">
              <a:lnSpc>
                <a:spcPct val="150000"/>
              </a:lnSpc>
              <a:buNone/>
            </a:pPr>
            <a:r>
              <a:rPr lang="en-US" dirty="0">
                <a:latin typeface="Times New Roman" panose="02020603050405020304" pitchFamily="18" charset="0"/>
                <a:cs typeface="Times New Roman" panose="02020603050405020304" pitchFamily="18" charset="0"/>
              </a:rPr>
              <a:t>8. Identifying the constrains in educational process.</a:t>
            </a:r>
          </a:p>
          <a:p>
            <a:pPr marL="0" indent="0" algn="just">
              <a:lnSpc>
                <a:spcPct val="150000"/>
              </a:lnSpc>
              <a:buNone/>
            </a:pPr>
            <a:endParaRPr lang="en-US" dirty="0"/>
          </a:p>
          <a:p>
            <a:endParaRPr lang="en-US" dirty="0"/>
          </a:p>
        </p:txBody>
      </p:sp>
    </p:spTree>
    <p:extLst>
      <p:ext uri="{BB962C8B-B14F-4D97-AF65-F5344CB8AC3E}">
        <p14:creationId xmlns:p14="http://schemas.microsoft.com/office/powerpoint/2010/main" val="3198953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E2289-CA50-2A4C-8E86-9943B61A1765}"/>
              </a:ext>
            </a:extLst>
          </p:cNvPr>
          <p:cNvSpPr>
            <a:spLocks noGrp="1"/>
          </p:cNvSpPr>
          <p:nvPr>
            <p:ph type="title"/>
          </p:nvPr>
        </p:nvSpPr>
        <p:spPr/>
        <p:txBody>
          <a:bodyPr>
            <a:normAutofit/>
          </a:bodyPr>
          <a:lstStyle/>
          <a:p>
            <a:r>
              <a:rPr lang="en-US" b="1" dirty="0">
                <a:solidFill>
                  <a:schemeClr val="accent1">
                    <a:lumMod val="75000"/>
                  </a:schemeClr>
                </a:solidFill>
                <a:latin typeface="Bernard MT Condensed" panose="02050806060905020404" pitchFamily="18" charset="77"/>
              </a:rPr>
              <a:t>COMPONENTS OF EDUCATIONAL MANAGEMENT</a:t>
            </a:r>
            <a:br>
              <a:rPr lang="en-US" dirty="0"/>
            </a:br>
            <a:endParaRPr lang="en-US" dirty="0"/>
          </a:p>
        </p:txBody>
      </p:sp>
      <p:sp>
        <p:nvSpPr>
          <p:cNvPr id="3" name="Content Placeholder 2">
            <a:extLst>
              <a:ext uri="{FF2B5EF4-FFF2-40B4-BE49-F238E27FC236}">
                <a16:creationId xmlns:a16="http://schemas.microsoft.com/office/drawing/2014/main" id="{469F1632-0CD4-A041-A9E2-C8D37F22148F}"/>
              </a:ext>
            </a:extLst>
          </p:cNvPr>
          <p:cNvSpPr>
            <a:spLocks noGrp="1"/>
          </p:cNvSpPr>
          <p:nvPr>
            <p:ph idx="1"/>
          </p:nvPr>
        </p:nvSpPr>
        <p:spPr>
          <a:xfrm>
            <a:off x="990600" y="1130300"/>
            <a:ext cx="10363200" cy="5046663"/>
          </a:xfrm>
        </p:spPr>
        <p:txBody>
          <a:bodyPr>
            <a:normAutofit/>
          </a:bodyPr>
          <a:lstStyle/>
          <a:p>
            <a:pPr marL="0" indent="0" algn="just" fontAlgn="base">
              <a:lnSpc>
                <a:spcPct val="150000"/>
              </a:lnSpc>
              <a:buNone/>
            </a:pPr>
            <a:r>
              <a:rPr lang="en-US" dirty="0">
                <a:latin typeface="Times New Roman" panose="02020603050405020304" pitchFamily="18" charset="0"/>
                <a:cs typeface="Times New Roman" panose="02020603050405020304" pitchFamily="18" charset="0"/>
              </a:rPr>
              <a:t>Educational management is consist of five components, namely</a:t>
            </a:r>
          </a:p>
          <a:p>
            <a:pPr lvl="0" algn="just" fontAlgn="base">
              <a:lnSpc>
                <a:spcPct val="150000"/>
              </a:lnSpc>
            </a:pPr>
            <a:r>
              <a:rPr lang="en-US" dirty="0">
                <a:latin typeface="Times New Roman" panose="02020603050405020304" pitchFamily="18" charset="0"/>
                <a:cs typeface="Times New Roman" panose="02020603050405020304" pitchFamily="18" charset="0"/>
              </a:rPr>
              <a:t>Educational Planning</a:t>
            </a:r>
          </a:p>
          <a:p>
            <a:pPr lvl="0" algn="just" fontAlgn="base">
              <a:lnSpc>
                <a:spcPct val="150000"/>
              </a:lnSpc>
            </a:pPr>
            <a:r>
              <a:rPr lang="en-US" dirty="0">
                <a:latin typeface="Times New Roman" panose="02020603050405020304" pitchFamily="18" charset="0"/>
                <a:cs typeface="Times New Roman" panose="02020603050405020304" pitchFamily="18" charset="0"/>
              </a:rPr>
              <a:t>Educational Administration</a:t>
            </a:r>
          </a:p>
          <a:p>
            <a:pPr lvl="0" algn="just" fontAlgn="base">
              <a:lnSpc>
                <a:spcPct val="150000"/>
              </a:lnSpc>
            </a:pPr>
            <a:r>
              <a:rPr lang="en-US" dirty="0">
                <a:latin typeface="Times New Roman" panose="02020603050405020304" pitchFamily="18" charset="0"/>
                <a:cs typeface="Times New Roman" panose="02020603050405020304" pitchFamily="18" charset="0"/>
              </a:rPr>
              <a:t>Educational Organization</a:t>
            </a:r>
          </a:p>
          <a:p>
            <a:pPr lvl="0" algn="just" fontAlgn="base">
              <a:lnSpc>
                <a:spcPct val="150000"/>
              </a:lnSpc>
            </a:pPr>
            <a:r>
              <a:rPr lang="en-US" dirty="0">
                <a:latin typeface="Times New Roman" panose="02020603050405020304" pitchFamily="18" charset="0"/>
                <a:cs typeface="Times New Roman" panose="02020603050405020304" pitchFamily="18" charset="0"/>
              </a:rPr>
              <a:t>Educational Supervision and</a:t>
            </a:r>
          </a:p>
          <a:p>
            <a:pPr lvl="0" algn="just" fontAlgn="base">
              <a:lnSpc>
                <a:spcPct val="150000"/>
              </a:lnSpc>
            </a:pPr>
            <a:r>
              <a:rPr lang="en-US" dirty="0">
                <a:latin typeface="Times New Roman" panose="02020603050405020304" pitchFamily="18" charset="0"/>
                <a:cs typeface="Times New Roman" panose="02020603050405020304" pitchFamily="18" charset="0"/>
              </a:rPr>
              <a:t>Educational Controlling</a:t>
            </a:r>
          </a:p>
          <a:p>
            <a:endParaRPr lang="en-US" dirty="0"/>
          </a:p>
        </p:txBody>
      </p:sp>
    </p:spTree>
    <p:extLst>
      <p:ext uri="{BB962C8B-B14F-4D97-AF65-F5344CB8AC3E}">
        <p14:creationId xmlns:p14="http://schemas.microsoft.com/office/powerpoint/2010/main" val="3575639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1C9E2-32C6-2C4C-8DD9-B8204AB70851}"/>
              </a:ext>
            </a:extLst>
          </p:cNvPr>
          <p:cNvSpPr>
            <a:spLocks noGrp="1"/>
          </p:cNvSpPr>
          <p:nvPr>
            <p:ph type="title"/>
          </p:nvPr>
        </p:nvSpPr>
        <p:spPr/>
        <p:txBody>
          <a:bodyPr/>
          <a:lstStyle/>
          <a:p>
            <a:r>
              <a:rPr lang="en-US" b="1" u="sng" dirty="0">
                <a:solidFill>
                  <a:schemeClr val="accent1">
                    <a:lumMod val="75000"/>
                  </a:schemeClr>
                </a:solidFill>
                <a:latin typeface="Bernard MT Condensed" panose="02050806060905020404" pitchFamily="18" charset="77"/>
                <a:cs typeface="Times New Roman" panose="02020603050405020304" pitchFamily="18" charset="0"/>
              </a:rPr>
              <a:t>SCHOOL MANAGEMENT</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E97CAEF-D458-EA4F-B7B0-5D3A7DB810EA}"/>
              </a:ext>
            </a:extLst>
          </p:cNvPr>
          <p:cNvSpPr>
            <a:spLocks noGrp="1"/>
          </p:cNvSpPr>
          <p:nvPr>
            <p:ph idx="1"/>
          </p:nvPr>
        </p:nvSpPr>
        <p:spPr>
          <a:xfrm>
            <a:off x="464234" y="1167618"/>
            <a:ext cx="11324492" cy="5009345"/>
          </a:xfrm>
        </p:spPr>
        <p:txBody>
          <a:bodyPr>
            <a:normAutofit/>
          </a:bodyPr>
          <a:lstStyle/>
          <a:p>
            <a:pPr algn="just" fontAlgn="base">
              <a:lnSpc>
                <a:spcPct val="150000"/>
              </a:lnSpc>
            </a:pPr>
            <a:endParaRPr lang="en-US" dirty="0">
              <a:latin typeface="Times New Roman" panose="02020603050405020304" pitchFamily="18" charset="0"/>
              <a:cs typeface="Times New Roman" panose="02020603050405020304" pitchFamily="18" charset="0"/>
            </a:endParaRPr>
          </a:p>
          <a:p>
            <a:pPr algn="just" fontAlgn="base">
              <a:lnSpc>
                <a:spcPct val="150000"/>
              </a:lnSpc>
            </a:pPr>
            <a:endParaRPr lang="en-US" dirty="0">
              <a:latin typeface="Times New Roman" panose="02020603050405020304" pitchFamily="18" charset="0"/>
              <a:cs typeface="Times New Roman" panose="02020603050405020304" pitchFamily="18" charset="0"/>
            </a:endParaRPr>
          </a:p>
          <a:p>
            <a:pPr algn="just" fontAlgn="base">
              <a:lnSpc>
                <a:spcPct val="150000"/>
              </a:lnSpc>
            </a:pPr>
            <a:r>
              <a:rPr lang="en-US" dirty="0">
                <a:latin typeface="Times New Roman" panose="02020603050405020304" pitchFamily="18" charset="0"/>
                <a:cs typeface="Times New Roman" panose="02020603050405020304" pitchFamily="18" charset="0"/>
              </a:rPr>
              <a:t>School is </a:t>
            </a:r>
            <a:r>
              <a:rPr lang="en-US" b="1" i="1" dirty="0">
                <a:latin typeface="Times New Roman" panose="02020603050405020304" pitchFamily="18" charset="0"/>
                <a:cs typeface="Times New Roman" panose="02020603050405020304" pitchFamily="18" charset="0"/>
              </a:rPr>
              <a:t>a happy home, a sacred shrine, a social </a:t>
            </a:r>
            <a:r>
              <a:rPr lang="en-US" b="1" i="1" dirty="0" err="1">
                <a:latin typeface="Times New Roman" panose="02020603050405020304" pitchFamily="18" charset="0"/>
                <a:cs typeface="Times New Roman" panose="02020603050405020304" pitchFamily="18" charset="0"/>
              </a:rPr>
              <a:t>centre</a:t>
            </a:r>
            <a:r>
              <a:rPr lang="en-US" b="1" i="1" dirty="0">
                <a:latin typeface="Times New Roman" panose="02020603050405020304" pitchFamily="18" charset="0"/>
                <a:cs typeface="Times New Roman" panose="02020603050405020304" pitchFamily="18" charset="0"/>
              </a:rPr>
              <a:t>, a state in miniature of society.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6190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7253B-B5AC-1648-BBAA-CD1A27DD7937}"/>
              </a:ext>
            </a:extLst>
          </p:cNvPr>
          <p:cNvSpPr>
            <a:spLocks noGrp="1"/>
          </p:cNvSpPr>
          <p:nvPr>
            <p:ph type="title"/>
          </p:nvPr>
        </p:nvSpPr>
        <p:spPr>
          <a:xfrm>
            <a:off x="736600" y="365125"/>
            <a:ext cx="10617200" cy="1031875"/>
          </a:xfrm>
        </p:spPr>
        <p:txBody>
          <a:bodyPr/>
          <a:lstStyle/>
          <a:p>
            <a:r>
              <a:rPr lang="en-US" b="1" u="sng" dirty="0">
                <a:solidFill>
                  <a:schemeClr val="accent1">
                    <a:lumMod val="75000"/>
                  </a:schemeClr>
                </a:solidFill>
                <a:latin typeface="Bernard MT Condensed" panose="02050806060905020404" pitchFamily="18" charset="77"/>
                <a:cs typeface="Times New Roman" panose="02020603050405020304" pitchFamily="18" charset="0"/>
              </a:rPr>
              <a:t>SCHOOL MANAGEMENT</a:t>
            </a:r>
            <a:endParaRPr lang="en-US" dirty="0"/>
          </a:p>
        </p:txBody>
      </p:sp>
      <p:sp>
        <p:nvSpPr>
          <p:cNvPr id="3" name="Content Placeholder 2">
            <a:extLst>
              <a:ext uri="{FF2B5EF4-FFF2-40B4-BE49-F238E27FC236}">
                <a16:creationId xmlns:a16="http://schemas.microsoft.com/office/drawing/2014/main" id="{4C4FDE2C-90DA-6F46-80E1-B86734BAD27D}"/>
              </a:ext>
            </a:extLst>
          </p:cNvPr>
          <p:cNvSpPr>
            <a:spLocks noGrp="1"/>
          </p:cNvSpPr>
          <p:nvPr>
            <p:ph idx="1"/>
          </p:nvPr>
        </p:nvSpPr>
        <p:spPr>
          <a:xfrm>
            <a:off x="736600" y="1397000"/>
            <a:ext cx="10981788" cy="5095875"/>
          </a:xfrm>
        </p:spPr>
        <p:txBody>
          <a:bodyPr>
            <a:normAutofit/>
          </a:bodyPr>
          <a:lstStyle/>
          <a:p>
            <a:pPr>
              <a:lnSpc>
                <a:spcPct val="150000"/>
              </a:lnSpc>
            </a:pPr>
            <a:r>
              <a:rPr lang="en-US" dirty="0">
                <a:latin typeface="Times New Roman" panose="02020603050405020304" pitchFamily="18" charset="0"/>
                <a:cs typeface="Times New Roman" panose="02020603050405020304" pitchFamily="18" charset="0"/>
              </a:rPr>
              <a:t>School management has two major aspects--internal management which covers issues like admission, management of library, laboratory, building, physical material and financial resources etc. and--external management which covers relations with the community and outside agencies connected with the establishment and functioning of the school. </a:t>
            </a:r>
          </a:p>
        </p:txBody>
      </p:sp>
    </p:spTree>
    <p:extLst>
      <p:ext uri="{BB962C8B-B14F-4D97-AF65-F5344CB8AC3E}">
        <p14:creationId xmlns:p14="http://schemas.microsoft.com/office/powerpoint/2010/main" val="1737175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9888C-2C71-7348-8C8C-ECB52AD7E950}"/>
              </a:ext>
            </a:extLst>
          </p:cNvPr>
          <p:cNvSpPr>
            <a:spLocks noGrp="1"/>
          </p:cNvSpPr>
          <p:nvPr>
            <p:ph type="title"/>
          </p:nvPr>
        </p:nvSpPr>
        <p:spPr/>
        <p:txBody>
          <a:bodyPr/>
          <a:lstStyle/>
          <a:p>
            <a:r>
              <a:rPr lang="en-US" b="1" u="sng" dirty="0">
                <a:solidFill>
                  <a:schemeClr val="accent1">
                    <a:lumMod val="75000"/>
                  </a:schemeClr>
                </a:solidFill>
                <a:latin typeface="Bernard MT Condensed" panose="02050806060905020404" pitchFamily="18" charset="77"/>
                <a:cs typeface="Times New Roman" panose="02020603050405020304" pitchFamily="18" charset="0"/>
              </a:rPr>
              <a:t>SCHOOL MANAGEMENT</a:t>
            </a:r>
            <a:endParaRPr lang="en-US" dirty="0"/>
          </a:p>
        </p:txBody>
      </p:sp>
      <p:sp>
        <p:nvSpPr>
          <p:cNvPr id="3" name="Content Placeholder 2">
            <a:extLst>
              <a:ext uri="{FF2B5EF4-FFF2-40B4-BE49-F238E27FC236}">
                <a16:creationId xmlns:a16="http://schemas.microsoft.com/office/drawing/2014/main" id="{A9142C54-ACF2-7845-A77E-996F64AE4668}"/>
              </a:ext>
            </a:extLst>
          </p:cNvPr>
          <p:cNvSpPr>
            <a:spLocks noGrp="1"/>
          </p:cNvSpPr>
          <p:nvPr>
            <p:ph idx="1"/>
          </p:nvPr>
        </p:nvSpPr>
        <p:spPr>
          <a:xfrm>
            <a:off x="838200" y="1392702"/>
            <a:ext cx="10515600" cy="4784261"/>
          </a:xfrm>
        </p:spPr>
        <p:txBody>
          <a:bodyPr/>
          <a:lstStyle/>
          <a:p>
            <a:pPr algn="just">
              <a:lnSpc>
                <a:spcPct val="150000"/>
              </a:lnSpc>
            </a:pPr>
            <a:r>
              <a:rPr lang="en-US" dirty="0">
                <a:latin typeface="Times New Roman" panose="02020603050405020304" pitchFamily="18" charset="0"/>
                <a:cs typeface="Times New Roman" panose="02020603050405020304" pitchFamily="18" charset="0"/>
              </a:rPr>
              <a:t>School management is a cooperative human endeavor and requires the cooperation of teachers, parents, students, community members and local administration for smooth functioning. Though computers are now increasingly used in the management process, it is human element which is the key to all effective management. </a:t>
            </a:r>
          </a:p>
          <a:p>
            <a:pPr algn="just">
              <a:lnSpc>
                <a:spcPct val="150000"/>
              </a:lnSpc>
            </a:pPr>
            <a:r>
              <a:rPr lang="en-US" dirty="0">
                <a:latin typeface="Times New Roman" panose="02020603050405020304" pitchFamily="18" charset="0"/>
                <a:cs typeface="Times New Roman" panose="02020603050405020304" pitchFamily="18" charset="0"/>
              </a:rPr>
              <a:t> In simple words </a:t>
            </a:r>
            <a:r>
              <a:rPr lang="en-US" i="1" dirty="0">
                <a:latin typeface="Times New Roman" panose="02020603050405020304" pitchFamily="18" charset="0"/>
                <a:cs typeface="Times New Roman" panose="02020603050405020304" pitchFamily="18" charset="0"/>
              </a:rPr>
              <a:t>managing the affairs of a school</a:t>
            </a:r>
            <a:r>
              <a:rPr lang="en-US" dirty="0">
                <a:latin typeface="Times New Roman" panose="02020603050405020304" pitchFamily="18" charset="0"/>
                <a:cs typeface="Times New Roman" panose="02020603050405020304" pitchFamily="18" charset="0"/>
              </a:rPr>
              <a:t> </a:t>
            </a:r>
          </a:p>
          <a:p>
            <a:pPr algn="just">
              <a:lnSpc>
                <a:spcPct val="150000"/>
              </a:lnSpc>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00955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3742</TotalTime>
  <Words>1189</Words>
  <Application>Microsoft Macintosh PowerPoint</Application>
  <PresentationFormat>Widescreen</PresentationFormat>
  <Paragraphs>105</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Bernard MT Condensed</vt:lpstr>
      <vt:lpstr>Calibri</vt:lpstr>
      <vt:lpstr>Calibri Light</vt:lpstr>
      <vt:lpstr>Times New Roman</vt:lpstr>
      <vt:lpstr>Office Theme</vt:lpstr>
      <vt:lpstr>School Management and Observation </vt:lpstr>
      <vt:lpstr>MEANING OF MANAGEMENT </vt:lpstr>
      <vt:lpstr>EDUCATIONAL MANAGEMENT </vt:lpstr>
      <vt:lpstr> EDUCATIONAL MANAGEMENT: ROLE </vt:lpstr>
      <vt:lpstr>EDUCATIONAL MANAGEMENT: ROLE </vt:lpstr>
      <vt:lpstr>COMPONENTS OF EDUCATIONAL MANAGEMENT </vt:lpstr>
      <vt:lpstr>SCHOOL MANAGEMENT </vt:lpstr>
      <vt:lpstr>SCHOOL MANAGEMENT</vt:lpstr>
      <vt:lpstr>SCHOOL MANAGEMENT</vt:lpstr>
      <vt:lpstr>Objectives of School Management </vt:lpstr>
      <vt:lpstr>6 Tips to effectively manage teachers </vt:lpstr>
      <vt:lpstr>What is classroom observation? </vt:lpstr>
      <vt:lpstr>What is classroom observation? </vt:lpstr>
      <vt:lpstr>  Advantages Classroom observation  </vt:lpstr>
      <vt:lpstr>  Advantages Classroom observation  </vt:lpstr>
      <vt:lpstr>  Advantages Classroom observation  </vt:lpstr>
      <vt:lpstr> Types of observers:  </vt:lpstr>
      <vt:lpstr>Advantages of observation-types: </vt:lpstr>
      <vt:lpstr>  Advantages of observation-types</vt:lpstr>
      <vt:lpstr>Observation process</vt:lpstr>
      <vt:lpstr>Observation process</vt:lpstr>
      <vt:lpstr>Observation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Management </dc:title>
  <dc:creator>Microsoft Office User</dc:creator>
  <cp:lastModifiedBy>Didar Najmaddin</cp:lastModifiedBy>
  <cp:revision>10</cp:revision>
  <dcterms:created xsi:type="dcterms:W3CDTF">2022-01-28T17:59:33Z</dcterms:created>
  <dcterms:modified xsi:type="dcterms:W3CDTF">2023-01-31T18:44:50Z</dcterms:modified>
</cp:coreProperties>
</file>