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62" r:id="rId5"/>
    <p:sldId id="259" r:id="rId6"/>
    <p:sldId id="265" r:id="rId7"/>
    <p:sldId id="260" r:id="rId8"/>
    <p:sldId id="263" r:id="rId9"/>
    <p:sldId id="261"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67"/>
    <p:restoredTop sz="94626"/>
  </p:normalViewPr>
  <p:slideViewPr>
    <p:cSldViewPr snapToGrid="0" snapToObjects="1">
      <p:cViewPr varScale="1">
        <p:scale>
          <a:sx n="83" d="100"/>
          <a:sy n="83" d="100"/>
        </p:scale>
        <p:origin x="116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C66192C0-DDF4-2A4A-AECA-B4D04DEFDF88}" type="datetimeFigureOut">
              <a:rPr lang="en-US" smtClean="0"/>
              <a:t>1/31/23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79FE13-B234-B44E-8044-E08C796FF687}" type="slidenum">
              <a:rPr lang="en-US" smtClean="0"/>
              <a:t>‹#›</a:t>
            </a:fld>
            <a:endParaRPr lang="en-US"/>
          </a:p>
        </p:txBody>
      </p:sp>
    </p:spTree>
    <p:extLst>
      <p:ext uri="{BB962C8B-B14F-4D97-AF65-F5344CB8AC3E}">
        <p14:creationId xmlns:p14="http://schemas.microsoft.com/office/powerpoint/2010/main" val="250037751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6192C0-DDF4-2A4A-AECA-B4D04DEFDF88}" type="datetimeFigureOut">
              <a:rPr lang="en-US" smtClean="0"/>
              <a:t>1/31/23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9FE13-B234-B44E-8044-E08C796FF687}" type="slidenum">
              <a:rPr lang="en-US" smtClean="0"/>
              <a:t>‹#›</a:t>
            </a:fld>
            <a:endParaRPr lang="en-US"/>
          </a:p>
        </p:txBody>
      </p:sp>
    </p:spTree>
    <p:extLst>
      <p:ext uri="{BB962C8B-B14F-4D97-AF65-F5344CB8AC3E}">
        <p14:creationId xmlns:p14="http://schemas.microsoft.com/office/powerpoint/2010/main" val="365424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6192C0-DDF4-2A4A-AECA-B4D04DEFDF88}" type="datetimeFigureOut">
              <a:rPr lang="en-US" smtClean="0"/>
              <a:t>1/31/23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9FE13-B234-B44E-8044-E08C796FF687}" type="slidenum">
              <a:rPr lang="en-US" smtClean="0"/>
              <a:t>‹#›</a:t>
            </a:fld>
            <a:endParaRPr lang="en-US"/>
          </a:p>
        </p:txBody>
      </p:sp>
    </p:spTree>
    <p:extLst>
      <p:ext uri="{BB962C8B-B14F-4D97-AF65-F5344CB8AC3E}">
        <p14:creationId xmlns:p14="http://schemas.microsoft.com/office/powerpoint/2010/main" val="2987644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6192C0-DDF4-2A4A-AECA-B4D04DEFDF88}" type="datetimeFigureOut">
              <a:rPr lang="en-US" smtClean="0"/>
              <a:t>1/31/23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79FE13-B234-B44E-8044-E08C796FF687}" type="slidenum">
              <a:rPr lang="en-US" smtClean="0"/>
              <a:t>‹#›</a:t>
            </a:fld>
            <a:endParaRPr lang="en-US"/>
          </a:p>
        </p:txBody>
      </p:sp>
    </p:spTree>
    <p:extLst>
      <p:ext uri="{BB962C8B-B14F-4D97-AF65-F5344CB8AC3E}">
        <p14:creationId xmlns:p14="http://schemas.microsoft.com/office/powerpoint/2010/main" val="4026649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C66192C0-DDF4-2A4A-AECA-B4D04DEFDF88}" type="datetimeFigureOut">
              <a:rPr lang="en-US" smtClean="0"/>
              <a:t>1/31/23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79FE13-B234-B44E-8044-E08C796FF687}" type="slidenum">
              <a:rPr lang="en-US" smtClean="0"/>
              <a:t>‹#›</a:t>
            </a:fld>
            <a:endParaRPr lang="en-US"/>
          </a:p>
        </p:txBody>
      </p:sp>
    </p:spTree>
    <p:extLst>
      <p:ext uri="{BB962C8B-B14F-4D97-AF65-F5344CB8AC3E}">
        <p14:creationId xmlns:p14="http://schemas.microsoft.com/office/powerpoint/2010/main" val="11291712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66192C0-DDF4-2A4A-AECA-B4D04DEFDF88}" type="datetimeFigureOut">
              <a:rPr lang="en-US" smtClean="0"/>
              <a:t>1/31/23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379FE13-B234-B44E-8044-E08C796FF687}" type="slidenum">
              <a:rPr lang="en-US" smtClean="0"/>
              <a:t>‹#›</a:t>
            </a:fld>
            <a:endParaRPr lang="en-US"/>
          </a:p>
        </p:txBody>
      </p:sp>
    </p:spTree>
    <p:extLst>
      <p:ext uri="{BB962C8B-B14F-4D97-AF65-F5344CB8AC3E}">
        <p14:creationId xmlns:p14="http://schemas.microsoft.com/office/powerpoint/2010/main" val="91495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C66192C0-DDF4-2A4A-AECA-B4D04DEFDF88}" type="datetimeFigureOut">
              <a:rPr lang="en-US" smtClean="0"/>
              <a:t>1/31/23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79FE13-B234-B44E-8044-E08C796FF687}"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49550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6192C0-DDF4-2A4A-AECA-B4D04DEFDF88}" type="datetimeFigureOut">
              <a:rPr lang="en-US" smtClean="0"/>
              <a:t>1/31/23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79FE13-B234-B44E-8044-E08C796FF687}" type="slidenum">
              <a:rPr lang="en-US" smtClean="0"/>
              <a:t>‹#›</a:t>
            </a:fld>
            <a:endParaRPr lang="en-US"/>
          </a:p>
        </p:txBody>
      </p:sp>
    </p:spTree>
    <p:extLst>
      <p:ext uri="{BB962C8B-B14F-4D97-AF65-F5344CB8AC3E}">
        <p14:creationId xmlns:p14="http://schemas.microsoft.com/office/powerpoint/2010/main" val="140469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6192C0-DDF4-2A4A-AECA-B4D04DEFDF88}" type="datetimeFigureOut">
              <a:rPr lang="en-US" smtClean="0"/>
              <a:t>1/31/23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79FE13-B234-B44E-8044-E08C796FF687}" type="slidenum">
              <a:rPr lang="en-US" smtClean="0"/>
              <a:t>‹#›</a:t>
            </a:fld>
            <a:endParaRPr lang="en-US"/>
          </a:p>
        </p:txBody>
      </p:sp>
    </p:spTree>
    <p:extLst>
      <p:ext uri="{BB962C8B-B14F-4D97-AF65-F5344CB8AC3E}">
        <p14:creationId xmlns:p14="http://schemas.microsoft.com/office/powerpoint/2010/main" val="123267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C66192C0-DDF4-2A4A-AECA-B4D04DEFDF88}" type="datetimeFigureOut">
              <a:rPr lang="en-US" smtClean="0"/>
              <a:t>1/31/23</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379FE13-B234-B44E-8044-E08C796FF687}" type="slidenum">
              <a:rPr lang="en-US" smtClean="0"/>
              <a:t>‹#›</a:t>
            </a:fld>
            <a:endParaRPr lang="en-US"/>
          </a:p>
        </p:txBody>
      </p:sp>
    </p:spTree>
    <p:extLst>
      <p:ext uri="{BB962C8B-B14F-4D97-AF65-F5344CB8AC3E}">
        <p14:creationId xmlns:p14="http://schemas.microsoft.com/office/powerpoint/2010/main" val="3345499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66192C0-DDF4-2A4A-AECA-B4D04DEFDF88}" type="datetimeFigureOut">
              <a:rPr lang="en-US" smtClean="0"/>
              <a:t>1/31/23</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379FE13-B234-B44E-8044-E08C796FF687}" type="slidenum">
              <a:rPr lang="en-US" smtClean="0"/>
              <a:t>‹#›</a:t>
            </a:fld>
            <a:endParaRPr lang="en-US"/>
          </a:p>
        </p:txBody>
      </p:sp>
    </p:spTree>
    <p:extLst>
      <p:ext uri="{BB962C8B-B14F-4D97-AF65-F5344CB8AC3E}">
        <p14:creationId xmlns:p14="http://schemas.microsoft.com/office/powerpoint/2010/main" val="1764035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66192C0-DDF4-2A4A-AECA-B4D04DEFDF88}" type="datetimeFigureOut">
              <a:rPr lang="en-US" smtClean="0"/>
              <a:t>1/31/23</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379FE13-B234-B44E-8044-E08C796FF687}" type="slidenum">
              <a:rPr lang="en-US" smtClean="0"/>
              <a:t>‹#›</a:t>
            </a:fld>
            <a:endParaRPr lang="en-US"/>
          </a:p>
        </p:txBody>
      </p:sp>
    </p:spTree>
    <p:extLst>
      <p:ext uri="{BB962C8B-B14F-4D97-AF65-F5344CB8AC3E}">
        <p14:creationId xmlns:p14="http://schemas.microsoft.com/office/powerpoint/2010/main" val="873836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FC871-5DAB-E54A-9B8D-B5D469D7004F}"/>
              </a:ext>
            </a:extLst>
          </p:cNvPr>
          <p:cNvSpPr>
            <a:spLocks noGrp="1"/>
          </p:cNvSpPr>
          <p:nvPr>
            <p:ph type="ctrTitle"/>
          </p:nvPr>
        </p:nvSpPr>
        <p:spPr/>
        <p:txBody>
          <a:bodyPr>
            <a:normAutofit/>
          </a:bodyPr>
          <a:lstStyle/>
          <a:p>
            <a:r>
              <a:rPr lang="en-US" sz="4800" dirty="0">
                <a:latin typeface="Bernard MT Condensed" panose="02050806060905020404" pitchFamily="18" charset="77"/>
              </a:rPr>
              <a:t>What to Observe?</a:t>
            </a:r>
          </a:p>
        </p:txBody>
      </p:sp>
      <p:sp>
        <p:nvSpPr>
          <p:cNvPr id="3" name="Subtitle 2">
            <a:extLst>
              <a:ext uri="{FF2B5EF4-FFF2-40B4-BE49-F238E27FC236}">
                <a16:creationId xmlns:a16="http://schemas.microsoft.com/office/drawing/2014/main" id="{AD3BDD6A-10D2-4A48-8E4D-BB6CE7B531EF}"/>
              </a:ext>
            </a:extLst>
          </p:cNvPr>
          <p:cNvSpPr>
            <a:spLocks noGrp="1"/>
          </p:cNvSpPr>
          <p:nvPr>
            <p:ph type="subTitle" idx="1"/>
          </p:nvPr>
        </p:nvSpPr>
        <p:spPr/>
        <p:txBody>
          <a:bodyPr>
            <a:noAutofit/>
          </a:bodyPr>
          <a:lstStyle/>
          <a:p>
            <a:r>
              <a:rPr lang="en-US" sz="3600" dirty="0">
                <a:latin typeface="Times New Roman" panose="02020603050405020304" pitchFamily="18" charset="0"/>
                <a:cs typeface="Times New Roman" panose="02020603050405020304" pitchFamily="18" charset="0"/>
              </a:rPr>
              <a:t>Assistant Lecturers:</a:t>
            </a:r>
          </a:p>
          <a:p>
            <a:r>
              <a:rPr lang="en-US" sz="3600" dirty="0" err="1">
                <a:latin typeface="Times New Roman" panose="02020603050405020304" pitchFamily="18" charset="0"/>
                <a:cs typeface="Times New Roman" panose="02020603050405020304" pitchFamily="18" charset="0"/>
              </a:rPr>
              <a:t>Rezhna</a:t>
            </a:r>
            <a:r>
              <a:rPr lang="en-US" sz="3600" dirty="0">
                <a:latin typeface="Times New Roman" panose="02020603050405020304" pitchFamily="18" charset="0"/>
                <a:cs typeface="Times New Roman" panose="02020603050405020304" pitchFamily="18" charset="0"/>
              </a:rPr>
              <a:t> Ibrahim</a:t>
            </a:r>
          </a:p>
        </p:txBody>
      </p:sp>
    </p:spTree>
    <p:extLst>
      <p:ext uri="{BB962C8B-B14F-4D97-AF65-F5344CB8AC3E}">
        <p14:creationId xmlns:p14="http://schemas.microsoft.com/office/powerpoint/2010/main" val="599940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584C0-D7A6-9F40-9481-A01B8F16C025}"/>
              </a:ext>
            </a:extLst>
          </p:cNvPr>
          <p:cNvSpPr>
            <a:spLocks noGrp="1"/>
          </p:cNvSpPr>
          <p:nvPr>
            <p:ph type="title"/>
          </p:nvPr>
        </p:nvSpPr>
        <p:spPr>
          <a:xfrm>
            <a:off x="2231136" y="210713"/>
            <a:ext cx="7729728" cy="1188720"/>
          </a:xfrm>
        </p:spPr>
        <p:txBody>
          <a:bodyPr/>
          <a:lstStyle/>
          <a:p>
            <a:r>
              <a:rPr lang="en-US" b="1" dirty="0">
                <a:latin typeface="Times New Roman" panose="02020603050405020304" pitchFamily="18" charset="0"/>
                <a:cs typeface="Times New Roman" panose="02020603050405020304" pitchFamily="18" charset="0"/>
              </a:rPr>
              <a:t>Tip 4 - Teaching Techniques</a:t>
            </a:r>
            <a:endParaRPr lang="en-US" dirty="0"/>
          </a:p>
        </p:txBody>
      </p:sp>
      <p:sp>
        <p:nvSpPr>
          <p:cNvPr id="3" name="Content Placeholder 2">
            <a:extLst>
              <a:ext uri="{FF2B5EF4-FFF2-40B4-BE49-F238E27FC236}">
                <a16:creationId xmlns:a16="http://schemas.microsoft.com/office/drawing/2014/main" id="{877332FF-FD66-5A44-A5D3-494EDF3D4DFC}"/>
              </a:ext>
            </a:extLst>
          </p:cNvPr>
          <p:cNvSpPr>
            <a:spLocks noGrp="1"/>
          </p:cNvSpPr>
          <p:nvPr>
            <p:ph idx="1"/>
          </p:nvPr>
        </p:nvSpPr>
        <p:spPr>
          <a:xfrm>
            <a:off x="256673" y="1716506"/>
            <a:ext cx="11806989" cy="5141494"/>
          </a:xfrm>
        </p:spPr>
        <p:txBody>
          <a:bodyPr>
            <a:normAutofit fontScale="92500" lnSpcReduction="20000"/>
          </a:bodyPr>
          <a:lstStyle/>
          <a:p>
            <a:pPr lvl="0" algn="just">
              <a:lnSpc>
                <a:spcPct val="150000"/>
              </a:lnSpc>
            </a:pPr>
            <a:r>
              <a:rPr lang="en-US" sz="2800" dirty="0">
                <a:latin typeface="Times New Roman" panose="02020603050405020304" pitchFamily="18" charset="0"/>
                <a:cs typeface="Times New Roman" panose="02020603050405020304" pitchFamily="18" charset="0"/>
              </a:rPr>
              <a:t>What style of teaching are they using? Kinaesthetic, auditory, visual etc. - all are extremely powerful delivery methods - but carefully chosen to meet the needs of their class.</a:t>
            </a:r>
          </a:p>
          <a:p>
            <a:pPr lvl="0" algn="just">
              <a:lnSpc>
                <a:spcPct val="150000"/>
              </a:lnSpc>
            </a:pPr>
            <a:r>
              <a:rPr lang="en-US" sz="2800" dirty="0">
                <a:latin typeface="Times New Roman" panose="02020603050405020304" pitchFamily="18" charset="0"/>
                <a:cs typeface="Times New Roman" panose="02020603050405020304" pitchFamily="18" charset="0"/>
              </a:rPr>
              <a:t>What sort of work are the children being asked to produce? Is it written? Question &amp; answer based? Creative?</a:t>
            </a:r>
          </a:p>
          <a:p>
            <a:pPr algn="just">
              <a:lnSpc>
                <a:spcPct val="150000"/>
              </a:lnSpc>
            </a:pPr>
            <a:r>
              <a:rPr lang="en-US" sz="2800" dirty="0">
                <a:latin typeface="Times New Roman" panose="02020603050405020304" pitchFamily="18" charset="0"/>
                <a:cs typeface="Times New Roman" panose="02020603050405020304" pitchFamily="18" charset="0"/>
              </a:rPr>
              <a:t>Teaching techniques being used will be down to the needs of the class and the skill set of the teacher delivering the lesson. Every teacher has their own style and knows what works best for them, but this is why we can all learn a lot from each other in education </a:t>
            </a:r>
            <a:endParaRPr lang="en-US" sz="28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3767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A6181-CD19-3E45-B544-A2124A9AA253}"/>
              </a:ext>
            </a:extLst>
          </p:cNvPr>
          <p:cNvSpPr>
            <a:spLocks noGrp="1"/>
          </p:cNvSpPr>
          <p:nvPr>
            <p:ph type="title"/>
          </p:nvPr>
        </p:nvSpPr>
        <p:spPr>
          <a:xfrm>
            <a:off x="1443789" y="226755"/>
            <a:ext cx="9384632" cy="1188720"/>
          </a:xfrm>
        </p:spPr>
        <p:txBody>
          <a:bodyPr/>
          <a:lstStyle/>
          <a:p>
            <a:r>
              <a:rPr lang="en-US" b="1" dirty="0">
                <a:latin typeface="Times New Roman" panose="02020603050405020304" pitchFamily="18" charset="0"/>
                <a:cs typeface="Times New Roman" panose="02020603050405020304" pitchFamily="18" charset="0"/>
              </a:rPr>
              <a:t>What To Look For When Observing A Lesson </a:t>
            </a:r>
          </a:p>
        </p:txBody>
      </p:sp>
      <p:sp>
        <p:nvSpPr>
          <p:cNvPr id="3" name="Content Placeholder 2">
            <a:extLst>
              <a:ext uri="{FF2B5EF4-FFF2-40B4-BE49-F238E27FC236}">
                <a16:creationId xmlns:a16="http://schemas.microsoft.com/office/drawing/2014/main" id="{AF8DEEFE-6459-3147-A934-30BC1BDB618C}"/>
              </a:ext>
            </a:extLst>
          </p:cNvPr>
          <p:cNvSpPr>
            <a:spLocks noGrp="1"/>
          </p:cNvSpPr>
          <p:nvPr>
            <p:ph idx="1"/>
          </p:nvPr>
        </p:nvSpPr>
        <p:spPr>
          <a:xfrm>
            <a:off x="497305" y="1668380"/>
            <a:ext cx="11245516" cy="5189620"/>
          </a:xfrm>
        </p:spPr>
        <p:txBody>
          <a:bodyPr>
            <a:normAutofit fontScale="92500" lnSpcReduction="10000"/>
          </a:bodyPr>
          <a:lstStyle/>
          <a:p>
            <a:pPr algn="just">
              <a:lnSpc>
                <a:spcPct val="150000"/>
              </a:lnSpc>
            </a:pPr>
            <a:r>
              <a:rPr lang="en-US" sz="2800" dirty="0">
                <a:latin typeface="Times New Roman" panose="02020603050405020304" pitchFamily="18" charset="0"/>
                <a:cs typeface="Times New Roman" panose="02020603050405020304" pitchFamily="18" charset="0"/>
              </a:rPr>
              <a:t>Teachers give their heart and soul to the job, so keep that in mind when making observations about their teaching, as it’s probably something they take great pride in. Here are three tips I’d give to anyone observing a colleague;</a:t>
            </a:r>
          </a:p>
          <a:p>
            <a:pPr lvl="0" algn="just">
              <a:lnSpc>
                <a:spcPct val="150000"/>
              </a:lnSpc>
            </a:pPr>
            <a:r>
              <a:rPr lang="en-US" sz="2800" dirty="0">
                <a:latin typeface="Times New Roman" panose="02020603050405020304" pitchFamily="18" charset="0"/>
                <a:cs typeface="Times New Roman" panose="02020603050405020304" pitchFamily="18" charset="0"/>
              </a:rPr>
              <a:t>DO give positive feedback to the teacher - it’s always rewarding to hear something positive about your own teaching.</a:t>
            </a:r>
          </a:p>
          <a:p>
            <a:pPr lvl="0" algn="just">
              <a:lnSpc>
                <a:spcPct val="150000"/>
              </a:lnSpc>
            </a:pPr>
            <a:r>
              <a:rPr lang="en-US" sz="2800" dirty="0">
                <a:latin typeface="Times New Roman" panose="02020603050405020304" pitchFamily="18" charset="0"/>
                <a:cs typeface="Times New Roman" panose="02020603050405020304" pitchFamily="18" charset="0"/>
              </a:rPr>
              <a:t>If you are asked for any constructive feedback - try to do so in a supportive manner.</a:t>
            </a:r>
          </a:p>
          <a:p>
            <a:pPr lvl="0" algn="just">
              <a:lnSpc>
                <a:spcPct val="150000"/>
              </a:lnSpc>
            </a:pPr>
            <a:r>
              <a:rPr lang="en-US" sz="2800" dirty="0">
                <a:latin typeface="Times New Roman" panose="02020603050405020304" pitchFamily="18" charset="0"/>
                <a:cs typeface="Times New Roman" panose="02020603050405020304" pitchFamily="18" charset="0"/>
              </a:rPr>
              <a:t>Always make sure you thank them for allowing you to observe them.</a:t>
            </a:r>
          </a:p>
          <a:p>
            <a:endParaRPr lang="en-US" dirty="0"/>
          </a:p>
        </p:txBody>
      </p:sp>
    </p:spTree>
    <p:extLst>
      <p:ext uri="{BB962C8B-B14F-4D97-AF65-F5344CB8AC3E}">
        <p14:creationId xmlns:p14="http://schemas.microsoft.com/office/powerpoint/2010/main" val="4008611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899C9-4E06-6B42-8F7F-CED9E6E03812}"/>
              </a:ext>
            </a:extLst>
          </p:cNvPr>
          <p:cNvSpPr>
            <a:spLocks noGrp="1"/>
          </p:cNvSpPr>
          <p:nvPr>
            <p:ph type="title"/>
          </p:nvPr>
        </p:nvSpPr>
        <p:spPr>
          <a:xfrm>
            <a:off x="1443789" y="194671"/>
            <a:ext cx="9144000" cy="1188720"/>
          </a:xfrm>
        </p:spPr>
        <p:txBody>
          <a:bodyPr/>
          <a:lstStyle/>
          <a:p>
            <a:r>
              <a:rPr lang="en-US" b="1" dirty="0">
                <a:latin typeface="Times New Roman" panose="02020603050405020304" pitchFamily="18" charset="0"/>
                <a:cs typeface="Times New Roman" panose="02020603050405020304" pitchFamily="18" charset="0"/>
              </a:rPr>
              <a:t>Tip 1 - Observing the teacher</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B8D4423-4215-1F42-8877-3E9E1FC760B3}"/>
              </a:ext>
            </a:extLst>
          </p:cNvPr>
          <p:cNvSpPr>
            <a:spLocks noGrp="1"/>
          </p:cNvSpPr>
          <p:nvPr>
            <p:ph idx="1"/>
          </p:nvPr>
        </p:nvSpPr>
        <p:spPr>
          <a:xfrm>
            <a:off x="304799" y="1572126"/>
            <a:ext cx="11470105" cy="5285874"/>
          </a:xfrm>
        </p:spPr>
        <p:txBody>
          <a:bodyPr>
            <a:normAutofit/>
          </a:bodyPr>
          <a:lstStyle/>
          <a:p>
            <a:pPr algn="just">
              <a:lnSpc>
                <a:spcPct val="150000"/>
              </a:lnSpc>
            </a:pPr>
            <a:r>
              <a:rPr lang="en-US" sz="2400" dirty="0">
                <a:latin typeface="Times New Roman" panose="02020603050405020304" pitchFamily="18" charset="0"/>
                <a:cs typeface="Times New Roman" panose="02020603050405020304" pitchFamily="18" charset="0"/>
              </a:rPr>
              <a:t>It's a bit obvious, this one - but you’re going to want to observe the teacher during the lesson. But what do you need to look for when observing a lesson? Essentially - you want to find good examples of what makes them a great teacher, and what you can adopt from them to use when you’re teaching (especially if you’re going to be taking their class!).</a:t>
            </a:r>
          </a:p>
          <a:p>
            <a:pPr algn="just">
              <a:lnSpc>
                <a:spcPct val="150000"/>
              </a:lnSpc>
            </a:pPr>
            <a:r>
              <a:rPr lang="en-US" sz="2400" dirty="0">
                <a:latin typeface="Times New Roman" panose="02020603050405020304" pitchFamily="18" charset="0"/>
                <a:cs typeface="Times New Roman" panose="02020603050405020304" pitchFamily="18" charset="0"/>
              </a:rPr>
              <a:t>There are some additional suggestions on specifically what to look for when observing a lesson:</a:t>
            </a:r>
          </a:p>
          <a:p>
            <a:pPr lvl="0" algn="just">
              <a:lnSpc>
                <a:spcPct val="150000"/>
              </a:lnSpc>
            </a:pPr>
            <a:r>
              <a:rPr lang="en-US" sz="2400" dirty="0">
                <a:latin typeface="Times New Roman" panose="02020603050405020304" pitchFamily="18" charset="0"/>
                <a:cs typeface="Times New Roman" panose="02020603050405020304" pitchFamily="18" charset="0"/>
              </a:rPr>
              <a:t>Have they got a good rapport with their students? What are they doing to achieve this?</a:t>
            </a:r>
          </a:p>
          <a:p>
            <a:endParaRPr lang="en-US" dirty="0"/>
          </a:p>
        </p:txBody>
      </p:sp>
    </p:spTree>
    <p:extLst>
      <p:ext uri="{BB962C8B-B14F-4D97-AF65-F5344CB8AC3E}">
        <p14:creationId xmlns:p14="http://schemas.microsoft.com/office/powerpoint/2010/main" val="2827934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796E5-A31E-D946-A306-885A3D70104E}"/>
              </a:ext>
            </a:extLst>
          </p:cNvPr>
          <p:cNvSpPr>
            <a:spLocks noGrp="1"/>
          </p:cNvSpPr>
          <p:nvPr>
            <p:ph type="title"/>
          </p:nvPr>
        </p:nvSpPr>
        <p:spPr>
          <a:xfrm>
            <a:off x="2231136" y="210713"/>
            <a:ext cx="7729728" cy="1188720"/>
          </a:xfrm>
        </p:spPr>
        <p:txBody>
          <a:bodyPr/>
          <a:lstStyle/>
          <a:p>
            <a:r>
              <a:rPr lang="en-US" b="1" dirty="0">
                <a:latin typeface="Times New Roman" panose="02020603050405020304" pitchFamily="18" charset="0"/>
                <a:cs typeface="Times New Roman" panose="02020603050405020304" pitchFamily="18" charset="0"/>
              </a:rPr>
              <a:t>Tip 1 - Observing the teacher</a:t>
            </a:r>
            <a:br>
              <a:rPr lang="en-US" b="1"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D93A326-C425-6544-979D-5F16615DD60D}"/>
              </a:ext>
            </a:extLst>
          </p:cNvPr>
          <p:cNvSpPr>
            <a:spLocks noGrp="1"/>
          </p:cNvSpPr>
          <p:nvPr>
            <p:ph idx="1"/>
          </p:nvPr>
        </p:nvSpPr>
        <p:spPr>
          <a:xfrm>
            <a:off x="272716" y="1399433"/>
            <a:ext cx="11646568" cy="5458567"/>
          </a:xfrm>
        </p:spPr>
        <p:txBody>
          <a:bodyPr/>
          <a:lstStyle/>
          <a:p>
            <a:pPr lvl="0" algn="just">
              <a:lnSpc>
                <a:spcPct val="150000"/>
              </a:lnSpc>
            </a:pPr>
            <a:r>
              <a:rPr lang="en-US" sz="2800" dirty="0">
                <a:latin typeface="Times New Roman" panose="02020603050405020304" pitchFamily="18" charset="0"/>
                <a:cs typeface="Times New Roman" panose="02020603050405020304" pitchFamily="18" charset="0"/>
              </a:rPr>
              <a:t>What’s their body language like? Do they appear calm and in control of the classroom? </a:t>
            </a:r>
          </a:p>
          <a:p>
            <a:pPr lvl="0" algn="just">
              <a:lnSpc>
                <a:spcPct val="150000"/>
              </a:lnSpc>
            </a:pPr>
            <a:r>
              <a:rPr lang="en-US" sz="2800" dirty="0">
                <a:latin typeface="Times New Roman" panose="02020603050405020304" pitchFamily="18" charset="0"/>
                <a:cs typeface="Times New Roman" panose="02020603050405020304" pitchFamily="18" charset="0"/>
              </a:rPr>
              <a:t>How well do they know their students? What examples do you see of this?</a:t>
            </a:r>
          </a:p>
          <a:p>
            <a:pPr lvl="0" algn="just">
              <a:lnSpc>
                <a:spcPct val="150000"/>
              </a:lnSpc>
            </a:pPr>
            <a:r>
              <a:rPr lang="en-US" sz="2800" dirty="0">
                <a:latin typeface="Times New Roman" panose="02020603050405020304" pitchFamily="18" charset="0"/>
                <a:cs typeface="Times New Roman" panose="02020603050405020304" pitchFamily="18" charset="0"/>
              </a:rPr>
              <a:t>Are they keeping the momentum of the lesson going? How are they achieving this?</a:t>
            </a:r>
          </a:p>
          <a:p>
            <a:pPr lvl="0" algn="just">
              <a:lnSpc>
                <a:spcPct val="150000"/>
              </a:lnSpc>
            </a:pPr>
            <a:r>
              <a:rPr lang="en-US" sz="2800" dirty="0">
                <a:latin typeface="Times New Roman" panose="02020603050405020304" pitchFamily="18" charset="0"/>
                <a:cs typeface="Times New Roman" panose="02020603050405020304" pitchFamily="18" charset="0"/>
              </a:rPr>
              <a:t>Are they anticipating any issues and dealing with them before a problem arises?</a:t>
            </a:r>
          </a:p>
          <a:p>
            <a:endParaRPr lang="en-US" dirty="0"/>
          </a:p>
        </p:txBody>
      </p:sp>
    </p:spTree>
    <p:extLst>
      <p:ext uri="{BB962C8B-B14F-4D97-AF65-F5344CB8AC3E}">
        <p14:creationId xmlns:p14="http://schemas.microsoft.com/office/powerpoint/2010/main" val="3114339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84993-F968-F546-AC1E-A68B623DA224}"/>
              </a:ext>
            </a:extLst>
          </p:cNvPr>
          <p:cNvSpPr>
            <a:spLocks noGrp="1"/>
          </p:cNvSpPr>
          <p:nvPr>
            <p:ph type="title"/>
          </p:nvPr>
        </p:nvSpPr>
        <p:spPr>
          <a:xfrm>
            <a:off x="2231136" y="210713"/>
            <a:ext cx="7729728" cy="751813"/>
          </a:xfrm>
        </p:spPr>
        <p:txBody>
          <a:bodyPr>
            <a:normAutofit fontScale="90000"/>
          </a:bodyPr>
          <a:lstStyle/>
          <a:p>
            <a:r>
              <a:rPr lang="en-US" b="1" dirty="0">
                <a:latin typeface="Times New Roman" panose="02020603050405020304" pitchFamily="18" charset="0"/>
                <a:cs typeface="Times New Roman" panose="02020603050405020304" pitchFamily="18" charset="0"/>
              </a:rPr>
              <a:t>Tip 2 - Observing the pupils</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6EDBCC7-F1A9-F647-83DC-211F7E82C73C}"/>
              </a:ext>
            </a:extLst>
          </p:cNvPr>
          <p:cNvSpPr>
            <a:spLocks noGrp="1"/>
          </p:cNvSpPr>
          <p:nvPr>
            <p:ph idx="1"/>
          </p:nvPr>
        </p:nvSpPr>
        <p:spPr>
          <a:xfrm>
            <a:off x="497306" y="962526"/>
            <a:ext cx="11502190" cy="5684761"/>
          </a:xfrm>
        </p:spPr>
        <p:txBody>
          <a:bodyPr>
            <a:normAutofit fontScale="92500" lnSpcReduction="10000"/>
          </a:bodyPr>
          <a:lstStyle/>
          <a:p>
            <a:pPr algn="just">
              <a:lnSpc>
                <a:spcPct val="150000"/>
              </a:lnSpc>
            </a:pPr>
            <a:r>
              <a:rPr lang="en-US" sz="3800" dirty="0">
                <a:latin typeface="Times New Roman" panose="02020603050405020304" pitchFamily="18" charset="0"/>
                <a:cs typeface="Times New Roman" panose="02020603050405020304" pitchFamily="18" charset="0"/>
              </a:rPr>
              <a:t>Again, somewhat obvious, but also sometimes forgotten about when observing teaching. The pupils are your means of measuring how well a lesson is going - the lesson is designed for their benefit, after all!</a:t>
            </a:r>
          </a:p>
          <a:p>
            <a:pPr algn="just">
              <a:lnSpc>
                <a:spcPct val="150000"/>
              </a:lnSpc>
            </a:pPr>
            <a:r>
              <a:rPr lang="en-US" sz="3800" dirty="0">
                <a:latin typeface="Times New Roman" panose="02020603050405020304" pitchFamily="18" charset="0"/>
                <a:cs typeface="Times New Roman" panose="02020603050405020304" pitchFamily="18" charset="0"/>
              </a:rPr>
              <a:t>So what do you want to be looking for exactly?</a:t>
            </a:r>
          </a:p>
          <a:p>
            <a:pPr lvl="0" algn="just">
              <a:lnSpc>
                <a:spcPct val="150000"/>
              </a:lnSpc>
            </a:pPr>
            <a:r>
              <a:rPr lang="en-US" sz="3800" dirty="0">
                <a:latin typeface="Times New Roman" panose="02020603050405020304" pitchFamily="18" charset="0"/>
                <a:cs typeface="Times New Roman" panose="02020603050405020304" pitchFamily="18" charset="0"/>
              </a:rPr>
              <a:t>Are the pupils engaged in their learning? How can you tell? Are there specific things keeping them engaged?</a:t>
            </a:r>
          </a:p>
          <a:p>
            <a:endParaRPr lang="en-US" dirty="0"/>
          </a:p>
        </p:txBody>
      </p:sp>
    </p:spTree>
    <p:extLst>
      <p:ext uri="{BB962C8B-B14F-4D97-AF65-F5344CB8AC3E}">
        <p14:creationId xmlns:p14="http://schemas.microsoft.com/office/powerpoint/2010/main" val="2289687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186B-7D4D-2549-A195-95E3F1049F43}"/>
              </a:ext>
            </a:extLst>
          </p:cNvPr>
          <p:cNvSpPr>
            <a:spLocks noGrp="1"/>
          </p:cNvSpPr>
          <p:nvPr>
            <p:ph type="title"/>
          </p:nvPr>
        </p:nvSpPr>
        <p:spPr>
          <a:xfrm>
            <a:off x="2359473" y="0"/>
            <a:ext cx="7729728" cy="1188720"/>
          </a:xfrm>
        </p:spPr>
        <p:txBody>
          <a:bodyPr/>
          <a:lstStyle/>
          <a:p>
            <a:r>
              <a:rPr lang="en-US" b="1" dirty="0">
                <a:latin typeface="Times New Roman" panose="02020603050405020304" pitchFamily="18" charset="0"/>
                <a:cs typeface="Times New Roman" panose="02020603050405020304" pitchFamily="18" charset="0"/>
              </a:rPr>
              <a:t>Tip 2 - Observing the pupils</a:t>
            </a:r>
            <a:endParaRPr lang="en-US" dirty="0"/>
          </a:p>
        </p:txBody>
      </p:sp>
      <p:sp>
        <p:nvSpPr>
          <p:cNvPr id="3" name="Content Placeholder 2">
            <a:extLst>
              <a:ext uri="{FF2B5EF4-FFF2-40B4-BE49-F238E27FC236}">
                <a16:creationId xmlns:a16="http://schemas.microsoft.com/office/drawing/2014/main" id="{FDC992CD-F24F-2D43-AFD5-5FFC16AA541B}"/>
              </a:ext>
            </a:extLst>
          </p:cNvPr>
          <p:cNvSpPr>
            <a:spLocks noGrp="1"/>
          </p:cNvSpPr>
          <p:nvPr>
            <p:ph idx="1"/>
          </p:nvPr>
        </p:nvSpPr>
        <p:spPr>
          <a:xfrm>
            <a:off x="208547" y="1315453"/>
            <a:ext cx="11582400" cy="5309935"/>
          </a:xfrm>
        </p:spPr>
        <p:txBody>
          <a:bodyPr/>
          <a:lstStyle/>
          <a:p>
            <a:pPr lvl="0" algn="just">
              <a:lnSpc>
                <a:spcPct val="150000"/>
              </a:lnSpc>
            </a:pPr>
            <a:r>
              <a:rPr lang="en-US" sz="2800" dirty="0">
                <a:latin typeface="Times New Roman" panose="02020603050405020304" pitchFamily="18" charset="0"/>
                <a:cs typeface="Times New Roman" panose="02020603050405020304" pitchFamily="18" charset="0"/>
              </a:rPr>
              <a:t>Are the students motivated by the lesson? Can you pick out what is keeping them motivated? (good things to pinch for your own lessons, potentially!)</a:t>
            </a:r>
          </a:p>
          <a:p>
            <a:pPr lvl="0" algn="just">
              <a:lnSpc>
                <a:spcPct val="150000"/>
              </a:lnSpc>
            </a:pPr>
            <a:r>
              <a:rPr lang="en-US" sz="2800" dirty="0">
                <a:latin typeface="Times New Roman" panose="02020603050405020304" pitchFamily="18" charset="0"/>
                <a:cs typeface="Times New Roman" panose="02020603050405020304" pitchFamily="18" charset="0"/>
              </a:rPr>
              <a:t>What sort of work are the children producing? How much assistance do they have in producing it?</a:t>
            </a:r>
          </a:p>
          <a:p>
            <a:endParaRPr lang="en-US" dirty="0"/>
          </a:p>
        </p:txBody>
      </p:sp>
    </p:spTree>
    <p:extLst>
      <p:ext uri="{BB962C8B-B14F-4D97-AF65-F5344CB8AC3E}">
        <p14:creationId xmlns:p14="http://schemas.microsoft.com/office/powerpoint/2010/main" val="3808630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500D5-3A9A-1A47-A4D3-5D9876A25710}"/>
              </a:ext>
            </a:extLst>
          </p:cNvPr>
          <p:cNvSpPr>
            <a:spLocks noGrp="1"/>
          </p:cNvSpPr>
          <p:nvPr>
            <p:ph type="title"/>
          </p:nvPr>
        </p:nvSpPr>
        <p:spPr>
          <a:xfrm>
            <a:off x="1443789" y="194671"/>
            <a:ext cx="8517075" cy="1188720"/>
          </a:xfrm>
        </p:spPr>
        <p:txBody>
          <a:bodyPr>
            <a:noAutofit/>
          </a:bodyPr>
          <a:lstStyle/>
          <a:p>
            <a:r>
              <a:rPr lang="en-US" sz="3200" b="1" dirty="0">
                <a:latin typeface="Times New Roman" panose="02020603050405020304" pitchFamily="18" charset="0"/>
                <a:cs typeface="Times New Roman" panose="02020603050405020304" pitchFamily="18" charset="0"/>
              </a:rPr>
              <a:t>Tip 3 - Classroom Management</a:t>
            </a:r>
            <a:br>
              <a:rPr lang="en-US" sz="3200" b="1"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ED2D4CA-D293-A145-9725-AFB5FB02CB6D}"/>
              </a:ext>
            </a:extLst>
          </p:cNvPr>
          <p:cNvSpPr>
            <a:spLocks noGrp="1"/>
          </p:cNvSpPr>
          <p:nvPr>
            <p:ph idx="1"/>
          </p:nvPr>
        </p:nvSpPr>
        <p:spPr>
          <a:xfrm>
            <a:off x="224589" y="1700463"/>
            <a:ext cx="11967411" cy="4962865"/>
          </a:xfrm>
        </p:spPr>
        <p:txBody>
          <a:bodyPr/>
          <a:lstStyle/>
          <a:p>
            <a:pPr>
              <a:lnSpc>
                <a:spcPct val="150000"/>
              </a:lnSpc>
            </a:pPr>
            <a:r>
              <a:rPr lang="en-US" sz="2800" dirty="0">
                <a:latin typeface="Times New Roman" panose="02020603050405020304" pitchFamily="18" charset="0"/>
                <a:cs typeface="Times New Roman" panose="02020603050405020304" pitchFamily="18" charset="0"/>
              </a:rPr>
              <a:t>This one is quite broad - but here you’re looking for how the teacher has established a safe and productive learning environment for all involved. There are many things that you can look out for, so here are a few suggestions.</a:t>
            </a:r>
          </a:p>
          <a:p>
            <a:pPr lvl="0">
              <a:lnSpc>
                <a:spcPct val="150000"/>
              </a:lnSpc>
            </a:pPr>
            <a:r>
              <a:rPr lang="en-US" sz="2800" dirty="0">
                <a:latin typeface="Times New Roman" panose="02020603050405020304" pitchFamily="18" charset="0"/>
                <a:cs typeface="Times New Roman" panose="02020603050405020304" pitchFamily="18" charset="0"/>
              </a:rPr>
              <a:t>Can you see any </a:t>
            </a:r>
            <a:r>
              <a:rPr lang="en-US" sz="2800" u="sng" dirty="0">
                <a:latin typeface="Times New Roman" panose="02020603050405020304" pitchFamily="18" charset="0"/>
                <a:cs typeface="Times New Roman" panose="02020603050405020304" pitchFamily="18" charset="0"/>
              </a:rPr>
              <a:t>reward system </a:t>
            </a:r>
            <a:r>
              <a:rPr lang="en-US" sz="2800" dirty="0">
                <a:latin typeface="Times New Roman" panose="02020603050405020304" pitchFamily="18" charset="0"/>
                <a:cs typeface="Times New Roman" panose="02020603050405020304" pitchFamily="18" charset="0"/>
              </a:rPr>
              <a:t>in place? How do the pupils respond to this?</a:t>
            </a:r>
          </a:p>
          <a:p>
            <a:pPr lvl="0">
              <a:lnSpc>
                <a:spcPct val="150000"/>
              </a:lnSpc>
            </a:pPr>
            <a:r>
              <a:rPr lang="en-US" sz="2800" dirty="0">
                <a:latin typeface="Times New Roman" panose="02020603050405020304" pitchFamily="18" charset="0"/>
                <a:cs typeface="Times New Roman" panose="02020603050405020304" pitchFamily="18" charset="0"/>
              </a:rPr>
              <a:t>How are TAs deployed to enhance the learning?</a:t>
            </a:r>
          </a:p>
          <a:p>
            <a:pPr lvl="0">
              <a:lnSpc>
                <a:spcPct val="150000"/>
              </a:lnSpc>
            </a:pPr>
            <a:r>
              <a:rPr lang="en-US" sz="2800" dirty="0">
                <a:latin typeface="Times New Roman" panose="02020603050405020304" pitchFamily="18" charset="0"/>
                <a:cs typeface="Times New Roman" panose="02020603050405020304" pitchFamily="18" charset="0"/>
              </a:rPr>
              <a:t>Are the children grouped? How are they grouped together? (e.g. ability, </a:t>
            </a:r>
            <a:r>
              <a:rPr lang="en-US" sz="2800" dirty="0" err="1">
                <a:latin typeface="Times New Roman" panose="02020603050405020304" pitchFamily="18" charset="0"/>
                <a:cs typeface="Times New Roman" panose="02020603050405020304" pitchFamily="18" charset="0"/>
              </a:rPr>
              <a:t>behaviours</a:t>
            </a:r>
            <a:r>
              <a:rPr lang="en-US" sz="2800" dirty="0">
                <a:latin typeface="Times New Roman" panose="02020603050405020304" pitchFamily="18" charset="0"/>
                <a:cs typeface="Times New Roman" panose="02020603050405020304" pitchFamily="18" charset="0"/>
              </a:rPr>
              <a:t>, motivators)</a:t>
            </a:r>
          </a:p>
          <a:p>
            <a:endParaRPr lang="en-US" dirty="0"/>
          </a:p>
        </p:txBody>
      </p:sp>
    </p:spTree>
    <p:extLst>
      <p:ext uri="{BB962C8B-B14F-4D97-AF65-F5344CB8AC3E}">
        <p14:creationId xmlns:p14="http://schemas.microsoft.com/office/powerpoint/2010/main" val="823789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BFCB9-EAA6-D74C-828E-DCBC66468BA2}"/>
              </a:ext>
            </a:extLst>
          </p:cNvPr>
          <p:cNvSpPr>
            <a:spLocks noGrp="1"/>
          </p:cNvSpPr>
          <p:nvPr>
            <p:ph type="title"/>
          </p:nvPr>
        </p:nvSpPr>
        <p:spPr>
          <a:xfrm>
            <a:off x="2231136" y="248653"/>
            <a:ext cx="7729728" cy="1188720"/>
          </a:xfrm>
        </p:spPr>
        <p:txBody>
          <a:bodyPr/>
          <a:lstStyle/>
          <a:p>
            <a:r>
              <a:rPr lang="en-US" b="1" dirty="0"/>
              <a:t>Tip 3 - Classroom Management</a:t>
            </a:r>
            <a:br>
              <a:rPr lang="en-US" b="1" dirty="0"/>
            </a:br>
            <a:endParaRPr lang="en-US" dirty="0"/>
          </a:p>
        </p:txBody>
      </p:sp>
      <p:sp>
        <p:nvSpPr>
          <p:cNvPr id="3" name="Content Placeholder 2">
            <a:extLst>
              <a:ext uri="{FF2B5EF4-FFF2-40B4-BE49-F238E27FC236}">
                <a16:creationId xmlns:a16="http://schemas.microsoft.com/office/drawing/2014/main" id="{5266A6EF-1C00-514B-99D3-2EE171F7D92B}"/>
              </a:ext>
            </a:extLst>
          </p:cNvPr>
          <p:cNvSpPr>
            <a:spLocks noGrp="1"/>
          </p:cNvSpPr>
          <p:nvPr>
            <p:ph idx="1"/>
          </p:nvPr>
        </p:nvSpPr>
        <p:spPr>
          <a:xfrm>
            <a:off x="433137" y="1437374"/>
            <a:ext cx="11566357" cy="5171974"/>
          </a:xfrm>
        </p:spPr>
        <p:txBody>
          <a:bodyPr>
            <a:normAutofit fontScale="92500" lnSpcReduction="10000"/>
          </a:bodyPr>
          <a:lstStyle/>
          <a:p>
            <a:pPr lvl="0">
              <a:lnSpc>
                <a:spcPct val="150000"/>
              </a:lnSpc>
            </a:pPr>
            <a:r>
              <a:rPr lang="en-US" sz="2800" dirty="0">
                <a:latin typeface="Times New Roman" panose="02020603050405020304" pitchFamily="18" charset="0"/>
                <a:cs typeface="Times New Roman" panose="02020603050405020304" pitchFamily="18" charset="0"/>
              </a:rPr>
              <a:t>Do you see any examples of </a:t>
            </a:r>
            <a:r>
              <a:rPr lang="en-US" sz="2800" dirty="0" err="1">
                <a:latin typeface="Times New Roman" panose="02020603050405020304" pitchFamily="18" charset="0"/>
                <a:cs typeface="Times New Roman" panose="02020603050405020304" pitchFamily="18" charset="0"/>
              </a:rPr>
              <a:t>behaviour</a:t>
            </a:r>
            <a:r>
              <a:rPr lang="en-US" sz="2800" dirty="0">
                <a:latin typeface="Times New Roman" panose="02020603050405020304" pitchFamily="18" charset="0"/>
                <a:cs typeface="Times New Roman" panose="02020603050405020304" pitchFamily="18" charset="0"/>
              </a:rPr>
              <a:t> management? How was it done, and what was the impact?</a:t>
            </a:r>
          </a:p>
          <a:p>
            <a:pPr lvl="0">
              <a:lnSpc>
                <a:spcPct val="150000"/>
              </a:lnSpc>
            </a:pPr>
            <a:r>
              <a:rPr lang="en-US" sz="2800" dirty="0">
                <a:latin typeface="Times New Roman" panose="02020603050405020304" pitchFamily="18" charset="0"/>
                <a:cs typeface="Times New Roman" panose="02020603050405020304" pitchFamily="18" charset="0"/>
              </a:rPr>
              <a:t>Observe the timings of the lesson? What time did it start? How long were the children doing certain tasks? How long were they given?</a:t>
            </a:r>
          </a:p>
          <a:p>
            <a:pPr lvl="0">
              <a:lnSpc>
                <a:spcPct val="150000"/>
              </a:lnSpc>
            </a:pPr>
            <a:r>
              <a:rPr lang="en-US" sz="2800" dirty="0">
                <a:latin typeface="Times New Roman" panose="02020603050405020304" pitchFamily="18" charset="0"/>
                <a:cs typeface="Times New Roman" panose="02020603050405020304" pitchFamily="18" charset="0"/>
              </a:rPr>
              <a:t>Was the classroom/lesson set up in a particular way to support the lesson?</a:t>
            </a:r>
          </a:p>
          <a:p>
            <a:pPr>
              <a:lnSpc>
                <a:spcPct val="150000"/>
              </a:lnSpc>
            </a:pPr>
            <a:r>
              <a:rPr lang="en-US" sz="2800" dirty="0">
                <a:latin typeface="Times New Roman" panose="02020603050405020304" pitchFamily="18" charset="0"/>
                <a:cs typeface="Times New Roman" panose="02020603050405020304" pitchFamily="18" charset="0"/>
              </a:rPr>
              <a:t>Classroom management is really important in maintaining a safe and productive learning environment, and sometimes it can be the smallest details that really enhance a lesson.</a:t>
            </a:r>
          </a:p>
          <a:p>
            <a:pPr lvl="0">
              <a:lnSpc>
                <a:spcPct val="150000"/>
              </a:lnSpc>
            </a:pP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37846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EAF57-A23D-634F-8ADA-C5AEC6046E4B}"/>
              </a:ext>
            </a:extLst>
          </p:cNvPr>
          <p:cNvSpPr>
            <a:spLocks noGrp="1"/>
          </p:cNvSpPr>
          <p:nvPr>
            <p:ph type="title"/>
          </p:nvPr>
        </p:nvSpPr>
        <p:spPr>
          <a:xfrm>
            <a:off x="2231136" y="114461"/>
            <a:ext cx="7729728" cy="1188720"/>
          </a:xfrm>
        </p:spPr>
        <p:txBody>
          <a:bodyPr/>
          <a:lstStyle/>
          <a:p>
            <a:r>
              <a:rPr lang="en-US" b="1" dirty="0">
                <a:latin typeface="Times New Roman" panose="02020603050405020304" pitchFamily="18" charset="0"/>
                <a:cs typeface="Times New Roman" panose="02020603050405020304" pitchFamily="18" charset="0"/>
              </a:rPr>
              <a:t>Tip 4 - Teaching Techniques</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A76E6B9-952A-5C48-971F-02B524772575}"/>
              </a:ext>
            </a:extLst>
          </p:cNvPr>
          <p:cNvSpPr>
            <a:spLocks noGrp="1"/>
          </p:cNvSpPr>
          <p:nvPr>
            <p:ph idx="1"/>
          </p:nvPr>
        </p:nvSpPr>
        <p:spPr>
          <a:xfrm>
            <a:off x="385012" y="1524000"/>
            <a:ext cx="11678652" cy="5333999"/>
          </a:xfrm>
        </p:spPr>
        <p:txBody>
          <a:bodyPr>
            <a:normAutofit fontScale="85000" lnSpcReduction="20000"/>
          </a:bodyPr>
          <a:lstStyle/>
          <a:p>
            <a:pPr>
              <a:lnSpc>
                <a:spcPct val="150000"/>
              </a:lnSpc>
            </a:pPr>
            <a:r>
              <a:rPr lang="en-US" sz="2800" dirty="0">
                <a:latin typeface="Times New Roman" panose="02020603050405020304" pitchFamily="18" charset="0"/>
                <a:cs typeface="Times New Roman" panose="02020603050405020304" pitchFamily="18" charset="0"/>
              </a:rPr>
              <a:t>We’re back to observing the teacher again, but this time we’re focusing on the teaching techniques they’re using. This will most likely be driven by the needs of their students, and this can give you a great insight into how to plan and deliver your lessons - especially if you’re going to be teaching their class!</a:t>
            </a:r>
          </a:p>
          <a:p>
            <a:pPr lvl="0">
              <a:lnSpc>
                <a:spcPct val="150000"/>
              </a:lnSpc>
            </a:pPr>
            <a:r>
              <a:rPr lang="en-US" sz="2800" dirty="0">
                <a:latin typeface="Times New Roman" panose="02020603050405020304" pitchFamily="18" charset="0"/>
                <a:cs typeface="Times New Roman" panose="02020603050405020304" pitchFamily="18" charset="0"/>
              </a:rPr>
              <a:t>Different styles of questioning - are they using open or closed questions? How long are they giving children to answer?</a:t>
            </a:r>
          </a:p>
          <a:p>
            <a:pPr lvl="0">
              <a:lnSpc>
                <a:spcPct val="150000"/>
              </a:lnSpc>
            </a:pPr>
            <a:r>
              <a:rPr lang="en-US" sz="2800" dirty="0">
                <a:latin typeface="Times New Roman" panose="02020603050405020304" pitchFamily="18" charset="0"/>
                <a:cs typeface="Times New Roman" panose="02020603050405020304" pitchFamily="18" charset="0"/>
              </a:rPr>
              <a:t>Are the children working independently, in pairs or small groups? How effective does this seem?</a:t>
            </a:r>
          </a:p>
          <a:p>
            <a:pPr lvl="0">
              <a:lnSpc>
                <a:spcPct val="150000"/>
              </a:lnSpc>
            </a:pPr>
            <a:r>
              <a:rPr lang="en-US" sz="2800" dirty="0">
                <a:latin typeface="Times New Roman" panose="02020603050405020304" pitchFamily="18" charset="0"/>
                <a:cs typeface="Times New Roman" panose="02020603050405020304" pitchFamily="18" charset="0"/>
              </a:rPr>
              <a:t>How’re they correcting any misconceptions? Is it in a discreet way, or are they addressing this as a whole class?</a:t>
            </a:r>
          </a:p>
        </p:txBody>
      </p:sp>
    </p:spTree>
    <p:extLst>
      <p:ext uri="{BB962C8B-B14F-4D97-AF65-F5344CB8AC3E}">
        <p14:creationId xmlns:p14="http://schemas.microsoft.com/office/powerpoint/2010/main" val="151789695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{CB86EC06-A980-A041-9817-D563879E1758}tf10001120</Template>
  <TotalTime>842</TotalTime>
  <Words>869</Words>
  <Application>Microsoft Macintosh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Bernard MT Condensed</vt:lpstr>
      <vt:lpstr>Gill Sans MT</vt:lpstr>
      <vt:lpstr>Times New Roman</vt:lpstr>
      <vt:lpstr>Parcel</vt:lpstr>
      <vt:lpstr>What to Observe?</vt:lpstr>
      <vt:lpstr>What To Look For When Observing A Lesson </vt:lpstr>
      <vt:lpstr>Tip 1 - Observing the teacher </vt:lpstr>
      <vt:lpstr>Tip 1 - Observing the teacher </vt:lpstr>
      <vt:lpstr>Tip 2 - Observing the pupils </vt:lpstr>
      <vt:lpstr>Tip 2 - Observing the pupils</vt:lpstr>
      <vt:lpstr>Tip 3 - Classroom Management </vt:lpstr>
      <vt:lpstr>Tip 3 - Classroom Management </vt:lpstr>
      <vt:lpstr>Tip 4 - Teaching Techniques </vt:lpstr>
      <vt:lpstr>Tip 4 - Teaching Techniques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Observe?</dc:title>
  <dc:creator>Microsoft Office User</dc:creator>
  <cp:lastModifiedBy>Didar Najmaddin</cp:lastModifiedBy>
  <cp:revision>6</cp:revision>
  <dcterms:created xsi:type="dcterms:W3CDTF">2022-02-28T13:55:50Z</dcterms:created>
  <dcterms:modified xsi:type="dcterms:W3CDTF">2023-01-31T18:47:25Z</dcterms:modified>
</cp:coreProperties>
</file>