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74" r:id="rId4"/>
    <p:sldId id="275" r:id="rId5"/>
    <p:sldId id="276" r:id="rId6"/>
    <p:sldId id="259" r:id="rId7"/>
    <p:sldId id="277" r:id="rId8"/>
    <p:sldId id="262" r:id="rId9"/>
    <p:sldId id="278" r:id="rId10"/>
    <p:sldId id="260" r:id="rId11"/>
    <p:sldId id="261" r:id="rId12"/>
    <p:sldId id="279" r:id="rId13"/>
    <p:sldId id="263" r:id="rId14"/>
    <p:sldId id="264" r:id="rId15"/>
    <p:sldId id="265" r:id="rId16"/>
    <p:sldId id="267" r:id="rId17"/>
    <p:sldId id="268" r:id="rId18"/>
    <p:sldId id="266" r:id="rId19"/>
    <p:sldId id="269" r:id="rId20"/>
    <p:sldId id="270" r:id="rId21"/>
    <p:sldId id="271" r:id="rId22"/>
    <p:sldId id="272" r:id="rId23"/>
    <p:sldId id="280"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95"/>
  </p:normalViewPr>
  <p:slideViewPr>
    <p:cSldViewPr snapToGrid="0">
      <p:cViewPr varScale="1">
        <p:scale>
          <a:sx n="40" d="100"/>
          <a:sy n="40" d="100"/>
        </p:scale>
        <p:origin x="240" y="10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E61AE-FFE5-2959-602A-DC81DD5B24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84D463-00F8-7C5B-9D56-17B9E345F4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803396-0AB7-61B0-541C-58B4B72A7322}"/>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5" name="Footer Placeholder 4">
            <a:extLst>
              <a:ext uri="{FF2B5EF4-FFF2-40B4-BE49-F238E27FC236}">
                <a16:creationId xmlns:a16="http://schemas.microsoft.com/office/drawing/2014/main" id="{4ED35130-94A6-D878-CCC0-03B99D2789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E17E6-2C3C-32BF-2E3B-363074A56BAC}"/>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91555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175E-9979-C58C-1A95-91EDAE04D3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975E9C-AEA7-909D-D814-A40C240152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C709C-532D-BEB5-1D99-02A2B5576FF4}"/>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5" name="Footer Placeholder 4">
            <a:extLst>
              <a:ext uri="{FF2B5EF4-FFF2-40B4-BE49-F238E27FC236}">
                <a16:creationId xmlns:a16="http://schemas.microsoft.com/office/drawing/2014/main" id="{EF7566E6-87AD-EAA6-6C58-1CFC9B8087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9FC01D-F9F3-99D4-1286-1CCABB2B6FDC}"/>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402197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CA2D74-A04C-1A27-08F5-21894B15F7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B77FEE-9BD5-0237-FF36-44474E3C27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E0730-9A1D-60B4-9AB6-1E9AA7E16ECF}"/>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5" name="Footer Placeholder 4">
            <a:extLst>
              <a:ext uri="{FF2B5EF4-FFF2-40B4-BE49-F238E27FC236}">
                <a16:creationId xmlns:a16="http://schemas.microsoft.com/office/drawing/2014/main" id="{6BE74764-022A-38C8-FD4C-A364CD4DD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71516A-3B4D-F0D2-B679-5ACFF9736F96}"/>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38729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80B2F-A1B9-A0AF-87A0-81F3CAF77D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4AA99D-2552-6C6E-702C-45D5A7B55C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E283-DEF9-F611-982D-94DC0D83C23F}"/>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5" name="Footer Placeholder 4">
            <a:extLst>
              <a:ext uri="{FF2B5EF4-FFF2-40B4-BE49-F238E27FC236}">
                <a16:creationId xmlns:a16="http://schemas.microsoft.com/office/drawing/2014/main" id="{A2A405E5-C1E0-6C03-934A-B1D1FEF367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C047C-2A2C-C78D-D77A-185CB7D51209}"/>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263991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7BF2C-C3DE-D102-1BE0-14DFB339A8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5FD0AE-BDE6-7332-E8FC-78FC118C57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F8BD74-C92C-A579-D17C-03D30D9A6D0F}"/>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5" name="Footer Placeholder 4">
            <a:extLst>
              <a:ext uri="{FF2B5EF4-FFF2-40B4-BE49-F238E27FC236}">
                <a16:creationId xmlns:a16="http://schemas.microsoft.com/office/drawing/2014/main" id="{C1709C8C-C350-A6A8-1A0E-201E0B9250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DC983-98B6-83DF-1AB9-A3373EEC92DB}"/>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215565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9815-631A-BDC1-C2B9-7C01F46788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63A19A-B12D-EAD2-F125-D560F8ADDF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AF9813-A242-F2DA-349F-477A3FF26A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7F8F5B-BF42-861D-3152-C13E6AEEE76E}"/>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6" name="Footer Placeholder 5">
            <a:extLst>
              <a:ext uri="{FF2B5EF4-FFF2-40B4-BE49-F238E27FC236}">
                <a16:creationId xmlns:a16="http://schemas.microsoft.com/office/drawing/2014/main" id="{FB9A488B-B0E5-DFF4-6455-D74AACAB37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EADC84-5925-9087-9132-F67E2F80FE8B}"/>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404959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9FAA-352E-78D8-5AC8-CF852C8A7B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F683F4-3F3A-0E2F-FC3A-07C6EFB9C5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D50637-5ACA-EE94-2302-A9CEABFD45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A2DB76-2877-2E79-8684-50D58A8D65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C04F21-A159-2A46-C4E0-A1D3F20D44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824B7E-998B-AD04-1EED-5AD55B232FFF}"/>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8" name="Footer Placeholder 7">
            <a:extLst>
              <a:ext uri="{FF2B5EF4-FFF2-40B4-BE49-F238E27FC236}">
                <a16:creationId xmlns:a16="http://schemas.microsoft.com/office/drawing/2014/main" id="{CAEDC2B5-97D6-32B5-FA1F-2244934578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52EF9C-7CE1-0C26-882F-109EEFBF12C7}"/>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3900825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B6363-D869-BCB8-02C9-8C940B6237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6D3115-83E1-88C3-59B3-818DEE2D0560}"/>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4" name="Footer Placeholder 3">
            <a:extLst>
              <a:ext uri="{FF2B5EF4-FFF2-40B4-BE49-F238E27FC236}">
                <a16:creationId xmlns:a16="http://schemas.microsoft.com/office/drawing/2014/main" id="{0CB3782F-AF5C-C87A-9402-465AF22D31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6FD8F2-F9A9-5A2D-FB8A-408645DF20A6}"/>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1389741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342D95-2092-FEDA-CDB3-C9948F47948E}"/>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3" name="Footer Placeholder 2">
            <a:extLst>
              <a:ext uri="{FF2B5EF4-FFF2-40B4-BE49-F238E27FC236}">
                <a16:creationId xmlns:a16="http://schemas.microsoft.com/office/drawing/2014/main" id="{4E77EF01-0B80-4493-B5F8-12212F4372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1D3F72-196B-DB90-D9DF-FD21CE45337B}"/>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394727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A3452-7F23-47C4-F7CB-90CFE5DE9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30D058-00BC-B61C-20FD-8A70F75EF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DD05AC-4113-5A15-D664-7AB016E2A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9BAB0-C644-24FD-2B34-C032D6982595}"/>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6" name="Footer Placeholder 5">
            <a:extLst>
              <a:ext uri="{FF2B5EF4-FFF2-40B4-BE49-F238E27FC236}">
                <a16:creationId xmlns:a16="http://schemas.microsoft.com/office/drawing/2014/main" id="{CFECA61C-DA13-EE37-E6E3-5F2B155A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9B4286-3356-8CF6-67DA-2A9FD864CCC6}"/>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260059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2CBB5-1BAB-752F-95D2-3379694510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8FD04D-A780-3239-5CFE-1293D1D7A2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3F99DD-3865-E2A4-BFEF-95D081202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52B33F-DB7A-1229-BBFB-D92D27BDCB7B}"/>
              </a:ext>
            </a:extLst>
          </p:cNvPr>
          <p:cNvSpPr>
            <a:spLocks noGrp="1"/>
          </p:cNvSpPr>
          <p:nvPr>
            <p:ph type="dt" sz="half" idx="10"/>
          </p:nvPr>
        </p:nvSpPr>
        <p:spPr/>
        <p:txBody>
          <a:bodyPr/>
          <a:lstStyle/>
          <a:p>
            <a:fld id="{401FF19D-07FE-6743-98E1-FFB243967745}" type="datetimeFigureOut">
              <a:rPr lang="en-US" smtClean="0"/>
              <a:t>10/10/22</a:t>
            </a:fld>
            <a:endParaRPr lang="en-US"/>
          </a:p>
        </p:txBody>
      </p:sp>
      <p:sp>
        <p:nvSpPr>
          <p:cNvPr id="6" name="Footer Placeholder 5">
            <a:extLst>
              <a:ext uri="{FF2B5EF4-FFF2-40B4-BE49-F238E27FC236}">
                <a16:creationId xmlns:a16="http://schemas.microsoft.com/office/drawing/2014/main" id="{99BD0C30-F618-C1AF-789C-48F2810AAD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0DDAD-09AB-48B8-37D7-B04AF23DA5BD}"/>
              </a:ext>
            </a:extLst>
          </p:cNvPr>
          <p:cNvSpPr>
            <a:spLocks noGrp="1"/>
          </p:cNvSpPr>
          <p:nvPr>
            <p:ph type="sldNum" sz="quarter" idx="12"/>
          </p:nvPr>
        </p:nvSpPr>
        <p:spPr/>
        <p:txBody>
          <a:bodyPr/>
          <a:lstStyle/>
          <a:p>
            <a:fld id="{8A473039-D530-7043-AFCB-380293E2BF58}" type="slidenum">
              <a:rPr lang="en-US" smtClean="0"/>
              <a:t>‹#›</a:t>
            </a:fld>
            <a:endParaRPr lang="en-US"/>
          </a:p>
        </p:txBody>
      </p:sp>
    </p:spTree>
    <p:extLst>
      <p:ext uri="{BB962C8B-B14F-4D97-AF65-F5344CB8AC3E}">
        <p14:creationId xmlns:p14="http://schemas.microsoft.com/office/powerpoint/2010/main" val="510745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BFA51B-BFC1-C10C-9452-66433FB3C5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379D5F-436B-3212-2CC3-ADED4C8F26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B4E1D-FB6E-75D7-B88D-0B42C87714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FF19D-07FE-6743-98E1-FFB243967745}" type="datetimeFigureOut">
              <a:rPr lang="en-US" smtClean="0"/>
              <a:t>10/10/22</a:t>
            </a:fld>
            <a:endParaRPr lang="en-US"/>
          </a:p>
        </p:txBody>
      </p:sp>
      <p:sp>
        <p:nvSpPr>
          <p:cNvPr id="5" name="Footer Placeholder 4">
            <a:extLst>
              <a:ext uri="{FF2B5EF4-FFF2-40B4-BE49-F238E27FC236}">
                <a16:creationId xmlns:a16="http://schemas.microsoft.com/office/drawing/2014/main" id="{43828E50-187B-F9E1-FDB0-5D8F82864A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68BE00-58E1-E5F0-6106-63F2ABE1A4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73039-D530-7043-AFCB-380293E2BF58}" type="slidenum">
              <a:rPr lang="en-US" smtClean="0"/>
              <a:t>‹#›</a:t>
            </a:fld>
            <a:endParaRPr lang="en-US"/>
          </a:p>
        </p:txBody>
      </p:sp>
    </p:spTree>
    <p:extLst>
      <p:ext uri="{BB962C8B-B14F-4D97-AF65-F5344CB8AC3E}">
        <p14:creationId xmlns:p14="http://schemas.microsoft.com/office/powerpoint/2010/main" val="10226838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3E824-D9CD-F0CE-79C2-072F4091016C}"/>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Teaching Reading &amp; Writing </a:t>
            </a:r>
          </a:p>
        </p:txBody>
      </p:sp>
      <p:sp>
        <p:nvSpPr>
          <p:cNvPr id="3" name="Subtitle 2">
            <a:extLst>
              <a:ext uri="{FF2B5EF4-FFF2-40B4-BE49-F238E27FC236}">
                <a16:creationId xmlns:a16="http://schemas.microsoft.com/office/drawing/2014/main" id="{CEC32D17-8BE8-144F-1496-C62D325CB71B}"/>
              </a:ext>
            </a:extLst>
          </p:cNvPr>
          <p:cNvSpPr>
            <a:spLocks noGrp="1"/>
          </p:cNvSpPr>
          <p:nvPr>
            <p:ph type="subTitle" idx="1"/>
          </p:nvPr>
        </p:nvSpPr>
        <p:spPr/>
        <p:txBody>
          <a:bodyPr/>
          <a:lstStyle/>
          <a:p>
            <a:r>
              <a:rPr lang="en-US" b="1" dirty="0" err="1">
                <a:latin typeface="Times New Roman" panose="02020603050405020304" pitchFamily="18" charset="0"/>
                <a:cs typeface="Times New Roman" panose="02020603050405020304" pitchFamily="18" charset="0"/>
              </a:rPr>
              <a:t>Rezhna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Balisany</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74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0D4C-7E39-320C-0F2E-620404FD7DF6}"/>
              </a:ext>
            </a:extLst>
          </p:cNvPr>
          <p:cNvSpPr>
            <a:spLocks noGrp="1"/>
          </p:cNvSpPr>
          <p:nvPr>
            <p:ph type="title"/>
          </p:nvPr>
        </p:nvSpPr>
        <p:spPr>
          <a:xfrm>
            <a:off x="546652" y="365126"/>
            <a:ext cx="10807148" cy="801066"/>
          </a:xfrm>
        </p:spPr>
        <p:txBody>
          <a:bodyPr/>
          <a:lstStyle/>
          <a:p>
            <a:r>
              <a:rPr lang="en-US" dirty="0">
                <a:latin typeface="Times New Roman" panose="02020603050405020304" pitchFamily="18" charset="0"/>
                <a:cs typeface="Times New Roman" panose="02020603050405020304" pitchFamily="18" charset="0"/>
              </a:rPr>
              <a:t>Reading is top-down</a:t>
            </a:r>
          </a:p>
        </p:txBody>
      </p:sp>
      <p:sp>
        <p:nvSpPr>
          <p:cNvPr id="3" name="Content Placeholder 2">
            <a:extLst>
              <a:ext uri="{FF2B5EF4-FFF2-40B4-BE49-F238E27FC236}">
                <a16:creationId xmlns:a16="http://schemas.microsoft.com/office/drawing/2014/main" id="{16E4FBD4-E544-AFA5-ABEC-730C79E54D51}"/>
              </a:ext>
            </a:extLst>
          </p:cNvPr>
          <p:cNvSpPr>
            <a:spLocks noGrp="1"/>
          </p:cNvSpPr>
          <p:nvPr>
            <p:ph idx="1"/>
          </p:nvPr>
        </p:nvSpPr>
        <p:spPr>
          <a:xfrm>
            <a:off x="546651" y="1298713"/>
            <a:ext cx="11141765" cy="5194162"/>
          </a:xfrm>
        </p:spPr>
        <p:txBody>
          <a:bodyPr/>
          <a:lstStyle/>
          <a:p>
            <a:r>
              <a:rPr lang="en-US" dirty="0">
                <a:latin typeface="Times New Roman" panose="02020603050405020304" pitchFamily="18" charset="0"/>
                <a:cs typeface="Times New Roman" panose="02020603050405020304" pitchFamily="18" charset="0"/>
              </a:rPr>
              <a:t>Reading is about the bigger context, our internal stories, and other comprehension clues.</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Although her energy enervated  </a:t>
            </a:r>
          </a:p>
          <a:p>
            <a:pPr marL="0" indent="0">
              <a:buNone/>
            </a:pPr>
            <a:r>
              <a:rPr lang="en-US" dirty="0">
                <a:latin typeface="Times New Roman" panose="02020603050405020304" pitchFamily="18" charset="0"/>
                <a:cs typeface="Times New Roman" panose="02020603050405020304" pitchFamily="18" charset="0"/>
              </a:rPr>
              <a:t>and her creativity arid, </a:t>
            </a:r>
          </a:p>
          <a:p>
            <a:pPr marL="0" indent="0">
              <a:buNone/>
            </a:pPr>
            <a:r>
              <a:rPr lang="en-US" dirty="0">
                <a:latin typeface="Times New Roman" panose="02020603050405020304" pitchFamily="18" charset="0"/>
                <a:cs typeface="Times New Roman" panose="02020603050405020304" pitchFamily="18" charset="0"/>
              </a:rPr>
              <a:t>she still made time to read with</a:t>
            </a:r>
          </a:p>
          <a:p>
            <a:pPr marL="0" indent="0">
              <a:buNone/>
            </a:pPr>
            <a:r>
              <a:rPr lang="en-US" dirty="0">
                <a:latin typeface="Times New Roman" panose="02020603050405020304" pitchFamily="18" charset="0"/>
                <a:cs typeface="Times New Roman" panose="02020603050405020304" pitchFamily="18" charset="0"/>
              </a:rPr>
              <a:t> her daughter. </a:t>
            </a:r>
          </a:p>
          <a:p>
            <a:endParaRPr lang="en-US" dirty="0"/>
          </a:p>
        </p:txBody>
      </p:sp>
      <p:pic>
        <p:nvPicPr>
          <p:cNvPr id="1026" name="Picture 2" descr="PCREP: Parent-Child Reading Enhancement Program">
            <a:extLst>
              <a:ext uri="{FF2B5EF4-FFF2-40B4-BE49-F238E27FC236}">
                <a16:creationId xmlns:a16="http://schemas.microsoft.com/office/drawing/2014/main" id="{20A1F8A0-45A2-AD76-A45B-0919C8E7B6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3651" y="3189194"/>
            <a:ext cx="4664765" cy="2913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9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90A5-29F3-AF89-5F33-6845427497D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Reading is also non-linear and multi-model</a:t>
            </a:r>
          </a:p>
        </p:txBody>
      </p:sp>
      <p:sp>
        <p:nvSpPr>
          <p:cNvPr id="3" name="Content Placeholder 2">
            <a:extLst>
              <a:ext uri="{FF2B5EF4-FFF2-40B4-BE49-F238E27FC236}">
                <a16:creationId xmlns:a16="http://schemas.microsoft.com/office/drawing/2014/main" id="{C92AD593-EF58-921D-B78E-F2F05D754984}"/>
              </a:ext>
            </a:extLst>
          </p:cNvPr>
          <p:cNvSpPr>
            <a:spLocks noGrp="1"/>
          </p:cNvSpPr>
          <p:nvPr>
            <p:ph idx="1"/>
          </p:nvPr>
        </p:nvSpPr>
        <p:spPr/>
        <p:txBody>
          <a:bodyPr/>
          <a:lstStyle/>
          <a:p>
            <a:pPr>
              <a:lnSpc>
                <a:spcPct val="200000"/>
              </a:lnSpc>
            </a:pPr>
            <a:r>
              <a:rPr lang="en-US" dirty="0">
                <a:latin typeface="Times New Roman" panose="02020603050405020304" pitchFamily="18" charset="0"/>
                <a:cs typeface="Times New Roman" panose="02020603050405020304" pitchFamily="18" charset="0"/>
              </a:rPr>
              <a:t>Reading especially today, goes along with images and information in other formats in a variety of layouts</a:t>
            </a:r>
          </a:p>
        </p:txBody>
      </p:sp>
    </p:spTree>
    <p:extLst>
      <p:ext uri="{BB962C8B-B14F-4D97-AF65-F5344CB8AC3E}">
        <p14:creationId xmlns:p14="http://schemas.microsoft.com/office/powerpoint/2010/main" val="405368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1EBA-310C-94F3-74CD-520D77F09660}"/>
              </a:ext>
            </a:extLst>
          </p:cNvPr>
          <p:cNvSpPr>
            <a:spLocks noGrp="1"/>
          </p:cNvSpPr>
          <p:nvPr>
            <p:ph type="title"/>
          </p:nvPr>
        </p:nvSpPr>
        <p:spPr/>
        <p:txBody>
          <a:bodyPr/>
          <a:lstStyle/>
          <a:p>
            <a:endParaRPr lang="en-US"/>
          </a:p>
        </p:txBody>
      </p:sp>
      <p:pic>
        <p:nvPicPr>
          <p:cNvPr id="6146" name="Picture 2" descr="Sunrise 11 reading one. ڕیدینگی بەشی یەکەم لەگەل وەلامی پرسیارەکان  لەکۆتاییەکەی. م.سۆران ئادەم - YouTube">
            <a:extLst>
              <a:ext uri="{FF2B5EF4-FFF2-40B4-BE49-F238E27FC236}">
                <a16:creationId xmlns:a16="http://schemas.microsoft.com/office/drawing/2014/main" id="{4D823A7A-EBF3-23F8-5E8E-2CF2233092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06818" y="1690688"/>
            <a:ext cx="4846982" cy="475932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Sunrise 11 Reading 3 .ڕیدینگی بەشی سێیەم پۆلی یانزە . م.سۆران ئادەم -  YouTube">
            <a:extLst>
              <a:ext uri="{FF2B5EF4-FFF2-40B4-BE49-F238E27FC236}">
                <a16:creationId xmlns:a16="http://schemas.microsoft.com/office/drawing/2014/main" id="{F0AF4E2E-0E8C-7690-CCE3-9633198DEF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2834" y="1690688"/>
            <a:ext cx="4593166" cy="4643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74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F8E33-FB38-9E5D-6AE8-DE22C4E9D91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Reading Material</a:t>
            </a:r>
          </a:p>
        </p:txBody>
      </p:sp>
      <p:sp>
        <p:nvSpPr>
          <p:cNvPr id="3" name="Content Placeholder 2">
            <a:extLst>
              <a:ext uri="{FF2B5EF4-FFF2-40B4-BE49-F238E27FC236}">
                <a16:creationId xmlns:a16="http://schemas.microsoft.com/office/drawing/2014/main" id="{478922BF-1DBF-0A02-8105-5B911B8F22EC}"/>
              </a:ext>
            </a:extLst>
          </p:cNvPr>
          <p:cNvSpPr>
            <a:spLocks noGrp="1"/>
          </p:cNvSpPr>
          <p:nvPr>
            <p:ph idx="1"/>
          </p:nvPr>
        </p:nvSpPr>
        <p:spPr/>
        <p:txBody>
          <a:bodyPr/>
          <a:lstStyle/>
          <a:p>
            <a:pPr algn="just">
              <a:lnSpc>
                <a:spcPct val="150000"/>
              </a:lnSpc>
            </a:pPr>
            <a:r>
              <a:rPr lang="en-US" dirty="0">
                <a:latin typeface="Times New Roman" panose="02020603050405020304" pitchFamily="18" charset="0"/>
                <a:cs typeface="Times New Roman" panose="02020603050405020304" pitchFamily="18" charset="0"/>
              </a:rPr>
              <a:t>Important to use good material for fast learning</a:t>
            </a:r>
          </a:p>
          <a:p>
            <a:pPr algn="just">
              <a:lnSpc>
                <a:spcPct val="150000"/>
              </a:lnSpc>
            </a:pPr>
            <a:r>
              <a:rPr lang="en-US" dirty="0">
                <a:latin typeface="Times New Roman" panose="02020603050405020304" pitchFamily="18" charset="0"/>
                <a:cs typeface="Times New Roman" panose="02020603050405020304" pitchFamily="18" charset="0"/>
              </a:rPr>
              <a:t>“Graded” or curated text</a:t>
            </a:r>
          </a:p>
          <a:p>
            <a:pPr algn="just">
              <a:lnSpc>
                <a:spcPct val="150000"/>
              </a:lnSpc>
            </a:pPr>
            <a:r>
              <a:rPr lang="en-US" dirty="0">
                <a:latin typeface="Times New Roman" panose="02020603050405020304" pitchFamily="18" charset="0"/>
                <a:cs typeface="Times New Roman" panose="02020603050405020304" pitchFamily="18" charset="0"/>
              </a:rPr>
              <a:t>Not too hard for the learners.</a:t>
            </a:r>
          </a:p>
        </p:txBody>
      </p:sp>
    </p:spTree>
    <p:extLst>
      <p:ext uri="{BB962C8B-B14F-4D97-AF65-F5344CB8AC3E}">
        <p14:creationId xmlns:p14="http://schemas.microsoft.com/office/powerpoint/2010/main" val="293973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8F48A-A75E-A167-931D-51331CA6662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Reading Material</a:t>
            </a:r>
          </a:p>
        </p:txBody>
      </p:sp>
      <p:sp>
        <p:nvSpPr>
          <p:cNvPr id="3" name="Content Placeholder 2">
            <a:extLst>
              <a:ext uri="{FF2B5EF4-FFF2-40B4-BE49-F238E27FC236}">
                <a16:creationId xmlns:a16="http://schemas.microsoft.com/office/drawing/2014/main" id="{0796D251-14D5-B1EE-42DB-F54496C995EC}"/>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Reading material also includes:</a:t>
            </a:r>
          </a:p>
          <a:p>
            <a:r>
              <a:rPr lang="en-US" dirty="0">
                <a:latin typeface="Times New Roman" panose="02020603050405020304" pitchFamily="18" charset="0"/>
                <a:cs typeface="Times New Roman" panose="02020603050405020304" pitchFamily="18" charset="0"/>
              </a:rPr>
              <a:t>Instructions, songs, grammar, listening, ….</a:t>
            </a:r>
          </a:p>
          <a:p>
            <a:r>
              <a:rPr lang="en-US" dirty="0">
                <a:latin typeface="Times New Roman" panose="02020603050405020304" pitchFamily="18" charset="0"/>
                <a:cs typeface="Times New Roman" panose="02020603050405020304" pitchFamily="18" charset="0"/>
              </a:rPr>
              <a:t>It is integrated skills….</a:t>
            </a:r>
          </a:p>
          <a:p>
            <a:r>
              <a:rPr lang="en-US" dirty="0">
                <a:latin typeface="Times New Roman" panose="02020603050405020304" pitchFamily="18" charset="0"/>
                <a:cs typeface="Times New Roman" panose="02020603050405020304" pitchFamily="18" charset="0"/>
              </a:rPr>
              <a:t>Teachers’ books- a lot of guidance for delivery</a:t>
            </a:r>
            <a:r>
              <a:rPr lang="en-US" dirty="0"/>
              <a:t>.</a:t>
            </a:r>
          </a:p>
        </p:txBody>
      </p:sp>
    </p:spTree>
    <p:extLst>
      <p:ext uri="{BB962C8B-B14F-4D97-AF65-F5344CB8AC3E}">
        <p14:creationId xmlns:p14="http://schemas.microsoft.com/office/powerpoint/2010/main" val="117378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910F-1486-10DC-0DF1-4970D7AC0CC2}"/>
              </a:ext>
            </a:extLst>
          </p:cNvPr>
          <p:cNvSpPr>
            <a:spLocks noGrp="1"/>
          </p:cNvSpPr>
          <p:nvPr>
            <p:ph type="title"/>
          </p:nvPr>
        </p:nvSpPr>
        <p:spPr/>
        <p:txBody>
          <a:bodyPr/>
          <a:lstStyle/>
          <a:p>
            <a:endParaRPr lang="en-US"/>
          </a:p>
        </p:txBody>
      </p:sp>
      <p:pic>
        <p:nvPicPr>
          <p:cNvPr id="2050" name="Picture 2" descr="Sunrise Readers Books 1 - 5 Learners' Word Books - Sunrise Educational  Publishing">
            <a:extLst>
              <a:ext uri="{FF2B5EF4-FFF2-40B4-BE49-F238E27FC236}">
                <a16:creationId xmlns:a16="http://schemas.microsoft.com/office/drawing/2014/main" id="{EC4AB96D-1814-862B-E2D5-BD686ED99D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799120"/>
            <a:ext cx="3254659" cy="43513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unrise 6 student's Book UNIT 1 Lesson 2 ) 1 Read, listen and say.😊 -  YouTube">
            <a:extLst>
              <a:ext uri="{FF2B5EF4-FFF2-40B4-BE49-F238E27FC236}">
                <a16:creationId xmlns:a16="http://schemas.microsoft.com/office/drawing/2014/main" id="{17E7E2A3-1B76-DAC0-AC69-2605945F3C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6957" y="1799120"/>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15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326E3-F3D3-D7DA-706B-EBE3E9355CC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Reading Material</a:t>
            </a:r>
          </a:p>
        </p:txBody>
      </p:sp>
      <p:sp>
        <p:nvSpPr>
          <p:cNvPr id="3" name="Content Placeholder 2">
            <a:extLst>
              <a:ext uri="{FF2B5EF4-FFF2-40B4-BE49-F238E27FC236}">
                <a16:creationId xmlns:a16="http://schemas.microsoft.com/office/drawing/2014/main" id="{9EDE97A4-7D91-ABF9-6257-C616079FA3CC}"/>
              </a:ext>
            </a:extLst>
          </p:cNvPr>
          <p:cNvSpPr>
            <a:spLocks noGrp="1"/>
          </p:cNvSpPr>
          <p:nvPr>
            <p:ph idx="1"/>
          </p:nvPr>
        </p:nvSpPr>
        <p:spPr>
          <a:xfrm>
            <a:off x="291547" y="1690689"/>
            <a:ext cx="11062251" cy="4486274"/>
          </a:xfrm>
        </p:spPr>
        <p:txBody>
          <a:bodyPr/>
          <a:lstStyle/>
          <a:p>
            <a:r>
              <a:rPr lang="en-US" dirty="0">
                <a:latin typeface="Times New Roman" panose="02020603050405020304" pitchFamily="18" charset="0"/>
                <a:cs typeface="Times New Roman" panose="02020603050405020304" pitchFamily="18" charset="0"/>
              </a:rPr>
              <a:t>Teachers’ books- a lot of guidance for delivery.</a:t>
            </a:r>
          </a:p>
          <a:p>
            <a:endParaRPr lang="en-US" dirty="0"/>
          </a:p>
        </p:txBody>
      </p:sp>
      <p:pic>
        <p:nvPicPr>
          <p:cNvPr id="4098" name="Picture 2" descr="Sunrise teacher book 10 by Sherko Sdeeq - Issuu">
            <a:extLst>
              <a:ext uri="{FF2B5EF4-FFF2-40B4-BE49-F238E27FC236}">
                <a16:creationId xmlns:a16="http://schemas.microsoft.com/office/drawing/2014/main" id="{7818C289-BEDD-8B92-1224-EEDA11009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8452" y="1325563"/>
            <a:ext cx="4426225"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62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AB91-DE07-B2C1-3B8B-8144BDAE3BF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Make Reading material interactive</a:t>
            </a:r>
          </a:p>
        </p:txBody>
      </p:sp>
      <p:sp>
        <p:nvSpPr>
          <p:cNvPr id="3" name="Content Placeholder 2">
            <a:extLst>
              <a:ext uri="{FF2B5EF4-FFF2-40B4-BE49-F238E27FC236}">
                <a16:creationId xmlns:a16="http://schemas.microsoft.com/office/drawing/2014/main" id="{413C6311-6E48-90BA-F7D8-870E26ED1B9D}"/>
              </a:ext>
            </a:extLst>
          </p:cNvPr>
          <p:cNvSpPr>
            <a:spLocks noGrp="1"/>
          </p:cNvSpPr>
          <p:nvPr>
            <p:ph idx="1"/>
          </p:nvPr>
        </p:nvSpPr>
        <p:spPr/>
        <p:txBody>
          <a:bodyPr/>
          <a:lstStyle/>
          <a:p>
            <a:pPr>
              <a:lnSpc>
                <a:spcPct val="150000"/>
              </a:lnSpc>
            </a:pPr>
            <a:r>
              <a:rPr lang="en-US" dirty="0">
                <a:latin typeface="Times New Roman" panose="02020603050405020304" pitchFamily="18" charset="0"/>
                <a:cs typeface="Times New Roman" panose="02020603050405020304" pitchFamily="18" charset="0"/>
              </a:rPr>
              <a:t>Capture the students’ interest</a:t>
            </a:r>
          </a:p>
          <a:p>
            <a:pPr>
              <a:lnSpc>
                <a:spcPct val="150000"/>
              </a:lnSpc>
            </a:pPr>
            <a:r>
              <a:rPr lang="en-US" dirty="0">
                <a:latin typeface="Times New Roman" panose="02020603050405020304" pitchFamily="18" charset="0"/>
                <a:cs typeface="Times New Roman" panose="02020603050405020304" pitchFamily="18" charset="0"/>
              </a:rPr>
              <a:t>Engage the students in the process</a:t>
            </a:r>
          </a:p>
          <a:p>
            <a:pPr>
              <a:lnSpc>
                <a:spcPct val="150000"/>
              </a:lnSpc>
            </a:pPr>
            <a:r>
              <a:rPr lang="en-US" dirty="0">
                <a:latin typeface="Times New Roman" panose="02020603050405020304" pitchFamily="18" charset="0"/>
                <a:cs typeface="Times New Roman" panose="02020603050405020304" pitchFamily="18" charset="0"/>
              </a:rPr>
              <a:t>Ask questions</a:t>
            </a:r>
          </a:p>
          <a:p>
            <a:pPr>
              <a:lnSpc>
                <a:spcPct val="150000"/>
              </a:lnSpc>
            </a:pPr>
            <a:r>
              <a:rPr lang="en-US" dirty="0">
                <a:latin typeface="Times New Roman" panose="02020603050405020304" pitchFamily="18" charset="0"/>
                <a:cs typeface="Times New Roman" panose="02020603050405020304" pitchFamily="18" charset="0"/>
              </a:rPr>
              <a:t>Move, act, use expressions, etc.</a:t>
            </a:r>
          </a:p>
        </p:txBody>
      </p:sp>
    </p:spTree>
    <p:extLst>
      <p:ext uri="{BB962C8B-B14F-4D97-AF65-F5344CB8AC3E}">
        <p14:creationId xmlns:p14="http://schemas.microsoft.com/office/powerpoint/2010/main" val="155144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4" name="Picture 12" descr="Premium Vector | Cartoon ocean animals. funny blue whale, cute hedgehog  fish and orca">
            <a:extLst>
              <a:ext uri="{FF2B5EF4-FFF2-40B4-BE49-F238E27FC236}">
                <a16:creationId xmlns:a16="http://schemas.microsoft.com/office/drawing/2014/main" id="{254352EE-B18F-FB7F-E9D5-76144255ECB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5103" y="1060174"/>
            <a:ext cx="10131680" cy="5314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816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528A-3202-B348-DFFB-CE185586B4F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Quiz</a:t>
            </a:r>
          </a:p>
        </p:txBody>
      </p:sp>
      <p:sp>
        <p:nvSpPr>
          <p:cNvPr id="3" name="Content Placeholder 2">
            <a:extLst>
              <a:ext uri="{FF2B5EF4-FFF2-40B4-BE49-F238E27FC236}">
                <a16:creationId xmlns:a16="http://schemas.microsoft.com/office/drawing/2014/main" id="{25AAABC2-6036-660A-F949-A74E038B190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How many real sharks were in the image?</a:t>
            </a:r>
          </a:p>
          <a:p>
            <a:pPr marL="514350" indent="-514350">
              <a:buAutoNum type="alphaLcPeriod"/>
            </a:pPr>
            <a:r>
              <a:rPr lang="en-US" dirty="0">
                <a:latin typeface="Times New Roman" panose="02020603050405020304" pitchFamily="18" charset="0"/>
                <a:cs typeface="Times New Roman" panose="02020603050405020304" pitchFamily="18" charset="0"/>
              </a:rPr>
              <a:t>1</a:t>
            </a:r>
          </a:p>
          <a:p>
            <a:pPr marL="514350" indent="-514350">
              <a:buAutoNum type="alphaLcPeriod"/>
            </a:pPr>
            <a:r>
              <a:rPr lang="en-US" dirty="0">
                <a:latin typeface="Times New Roman" panose="02020603050405020304" pitchFamily="18" charset="0"/>
                <a:cs typeface="Times New Roman" panose="02020603050405020304" pitchFamily="18" charset="0"/>
              </a:rPr>
              <a:t>2</a:t>
            </a:r>
          </a:p>
          <a:p>
            <a:pPr marL="514350" indent="-514350">
              <a:buAutoNum type="alphaLcPeriod"/>
            </a:pPr>
            <a:r>
              <a:rPr lang="en-US" dirty="0">
                <a:latin typeface="Times New Roman" panose="02020603050405020304" pitchFamily="18" charset="0"/>
                <a:cs typeface="Times New Roman" panose="02020603050405020304" pitchFamily="18" charset="0"/>
              </a:rPr>
              <a:t>3</a:t>
            </a:r>
          </a:p>
          <a:p>
            <a:pPr marL="514350" indent="-514350">
              <a:buAutoNum type="alphaLcPeriod"/>
            </a:pPr>
            <a:r>
              <a:rPr lang="en-US"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130071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8668B-F9A9-0906-85D8-8DD5C4DCE44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is reading?</a:t>
            </a:r>
          </a:p>
        </p:txBody>
      </p:sp>
      <p:sp>
        <p:nvSpPr>
          <p:cNvPr id="3" name="Content Placeholder 2">
            <a:extLst>
              <a:ext uri="{FF2B5EF4-FFF2-40B4-BE49-F238E27FC236}">
                <a16:creationId xmlns:a16="http://schemas.microsoft.com/office/drawing/2014/main" id="{64613B56-935B-F493-3EE4-BCE1451893BE}"/>
              </a:ext>
            </a:extLst>
          </p:cNvPr>
          <p:cNvSpPr>
            <a:spLocks noGrp="1"/>
          </p:cNvSpPr>
          <p:nvPr>
            <p:ph idx="1"/>
          </p:nvPr>
        </p:nvSpPr>
        <p:spPr/>
        <p:txBody>
          <a:bodyPr/>
          <a:lstStyle/>
          <a:p>
            <a:pPr>
              <a:lnSpc>
                <a:spcPct val="150000"/>
              </a:lnSpc>
            </a:pPr>
            <a:r>
              <a:rPr lang="en-US" dirty="0">
                <a:latin typeface="Times New Roman" panose="02020603050405020304" pitchFamily="18" charset="0"/>
                <a:cs typeface="Times New Roman" panose="02020603050405020304" pitchFamily="18" charset="0"/>
              </a:rPr>
              <a:t>Reading is the process of transforming information by interpreting the meaning from visuals (images and texts)</a:t>
            </a:r>
          </a:p>
        </p:txBody>
      </p:sp>
    </p:spTree>
    <p:extLst>
      <p:ext uri="{BB962C8B-B14F-4D97-AF65-F5344CB8AC3E}">
        <p14:creationId xmlns:p14="http://schemas.microsoft.com/office/powerpoint/2010/main" val="313693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2160-4936-9AEC-7464-9D6D421B49D7}"/>
              </a:ext>
            </a:extLst>
          </p:cNvPr>
          <p:cNvSpPr>
            <a:spLocks noGrp="1"/>
          </p:cNvSpPr>
          <p:nvPr>
            <p:ph type="title"/>
          </p:nvPr>
        </p:nvSpPr>
        <p:spPr/>
        <p:txBody>
          <a:bodyPr/>
          <a:lstStyle/>
          <a:p>
            <a:endParaRPr lang="en-US" dirty="0"/>
          </a:p>
        </p:txBody>
      </p:sp>
      <p:pic>
        <p:nvPicPr>
          <p:cNvPr id="5122" name="Picture 2" descr="Study Table : Studying Writing Table for Home Computer Table for Offic |  Furniture Online">
            <a:extLst>
              <a:ext uri="{FF2B5EF4-FFF2-40B4-BE49-F238E27FC236}">
                <a16:creationId xmlns:a16="http://schemas.microsoft.com/office/drawing/2014/main" id="{07A817F9-1A62-FF89-9707-9C077C9D85C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9843" y="365125"/>
            <a:ext cx="10999305" cy="5863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575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1FEA-C65E-04DF-57A4-458DCC1AFA2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things were on the table?</a:t>
            </a:r>
          </a:p>
        </p:txBody>
      </p:sp>
      <p:sp>
        <p:nvSpPr>
          <p:cNvPr id="3" name="Content Placeholder 2">
            <a:extLst>
              <a:ext uri="{FF2B5EF4-FFF2-40B4-BE49-F238E27FC236}">
                <a16:creationId xmlns:a16="http://schemas.microsoft.com/office/drawing/2014/main" id="{56F83693-3736-2C13-EE8D-2607996015FB}"/>
              </a:ext>
            </a:extLst>
          </p:cNvPr>
          <p:cNvSpPr>
            <a:spLocks noGrp="1"/>
          </p:cNvSpPr>
          <p:nvPr>
            <p:ph idx="1"/>
          </p:nvPr>
        </p:nvSpPr>
        <p:spPr/>
        <p:txBody>
          <a:bodyPr/>
          <a:lstStyle/>
          <a:p>
            <a:pPr algn="just">
              <a:lnSpc>
                <a:spcPct val="150000"/>
              </a:lnSpc>
            </a:pPr>
            <a:r>
              <a:rPr lang="en-US" dirty="0">
                <a:latin typeface="Times New Roman" panose="02020603050405020304" pitchFamily="18" charset="0"/>
                <a:cs typeface="Times New Roman" panose="02020603050405020304" pitchFamily="18" charset="0"/>
              </a:rPr>
              <a:t> A. a book</a:t>
            </a:r>
          </a:p>
          <a:p>
            <a:pPr algn="just">
              <a:lnSpc>
                <a:spcPct val="150000"/>
              </a:lnSpc>
            </a:pPr>
            <a:r>
              <a:rPr lang="en-US" dirty="0">
                <a:latin typeface="Times New Roman" panose="02020603050405020304" pitchFamily="18" charset="0"/>
                <a:cs typeface="Times New Roman" panose="02020603050405020304" pitchFamily="18" charset="0"/>
              </a:rPr>
              <a:t> B. a toy shark</a:t>
            </a:r>
          </a:p>
          <a:p>
            <a:pPr algn="just">
              <a:lnSpc>
                <a:spcPct val="150000"/>
              </a:lnSpc>
            </a:pPr>
            <a:r>
              <a:rPr lang="en-US" dirty="0">
                <a:latin typeface="Times New Roman" panose="02020603050405020304" pitchFamily="18" charset="0"/>
                <a:cs typeface="Times New Roman" panose="02020603050405020304" pitchFamily="18" charset="0"/>
              </a:rPr>
              <a:t>C. a cup of tea</a:t>
            </a:r>
          </a:p>
          <a:p>
            <a:pPr algn="just">
              <a:lnSpc>
                <a:spcPct val="150000"/>
              </a:lnSpc>
            </a:pPr>
            <a:r>
              <a:rPr lang="en-US" dirty="0">
                <a:latin typeface="Times New Roman" panose="02020603050405020304" pitchFamily="18" charset="0"/>
                <a:cs typeface="Times New Roman" panose="02020603050405020304" pitchFamily="18" charset="0"/>
              </a:rPr>
              <a:t>D. a computer</a:t>
            </a:r>
          </a:p>
        </p:txBody>
      </p:sp>
    </p:spTree>
    <p:extLst>
      <p:ext uri="{BB962C8B-B14F-4D97-AF65-F5344CB8AC3E}">
        <p14:creationId xmlns:p14="http://schemas.microsoft.com/office/powerpoint/2010/main" val="343520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DBA05-34D7-3851-A8C2-AEE75B02C08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Is L1 OK?</a:t>
            </a:r>
          </a:p>
        </p:txBody>
      </p:sp>
      <p:sp>
        <p:nvSpPr>
          <p:cNvPr id="3" name="Content Placeholder 2">
            <a:extLst>
              <a:ext uri="{FF2B5EF4-FFF2-40B4-BE49-F238E27FC236}">
                <a16:creationId xmlns:a16="http://schemas.microsoft.com/office/drawing/2014/main" id="{D8A74912-EE56-DF9A-889A-759AD31155B6}"/>
              </a:ext>
            </a:extLst>
          </p:cNvPr>
          <p:cNvSpPr>
            <a:spLocks noGrp="1"/>
          </p:cNvSpPr>
          <p:nvPr>
            <p:ph idx="1"/>
          </p:nvPr>
        </p:nvSpPr>
        <p:spPr/>
        <p:txBody>
          <a:bodyPr/>
          <a:lstStyle/>
          <a:p>
            <a:pPr marL="0" indent="0">
              <a:buNone/>
            </a:pPr>
            <a:endParaRPr lang="en-US" dirty="0"/>
          </a:p>
          <a:p>
            <a:r>
              <a:rPr lang="en-US" dirty="0">
                <a:latin typeface="Times New Roman" panose="02020603050405020304" pitchFamily="18" charset="0"/>
                <a:cs typeface="Times New Roman" panose="02020603050405020304" pitchFamily="18" charset="0"/>
              </a:rPr>
              <a:t>Is it OK to use L! when teaching L2?</a:t>
            </a:r>
          </a:p>
          <a:p>
            <a:r>
              <a:rPr lang="en-US" dirty="0">
                <a:latin typeface="Times New Roman" panose="02020603050405020304" pitchFamily="18" charset="0"/>
                <a:cs typeface="Times New Roman" panose="02020603050405020304" pitchFamily="18" charset="0"/>
              </a:rPr>
              <a:t>Example??????</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Always follow up/ finish with English</a:t>
            </a:r>
          </a:p>
          <a:p>
            <a:pPr marL="0" indent="0">
              <a:buNone/>
            </a:pPr>
            <a:endParaRPr lang="en-US" dirty="0"/>
          </a:p>
        </p:txBody>
      </p:sp>
    </p:spTree>
    <p:extLst>
      <p:ext uri="{BB962C8B-B14F-4D97-AF65-F5344CB8AC3E}">
        <p14:creationId xmlns:p14="http://schemas.microsoft.com/office/powerpoint/2010/main" val="231966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P spid="3"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33162-8CF3-1882-F09B-CF55621934F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Pre-reading activities</a:t>
            </a:r>
          </a:p>
        </p:txBody>
      </p:sp>
      <p:sp>
        <p:nvSpPr>
          <p:cNvPr id="3" name="Content Placeholder 2">
            <a:extLst>
              <a:ext uri="{FF2B5EF4-FFF2-40B4-BE49-F238E27FC236}">
                <a16:creationId xmlns:a16="http://schemas.microsoft.com/office/drawing/2014/main" id="{6CC09B38-3643-B65A-0822-D10F205916DD}"/>
              </a:ext>
            </a:extLst>
          </p:cNvPr>
          <p:cNvSpPr>
            <a:spLocks noGrp="1"/>
          </p:cNvSpPr>
          <p:nvPr>
            <p:ph idx="1"/>
          </p:nvPr>
        </p:nvSpPr>
        <p:spPr/>
        <p:txBody>
          <a:bodyPr>
            <a:normAutofit fontScale="85000" lnSpcReduction="10000"/>
          </a:bodyPr>
          <a:lstStyle/>
          <a:p>
            <a:pPr algn="just">
              <a:lnSpc>
                <a:spcPct val="170000"/>
              </a:lnSpc>
            </a:pPr>
            <a:r>
              <a:rPr lang="en-US" dirty="0">
                <a:latin typeface="Times New Roman" panose="02020603050405020304" pitchFamily="18" charset="0"/>
                <a:cs typeface="Times New Roman" panose="02020603050405020304" pitchFamily="18" charset="0"/>
              </a:rPr>
              <a:t>we construct new knowledge by relying on our prior knowledge. Being able to decode the information from the text is insufficient. Teachers should encourage learners to utilize their own world knowledge and worldview to make sense of the text. This knowledge, which is often referred to as schema (see above), is the essential condition for the process of construction of meaning.</a:t>
            </a:r>
          </a:p>
          <a:p>
            <a:pPr algn="just">
              <a:lnSpc>
                <a:spcPct val="170000"/>
              </a:lnSpc>
            </a:pP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685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EB3F4-940E-2E2C-9F1B-E6243488456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Pre-reading activities </a:t>
            </a:r>
          </a:p>
        </p:txBody>
      </p:sp>
      <p:sp>
        <p:nvSpPr>
          <p:cNvPr id="3" name="Content Placeholder 2">
            <a:extLst>
              <a:ext uri="{FF2B5EF4-FFF2-40B4-BE49-F238E27FC236}">
                <a16:creationId xmlns:a16="http://schemas.microsoft.com/office/drawing/2014/main" id="{6BC3FAF4-5E94-ECC4-E322-35F4713EFED5}"/>
              </a:ext>
            </a:extLst>
          </p:cNvPr>
          <p:cNvSpPr>
            <a:spLocks noGrp="1"/>
          </p:cNvSpPr>
          <p:nvPr>
            <p:ph idx="1"/>
          </p:nvPr>
        </p:nvSpPr>
        <p:spPr/>
        <p:txBody>
          <a:bodyPr>
            <a:normAutofit fontScale="92500" lnSpcReduction="10000"/>
          </a:bodyPr>
          <a:lstStyle/>
          <a:p>
            <a:pPr>
              <a:lnSpc>
                <a:spcPct val="200000"/>
              </a:lnSpc>
            </a:pPr>
            <a:r>
              <a:rPr lang="en-US" dirty="0">
                <a:latin typeface="Times New Roman" panose="02020603050405020304" pitchFamily="18" charset="0"/>
                <a:cs typeface="Times New Roman" panose="02020603050405020304" pitchFamily="18" charset="0"/>
              </a:rPr>
              <a:t>Review/ activate prior knowledge )bottom-up and top-down)</a:t>
            </a:r>
          </a:p>
          <a:p>
            <a:pPr>
              <a:lnSpc>
                <a:spcPct val="200000"/>
              </a:lnSpc>
            </a:pPr>
            <a:r>
              <a:rPr lang="en-US" dirty="0">
                <a:latin typeface="Times New Roman" panose="02020603050405020304" pitchFamily="18" charset="0"/>
                <a:cs typeface="Times New Roman" panose="02020603050405020304" pitchFamily="18" charset="0"/>
              </a:rPr>
              <a:t>Pre-teach vocabulary (bottom-up)</a:t>
            </a:r>
          </a:p>
          <a:p>
            <a:pPr>
              <a:lnSpc>
                <a:spcPct val="200000"/>
              </a:lnSpc>
            </a:pPr>
            <a:r>
              <a:rPr lang="en-US" dirty="0">
                <a:latin typeface="Times New Roman" panose="02020603050405020304" pitchFamily="18" charset="0"/>
                <a:cs typeface="Times New Roman" panose="02020603050405020304" pitchFamily="18" charset="0"/>
              </a:rPr>
              <a:t>Study the pictures or graphics:</a:t>
            </a:r>
          </a:p>
          <a:p>
            <a:pPr>
              <a:lnSpc>
                <a:spcPct val="200000"/>
              </a:lnSpc>
            </a:pPr>
            <a:r>
              <a:rPr lang="en-US" dirty="0">
                <a:latin typeface="Times New Roman" panose="02020603050405020304" pitchFamily="18" charset="0"/>
                <a:cs typeface="Times New Roman" panose="02020603050405020304" pitchFamily="18" charset="0"/>
              </a:rPr>
              <a:t>Ask lower order-questions</a:t>
            </a:r>
          </a:p>
          <a:p>
            <a:pPr>
              <a:lnSpc>
                <a:spcPct val="200000"/>
              </a:lnSpc>
            </a:pPr>
            <a:r>
              <a:rPr lang="en-US" dirty="0">
                <a:latin typeface="Times New Roman" panose="02020603050405020304" pitchFamily="18" charset="0"/>
                <a:cs typeface="Times New Roman" panose="02020603050405020304" pitchFamily="18" charset="0"/>
              </a:rPr>
              <a:t>Ask higher order (critical thinking) </a:t>
            </a:r>
            <a:r>
              <a:rPr lang="en-US" dirty="0" err="1">
                <a:latin typeface="Times New Roman" panose="02020603050405020304" pitchFamily="18" charset="0"/>
                <a:cs typeface="Times New Roman" panose="02020603050405020304" pitchFamily="18" charset="0"/>
              </a:rPr>
              <a:t>quetions</a:t>
            </a:r>
            <a:r>
              <a:rPr lang="en-US" dirty="0">
                <a:latin typeface="Times New Roman" panose="02020603050405020304" pitchFamily="18" charset="0"/>
                <a:cs typeface="Times New Roman" panose="02020603050405020304" pitchFamily="18" charset="0"/>
              </a:rPr>
              <a:t>  (top-down)</a:t>
            </a:r>
          </a:p>
        </p:txBody>
      </p:sp>
    </p:spTree>
    <p:extLst>
      <p:ext uri="{BB962C8B-B14F-4D97-AF65-F5344CB8AC3E}">
        <p14:creationId xmlns:p14="http://schemas.microsoft.com/office/powerpoint/2010/main" val="289065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0CBFC-7D31-92B4-2D5A-D9A9F1CDA88A}"/>
              </a:ext>
            </a:extLst>
          </p:cNvPr>
          <p:cNvSpPr>
            <a:spLocks noGrp="1"/>
          </p:cNvSpPr>
          <p:nvPr>
            <p:ph type="title"/>
          </p:nvPr>
        </p:nvSpPr>
        <p:spPr/>
        <p:txBody>
          <a:bodyPr/>
          <a:lstStyle/>
          <a:p>
            <a:r>
              <a:rPr lang="en-US" dirty="0"/>
              <a:t>What is Reading?</a:t>
            </a:r>
          </a:p>
        </p:txBody>
      </p:sp>
      <p:sp>
        <p:nvSpPr>
          <p:cNvPr id="3" name="Content Placeholder 2">
            <a:extLst>
              <a:ext uri="{FF2B5EF4-FFF2-40B4-BE49-F238E27FC236}">
                <a16:creationId xmlns:a16="http://schemas.microsoft.com/office/drawing/2014/main" id="{279E526E-18AF-2784-75E5-EB8293DA6CC7}"/>
              </a:ext>
            </a:extLst>
          </p:cNvPr>
          <p:cNvSpPr>
            <a:spLocks noGrp="1"/>
          </p:cNvSpPr>
          <p:nvPr>
            <p:ph idx="1"/>
          </p:nvPr>
        </p:nvSpPr>
        <p:spPr/>
        <p:txBody>
          <a:bodyPr/>
          <a:lstStyle/>
          <a:p>
            <a:pPr algn="just">
              <a:lnSpc>
                <a:spcPct val="150000"/>
              </a:lnSpc>
            </a:pPr>
            <a:r>
              <a:rPr lang="en-US" i="1" dirty="0">
                <a:latin typeface="Times New Roman" panose="02020603050405020304" pitchFamily="18" charset="0"/>
                <a:cs typeface="Times New Roman" panose="02020603050405020304" pitchFamily="18" charset="0"/>
              </a:rPr>
              <a:t>Reading is a process of constructing meaning from written texts. It is a complex skill requiring the coordination of interrelated sources of information” (Anderson, Hiebert, Scott, &amp; Wilkinson, 1985, p. 6. Cited in Stanley, 2007.)</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916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B4CB-AFE3-35C7-D581-BCF4AE1694D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Schema theory</a:t>
            </a:r>
          </a:p>
        </p:txBody>
      </p:sp>
      <p:sp>
        <p:nvSpPr>
          <p:cNvPr id="3" name="Content Placeholder 2">
            <a:extLst>
              <a:ext uri="{FF2B5EF4-FFF2-40B4-BE49-F238E27FC236}">
                <a16:creationId xmlns:a16="http://schemas.microsoft.com/office/drawing/2014/main" id="{E6048B49-9EC0-9072-454A-D0487820C185}"/>
              </a:ext>
            </a:extLst>
          </p:cNvPr>
          <p:cNvSpPr>
            <a:spLocks noGrp="1"/>
          </p:cNvSpPr>
          <p:nvPr>
            <p:ph idx="1"/>
          </p:nvPr>
        </p:nvSpPr>
        <p:spPr/>
        <p:txBody>
          <a:bodyPr/>
          <a:lstStyle/>
          <a:p>
            <a:pPr>
              <a:lnSpc>
                <a:spcPct val="150000"/>
              </a:lnSpc>
            </a:pPr>
            <a:r>
              <a:rPr lang="en-US" dirty="0">
                <a:latin typeface="Times New Roman" panose="02020603050405020304" pitchFamily="18" charset="0"/>
                <a:cs typeface="Times New Roman" panose="02020603050405020304" pitchFamily="18" charset="0"/>
              </a:rPr>
              <a:t>Schema theory tries to explain how readers utilize prior knowledge to understand and get new information from the text (</a:t>
            </a:r>
            <a:r>
              <a:rPr lang="en-US" dirty="0" err="1">
                <a:latin typeface="Times New Roman" panose="02020603050405020304" pitchFamily="18" charset="0"/>
                <a:cs typeface="Times New Roman" panose="02020603050405020304" pitchFamily="18" charset="0"/>
              </a:rPr>
              <a:t>Rumelhart</a:t>
            </a:r>
            <a:r>
              <a:rPr lang="en-US" dirty="0">
                <a:latin typeface="Times New Roman" panose="02020603050405020304" pitchFamily="18" charset="0"/>
                <a:cs typeface="Times New Roman" panose="02020603050405020304" pitchFamily="18" charset="0"/>
              </a:rPr>
              <a:t>, </a:t>
            </a:r>
            <a:r>
              <a:rPr lang="en-US" dirty="0"/>
              <a:t>1980).</a:t>
            </a:r>
          </a:p>
          <a:p>
            <a:pPr>
              <a:lnSpc>
                <a:spcPct val="150000"/>
              </a:lnSpc>
            </a:pPr>
            <a:r>
              <a:rPr lang="en-US" dirty="0"/>
              <a:t>Example:</a:t>
            </a:r>
          </a:p>
          <a:p>
            <a:pPr>
              <a:lnSpc>
                <a:spcPct val="150000"/>
              </a:lnSpc>
            </a:pPr>
            <a:endParaRPr lang="en-US" dirty="0"/>
          </a:p>
        </p:txBody>
      </p:sp>
    </p:spTree>
    <p:extLst>
      <p:ext uri="{BB962C8B-B14F-4D97-AF65-F5344CB8AC3E}">
        <p14:creationId xmlns:p14="http://schemas.microsoft.com/office/powerpoint/2010/main" val="13139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2A9B9-5C46-7822-9B41-69755DBE6BCE}"/>
              </a:ext>
            </a:extLst>
          </p:cNvPr>
          <p:cNvSpPr>
            <a:spLocks noGrp="1"/>
          </p:cNvSpPr>
          <p:nvPr>
            <p:ph type="title"/>
          </p:nvPr>
        </p:nvSpPr>
        <p:spPr>
          <a:xfrm>
            <a:off x="679174" y="192847"/>
            <a:ext cx="10515600" cy="1325563"/>
          </a:xfrm>
        </p:spPr>
        <p:txBody>
          <a:bodyPr>
            <a:noAutofit/>
          </a:bodyPr>
          <a:lstStyle/>
          <a:p>
            <a:pPr algn="just">
              <a:lnSpc>
                <a:spcPct val="150000"/>
              </a:lnSpc>
            </a:pPr>
            <a:r>
              <a:rPr lang="en-US" sz="2800" b="1" dirty="0">
                <a:latin typeface="Times New Roman" panose="02020603050405020304" pitchFamily="18" charset="0"/>
                <a:cs typeface="Times New Roman" panose="02020603050405020304" pitchFamily="18" charset="0"/>
              </a:rPr>
              <a:t>A text about transportation, for example, would trigger our schematic knowledge about the different types of transportation</a:t>
            </a:r>
            <a:r>
              <a:rPr lang="en-US" sz="2800" b="1" dirty="0"/>
              <a:t>:</a:t>
            </a:r>
          </a:p>
        </p:txBody>
      </p:sp>
      <p:graphicFrame>
        <p:nvGraphicFramePr>
          <p:cNvPr id="4" name="Table 4">
            <a:extLst>
              <a:ext uri="{FF2B5EF4-FFF2-40B4-BE49-F238E27FC236}">
                <a16:creationId xmlns:a16="http://schemas.microsoft.com/office/drawing/2014/main" id="{8CDE9833-D0CF-6F7B-AD62-46E66D270576}"/>
              </a:ext>
            </a:extLst>
          </p:cNvPr>
          <p:cNvGraphicFramePr>
            <a:graphicFrameLocks noGrp="1"/>
          </p:cNvGraphicFramePr>
          <p:nvPr>
            <p:ph idx="1"/>
            <p:extLst>
              <p:ext uri="{D42A27DB-BD31-4B8C-83A1-F6EECF244321}">
                <p14:modId xmlns:p14="http://schemas.microsoft.com/office/powerpoint/2010/main" val="2744115483"/>
              </p:ext>
            </p:extLst>
          </p:nvPr>
        </p:nvGraphicFramePr>
        <p:xfrm>
          <a:off x="874643" y="1825624"/>
          <a:ext cx="10853530" cy="4363141"/>
        </p:xfrm>
        <a:graphic>
          <a:graphicData uri="http://schemas.openxmlformats.org/drawingml/2006/table">
            <a:tbl>
              <a:tblPr firstRow="1" bandRow="1">
                <a:tableStyleId>{5C22544A-7EE6-4342-B048-85BDC9FD1C3A}</a:tableStyleId>
              </a:tblPr>
              <a:tblGrid>
                <a:gridCol w="3593548">
                  <a:extLst>
                    <a:ext uri="{9D8B030D-6E8A-4147-A177-3AD203B41FA5}">
                      <a16:colId xmlns:a16="http://schemas.microsoft.com/office/drawing/2014/main" val="3479448528"/>
                    </a:ext>
                  </a:extLst>
                </a:gridCol>
                <a:gridCol w="3629991">
                  <a:extLst>
                    <a:ext uri="{9D8B030D-6E8A-4147-A177-3AD203B41FA5}">
                      <a16:colId xmlns:a16="http://schemas.microsoft.com/office/drawing/2014/main" val="3969148906"/>
                    </a:ext>
                  </a:extLst>
                </a:gridCol>
                <a:gridCol w="3629991">
                  <a:extLst>
                    <a:ext uri="{9D8B030D-6E8A-4147-A177-3AD203B41FA5}">
                      <a16:colId xmlns:a16="http://schemas.microsoft.com/office/drawing/2014/main" val="3433958657"/>
                    </a:ext>
                  </a:extLst>
                </a:gridCol>
              </a:tblGrid>
              <a:tr h="1014191">
                <a:tc>
                  <a:txBody>
                    <a:bodyPr/>
                    <a:lstStyle/>
                    <a:p>
                      <a:r>
                        <a:rPr lang="en-US" dirty="0"/>
                        <a:t>Land </a:t>
                      </a:r>
                    </a:p>
                  </a:txBody>
                  <a:tcPr/>
                </a:tc>
                <a:tc>
                  <a:txBody>
                    <a:bodyPr/>
                    <a:lstStyle/>
                    <a:p>
                      <a:r>
                        <a:rPr lang="en-US" dirty="0"/>
                        <a:t>Air</a:t>
                      </a:r>
                    </a:p>
                  </a:txBody>
                  <a:tcPr/>
                </a:tc>
                <a:tc>
                  <a:txBody>
                    <a:bodyPr/>
                    <a:lstStyle/>
                    <a:p>
                      <a:r>
                        <a:rPr lang="en-US" dirty="0"/>
                        <a:t>Water</a:t>
                      </a:r>
                    </a:p>
                  </a:txBody>
                  <a:tcPr/>
                </a:tc>
                <a:extLst>
                  <a:ext uri="{0D108BD9-81ED-4DB2-BD59-A6C34878D82A}">
                    <a16:rowId xmlns:a16="http://schemas.microsoft.com/office/drawing/2014/main" val="2517241202"/>
                  </a:ext>
                </a:extLst>
              </a:tr>
              <a:tr h="3348950">
                <a:tc>
                  <a:txBody>
                    <a:bodyPr/>
                    <a:lstStyle/>
                    <a:p>
                      <a:r>
                        <a:rPr lang="en-US" dirty="0"/>
                        <a:t>Bicycle</a:t>
                      </a:r>
                    </a:p>
                    <a:p>
                      <a:r>
                        <a:rPr lang="en-US" dirty="0"/>
                        <a:t>Motorcycle</a:t>
                      </a:r>
                    </a:p>
                    <a:p>
                      <a:r>
                        <a:rPr lang="en-US" dirty="0"/>
                        <a:t>Car</a:t>
                      </a:r>
                    </a:p>
                    <a:p>
                      <a:r>
                        <a:rPr lang="en-US" dirty="0"/>
                        <a:t>Van</a:t>
                      </a:r>
                    </a:p>
                    <a:p>
                      <a:r>
                        <a:rPr lang="en-US" dirty="0"/>
                        <a:t>Bus</a:t>
                      </a:r>
                    </a:p>
                    <a:p>
                      <a:r>
                        <a:rPr lang="en-US" dirty="0"/>
                        <a:t>Train</a:t>
                      </a:r>
                    </a:p>
                    <a:p>
                      <a:r>
                        <a:rPr lang="en-US" dirty="0"/>
                        <a:t>Subway</a:t>
                      </a:r>
                    </a:p>
                    <a:p>
                      <a:endParaRPr lang="en-US" dirty="0"/>
                    </a:p>
                  </a:txBody>
                  <a:tcPr/>
                </a:tc>
                <a:tc>
                  <a:txBody>
                    <a:bodyPr/>
                    <a:lstStyle/>
                    <a:p>
                      <a:r>
                        <a:rPr lang="en-US" dirty="0"/>
                        <a:t>Airplane</a:t>
                      </a:r>
                    </a:p>
                    <a:p>
                      <a:r>
                        <a:rPr lang="en-US" dirty="0"/>
                        <a:t>Jet</a:t>
                      </a:r>
                    </a:p>
                    <a:p>
                      <a:r>
                        <a:rPr lang="en-US" dirty="0"/>
                        <a:t>Helicopter</a:t>
                      </a:r>
                    </a:p>
                    <a:p>
                      <a:r>
                        <a:rPr lang="en-US" dirty="0"/>
                        <a:t>Hot air balloon</a:t>
                      </a:r>
                    </a:p>
                    <a:p>
                      <a:r>
                        <a:rPr lang="en-US" dirty="0"/>
                        <a:t>Glider</a:t>
                      </a:r>
                    </a:p>
                    <a:p>
                      <a:endParaRPr lang="en-US" dirty="0"/>
                    </a:p>
                  </a:txBody>
                  <a:tcPr/>
                </a:tc>
                <a:tc>
                  <a:txBody>
                    <a:bodyPr/>
                    <a:lstStyle/>
                    <a:p>
                      <a:r>
                        <a:rPr lang="en-US" dirty="0"/>
                        <a:t>Ship </a:t>
                      </a:r>
                    </a:p>
                    <a:p>
                      <a:r>
                        <a:rPr lang="en-US" dirty="0"/>
                        <a:t>Sailboat</a:t>
                      </a:r>
                    </a:p>
                    <a:p>
                      <a:r>
                        <a:rPr lang="en-US" dirty="0"/>
                        <a:t>Yacht</a:t>
                      </a:r>
                    </a:p>
                    <a:p>
                      <a:r>
                        <a:rPr lang="en-US" dirty="0"/>
                        <a:t>Submarine</a:t>
                      </a:r>
                    </a:p>
                    <a:p>
                      <a:r>
                        <a:rPr lang="en-US" dirty="0"/>
                        <a:t>Aircraft</a:t>
                      </a:r>
                    </a:p>
                  </a:txBody>
                  <a:tcPr/>
                </a:tc>
                <a:extLst>
                  <a:ext uri="{0D108BD9-81ED-4DB2-BD59-A6C34878D82A}">
                    <a16:rowId xmlns:a16="http://schemas.microsoft.com/office/drawing/2014/main" val="199786313"/>
                  </a:ext>
                </a:extLst>
              </a:tr>
            </a:tbl>
          </a:graphicData>
        </a:graphic>
      </p:graphicFrame>
    </p:spTree>
    <p:extLst>
      <p:ext uri="{BB962C8B-B14F-4D97-AF65-F5344CB8AC3E}">
        <p14:creationId xmlns:p14="http://schemas.microsoft.com/office/powerpoint/2010/main" val="278382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17339-E1F2-5F31-5DB8-DAF2E2DD45A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Reading </a:t>
            </a:r>
          </a:p>
        </p:txBody>
      </p:sp>
      <p:sp>
        <p:nvSpPr>
          <p:cNvPr id="3" name="Content Placeholder 2">
            <a:extLst>
              <a:ext uri="{FF2B5EF4-FFF2-40B4-BE49-F238E27FC236}">
                <a16:creationId xmlns:a16="http://schemas.microsoft.com/office/drawing/2014/main" id="{A9BDC8B5-68CE-CFAE-14EB-9D996C6AAFC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Reading is bottom-up</a:t>
            </a:r>
          </a:p>
          <a:p>
            <a:r>
              <a:rPr lang="en-US" dirty="0">
                <a:latin typeface="Times New Roman" panose="02020603050405020304" pitchFamily="18" charset="0"/>
                <a:cs typeface="Times New Roman" panose="02020603050405020304" pitchFamily="18" charset="0"/>
              </a:rPr>
              <a:t>Reading is also top-down</a:t>
            </a:r>
          </a:p>
          <a:p>
            <a:r>
              <a:rPr lang="en-US" dirty="0">
                <a:latin typeface="Times New Roman" panose="02020603050405020304" pitchFamily="18" charset="0"/>
                <a:cs typeface="Times New Roman" panose="02020603050405020304" pitchFamily="18" charset="0"/>
              </a:rPr>
              <a:t>Reading is also non-linear and multi-model</a:t>
            </a:r>
          </a:p>
          <a:p>
            <a:endParaRPr lang="en-US" dirty="0"/>
          </a:p>
        </p:txBody>
      </p:sp>
    </p:spTree>
    <p:extLst>
      <p:ext uri="{BB962C8B-B14F-4D97-AF65-F5344CB8AC3E}">
        <p14:creationId xmlns:p14="http://schemas.microsoft.com/office/powerpoint/2010/main" val="271792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P spid="3" grpId="2"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94D0C-93A1-17B9-8AE8-16139B72611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Bottom-Up reading</a:t>
            </a:r>
          </a:p>
        </p:txBody>
      </p:sp>
      <p:sp>
        <p:nvSpPr>
          <p:cNvPr id="3" name="Content Placeholder 2">
            <a:extLst>
              <a:ext uri="{FF2B5EF4-FFF2-40B4-BE49-F238E27FC236}">
                <a16:creationId xmlns:a16="http://schemas.microsoft.com/office/drawing/2014/main" id="{5C9F4593-9576-784D-2829-7D3B8ED70F7A}"/>
              </a:ext>
            </a:extLst>
          </p:cNvPr>
          <p:cNvSpPr>
            <a:spLocks noGrp="1"/>
          </p:cNvSpPr>
          <p:nvPr>
            <p:ph idx="1"/>
          </p:nvPr>
        </p:nvSpPr>
        <p:spPr/>
        <p:txBody>
          <a:bodyPr/>
          <a:lstStyle/>
          <a:p>
            <a:pPr algn="just">
              <a:lnSpc>
                <a:spcPct val="150000"/>
              </a:lnSpc>
            </a:pPr>
            <a:r>
              <a:rPr lang="en-US" dirty="0">
                <a:latin typeface="Times New Roman" panose="02020603050405020304" pitchFamily="18" charset="0"/>
                <a:cs typeface="Times New Roman" panose="02020603050405020304" pitchFamily="18" charset="0"/>
              </a:rPr>
              <a:t>Bottom-up processing, however, relies on the actual words or sounds. That is, students construct meaning from the most basic units of language, including letters, letter clusters, and words.</a:t>
            </a:r>
          </a:p>
        </p:txBody>
      </p:sp>
    </p:spTree>
    <p:extLst>
      <p:ext uri="{BB962C8B-B14F-4D97-AF65-F5344CB8AC3E}">
        <p14:creationId xmlns:p14="http://schemas.microsoft.com/office/powerpoint/2010/main" val="19159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6A120-9922-B846-0F79-8A84604A7F5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Reading is bottom-up</a:t>
            </a:r>
          </a:p>
        </p:txBody>
      </p:sp>
      <p:sp>
        <p:nvSpPr>
          <p:cNvPr id="3" name="Content Placeholder 2">
            <a:extLst>
              <a:ext uri="{FF2B5EF4-FFF2-40B4-BE49-F238E27FC236}">
                <a16:creationId xmlns:a16="http://schemas.microsoft.com/office/drawing/2014/main" id="{3286564B-82A1-AA10-248C-40667FBBB7EC}"/>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Phonics,  sight words, vocabulary and chunks of meanings  sentences….. Meanings</a:t>
            </a:r>
          </a:p>
          <a:p>
            <a:r>
              <a:rPr lang="en-US" dirty="0">
                <a:latin typeface="Times New Roman" panose="02020603050405020304" pitchFamily="18" charset="0"/>
                <a:cs typeface="Times New Roman" panose="02020603050405020304" pitchFamily="18" charset="0"/>
              </a:rPr>
              <a:t>Example:</a:t>
            </a:r>
          </a:p>
          <a:p>
            <a:pPr marL="0" indent="0">
              <a:buNone/>
            </a:pPr>
            <a:r>
              <a:rPr lang="en-US" dirty="0">
                <a:latin typeface="Times New Roman" panose="02020603050405020304" pitchFamily="18" charset="0"/>
                <a:cs typeface="Times New Roman" panose="02020603050405020304" pitchFamily="18" charset="0"/>
              </a:rPr>
              <a:t>Although her energy enervated  </a:t>
            </a:r>
          </a:p>
          <a:p>
            <a:pPr marL="0" indent="0">
              <a:buNone/>
            </a:pPr>
            <a:r>
              <a:rPr lang="en-US" dirty="0">
                <a:latin typeface="Times New Roman" panose="02020603050405020304" pitchFamily="18" charset="0"/>
                <a:cs typeface="Times New Roman" panose="02020603050405020304" pitchFamily="18" charset="0"/>
              </a:rPr>
              <a:t>and her creativity arid, </a:t>
            </a:r>
          </a:p>
          <a:p>
            <a:pPr marL="0" indent="0">
              <a:buNone/>
            </a:pPr>
            <a:r>
              <a:rPr lang="en-US" dirty="0">
                <a:latin typeface="Times New Roman" panose="02020603050405020304" pitchFamily="18" charset="0"/>
                <a:cs typeface="Times New Roman" panose="02020603050405020304" pitchFamily="18" charset="0"/>
              </a:rPr>
              <a:t>she still made time to read with</a:t>
            </a:r>
          </a:p>
          <a:p>
            <a:pPr marL="0" indent="0">
              <a:buNone/>
            </a:pPr>
            <a:r>
              <a:rPr lang="en-US" dirty="0">
                <a:latin typeface="Times New Roman" panose="02020603050405020304" pitchFamily="18" charset="0"/>
                <a:cs typeface="Times New Roman" panose="02020603050405020304" pitchFamily="18" charset="0"/>
              </a:rPr>
              <a:t> her daughter. </a:t>
            </a:r>
          </a:p>
          <a:p>
            <a:endParaRPr lang="en-US" dirty="0"/>
          </a:p>
        </p:txBody>
      </p:sp>
    </p:spTree>
    <p:extLst>
      <p:ext uri="{BB962C8B-B14F-4D97-AF65-F5344CB8AC3E}">
        <p14:creationId xmlns:p14="http://schemas.microsoft.com/office/powerpoint/2010/main" val="316090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C06D1-0333-DF26-B333-0EB8016C1ED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Top-down reading</a:t>
            </a:r>
          </a:p>
        </p:txBody>
      </p:sp>
      <p:sp>
        <p:nvSpPr>
          <p:cNvPr id="3" name="Content Placeholder 2">
            <a:extLst>
              <a:ext uri="{FF2B5EF4-FFF2-40B4-BE49-F238E27FC236}">
                <a16:creationId xmlns:a16="http://schemas.microsoft.com/office/drawing/2014/main" id="{909ECD6D-66AB-A10D-355D-92359CA6F3FF}"/>
              </a:ext>
            </a:extLst>
          </p:cNvPr>
          <p:cNvSpPr>
            <a:spLocks noGrp="1"/>
          </p:cNvSpPr>
          <p:nvPr>
            <p:ph idx="1"/>
          </p:nvPr>
        </p:nvSpPr>
        <p:spPr/>
        <p:txBody>
          <a:bodyPr/>
          <a:lstStyle/>
          <a:p>
            <a:pPr algn="just">
              <a:lnSpc>
                <a:spcPct val="150000"/>
              </a:lnSpc>
            </a:pPr>
            <a:r>
              <a:rPr lang="en-US" dirty="0">
                <a:latin typeface="Times New Roman" panose="02020603050405020304" pitchFamily="18" charset="0"/>
                <a:cs typeface="Times New Roman" panose="02020603050405020304" pitchFamily="18" charset="0"/>
              </a:rPr>
              <a:t>Top-down processing refers to the use of background knowledge to predict the meaning of the reading or listening text. For example, readers develop hypotheses about the content of a text, which they have to confirm or reject while reading. The uptake of information is thus guided by an individual’s prior knowledge and expectations</a:t>
            </a:r>
            <a:r>
              <a:rPr lang="en-US" dirty="0"/>
              <a:t>.</a:t>
            </a:r>
          </a:p>
        </p:txBody>
      </p:sp>
    </p:spTree>
    <p:extLst>
      <p:ext uri="{BB962C8B-B14F-4D97-AF65-F5344CB8AC3E}">
        <p14:creationId xmlns:p14="http://schemas.microsoft.com/office/powerpoint/2010/main" val="290030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1403</TotalTime>
  <Words>628</Words>
  <Application>Microsoft Macintosh PowerPoint</Application>
  <PresentationFormat>Widescreen</PresentationFormat>
  <Paragraphs>96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Teaching Reading &amp; Writing </vt:lpstr>
      <vt:lpstr>What is reading?</vt:lpstr>
      <vt:lpstr>What is Reading?</vt:lpstr>
      <vt:lpstr>Schema theory</vt:lpstr>
      <vt:lpstr>A text about transportation, for example, would trigger our schematic knowledge about the different types of transportation:</vt:lpstr>
      <vt:lpstr>Reading </vt:lpstr>
      <vt:lpstr>Bottom-Up reading</vt:lpstr>
      <vt:lpstr>Reading is bottom-up</vt:lpstr>
      <vt:lpstr>Top-down reading</vt:lpstr>
      <vt:lpstr>Reading is top-down</vt:lpstr>
      <vt:lpstr>Reading is also non-linear and multi-model</vt:lpstr>
      <vt:lpstr>PowerPoint Presentation</vt:lpstr>
      <vt:lpstr>Reading Material</vt:lpstr>
      <vt:lpstr>Reading Material</vt:lpstr>
      <vt:lpstr>PowerPoint Presentation</vt:lpstr>
      <vt:lpstr>Reading Material</vt:lpstr>
      <vt:lpstr>Make Reading material interactive</vt:lpstr>
      <vt:lpstr>PowerPoint Presentation</vt:lpstr>
      <vt:lpstr>Quiz</vt:lpstr>
      <vt:lpstr>PowerPoint Presentation</vt:lpstr>
      <vt:lpstr>What things were on the table?</vt:lpstr>
      <vt:lpstr>Is L1 OK?</vt:lpstr>
      <vt:lpstr>Pre-reading activities</vt:lpstr>
      <vt:lpstr>Pre-reading activities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Reading &amp; Writing </dc:title>
  <dc:creator>Didar Najmaddin</dc:creator>
  <cp:lastModifiedBy>Didar Najmaddin</cp:lastModifiedBy>
  <cp:revision>4</cp:revision>
  <dcterms:created xsi:type="dcterms:W3CDTF">2022-09-15T16:39:40Z</dcterms:created>
  <dcterms:modified xsi:type="dcterms:W3CDTF">2022-10-10T15:01:16Z</dcterms:modified>
</cp:coreProperties>
</file>