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sldIdLst>
    <p:sldId id="256" r:id="rId2"/>
    <p:sldId id="276" r:id="rId3"/>
    <p:sldId id="277" r:id="rId4"/>
    <p:sldId id="278" r:id="rId5"/>
    <p:sldId id="293" r:id="rId6"/>
    <p:sldId id="295" r:id="rId7"/>
    <p:sldId id="294" r:id="rId8"/>
    <p:sldId id="296" r:id="rId9"/>
    <p:sldId id="297" r:id="rId10"/>
    <p:sldId id="279" r:id="rId11"/>
    <p:sldId id="257" r:id="rId12"/>
    <p:sldId id="288" r:id="rId13"/>
    <p:sldId id="289" r:id="rId14"/>
    <p:sldId id="291" r:id="rId15"/>
    <p:sldId id="298" r:id="rId16"/>
    <p:sldId id="292" r:id="rId17"/>
    <p:sldId id="281" r:id="rId18"/>
    <p:sldId id="259" r:id="rId19"/>
    <p:sldId id="260" r:id="rId20"/>
    <p:sldId id="261" r:id="rId21"/>
    <p:sldId id="262" r:id="rId22"/>
    <p:sldId id="263" r:id="rId23"/>
    <p:sldId id="299" r:id="rId24"/>
    <p:sldId id="264" r:id="rId25"/>
    <p:sldId id="265" r:id="rId26"/>
    <p:sldId id="267" r:id="rId27"/>
    <p:sldId id="268" r:id="rId28"/>
    <p:sldId id="269" r:id="rId29"/>
    <p:sldId id="272" r:id="rId30"/>
    <p:sldId id="273" r:id="rId31"/>
    <p:sldId id="274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477"/>
  </p:normalViewPr>
  <p:slideViewPr>
    <p:cSldViewPr snapToGrid="0">
      <p:cViewPr varScale="1">
        <p:scale>
          <a:sx n="34" d="100"/>
          <a:sy n="34" d="100"/>
        </p:scale>
        <p:origin x="208" y="1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F3D2A-D6F9-064E-9021-21DBB7905D4F}" type="datetimeFigureOut">
              <a:rPr lang="en-US" smtClean="0"/>
              <a:t>9/25/22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14392-42FC-B449-A0BB-A21F7791D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43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014392-42FC-B449-A0BB-A21F7791D04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697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014392-42FC-B449-A0BB-A21F7791D04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06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014392-42FC-B449-A0BB-A21F7791D04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30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1EDC7-D265-98AB-93D3-26F2F02BD7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9F75D9-6D5C-F804-FB27-C19C391FB0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415AFD-6AA7-A6FD-A6E7-CE8342D15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C325-418F-1044-B051-A7AAE2F59E04}" type="datetimeFigureOut">
              <a:rPr lang="en-US" smtClean="0"/>
              <a:t>9/25/22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EC1940-118D-7151-330E-FAFBC2FE9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95AB3-37BB-DF2F-24B2-E2E5E2FA4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C5367-2CC6-504B-A76D-2E494C2B3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392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842BE-29A5-C0BA-AC66-F879C89B8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6E85A8-C2E9-4514-44BA-3959E5EFC4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79A6E4-D7D5-F081-CA09-B77D8E968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C325-418F-1044-B051-A7AAE2F59E04}" type="datetimeFigureOut">
              <a:rPr lang="en-US" smtClean="0"/>
              <a:t>9/25/22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D00D4-C6DB-D1F4-B701-2EA1A6AAC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8BE4B-FB46-E420-99FF-E2BC5C750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C5367-2CC6-504B-A76D-2E494C2B3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8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628759-BB0B-F864-6BE4-5C6B09560A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58A157-8C4F-4C0B-BD73-CE49966A28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52AE0-16DC-4600-11D6-301132D5F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C325-418F-1044-B051-A7AAE2F59E04}" type="datetimeFigureOut">
              <a:rPr lang="en-US" smtClean="0"/>
              <a:t>9/25/22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699BA-A41B-53F2-58E9-956E75890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D200B-EA78-633B-CE23-FB1D6E72A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C5367-2CC6-504B-A76D-2E494C2B3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509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84E9D-C836-EB90-4C0B-D4C66FA56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A3130-67F2-FBEF-2B71-2F4AF88D0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AB60D-0BAD-6309-9845-3F35F5889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C325-418F-1044-B051-A7AAE2F59E04}" type="datetimeFigureOut">
              <a:rPr lang="en-US" smtClean="0"/>
              <a:t>9/25/22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E45B1-32F8-26B8-4E06-B728DDD91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E534B2-310C-D3AF-D678-C74C119F3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C5367-2CC6-504B-A76D-2E494C2B3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8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7FF40-E26D-D4C9-401A-B6BF324DD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DE3888-7AB5-E7F0-23FB-BF3E67161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D0197-852E-7A4F-0F7C-4D858436F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C325-418F-1044-B051-A7AAE2F59E04}" type="datetimeFigureOut">
              <a:rPr lang="en-US" smtClean="0"/>
              <a:t>9/25/22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7AFFE2-6014-94BD-A32E-DA28802E5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95F5C-AB9D-A3D4-2BAA-DFEBB8168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C5367-2CC6-504B-A76D-2E494C2B3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75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B5F12-16FC-0216-2AA1-479D4BB92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6B563-9C7F-E34C-DD0E-B7877BBC69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59D608-0FBD-1F55-73C8-823FB9C846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FD521A-EE55-1AD9-6EFB-89CA82E7A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C325-418F-1044-B051-A7AAE2F59E04}" type="datetimeFigureOut">
              <a:rPr lang="en-US" smtClean="0"/>
              <a:t>9/25/22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408869-66E9-D805-4460-FB7BEC02C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C17E8-920C-F8A4-930E-A21DFE9E1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C5367-2CC6-504B-A76D-2E494C2B3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94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71EB7-64F5-BF1A-3B89-DBD2B890C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B0864F-FB92-FB48-620B-BB5A1FC45E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9C0151-0C36-8F3B-FC21-61734A9F2E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AFEA91-5EB7-DAD3-0622-AF04B58606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FADAC9-A822-8E42-1E89-6DE93CEDCA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8F2635-63DF-21A5-3E5F-0A227CA9D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C325-418F-1044-B051-A7AAE2F59E04}" type="datetimeFigureOut">
              <a:rPr lang="en-US" smtClean="0"/>
              <a:t>9/25/22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2DC55C-C2B6-F9F5-0689-1AD34D45B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6F46F7-773C-25CD-71ED-A4402DF63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C5367-2CC6-504B-A76D-2E494C2B3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730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C2F7C-9E79-D486-E171-97DFFAB81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EBD43C-D471-6876-2D13-3668D06D6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C325-418F-1044-B051-A7AAE2F59E04}" type="datetimeFigureOut">
              <a:rPr lang="en-US" smtClean="0"/>
              <a:t>9/25/22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A80235-4483-5CA5-EC1E-2D917A88B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564174-9879-6A45-CCBF-3D099A2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C5367-2CC6-504B-A76D-2E494C2B3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69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92DF7B-91DB-28B9-F7AC-67A73EBC8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C325-418F-1044-B051-A7AAE2F59E04}" type="datetimeFigureOut">
              <a:rPr lang="en-US" smtClean="0"/>
              <a:t>9/25/22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455873-A16D-CA61-BC75-6D0318DF0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0D7FEC-0A57-EFE3-4857-B0E3A7A25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C5367-2CC6-504B-A76D-2E494C2B3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678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8FECD-52DD-979A-6810-A55847762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919F2-50A1-C172-0FCA-A3BB6F7D8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3A8F12-6EF5-092B-78C7-813BF9F063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E71845-D72E-AF16-DA83-F8BE84F94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C325-418F-1044-B051-A7AAE2F59E04}" type="datetimeFigureOut">
              <a:rPr lang="en-US" smtClean="0"/>
              <a:t>9/25/22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26CE85-E529-C0F7-3612-B7484EEA1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7EA4A-76C0-E528-D794-8574F1049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C5367-2CC6-504B-A76D-2E494C2B3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19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37943-7874-16CC-1C35-3CF431BD5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F62F73-AF78-23D4-1B94-E8E823CFE4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329E6D-E2FC-ED91-0451-B37C4830A0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621A0A-8C84-24D0-08A1-E7B8E594C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C325-418F-1044-B051-A7AAE2F59E04}" type="datetimeFigureOut">
              <a:rPr lang="en-US" smtClean="0"/>
              <a:t>9/25/22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60C000-6EA2-D1A2-FF6E-7DFADB371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3485C0-0676-93C2-523B-5611A703D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C5367-2CC6-504B-A76D-2E494C2B3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25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D5F9BC-DADF-4FA5-4F75-FDE83C55D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554612-61AA-651A-D07F-5664004492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800F76-AF3D-6979-F7A3-702847C74A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AC325-418F-1044-B051-A7AAE2F59E04}" type="datetimeFigureOut">
              <a:rPr lang="en-US" smtClean="0"/>
              <a:t>9/25/22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DBF9A7-A69D-EB1D-5380-957A327759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00776-542D-166E-828A-E3D30C259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C5367-2CC6-504B-A76D-2E494C2B3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99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2FC42-FBF6-409F-17B3-5F161239C7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Reading &amp; Writing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6C6392-5B83-42AD-4F21-F0FD7CD76C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Rezhna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Balisany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360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05664-986F-31F3-7124-9D54B3D5B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357" y="569843"/>
            <a:ext cx="10704443" cy="560712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reading approach am I using to read this?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 I using top-down or bottom- up processing?</a:t>
            </a:r>
          </a:p>
        </p:txBody>
      </p:sp>
    </p:spTree>
    <p:extLst>
      <p:ext uri="{BB962C8B-B14F-4D97-AF65-F5344CB8AC3E}">
        <p14:creationId xmlns:p14="http://schemas.microsoft.com/office/powerpoint/2010/main" val="3360724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1C83F-3CFC-8390-2DE9-1DF9CBD49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4F3C7-C8F1-E517-71FB-2E707AD92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683" y="1450428"/>
            <a:ext cx="10660117" cy="4726535"/>
          </a:xfrm>
        </p:spPr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-Which is easier to teach to young children?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Reading or Writing ? Why</a:t>
            </a:r>
          </a:p>
        </p:txBody>
      </p:sp>
    </p:spTree>
    <p:extLst>
      <p:ext uri="{BB962C8B-B14F-4D97-AF65-F5344CB8AC3E}">
        <p14:creationId xmlns:p14="http://schemas.microsoft.com/office/powerpoint/2010/main" val="1307714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04549-A824-85BE-8203-FE2A1EDE8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Reading aloud shouldn’t be encouraged because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E442A-F199-9158-7F4E-F6A44ED94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Reading is normally a silent activity.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Reading aloud is a frightening thing to do.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can read aloud without understanding.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990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4F768-B9DB-FE88-FDC2-BD787C114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047" y="322729"/>
            <a:ext cx="11949953" cy="6170836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So, how do we teach reading?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thing we have to do is to prepare the students for the content of the text.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Another way of preparing children to read is by getting them to think of some of the vocabulary items that will appear on the text.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Encourage students to discuss the questions with their partners, either in pairs or in small groups, before having a class-wide discussion. This provides an opportunity to interact using English.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weaker students gain confidence through such informal discussions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917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0C38C-23FE-5738-C572-71CB9B785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Recommended Procedure to be followed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EFFDF-72F8-3B46-56CC-D42A9B097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591" y="1378226"/>
            <a:ext cx="11330609" cy="5327374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 the text slowly and  clearly, while the class follows silently in their books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Ask students to read the text again, silently, and then complete the first post-reading question (Read Right-quetion1), working in pairs/ small groups.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 over the answer with the students.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Proceed through the other question in the same way.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appropriate, ask the students to read the text aloud once they have completed the question and are very familiar with the text to find specific bits of information</a:t>
            </a:r>
          </a:p>
        </p:txBody>
      </p:sp>
    </p:spTree>
    <p:extLst>
      <p:ext uri="{BB962C8B-B14F-4D97-AF65-F5344CB8AC3E}">
        <p14:creationId xmlns:p14="http://schemas.microsoft.com/office/powerpoint/2010/main" val="38862988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76AEA-C4E2-13A6-674C-111506C93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302497" y="365125"/>
            <a:ext cx="21643891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DACF6-7429-C308-E99A-9BE8099A3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Write the question to the answer - English ESL Worksheets for distance  learning and physical classrooms">
            <a:extLst>
              <a:ext uri="{FF2B5EF4-FFF2-40B4-BE49-F238E27FC236}">
                <a16:creationId xmlns:a16="http://schemas.microsoft.com/office/drawing/2014/main" id="{955ADA2E-CD0C-6455-2D10-473532A080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0"/>
            <a:ext cx="9982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1572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7882E3-8B1F-EC5A-49B2-C50BF6CCE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important that children begin to learn how to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summarise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story or poem- to say what the story or poem is about. There is always a question which asks them to choose the sentence that best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summarises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story or poem.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5590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1D65E-3744-740E-039D-ED6B4A3B8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Writing in the subject curriculum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Oral vs written communication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B6393BD-7756-229E-02E3-4EA60CE3B8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2333945"/>
              </p:ext>
            </p:extLst>
          </p:nvPr>
        </p:nvGraphicFramePr>
        <p:xfrm>
          <a:off x="838200" y="3063240"/>
          <a:ext cx="10515600" cy="2880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484705209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679612808"/>
                    </a:ext>
                  </a:extLst>
                </a:gridCol>
              </a:tblGrid>
              <a:tr h="960119">
                <a:tc>
                  <a:txBody>
                    <a:bodyPr/>
                    <a:lstStyle/>
                    <a:p>
                      <a:r>
                        <a:rPr lang="en-US" dirty="0"/>
                        <a:t>Oral communication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Written communication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086479"/>
                  </a:ext>
                </a:extLst>
              </a:tr>
              <a:tr h="960119">
                <a:tc>
                  <a:txBody>
                    <a:bodyPr/>
                    <a:lstStyle/>
                    <a:p>
                      <a:r>
                        <a:rPr lang="en-US" dirty="0"/>
                        <a:t>Speaking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Writing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326370"/>
                  </a:ext>
                </a:extLst>
              </a:tr>
              <a:tr h="960119">
                <a:tc>
                  <a:txBody>
                    <a:bodyPr/>
                    <a:lstStyle/>
                    <a:p>
                      <a:r>
                        <a:rPr lang="en-US" dirty="0"/>
                        <a:t>Listening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067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12535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F37A2-E24A-0653-BD7E-AF517A76A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297999"/>
            <a:ext cx="10515600" cy="1325563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Reading &amp; Writing: interactive /Cyclical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12F25-27AE-AC44-5028-3373470B1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230312"/>
            <a:ext cx="11480800" cy="56276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Reading is the preparation for writing (or speaking).</a:t>
            </a:r>
          </a:p>
          <a:p>
            <a:pPr algn="just"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Writing is the production of something to be read.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Reading: note-taking or writing to remember</a:t>
            </a:r>
          </a:p>
          <a:p>
            <a:pPr algn="just"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Writing: re-reading notes as we write</a:t>
            </a:r>
          </a:p>
        </p:txBody>
      </p:sp>
      <p:pic>
        <p:nvPicPr>
          <p:cNvPr id="1026" name="Picture 2" descr="Cycle and cyclical arrows circular concentric Vector Image">
            <a:extLst>
              <a:ext uri="{FF2B5EF4-FFF2-40B4-BE49-F238E27FC236}">
                <a16:creationId xmlns:a16="http://schemas.microsoft.com/office/drawing/2014/main" id="{978EE34A-2A81-3149-E27A-CD3081D517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2732433"/>
            <a:ext cx="2870200" cy="2353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61696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349C6-452C-8538-A4BA-FA09F40A4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Reading &amp; Writing are Important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FF30F-05BA-BC4E-3AD6-82F7D4F4F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700" y="1346200"/>
            <a:ext cx="11201400" cy="5146675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&amp; W reinforce what is learned orally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expands the input &amp; W helps in remembering it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helps us learn W conventions (Capitalization, punctuation, etc.) W let us practice these.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&amp; W help link the classroom with home; children bring homework that requires R and / or W.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provides a source of self-expression, and when R by others, a sense </a:t>
            </a:r>
            <a:r>
              <a:rPr lang="en-US" dirty="0"/>
              <a:t>of pride.</a:t>
            </a:r>
          </a:p>
        </p:txBody>
      </p:sp>
    </p:spTree>
    <p:extLst>
      <p:ext uri="{BB962C8B-B14F-4D97-AF65-F5344CB8AC3E}">
        <p14:creationId xmlns:p14="http://schemas.microsoft.com/office/powerpoint/2010/main" val="2689201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4864C-313D-59DB-0EF6-9592A85FA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271"/>
            <a:ext cx="10515600" cy="1033668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Phonic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26532-4550-A1CD-14E7-F45FDAB5D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7738"/>
            <a:ext cx="10515600" cy="5062331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Children are taught to….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Recognise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sound that each letter makes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sounds that combinations of letters make, such as “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or “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Blend these sounds together to make a word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6706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D2ACA-A953-DAB1-40D2-7B191EEAB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" y="263525"/>
            <a:ext cx="11938000" cy="13255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some successful beginning R &amp; W activities you have tried with your Young Learner?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FC003-9B61-A756-70FD-AEA4C09C1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Reading activities 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Writing activities</a:t>
            </a:r>
          </a:p>
        </p:txBody>
      </p:sp>
    </p:spTree>
    <p:extLst>
      <p:ext uri="{BB962C8B-B14F-4D97-AF65-F5344CB8AC3E}">
        <p14:creationId xmlns:p14="http://schemas.microsoft.com/office/powerpoint/2010/main" val="9352305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534DA-0AF7-592A-DFFC-08428C469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 that connect (Reading &amp;Writing)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885D5-0DBF-CA05-625C-1E8F58967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63300" cy="435133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drawings (based on a reading)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posters that relate to the story or the informational text.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Label. Visuals or photos(related to the text).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names of characters from stories or cartoons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Fill in graphic organizers with information from the story or the text.</a:t>
            </a:r>
          </a:p>
        </p:txBody>
      </p:sp>
    </p:spTree>
    <p:extLst>
      <p:ext uri="{BB962C8B-B14F-4D97-AF65-F5344CB8AC3E}">
        <p14:creationId xmlns:p14="http://schemas.microsoft.com/office/powerpoint/2010/main" val="29584328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70FB8-A8D4-94CB-87B4-D10E41008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Connecting R &amp;W with stories that are Read Aloud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0F273-20CD-8B66-E443-A89E524BB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00" y="1690688"/>
            <a:ext cx="11303000" cy="496411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 Reading: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Ask students if they think they’ll like the characters. Why or Why not?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Reading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them write a list of what they liked or didn’t like about the characters (using T chart) and choose their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favourite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write about (Use sentence starters)</a:t>
            </a:r>
          </a:p>
        </p:txBody>
      </p:sp>
    </p:spTree>
    <p:extLst>
      <p:ext uri="{BB962C8B-B14F-4D97-AF65-F5344CB8AC3E}">
        <p14:creationId xmlns:p14="http://schemas.microsoft.com/office/powerpoint/2010/main" val="30208300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B7990-0A91-89D9-1B4D-767B97280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entence Starters: Useful Words and Phrases to Use As Sentence Starters •  7ESL">
            <a:extLst>
              <a:ext uri="{FF2B5EF4-FFF2-40B4-BE49-F238E27FC236}">
                <a16:creationId xmlns:a16="http://schemas.microsoft.com/office/drawing/2014/main" id="{CB3C748D-8884-DED4-B7B6-550692909C5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944"/>
            <a:ext cx="11620500" cy="6800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43488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34AE1-B83D-2E45-C714-BF240814E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65275"/>
          </a:xfrm>
        </p:spPr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Connecting R &amp;W with stories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8461A-AA40-4A35-2EB4-C22B4E3B1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1300"/>
            <a:ext cx="10515600" cy="51435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ea typeface="AppleGothic" pitchFamily="2" charset="-127"/>
                <a:cs typeface="Times New Roman" panose="02020603050405020304" pitchFamily="18" charset="0"/>
              </a:rPr>
              <a:t>Before Reading</a:t>
            </a:r>
          </a:p>
          <a:p>
            <a:r>
              <a:rPr lang="en-US" dirty="0">
                <a:latin typeface="Times New Roman" panose="02020603050405020304" pitchFamily="18" charset="0"/>
                <a:ea typeface="AppleGothic" pitchFamily="2" charset="-127"/>
                <a:cs typeface="Times New Roman" panose="02020603050405020304" pitchFamily="18" charset="0"/>
              </a:rPr>
              <a:t>Put important words from the story on the board. Talk about the meaning. </a:t>
            </a:r>
          </a:p>
          <a:p>
            <a:r>
              <a:rPr lang="en-US" dirty="0">
                <a:latin typeface="Times New Roman" panose="02020603050405020304" pitchFamily="18" charset="0"/>
                <a:ea typeface="AppleGothic" pitchFamily="2" charset="-127"/>
                <a:cs typeface="Times New Roman" panose="02020603050405020304" pitchFamily="18" charset="0"/>
              </a:rPr>
              <a:t>After Reading</a:t>
            </a:r>
          </a:p>
          <a:p>
            <a:r>
              <a:rPr lang="en-US" dirty="0">
                <a:latin typeface="Times New Roman" panose="02020603050405020304" pitchFamily="18" charset="0"/>
                <a:ea typeface="AppleGothic" pitchFamily="2" charset="-127"/>
                <a:cs typeface="Times New Roman" panose="02020603050405020304" pitchFamily="18" charset="0"/>
              </a:rPr>
              <a:t>Ask students to use the words to retell the story.</a:t>
            </a:r>
          </a:p>
          <a:p>
            <a:r>
              <a:rPr lang="en-US" dirty="0">
                <a:latin typeface="Times New Roman" panose="02020603050405020304" pitchFamily="18" charset="0"/>
                <a:ea typeface="AppleGothic" pitchFamily="2" charset="-127"/>
                <a:cs typeface="Times New Roman" panose="02020603050405020304" pitchFamily="18" charset="0"/>
              </a:rPr>
              <a:t>They can dictate (students can write the sentences)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ea typeface="AppleGothic" pitchFamily="2" charset="-127"/>
                <a:cs typeface="Times New Roman" panose="02020603050405020304" pitchFamily="18" charset="0"/>
              </a:rPr>
              <a:t>                                 (Language Experience Approach)</a:t>
            </a:r>
          </a:p>
        </p:txBody>
      </p:sp>
    </p:spTree>
    <p:extLst>
      <p:ext uri="{BB962C8B-B14F-4D97-AF65-F5344CB8AC3E}">
        <p14:creationId xmlns:p14="http://schemas.microsoft.com/office/powerpoint/2010/main" val="19488135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C2A3A-7FB1-4897-AFC9-DEB5E676B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(Language Experience Approach)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0BAB6-4B82-27D3-A535-E8547461E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100" y="1485900"/>
            <a:ext cx="11023600" cy="46910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the idea: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 cant think about, I can talk about.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 can say, I can write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 can write, I can read.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can read what I can write and what other people can write for me to read.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(Van Allen &amp;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Halversen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1809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C04CC-C491-F894-CA12-4C22BCEC3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Things to Do before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1540A-4DCD-57DA-173E-3CA5DA07F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22400"/>
            <a:ext cx="11061700" cy="47545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Ask students about the pictures (picture Walk.)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Picture walk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involves looking at the pictures in a picture book to familiarize children with the story prior to introducing the text.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 to and discuss titles, subtitles, and graphics of an informational text.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out what learners know about the subject.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Pre-teach key vocabulary. Write it on the board so they can use the words later.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Predict what the story / text will be about.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 the questions to answer with the text.</a:t>
            </a:r>
          </a:p>
        </p:txBody>
      </p:sp>
    </p:spTree>
    <p:extLst>
      <p:ext uri="{BB962C8B-B14F-4D97-AF65-F5344CB8AC3E}">
        <p14:creationId xmlns:p14="http://schemas.microsoft.com/office/powerpoint/2010/main" val="24673357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DD84C-7B41-BEB3-B1CE-533B6605D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 Learners to Read Strategically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7ADD9-B3B0-FE14-2F2C-530E4BF8A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52070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 them idea on how to read. They may: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 (Skim) for the main ideas.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 (Scan) for details which means specific information that required.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 to answer the questions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 to be more acquainted with the topic or set of words.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Try to help learners NOT to read every word</a:t>
            </a:r>
          </a:p>
        </p:txBody>
      </p:sp>
    </p:spTree>
    <p:extLst>
      <p:ext uri="{BB962C8B-B14F-4D97-AF65-F5344CB8AC3E}">
        <p14:creationId xmlns:p14="http://schemas.microsoft.com/office/powerpoint/2010/main" val="26203570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A58D6-F25B-A981-7E98-3BB1A6227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 with your Pencil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720FF-4349-6CFF-EE87-670D38311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7300"/>
            <a:ext cx="10515600" cy="49196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Underline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important details.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Circle unknown words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Put a ? When you have a question.</a:t>
            </a:r>
          </a:p>
        </p:txBody>
      </p:sp>
    </p:spTree>
    <p:extLst>
      <p:ext uri="{BB962C8B-B14F-4D97-AF65-F5344CB8AC3E}">
        <p14:creationId xmlns:p14="http://schemas.microsoft.com/office/powerpoint/2010/main" val="29146716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5AA8D-009D-32E8-3E7D-555821617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Choosing Reading Texts for YLS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24C1F-E836-ED9D-1DDB-462317769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8900"/>
            <a:ext cx="10960100" cy="51339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Include: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variety of texts (songs, poems, stories, greeting cards, email, symbols, graphs, etc.) that are appropriate for the learners’ age and language level.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interesting visuals.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interesting &amp; engaging topics that connect with children’s lives.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lead to interesting 3activities (role plays, guessing games, projects, writings).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140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honics teaching step-by-step | TheSchoolRun">
            <a:extLst>
              <a:ext uri="{FF2B5EF4-FFF2-40B4-BE49-F238E27FC236}">
                <a16:creationId xmlns:a16="http://schemas.microsoft.com/office/drawing/2014/main" id="{EB25889B-B6C6-2EA7-297B-CA58C884203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457201"/>
            <a:ext cx="10515600" cy="6035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23059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342D2-B2A6-81E2-ADE0-930BAEB88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Reading happens all the time!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D1C35-2BD5-57E7-E801-AC082FCD53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1371600"/>
            <a:ext cx="10642600" cy="480536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Reading doesn’t always have to be the focus.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Games like concentration involve reading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Songs with closed captions encourage reading while listening/ singing.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Visuals for projects require interpretation (and often reading of text)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Picture captions, titles, directions: all involve reading.</a:t>
            </a:r>
          </a:p>
        </p:txBody>
      </p:sp>
    </p:spTree>
    <p:extLst>
      <p:ext uri="{BB962C8B-B14F-4D97-AF65-F5344CB8AC3E}">
        <p14:creationId xmlns:p14="http://schemas.microsoft.com/office/powerpoint/2010/main" val="6580043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EC17F-CAC4-883A-7251-8781CF5C9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we write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FFCA9-E7E9-5DCD-251B-A570FCA68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295400"/>
            <a:ext cx="10998200" cy="5197475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 words words from a reading can be used to create sentences.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can answer questions or record what their partners say (using  graphic organizer).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Projects often require labeling or writing sentences or paragraphs of explanation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Poems, emails, or other texts can be created from themes or pictures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they can write descriptions, narratives, explanations, comparisons, etc. as they become more comfortable in writing.</a:t>
            </a:r>
          </a:p>
        </p:txBody>
      </p:sp>
    </p:spTree>
    <p:extLst>
      <p:ext uri="{BB962C8B-B14F-4D97-AF65-F5344CB8AC3E}">
        <p14:creationId xmlns:p14="http://schemas.microsoft.com/office/powerpoint/2010/main" val="786911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6F6FB-3783-E1A1-960A-06F19E1D7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3588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Phonic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B6A84-4E4A-0E17-CAA7-126F4FE7F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05948"/>
            <a:ext cx="10956235" cy="4971015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Sound-Matching: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teacher brings in objects that contain a certain sound and the children identify the common sound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Sound-Isolation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the teacher says a word and the children identify the beginning, middle, or ending sound.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Sound Blending-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 exaggerates each sound in a word and the children guess the word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Sound Addition/ Substitution-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apples and bananas song 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Sound Segmentation-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children exaggerate that each sound in a word</a:t>
            </a:r>
          </a:p>
        </p:txBody>
      </p:sp>
    </p:spTree>
    <p:extLst>
      <p:ext uri="{BB962C8B-B14F-4D97-AF65-F5344CB8AC3E}">
        <p14:creationId xmlns:p14="http://schemas.microsoft.com/office/powerpoint/2010/main" val="121543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93778-79A5-0DA5-195C-B1AF8AD8D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FREE! - Initial Sounds Peg Matching Game (teacher made)">
            <a:extLst>
              <a:ext uri="{FF2B5EF4-FFF2-40B4-BE49-F238E27FC236}">
                <a16:creationId xmlns:a16="http://schemas.microsoft.com/office/drawing/2014/main" id="{844C04EC-BA55-8BEC-CEA0-74E11F08EB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" y="251791"/>
            <a:ext cx="11033760" cy="612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4743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E3572-0787-2A63-BFD1-43F00B9D6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56 Free Phonics Worksheets and Phonemic Awareness Activities">
            <a:extLst>
              <a:ext uri="{FF2B5EF4-FFF2-40B4-BE49-F238E27FC236}">
                <a16:creationId xmlns:a16="http://schemas.microsoft.com/office/drawing/2014/main" id="{989DA046-F443-E949-26A3-3D18AF621C4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6689" y="0"/>
            <a:ext cx="12318689" cy="7488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801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096B1-6531-4419-91E7-77BCC4CFD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Blending Sounds worksheet">
            <a:extLst>
              <a:ext uri="{FF2B5EF4-FFF2-40B4-BE49-F238E27FC236}">
                <a16:creationId xmlns:a16="http://schemas.microsoft.com/office/drawing/2014/main" id="{0348F2FC-2DAD-A34B-56A0-D9215D6B65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28" y="0"/>
            <a:ext cx="1155127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589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EC85E-79BD-D789-C948-AB54E27DD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Phoneme Substitution Change the Sound BUNDLE + Google Slides | TpT">
            <a:extLst>
              <a:ext uri="{FF2B5EF4-FFF2-40B4-BE49-F238E27FC236}">
                <a16:creationId xmlns:a16="http://schemas.microsoft.com/office/drawing/2014/main" id="{45F8A899-8C28-A69B-CC98-C32072142C2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07" y="365125"/>
            <a:ext cx="11925393" cy="6591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6791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41856-7F21-2F91-1905-F3D96DF1C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Phonemic Awareness: Segmenting | Worksheet | Education.com">
            <a:extLst>
              <a:ext uri="{FF2B5EF4-FFF2-40B4-BE49-F238E27FC236}">
                <a16:creationId xmlns:a16="http://schemas.microsoft.com/office/drawing/2014/main" id="{712F1FE7-B574-B86C-7EBE-2A1DD33ADC7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97616"/>
            <a:ext cx="11239500" cy="6460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0076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5941</TotalTime>
  <Words>1215</Words>
  <Application>Microsoft Macintosh PowerPoint</Application>
  <PresentationFormat>Widescreen</PresentationFormat>
  <Paragraphs>125</Paragraphs>
  <Slides>31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Office Theme</vt:lpstr>
      <vt:lpstr>Teaching Reading &amp; Writing</vt:lpstr>
      <vt:lpstr>Phonic</vt:lpstr>
      <vt:lpstr>PowerPoint Presentation</vt:lpstr>
      <vt:lpstr>Phonic Activities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Question?</vt:lpstr>
      <vt:lpstr>Reading aloud shouldn’t be encouraged because</vt:lpstr>
      <vt:lpstr>PowerPoint Presentation</vt:lpstr>
      <vt:lpstr>Recommended Procedure to be followed</vt:lpstr>
      <vt:lpstr>PowerPoint Presentation</vt:lpstr>
      <vt:lpstr>PowerPoint Presentation</vt:lpstr>
      <vt:lpstr>Writing in the subject curriculum Oral vs written communication</vt:lpstr>
      <vt:lpstr>Reading &amp; Writing: interactive /Cyclical. </vt:lpstr>
      <vt:lpstr>Reading &amp; Writing are Important</vt:lpstr>
      <vt:lpstr>What are some successful beginning R &amp; W activities you have tried with your Young Learner?</vt:lpstr>
      <vt:lpstr>Activities that connect (Reading &amp;Writing)</vt:lpstr>
      <vt:lpstr>Connecting R &amp;W with stories that are Read Aloud</vt:lpstr>
      <vt:lpstr>PowerPoint Presentation</vt:lpstr>
      <vt:lpstr>Connecting R &amp;W with stories</vt:lpstr>
      <vt:lpstr>(Language Experience Approach)</vt:lpstr>
      <vt:lpstr>Things to Do before reading</vt:lpstr>
      <vt:lpstr>Help Learners to Read Strategically</vt:lpstr>
      <vt:lpstr>Read with your Pencil </vt:lpstr>
      <vt:lpstr>Choosing Reading Texts for YLS</vt:lpstr>
      <vt:lpstr>Reading happens all the time!</vt:lpstr>
      <vt:lpstr>Can we write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Reading &amp; Writing</dc:title>
  <dc:creator>Didar Najmaddin</dc:creator>
  <cp:lastModifiedBy>Didar Najmaddin</cp:lastModifiedBy>
  <cp:revision>5</cp:revision>
  <dcterms:created xsi:type="dcterms:W3CDTF">2022-09-20T13:55:57Z</dcterms:created>
  <dcterms:modified xsi:type="dcterms:W3CDTF">2022-09-25T19:36:12Z</dcterms:modified>
</cp:coreProperties>
</file>