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78" r:id="rId2"/>
    <p:sldId id="257" r:id="rId3"/>
    <p:sldId id="258" r:id="rId4"/>
    <p:sldId id="259" r:id="rId5"/>
    <p:sldId id="260" r:id="rId6"/>
    <p:sldId id="261" r:id="rId7"/>
    <p:sldId id="279" r:id="rId8"/>
    <p:sldId id="262" r:id="rId9"/>
    <p:sldId id="280" r:id="rId10"/>
    <p:sldId id="281" r:id="rId11"/>
    <p:sldId id="282" r:id="rId12"/>
    <p:sldId id="283" r:id="rId13"/>
    <p:sldId id="284" r:id="rId14"/>
    <p:sldId id="265" r:id="rId15"/>
    <p:sldId id="263" r:id="rId16"/>
    <p:sldId id="266"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5AD95261-F27D-410A-B187-09AEABD4DFE1}" type="datetimeFigureOut">
              <a:rPr lang="ar-IQ" smtClean="0"/>
              <a:t>09/04/1444</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F32D4A93-821B-4B86-9702-CA926337FBFA}" type="slidenum">
              <a:rPr lang="ar-IQ" smtClean="0"/>
              <a:t>‹#›</a:t>
            </a:fld>
            <a:endParaRPr lang="ar-IQ"/>
          </a:p>
        </p:txBody>
      </p:sp>
    </p:spTree>
    <p:extLst>
      <p:ext uri="{BB962C8B-B14F-4D97-AF65-F5344CB8AC3E}">
        <p14:creationId xmlns:p14="http://schemas.microsoft.com/office/powerpoint/2010/main" val="3108352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F32D4A93-821B-4B86-9702-CA926337FBFA}" type="slidenum">
              <a:rPr lang="ar-IQ" smtClean="0"/>
              <a:t>14</a:t>
            </a:fld>
            <a:endParaRPr lang="ar-IQ"/>
          </a:p>
        </p:txBody>
      </p:sp>
    </p:spTree>
    <p:extLst>
      <p:ext uri="{BB962C8B-B14F-4D97-AF65-F5344CB8AC3E}">
        <p14:creationId xmlns:p14="http://schemas.microsoft.com/office/powerpoint/2010/main" val="3919212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4765EC-F778-40C1-8A9D-515CECF9FECE}"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CFF13A-2590-44B5-A33F-0021F08D8D17}"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520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4765EC-F778-40C1-8A9D-515CECF9FECE}"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CFF13A-2590-44B5-A33F-0021F08D8D17}" type="slidenum">
              <a:rPr lang="ar-IQ" smtClean="0"/>
              <a:t>‹#›</a:t>
            </a:fld>
            <a:endParaRPr lang="ar-IQ"/>
          </a:p>
        </p:txBody>
      </p:sp>
    </p:spTree>
    <p:extLst>
      <p:ext uri="{BB962C8B-B14F-4D97-AF65-F5344CB8AC3E}">
        <p14:creationId xmlns:p14="http://schemas.microsoft.com/office/powerpoint/2010/main" val="188726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4765EC-F778-40C1-8A9D-515CECF9FECE}"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CFF13A-2590-44B5-A33F-0021F08D8D17}" type="slidenum">
              <a:rPr lang="ar-IQ" smtClean="0"/>
              <a:t>‹#›</a:t>
            </a:fld>
            <a:endParaRPr lang="ar-IQ"/>
          </a:p>
        </p:txBody>
      </p:sp>
    </p:spTree>
    <p:extLst>
      <p:ext uri="{BB962C8B-B14F-4D97-AF65-F5344CB8AC3E}">
        <p14:creationId xmlns:p14="http://schemas.microsoft.com/office/powerpoint/2010/main" val="2721019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4765EC-F778-40C1-8A9D-515CECF9FECE}"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CFF13A-2590-44B5-A33F-0021F08D8D17}" type="slidenum">
              <a:rPr lang="ar-IQ" smtClean="0"/>
              <a:t>‹#›</a:t>
            </a:fld>
            <a:endParaRPr lang="ar-IQ"/>
          </a:p>
        </p:txBody>
      </p:sp>
    </p:spTree>
    <p:extLst>
      <p:ext uri="{BB962C8B-B14F-4D97-AF65-F5344CB8AC3E}">
        <p14:creationId xmlns:p14="http://schemas.microsoft.com/office/powerpoint/2010/main" val="310370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4765EC-F778-40C1-8A9D-515CECF9FECE}"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CFF13A-2590-44B5-A33F-0021F08D8D17}"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4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4765EC-F778-40C1-8A9D-515CECF9FECE}" type="datetimeFigureOut">
              <a:rPr lang="ar-IQ" smtClean="0"/>
              <a:t>09/04/1444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CFF13A-2590-44B5-A33F-0021F08D8D17}" type="slidenum">
              <a:rPr lang="ar-IQ" smtClean="0"/>
              <a:t>‹#›</a:t>
            </a:fld>
            <a:endParaRPr lang="ar-IQ"/>
          </a:p>
        </p:txBody>
      </p:sp>
    </p:spTree>
    <p:extLst>
      <p:ext uri="{BB962C8B-B14F-4D97-AF65-F5344CB8AC3E}">
        <p14:creationId xmlns:p14="http://schemas.microsoft.com/office/powerpoint/2010/main" val="241139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4765EC-F778-40C1-8A9D-515CECF9FECE}" type="datetimeFigureOut">
              <a:rPr lang="ar-IQ" smtClean="0"/>
              <a:t>09/04/1444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DCFF13A-2590-44B5-A33F-0021F08D8D17}" type="slidenum">
              <a:rPr lang="ar-IQ" smtClean="0"/>
              <a:t>‹#›</a:t>
            </a:fld>
            <a:endParaRPr lang="ar-IQ"/>
          </a:p>
        </p:txBody>
      </p:sp>
    </p:spTree>
    <p:extLst>
      <p:ext uri="{BB962C8B-B14F-4D97-AF65-F5344CB8AC3E}">
        <p14:creationId xmlns:p14="http://schemas.microsoft.com/office/powerpoint/2010/main" val="400677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4765EC-F778-40C1-8A9D-515CECF9FECE}" type="datetimeFigureOut">
              <a:rPr lang="ar-IQ" smtClean="0"/>
              <a:t>09/04/1444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DCFF13A-2590-44B5-A33F-0021F08D8D17}" type="slidenum">
              <a:rPr lang="ar-IQ" smtClean="0"/>
              <a:t>‹#›</a:t>
            </a:fld>
            <a:endParaRPr lang="ar-IQ"/>
          </a:p>
        </p:txBody>
      </p:sp>
    </p:spTree>
    <p:extLst>
      <p:ext uri="{BB962C8B-B14F-4D97-AF65-F5344CB8AC3E}">
        <p14:creationId xmlns:p14="http://schemas.microsoft.com/office/powerpoint/2010/main" val="18953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A4765EC-F778-40C1-8A9D-515CECF9FECE}" type="datetimeFigureOut">
              <a:rPr lang="ar-IQ" smtClean="0"/>
              <a:t>09/04/1444</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3DCFF13A-2590-44B5-A33F-0021F08D8D17}" type="slidenum">
              <a:rPr lang="ar-IQ" smtClean="0"/>
              <a:t>‹#›</a:t>
            </a:fld>
            <a:endParaRPr lang="ar-IQ"/>
          </a:p>
        </p:txBody>
      </p:sp>
    </p:spTree>
    <p:extLst>
      <p:ext uri="{BB962C8B-B14F-4D97-AF65-F5344CB8AC3E}">
        <p14:creationId xmlns:p14="http://schemas.microsoft.com/office/powerpoint/2010/main" val="15516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A4765EC-F778-40C1-8A9D-515CECF9FECE}" type="datetimeFigureOut">
              <a:rPr lang="ar-IQ" smtClean="0"/>
              <a:t>09/04/1444</a:t>
            </a:fld>
            <a:endParaRPr lang="ar-IQ"/>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DCFF13A-2590-44B5-A33F-0021F08D8D17}" type="slidenum">
              <a:rPr lang="ar-IQ" smtClean="0"/>
              <a:t>‹#›</a:t>
            </a:fld>
            <a:endParaRPr lang="ar-IQ"/>
          </a:p>
        </p:txBody>
      </p:sp>
    </p:spTree>
    <p:extLst>
      <p:ext uri="{BB962C8B-B14F-4D97-AF65-F5344CB8AC3E}">
        <p14:creationId xmlns:p14="http://schemas.microsoft.com/office/powerpoint/2010/main" val="3695526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765EC-F778-40C1-8A9D-515CECF9FECE}" type="datetimeFigureOut">
              <a:rPr lang="ar-IQ" smtClean="0"/>
              <a:t>09/04/1444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CFF13A-2590-44B5-A33F-0021F08D8D17}" type="slidenum">
              <a:rPr lang="ar-IQ" smtClean="0"/>
              <a:t>‹#›</a:t>
            </a:fld>
            <a:endParaRPr lang="ar-IQ"/>
          </a:p>
        </p:txBody>
      </p:sp>
    </p:spTree>
    <p:extLst>
      <p:ext uri="{BB962C8B-B14F-4D97-AF65-F5344CB8AC3E}">
        <p14:creationId xmlns:p14="http://schemas.microsoft.com/office/powerpoint/2010/main" val="88740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A4765EC-F778-40C1-8A9D-515CECF9FECE}" type="datetimeFigureOut">
              <a:rPr lang="ar-IQ" smtClean="0"/>
              <a:t>09/04/1444</a:t>
            </a:fld>
            <a:endParaRPr lang="ar-IQ"/>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DCFF13A-2590-44B5-A33F-0021F08D8D17}" type="slidenum">
              <a:rPr lang="ar-IQ" smtClean="0"/>
              <a:t>‹#›</a:t>
            </a:fld>
            <a:endParaRPr lang="ar-IQ"/>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935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36CFA28-4C22-41C1-A8DC-17529D9154D4}"/>
              </a:ext>
            </a:extLst>
          </p:cNvPr>
          <p:cNvSpPr>
            <a:spLocks noGrp="1"/>
          </p:cNvSpPr>
          <p:nvPr>
            <p:ph type="title"/>
          </p:nvPr>
        </p:nvSpPr>
        <p:spPr>
          <a:xfrm>
            <a:off x="3841256" y="207230"/>
            <a:ext cx="3948635" cy="592470"/>
          </a:xfrm>
          <a:prstGeom prst="rect">
            <a:avLst/>
          </a:prstGeom>
          <a:solidFill>
            <a:schemeClr val="accent2">
              <a:lumMod val="20000"/>
              <a:lumOff val="80000"/>
            </a:schemeClr>
          </a:solidFill>
        </p:spPr>
        <p:txBody>
          <a:bodyPr vert="horz" wrap="square" lIns="68580" tIns="34290" rIns="68580" bIns="34290" rtlCol="0" anchor="b">
            <a:spAutoFit/>
          </a:bodyPr>
          <a:lstStyle/>
          <a:p>
            <a:pPr algn="ctr"/>
            <a:r>
              <a:rPr lang="en-US" sz="4000" dirty="0">
                <a:solidFill>
                  <a:srgbClr val="DE7E18"/>
                </a:solidFill>
                <a:latin typeface="Times New Roman" panose="02020603050405020304" pitchFamily="18" charset="0"/>
                <a:cs typeface="Times New Roman" panose="02020603050405020304" pitchFamily="18" charset="0"/>
              </a:rPr>
              <a:t>  Style plotting</a:t>
            </a:r>
            <a:endParaRPr lang="ar-IQ" sz="4000" dirty="0"/>
          </a:p>
        </p:txBody>
      </p:sp>
      <p:sp>
        <p:nvSpPr>
          <p:cNvPr id="3" name="Content Placeholder 2">
            <a:extLst>
              <a:ext uri="{FF2B5EF4-FFF2-40B4-BE49-F238E27FC236}">
                <a16:creationId xmlns:a16="http://schemas.microsoft.com/office/drawing/2014/main" id="{9D57C282-318C-4608-B277-DD7BA9265D99}"/>
              </a:ext>
            </a:extLst>
          </p:cNvPr>
          <p:cNvSpPr>
            <a:spLocks noGrp="1"/>
          </p:cNvSpPr>
          <p:nvPr>
            <p:ph sz="half" idx="1"/>
          </p:nvPr>
        </p:nvSpPr>
        <p:spPr>
          <a:xfrm>
            <a:off x="500313" y="3224126"/>
            <a:ext cx="4480194" cy="1361891"/>
          </a:xfrm>
        </p:spPr>
        <p:txBody>
          <a:bodyPr>
            <a:normAutofit/>
          </a:bodyPr>
          <a:lstStyle/>
          <a:p>
            <a:pPr algn="l" rtl="0"/>
            <a:r>
              <a:rPr lang="en-US" b="1" dirty="0">
                <a:solidFill>
                  <a:srgbClr val="002060"/>
                </a:solidFill>
                <a:latin typeface="Times New Roman" panose="02020603050405020304" pitchFamily="18" charset="0"/>
              </a:rPr>
              <a:t>M.Sc. Riyadh Saeed Agid</a:t>
            </a:r>
          </a:p>
          <a:p>
            <a:pPr algn="l" rtl="0"/>
            <a:r>
              <a:rPr lang="en-US" b="1" dirty="0" err="1">
                <a:solidFill>
                  <a:srgbClr val="002060"/>
                </a:solidFill>
                <a:latin typeface="Times New Roman" panose="02020603050405020304" pitchFamily="18" charset="0"/>
              </a:rPr>
              <a:t>Salahaddin</a:t>
            </a:r>
            <a:r>
              <a:rPr lang="en-US" b="1" dirty="0">
                <a:solidFill>
                  <a:srgbClr val="002060"/>
                </a:solidFill>
                <a:latin typeface="Times New Roman" panose="02020603050405020304" pitchFamily="18" charset="0"/>
              </a:rPr>
              <a:t>  University – Erbil</a:t>
            </a:r>
          </a:p>
          <a:p>
            <a:pPr algn="l" rtl="0"/>
            <a:r>
              <a:rPr lang="en-US" b="1" u="sng" dirty="0" err="1">
                <a:solidFill>
                  <a:srgbClr val="002060"/>
                </a:solidFill>
                <a:latin typeface="Times New Roman" panose="02020603050405020304" pitchFamily="18" charset="0"/>
              </a:rPr>
              <a:t>riyadh.agid@su.edu.krd</a:t>
            </a:r>
            <a:endParaRPr lang="en-US" u="sng" dirty="0">
              <a:solidFill>
                <a:srgbClr val="002060"/>
              </a:solidFill>
            </a:endParaRPr>
          </a:p>
        </p:txBody>
      </p:sp>
      <p:sp>
        <p:nvSpPr>
          <p:cNvPr id="10" name="Rectangle 9">
            <a:extLst>
              <a:ext uri="{FF2B5EF4-FFF2-40B4-BE49-F238E27FC236}">
                <a16:creationId xmlns:a16="http://schemas.microsoft.com/office/drawing/2014/main" id="{36AE1CD8-11C8-4F8B-ADE9-6016BDE4D183}"/>
              </a:ext>
            </a:extLst>
          </p:cNvPr>
          <p:cNvSpPr/>
          <p:nvPr/>
        </p:nvSpPr>
        <p:spPr>
          <a:xfrm>
            <a:off x="2533017" y="1087599"/>
            <a:ext cx="8199619" cy="523220"/>
          </a:xfrm>
          <a:prstGeom prst="rect">
            <a:avLst/>
          </a:prstGeom>
        </p:spPr>
        <p:txBody>
          <a:bodyPr wrap="square">
            <a:spAutoFit/>
          </a:bodyPr>
          <a:lstStyle/>
          <a:p>
            <a:r>
              <a:rPr lang="en-US"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rPr>
              <a:t>Lecture </a:t>
            </a:r>
            <a:r>
              <a:rPr lang="ar-IQ"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rPr>
              <a:t>7</a:t>
            </a:r>
            <a:r>
              <a:rPr lang="en-US" sz="2800" b="1" dirty="0">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 </a:t>
            </a:r>
            <a:r>
              <a:rPr lang="en-GB"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rPr>
              <a:t>Polynomial plotting in Python</a:t>
            </a:r>
            <a:endParaRPr lang="ar-IQ"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18B7212B-EC40-421D-B00C-28142F9D03CC}"/>
              </a:ext>
            </a:extLst>
          </p:cNvPr>
          <p:cNvSpPr>
            <a:spLocks noGrp="1"/>
          </p:cNvSpPr>
          <p:nvPr>
            <p:ph type="sldNum" sz="quarter" idx="12"/>
          </p:nvPr>
        </p:nvSpPr>
        <p:spPr/>
        <p:txBody>
          <a:bodyPr/>
          <a:lstStyle/>
          <a:p>
            <a:fld id="{94710361-7B17-46F6-B283-A83A2FBAA35B}" type="slidenum">
              <a:rPr lang="en-US" smtClean="0"/>
              <a:t>1</a:t>
            </a:fld>
            <a:endParaRPr lang="en-US"/>
          </a:p>
        </p:txBody>
      </p:sp>
      <p:pic>
        <p:nvPicPr>
          <p:cNvPr id="8" name="Picture 7">
            <a:extLst>
              <a:ext uri="{FF2B5EF4-FFF2-40B4-BE49-F238E27FC236}">
                <a16:creationId xmlns:a16="http://schemas.microsoft.com/office/drawing/2014/main" id="{4D168F80-A54D-4E57-945D-189E677D25B4}"/>
              </a:ext>
            </a:extLst>
          </p:cNvPr>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6096000" y="2240922"/>
            <a:ext cx="4816228" cy="3511702"/>
          </a:xfrm>
          <a:prstGeom prst="rect">
            <a:avLst/>
          </a:prstGeom>
        </p:spPr>
      </p:pic>
    </p:spTree>
    <p:extLst>
      <p:ext uri="{BB962C8B-B14F-4D97-AF65-F5344CB8AC3E}">
        <p14:creationId xmlns:p14="http://schemas.microsoft.com/office/powerpoint/2010/main" val="306871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FA02E8-33E3-4650-87E6-12A581040B73}"/>
              </a:ext>
            </a:extLst>
          </p:cNvPr>
          <p:cNvSpPr txBox="1"/>
          <p:nvPr/>
        </p:nvSpPr>
        <p:spPr>
          <a:xfrm>
            <a:off x="229224" y="258878"/>
            <a:ext cx="11733551" cy="1631216"/>
          </a:xfrm>
          <a:prstGeom prst="rect">
            <a:avLst/>
          </a:prstGeom>
          <a:noFill/>
        </p:spPr>
        <p:txBody>
          <a:bodyPr wrap="square">
            <a:spAutoFit/>
          </a:bodyPr>
          <a:lstStyle/>
          <a:p>
            <a:r>
              <a:rPr lang="en-GB" sz="2800" dirty="0">
                <a:highlight>
                  <a:srgbClr val="FFFF00"/>
                </a:highlight>
              </a:rPr>
              <a:t>Labels</a:t>
            </a:r>
          </a:p>
          <a:p>
            <a:endParaRPr lang="en-GB" sz="2400" dirty="0">
              <a:highlight>
                <a:srgbClr val="FFFF00"/>
              </a:highlight>
            </a:endParaRPr>
          </a:p>
          <a:p>
            <a:r>
              <a:rPr lang="en-GB" sz="2400" dirty="0"/>
              <a:t>Add labels to the pie chart with the </a:t>
            </a:r>
            <a:r>
              <a:rPr lang="en-GB" sz="2400" dirty="0">
                <a:solidFill>
                  <a:srgbClr val="00B050"/>
                </a:solidFill>
              </a:rPr>
              <a:t>label</a:t>
            </a:r>
            <a:r>
              <a:rPr lang="en-GB" sz="2400" dirty="0"/>
              <a:t> parameter.</a:t>
            </a:r>
          </a:p>
          <a:p>
            <a:r>
              <a:rPr lang="en-GB" sz="2400" dirty="0"/>
              <a:t>The label parameter must be an array with one </a:t>
            </a:r>
            <a:r>
              <a:rPr lang="en-GB" sz="2400" dirty="0">
                <a:solidFill>
                  <a:srgbClr val="FF0000"/>
                </a:solidFill>
              </a:rPr>
              <a:t>label for each wedge:</a:t>
            </a:r>
            <a:endParaRPr lang="en-US" sz="2400" dirty="0">
              <a:solidFill>
                <a:srgbClr val="FF0000"/>
              </a:solidFill>
            </a:endParaRPr>
          </a:p>
        </p:txBody>
      </p:sp>
      <p:sp>
        <p:nvSpPr>
          <p:cNvPr id="5" name="TextBox 4">
            <a:extLst>
              <a:ext uri="{FF2B5EF4-FFF2-40B4-BE49-F238E27FC236}">
                <a16:creationId xmlns:a16="http://schemas.microsoft.com/office/drawing/2014/main" id="{7ED70892-964B-438E-A627-8F8D9060437A}"/>
              </a:ext>
            </a:extLst>
          </p:cNvPr>
          <p:cNvSpPr txBox="1"/>
          <p:nvPr/>
        </p:nvSpPr>
        <p:spPr>
          <a:xfrm>
            <a:off x="229224" y="2612277"/>
            <a:ext cx="7190907" cy="2308324"/>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a:solidFill>
                  <a:srgbClr val="000000"/>
                </a:solidFill>
                <a:effectLst/>
                <a:latin typeface="Consolas" panose="020B0609020204030204" pitchFamily="49" charset="0"/>
              </a:rPr>
              <a:t>y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15</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mylabels</a:t>
            </a:r>
            <a:r>
              <a:rPr lang="en-US" b="0" i="0" dirty="0">
                <a:solidFill>
                  <a:srgbClr val="000000"/>
                </a:solidFill>
                <a:effectLst/>
                <a:latin typeface="Consolas" panose="020B0609020204030204" pitchFamily="49" charset="0"/>
              </a:rPr>
              <a:t> = [</a:t>
            </a:r>
            <a:r>
              <a:rPr lang="en-US" b="0" i="0" dirty="0">
                <a:solidFill>
                  <a:srgbClr val="A52A2A"/>
                </a:solidFill>
                <a:effectLst/>
                <a:latin typeface="Consolas" panose="020B0609020204030204" pitchFamily="49" charset="0"/>
              </a:rPr>
              <a:t>"Apples"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"Bananas"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"Cherries"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"Dates"</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plt.pie</a:t>
            </a:r>
            <a:r>
              <a:rPr lang="en-US" b="0" i="0" dirty="0">
                <a:solidFill>
                  <a:srgbClr val="000000"/>
                </a:solidFill>
                <a:effectLst/>
                <a:latin typeface="Consolas" panose="020B0609020204030204" pitchFamily="49" charset="0"/>
              </a:rPr>
              <a:t>(y, labels = </a:t>
            </a:r>
            <a:r>
              <a:rPr lang="en-US" b="0" i="0" dirty="0" err="1">
                <a:solidFill>
                  <a:srgbClr val="000000"/>
                </a:solidFill>
                <a:effectLst/>
                <a:latin typeface="Consolas" panose="020B0609020204030204" pitchFamily="49" charset="0"/>
              </a:rPr>
              <a:t>mylabels</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 </a:t>
            </a:r>
            <a:endParaRPr lang="en-US" dirty="0"/>
          </a:p>
        </p:txBody>
      </p:sp>
      <p:pic>
        <p:nvPicPr>
          <p:cNvPr id="7" name="Picture 6">
            <a:extLst>
              <a:ext uri="{FF2B5EF4-FFF2-40B4-BE49-F238E27FC236}">
                <a16:creationId xmlns:a16="http://schemas.microsoft.com/office/drawing/2014/main" id="{76E93FA9-970F-41A8-9795-D11FDC7DD6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0349" y="1861918"/>
            <a:ext cx="5101652" cy="3921596"/>
          </a:xfrm>
          <a:prstGeom prst="rect">
            <a:avLst/>
          </a:prstGeom>
        </p:spPr>
      </p:pic>
    </p:spTree>
    <p:extLst>
      <p:ext uri="{BB962C8B-B14F-4D97-AF65-F5344CB8AC3E}">
        <p14:creationId xmlns:p14="http://schemas.microsoft.com/office/powerpoint/2010/main" val="2687201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EC3C89-22E7-4191-9BBD-03C97804771B}"/>
              </a:ext>
            </a:extLst>
          </p:cNvPr>
          <p:cNvSpPr txBox="1"/>
          <p:nvPr/>
        </p:nvSpPr>
        <p:spPr>
          <a:xfrm>
            <a:off x="164891" y="344535"/>
            <a:ext cx="11782269" cy="1754326"/>
          </a:xfrm>
          <a:prstGeom prst="rect">
            <a:avLst/>
          </a:prstGeom>
          <a:noFill/>
        </p:spPr>
        <p:txBody>
          <a:bodyPr wrap="square">
            <a:spAutoFit/>
          </a:bodyPr>
          <a:lstStyle/>
          <a:p>
            <a:r>
              <a:rPr lang="en-GB" sz="2800" dirty="0">
                <a:highlight>
                  <a:srgbClr val="FFFF00"/>
                </a:highlight>
                <a:latin typeface="Times New Roman" panose="02020603050405020304" pitchFamily="18" charset="0"/>
                <a:cs typeface="Times New Roman" panose="02020603050405020304" pitchFamily="18" charset="0"/>
              </a:rPr>
              <a:t>Start Angle</a:t>
            </a:r>
          </a:p>
          <a:p>
            <a:endParaRPr lang="en-GB" sz="2000" dirty="0">
              <a:highlight>
                <a:srgbClr val="FFFF00"/>
              </a:highlight>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As mentioned the default start angle is at the </a:t>
            </a:r>
            <a:r>
              <a:rPr lang="en-GB" sz="2000" dirty="0">
                <a:solidFill>
                  <a:srgbClr val="C00000"/>
                </a:solidFill>
                <a:latin typeface="Times New Roman" panose="02020603050405020304" pitchFamily="18" charset="0"/>
                <a:cs typeface="Times New Roman" panose="02020603050405020304" pitchFamily="18" charset="0"/>
              </a:rPr>
              <a:t>x-axis</a:t>
            </a:r>
            <a:r>
              <a:rPr lang="en-GB" sz="2000" dirty="0">
                <a:latin typeface="Times New Roman" panose="02020603050405020304" pitchFamily="18" charset="0"/>
                <a:cs typeface="Times New Roman" panose="02020603050405020304" pitchFamily="18" charset="0"/>
              </a:rPr>
              <a:t>, but you can change the start angle by specifying a </a:t>
            </a:r>
            <a:r>
              <a:rPr lang="en-GB" sz="2000" dirty="0" err="1">
                <a:latin typeface="Times New Roman" panose="02020603050405020304" pitchFamily="18" charset="0"/>
                <a:cs typeface="Times New Roman" panose="02020603050405020304" pitchFamily="18" charset="0"/>
              </a:rPr>
              <a:t>startangle</a:t>
            </a:r>
            <a:r>
              <a:rPr lang="en-GB" sz="2000" dirty="0">
                <a:latin typeface="Times New Roman" panose="02020603050405020304" pitchFamily="18" charset="0"/>
                <a:cs typeface="Times New Roman" panose="02020603050405020304" pitchFamily="18" charset="0"/>
              </a:rPr>
              <a:t> parameter.</a:t>
            </a:r>
          </a:p>
          <a:p>
            <a:r>
              <a:rPr lang="en-GB" sz="2000" dirty="0">
                <a:latin typeface="Times New Roman" panose="02020603050405020304" pitchFamily="18" charset="0"/>
                <a:cs typeface="Times New Roman" panose="02020603050405020304" pitchFamily="18" charset="0"/>
              </a:rPr>
              <a:t>The </a:t>
            </a:r>
            <a:r>
              <a:rPr lang="en-GB" sz="2000" dirty="0" err="1">
                <a:solidFill>
                  <a:srgbClr val="00B050"/>
                </a:solidFill>
                <a:latin typeface="Times New Roman" panose="02020603050405020304" pitchFamily="18" charset="0"/>
                <a:cs typeface="Times New Roman" panose="02020603050405020304" pitchFamily="18" charset="0"/>
              </a:rPr>
              <a:t>startangle</a:t>
            </a:r>
            <a:r>
              <a:rPr lang="en-GB" sz="2000" dirty="0">
                <a:solidFill>
                  <a:srgbClr val="00B05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parameter is defined with an angle in degrees, </a:t>
            </a:r>
            <a:r>
              <a:rPr lang="en-GB" sz="2000" dirty="0">
                <a:solidFill>
                  <a:srgbClr val="C00000"/>
                </a:solidFill>
                <a:latin typeface="Times New Roman" panose="02020603050405020304" pitchFamily="18" charset="0"/>
                <a:cs typeface="Times New Roman" panose="02020603050405020304" pitchFamily="18" charset="0"/>
              </a:rPr>
              <a:t>default angle is 0:</a:t>
            </a:r>
            <a:endParaRPr lang="en-US" sz="2000" dirty="0">
              <a:solidFill>
                <a:srgbClr val="C00000"/>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0259AE8-A9FA-415A-B09B-D6911BE06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7186" y="2408009"/>
            <a:ext cx="4259777" cy="3692988"/>
          </a:xfrm>
          <a:prstGeom prst="rect">
            <a:avLst/>
          </a:prstGeom>
        </p:spPr>
      </p:pic>
    </p:spTree>
    <p:extLst>
      <p:ext uri="{BB962C8B-B14F-4D97-AF65-F5344CB8AC3E}">
        <p14:creationId xmlns:p14="http://schemas.microsoft.com/office/powerpoint/2010/main" val="4242106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1AAE65-98C5-4B0B-9F1B-3F4C0CA620C1}"/>
              </a:ext>
            </a:extLst>
          </p:cNvPr>
          <p:cNvSpPr txBox="1"/>
          <p:nvPr/>
        </p:nvSpPr>
        <p:spPr>
          <a:xfrm>
            <a:off x="453454" y="433252"/>
            <a:ext cx="9769838" cy="2308324"/>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a:solidFill>
                  <a:srgbClr val="000000"/>
                </a:solidFill>
                <a:effectLst/>
                <a:latin typeface="Consolas" panose="020B0609020204030204" pitchFamily="49" charset="0"/>
              </a:rPr>
              <a:t>y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15</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mylabels</a:t>
            </a:r>
            <a:r>
              <a:rPr lang="en-US" b="0" i="0" dirty="0">
                <a:solidFill>
                  <a:srgbClr val="000000"/>
                </a:solidFill>
                <a:effectLst/>
                <a:latin typeface="Consolas" panose="020B0609020204030204" pitchFamily="49" charset="0"/>
              </a:rPr>
              <a:t> = [</a:t>
            </a:r>
            <a:r>
              <a:rPr lang="en-US" b="0" i="0" dirty="0">
                <a:solidFill>
                  <a:srgbClr val="A52A2A"/>
                </a:solidFill>
                <a:effectLst/>
                <a:latin typeface="Consolas" panose="020B0609020204030204" pitchFamily="49" charset="0"/>
              </a:rPr>
              <a:t>"Apples"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"Bananas"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"Cherries"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"Dates"</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plt.pie</a:t>
            </a:r>
            <a:r>
              <a:rPr lang="en-US" b="0" i="0" dirty="0">
                <a:solidFill>
                  <a:srgbClr val="000000"/>
                </a:solidFill>
                <a:effectLst/>
                <a:latin typeface="Consolas" panose="020B0609020204030204" pitchFamily="49" charset="0"/>
              </a:rPr>
              <a:t>(y, labels = </a:t>
            </a:r>
            <a:r>
              <a:rPr lang="en-US" b="0" i="0" dirty="0" err="1">
                <a:solidFill>
                  <a:srgbClr val="000000"/>
                </a:solidFill>
                <a:effectLst/>
                <a:latin typeface="Consolas" panose="020B0609020204030204" pitchFamily="49" charset="0"/>
              </a:rPr>
              <a:t>mylabels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startangle</a:t>
            </a:r>
            <a:r>
              <a:rPr lang="en-US" b="0" i="0" dirty="0">
                <a:solidFill>
                  <a:srgbClr val="000000"/>
                </a:solidFill>
                <a:effectLst/>
                <a:latin typeface="Consolas" panose="020B0609020204030204" pitchFamily="49" charset="0"/>
              </a:rPr>
              <a:t> = </a:t>
            </a:r>
            <a:r>
              <a:rPr lang="en-US" b="0" i="0" dirty="0">
                <a:solidFill>
                  <a:srgbClr val="FF0000"/>
                </a:solidFill>
                <a:effectLst/>
                <a:latin typeface="Consolas" panose="020B0609020204030204" pitchFamily="49" charset="0"/>
              </a:rPr>
              <a:t>90</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 </a:t>
            </a:r>
            <a:endParaRPr lang="en-US" dirty="0"/>
          </a:p>
        </p:txBody>
      </p:sp>
      <p:pic>
        <p:nvPicPr>
          <p:cNvPr id="5" name="Picture 4">
            <a:extLst>
              <a:ext uri="{FF2B5EF4-FFF2-40B4-BE49-F238E27FC236}">
                <a16:creationId xmlns:a16="http://schemas.microsoft.com/office/drawing/2014/main" id="{84EA753A-7DED-4902-AC7A-4E302F0435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5641" y="2741576"/>
            <a:ext cx="4239122" cy="3459164"/>
          </a:xfrm>
          <a:prstGeom prst="rect">
            <a:avLst/>
          </a:prstGeom>
        </p:spPr>
      </p:pic>
    </p:spTree>
    <p:extLst>
      <p:ext uri="{BB962C8B-B14F-4D97-AF65-F5344CB8AC3E}">
        <p14:creationId xmlns:p14="http://schemas.microsoft.com/office/powerpoint/2010/main" val="1413730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B59F5A-A0D3-43AA-956C-588A0164D9F8}"/>
              </a:ext>
            </a:extLst>
          </p:cNvPr>
          <p:cNvSpPr txBox="1"/>
          <p:nvPr/>
        </p:nvSpPr>
        <p:spPr>
          <a:xfrm>
            <a:off x="258580" y="130445"/>
            <a:ext cx="11917180" cy="1938992"/>
          </a:xfrm>
          <a:prstGeom prst="rect">
            <a:avLst/>
          </a:prstGeom>
          <a:noFill/>
        </p:spPr>
        <p:txBody>
          <a:bodyPr wrap="square">
            <a:spAutoFit/>
          </a:bodyPr>
          <a:lstStyle/>
          <a:p>
            <a:r>
              <a:rPr lang="en-GB" sz="2400" dirty="0">
                <a:highlight>
                  <a:srgbClr val="00FF00"/>
                </a:highlight>
                <a:latin typeface="Times New Roman" panose="02020603050405020304" pitchFamily="18" charset="0"/>
                <a:cs typeface="Times New Roman" panose="02020603050405020304" pitchFamily="18" charset="0"/>
              </a:rPr>
              <a:t>Explode</a:t>
            </a:r>
          </a:p>
          <a:p>
            <a:r>
              <a:rPr lang="en-GB" sz="2400" dirty="0">
                <a:latin typeface="Times New Roman" panose="02020603050405020304" pitchFamily="18" charset="0"/>
                <a:cs typeface="Times New Roman" panose="02020603050405020304" pitchFamily="18" charset="0"/>
              </a:rPr>
              <a:t>Maybe you want one of the wedges to stand out? The explode parameter allows you to do that.</a:t>
            </a:r>
          </a:p>
          <a:p>
            <a:endParaRPr lang="en-GB" sz="2400" dirty="0">
              <a:latin typeface="Times New Roman" panose="02020603050405020304" pitchFamily="18" charset="0"/>
              <a:cs typeface="Times New Roman" panose="02020603050405020304" pitchFamily="18" charset="0"/>
            </a:endParaRPr>
          </a:p>
          <a:p>
            <a:r>
              <a:rPr lang="en-GB" sz="2400" dirty="0">
                <a:highlight>
                  <a:srgbClr val="00FF00"/>
                </a:highlight>
                <a:latin typeface="Times New Roman" panose="02020603050405020304" pitchFamily="18" charset="0"/>
                <a:cs typeface="Times New Roman" panose="02020603050405020304" pitchFamily="18" charset="0"/>
              </a:rPr>
              <a:t>Shadow</a:t>
            </a:r>
          </a:p>
          <a:p>
            <a:r>
              <a:rPr lang="en-GB" sz="2400" dirty="0">
                <a:latin typeface="Times New Roman" panose="02020603050405020304" pitchFamily="18" charset="0"/>
                <a:cs typeface="Times New Roman" panose="02020603050405020304" pitchFamily="18" charset="0"/>
              </a:rPr>
              <a:t>Add a shadow to the pie chart by setting the shadows parameter to True:</a:t>
            </a:r>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FCBD2B1-5E96-4221-8AED-9F46F9B5E179}"/>
              </a:ext>
            </a:extLst>
          </p:cNvPr>
          <p:cNvSpPr txBox="1"/>
          <p:nvPr/>
        </p:nvSpPr>
        <p:spPr>
          <a:xfrm>
            <a:off x="104931" y="2203241"/>
            <a:ext cx="8784236" cy="2585323"/>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a:solidFill>
                  <a:srgbClr val="000000"/>
                </a:solidFill>
                <a:effectLst/>
                <a:latin typeface="Consolas" panose="020B0609020204030204" pitchFamily="49" charset="0"/>
              </a:rPr>
              <a:t>y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15</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mylabels</a:t>
            </a:r>
            <a:r>
              <a:rPr lang="en-US" b="0" i="0" dirty="0">
                <a:solidFill>
                  <a:srgbClr val="000000"/>
                </a:solidFill>
                <a:effectLst/>
                <a:latin typeface="Consolas" panose="020B0609020204030204" pitchFamily="49" charset="0"/>
              </a:rPr>
              <a:t> = [</a:t>
            </a:r>
            <a:r>
              <a:rPr lang="en-US" b="0" i="0" dirty="0">
                <a:solidFill>
                  <a:srgbClr val="A52A2A"/>
                </a:solidFill>
                <a:effectLst/>
                <a:latin typeface="Consolas" panose="020B0609020204030204" pitchFamily="49" charset="0"/>
              </a:rPr>
              <a:t>"Apples"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"Bananas"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"Cherries"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"Dates"</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myexplode</a:t>
            </a:r>
            <a:r>
              <a:rPr lang="en-US" b="0" i="0" dirty="0">
                <a:solidFill>
                  <a:srgbClr val="000000"/>
                </a:solidFill>
                <a:effectLst/>
                <a:latin typeface="Consolas" panose="020B0609020204030204" pitchFamily="49" charset="0"/>
              </a:rPr>
              <a:t> = [</a:t>
            </a:r>
            <a:r>
              <a:rPr lang="en-US" b="0" i="0" dirty="0">
                <a:solidFill>
                  <a:srgbClr val="FF0000"/>
                </a:solidFill>
                <a:effectLst/>
                <a:latin typeface="Consolas" panose="020B0609020204030204" pitchFamily="49" charset="0"/>
              </a:rPr>
              <a:t>0.2</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0</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0</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plt.pie</a:t>
            </a:r>
            <a:r>
              <a:rPr lang="en-US" b="0" i="0" dirty="0">
                <a:solidFill>
                  <a:srgbClr val="000000"/>
                </a:solidFill>
                <a:effectLst/>
                <a:latin typeface="Consolas" panose="020B0609020204030204" pitchFamily="49" charset="0"/>
              </a:rPr>
              <a:t>(y, labels = </a:t>
            </a:r>
            <a:r>
              <a:rPr lang="en-US" b="0" i="0" dirty="0" err="1">
                <a:solidFill>
                  <a:srgbClr val="000000"/>
                </a:solidFill>
                <a:effectLst/>
                <a:latin typeface="Consolas" panose="020B0609020204030204" pitchFamily="49" charset="0"/>
              </a:rPr>
              <a:t>mylabels</a:t>
            </a:r>
            <a:r>
              <a:rPr lang="en-US" b="0" i="0" dirty="0">
                <a:solidFill>
                  <a:srgbClr val="000000"/>
                </a:solidFill>
                <a:effectLst/>
                <a:latin typeface="Consolas" panose="020B0609020204030204" pitchFamily="49" charset="0"/>
              </a:rPr>
              <a:t>, explode = </a:t>
            </a:r>
            <a:r>
              <a:rPr lang="en-US" b="0" i="0" dirty="0" err="1">
                <a:solidFill>
                  <a:srgbClr val="000000"/>
                </a:solidFill>
                <a:effectLst/>
                <a:latin typeface="Consolas" panose="020B0609020204030204" pitchFamily="49" charset="0"/>
              </a:rPr>
              <a:t>myexplode</a:t>
            </a:r>
            <a:r>
              <a:rPr lang="en-US" b="0" i="0" dirty="0">
                <a:solidFill>
                  <a:srgbClr val="000000"/>
                </a:solidFill>
                <a:effectLst/>
                <a:latin typeface="Consolas" panose="020B0609020204030204" pitchFamily="49" charset="0"/>
              </a:rPr>
              <a:t>, shadow = </a:t>
            </a:r>
            <a:r>
              <a:rPr lang="en-US" b="0" i="0" dirty="0">
                <a:solidFill>
                  <a:srgbClr val="0000CD"/>
                </a:solidFill>
                <a:effectLst/>
                <a:latin typeface="Consolas" panose="020B0609020204030204" pitchFamily="49" charset="0"/>
              </a:rPr>
              <a:t>True</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 </a:t>
            </a:r>
            <a:endParaRPr lang="en-US" dirty="0"/>
          </a:p>
        </p:txBody>
      </p:sp>
      <p:pic>
        <p:nvPicPr>
          <p:cNvPr id="8" name="Picture 7">
            <a:extLst>
              <a:ext uri="{FF2B5EF4-FFF2-40B4-BE49-F238E27FC236}">
                <a16:creationId xmlns:a16="http://schemas.microsoft.com/office/drawing/2014/main" id="{3FED0CC0-BF22-43F4-830A-E167762E1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4617" y="2338152"/>
            <a:ext cx="3582413" cy="3088287"/>
          </a:xfrm>
          <a:prstGeom prst="rect">
            <a:avLst/>
          </a:prstGeom>
        </p:spPr>
      </p:pic>
    </p:spTree>
    <p:extLst>
      <p:ext uri="{BB962C8B-B14F-4D97-AF65-F5344CB8AC3E}">
        <p14:creationId xmlns:p14="http://schemas.microsoft.com/office/powerpoint/2010/main" val="3407705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333A88-1644-4ACD-B46A-111C2B9867D5}"/>
              </a:ext>
            </a:extLst>
          </p:cNvPr>
          <p:cNvSpPr txBox="1"/>
          <p:nvPr/>
        </p:nvSpPr>
        <p:spPr>
          <a:xfrm>
            <a:off x="564630" y="97277"/>
            <a:ext cx="11062740" cy="58477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txBody>
          <a:bodyPr wrap="square">
            <a:spAutoFit/>
          </a:bodyPr>
          <a:lstStyle/>
          <a:p>
            <a:pPr algn="ctr"/>
            <a:r>
              <a:rPr kumimoji="0" lang="en-GB" sz="3200" b="1" i="0" u="none" strike="noStrike" kern="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Python strings</a:t>
            </a:r>
            <a:endParaRPr lang="ar-IQ" sz="2000" dirty="0">
              <a:solidFill>
                <a:schemeClr val="bg1"/>
              </a:solidFill>
            </a:endParaRPr>
          </a:p>
        </p:txBody>
      </p:sp>
      <p:sp>
        <p:nvSpPr>
          <p:cNvPr id="4" name="Content Placeholder 2">
            <a:extLst>
              <a:ext uri="{FF2B5EF4-FFF2-40B4-BE49-F238E27FC236}">
                <a16:creationId xmlns:a16="http://schemas.microsoft.com/office/drawing/2014/main" id="{F9841AA9-805E-4C97-9A2B-237C5ADF702C}"/>
              </a:ext>
            </a:extLst>
          </p:cNvPr>
          <p:cNvSpPr txBox="1">
            <a:spLocks/>
          </p:cNvSpPr>
          <p:nvPr/>
        </p:nvSpPr>
        <p:spPr>
          <a:xfrm>
            <a:off x="182380" y="933029"/>
            <a:ext cx="11827240" cy="5159792"/>
          </a:xfrm>
          <a:prstGeom prst="rect">
            <a:avLst/>
          </a:prstGeom>
        </p:spPr>
        <p:txBody>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Strings are the most popular types in Python. We can create them simply by enclosing characters in quotes. Python treats single quotes the same as double quotes. Strings is as simple as assigning a value to a variable.</a:t>
            </a:r>
          </a:p>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&gt;&gt;&gt;var1= ‘Hello Python’</a:t>
            </a:r>
          </a:p>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&gt;&gt;&gt;var2= ‘Python Programming’</a:t>
            </a:r>
          </a:p>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We can access substrings, by using the square brackets for slicing along with the </a:t>
            </a:r>
            <a:r>
              <a:rPr lang="en-GB" dirty="0">
                <a:solidFill>
                  <a:schemeClr val="tx1"/>
                </a:solidFill>
                <a:highlight>
                  <a:srgbClr val="FFFF00"/>
                </a:highlight>
                <a:latin typeface="Times New Roman" panose="02020603050405020304" pitchFamily="18" charset="0"/>
                <a:cs typeface="Times New Roman" panose="02020603050405020304" pitchFamily="18" charset="0"/>
              </a:rPr>
              <a:t>index or indices </a:t>
            </a:r>
            <a:r>
              <a:rPr lang="en-GB" dirty="0">
                <a:solidFill>
                  <a:schemeClr val="tx1"/>
                </a:solidFill>
                <a:latin typeface="Times New Roman" panose="02020603050405020304" pitchFamily="18" charset="0"/>
                <a:cs typeface="Times New Roman" panose="02020603050405020304" pitchFamily="18" charset="0"/>
              </a:rPr>
              <a:t>to obtain your substring:</a:t>
            </a:r>
          </a:p>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Example:</a:t>
            </a:r>
          </a:p>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&gt;&gt;&gt;print var1[0]</a:t>
            </a:r>
          </a:p>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&gt;&gt;&gt;print var2[1:5]</a:t>
            </a:r>
          </a:p>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var1[0] : H</a:t>
            </a:r>
          </a:p>
          <a:p>
            <a:pPr marL="0" indent="0" algn="just"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var2[1:5]: </a:t>
            </a:r>
            <a:r>
              <a:rPr lang="en-GB" dirty="0" err="1">
                <a:solidFill>
                  <a:schemeClr val="tx1"/>
                </a:solidFill>
                <a:latin typeface="Times New Roman" panose="02020603050405020304" pitchFamily="18" charset="0"/>
                <a:cs typeface="Times New Roman" panose="02020603050405020304" pitchFamily="18" charset="0"/>
              </a:rPr>
              <a:t>ytho</a:t>
            </a:r>
            <a:endParaRPr lang="en-GB" dirty="0">
              <a:solidFill>
                <a:schemeClr val="tx1"/>
              </a:solidFill>
              <a:latin typeface="Times New Roman" panose="02020603050405020304" pitchFamily="18" charset="0"/>
              <a:cs typeface="Times New Roman" panose="02020603050405020304" pitchFamily="18" charset="0"/>
            </a:endParaRPr>
          </a:p>
          <a:p>
            <a:pPr marL="0" indent="0" algn="l" rtl="0">
              <a:buFont typeface="Calibri" panose="020F0502020204030204" pitchFamily="34" charset="0"/>
              <a:buNone/>
            </a:pPr>
            <a:endParaRPr lang="ar-IQ" sz="2400" dirty="0"/>
          </a:p>
        </p:txBody>
      </p:sp>
    </p:spTree>
    <p:extLst>
      <p:ext uri="{BB962C8B-B14F-4D97-AF65-F5344CB8AC3E}">
        <p14:creationId xmlns:p14="http://schemas.microsoft.com/office/powerpoint/2010/main" val="3138865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66EB79-209D-4A51-A60C-14773906C493}"/>
              </a:ext>
            </a:extLst>
          </p:cNvPr>
          <p:cNvSpPr/>
          <p:nvPr/>
        </p:nvSpPr>
        <p:spPr>
          <a:xfrm>
            <a:off x="354767" y="281413"/>
            <a:ext cx="11482465" cy="6068328"/>
          </a:xfrm>
          <a:prstGeom prst="rect">
            <a:avLst/>
          </a:prstGeom>
        </p:spPr>
        <p:txBody>
          <a:bodyPr wrap="square">
            <a:spAutoFit/>
          </a:bodyPr>
          <a:lstStyle/>
          <a:p>
            <a:pPr lvl="0" defTabSz="457200">
              <a:spcBef>
                <a:spcPts val="1000"/>
              </a:spcBef>
              <a:buClr>
                <a:srgbClr val="A53010"/>
              </a:buClr>
            </a:pPr>
            <a:r>
              <a:rPr lang="en-GB" sz="2000" dirty="0">
                <a:latin typeface="Times New Roman" panose="02020603050405020304" pitchFamily="18" charset="0"/>
                <a:cs typeface="Times New Roman" panose="02020603050405020304" pitchFamily="18" charset="0"/>
              </a:rPr>
              <a:t>&gt;&gt;&gt;print ‘update string:.’  var1[:6]+’Python’</a:t>
            </a:r>
          </a:p>
          <a:p>
            <a:pPr lvl="0" defTabSz="457200">
              <a:spcBef>
                <a:spcPts val="1000"/>
              </a:spcBef>
              <a:buClr>
                <a:srgbClr val="A53010"/>
              </a:buClr>
            </a:pPr>
            <a:r>
              <a:rPr lang="en-GB" sz="2000" b="1" dirty="0">
                <a:latin typeface="Times New Roman" panose="02020603050405020304" pitchFamily="18" charset="0"/>
                <a:cs typeface="Times New Roman" panose="02020603050405020304" pitchFamily="18" charset="0"/>
              </a:rPr>
              <a:t>Hello Python</a:t>
            </a:r>
          </a:p>
          <a:p>
            <a:pPr marL="342900" lvl="0" indent="-342900" defTabSz="457200">
              <a:spcBef>
                <a:spcPts val="1000"/>
              </a:spcBef>
              <a:buClr>
                <a:srgbClr val="A53010"/>
              </a:buClr>
              <a:buFont typeface="Wingdings 3" charset="2"/>
              <a:buChar char=""/>
            </a:pPr>
            <a:r>
              <a:rPr lang="en-GB" sz="2000" dirty="0">
                <a:highlight>
                  <a:srgbClr val="00FFFF"/>
                </a:highlight>
                <a:latin typeface="Times New Roman" panose="02020603050405020304" pitchFamily="18" charset="0"/>
                <a:cs typeface="Times New Roman" panose="02020603050405020304" pitchFamily="18" charset="0"/>
              </a:rPr>
              <a:t>Length of string:</a:t>
            </a:r>
          </a:p>
          <a:p>
            <a:pPr lvl="0" defTabSz="457200">
              <a:spcBef>
                <a:spcPts val="1000"/>
              </a:spcBef>
              <a:buClr>
                <a:srgbClr val="A53010"/>
              </a:buClr>
            </a:pPr>
            <a:r>
              <a:rPr lang="en-GB" sz="2000" dirty="0">
                <a:latin typeface="Times New Roman" panose="02020603050405020304" pitchFamily="18" charset="0"/>
                <a:cs typeface="Times New Roman" panose="02020603050405020304" pitchFamily="18" charset="0"/>
              </a:rPr>
              <a:t>&gt;&gt;&gt;</a:t>
            </a:r>
            <a:r>
              <a:rPr lang="en-GB" sz="2000" dirty="0" err="1">
                <a:latin typeface="Times New Roman" panose="02020603050405020304" pitchFamily="18" charset="0"/>
                <a:cs typeface="Times New Roman" panose="02020603050405020304" pitchFamily="18" charset="0"/>
              </a:rPr>
              <a:t>len</a:t>
            </a:r>
            <a:r>
              <a:rPr lang="en-GB" sz="2000" dirty="0">
                <a:latin typeface="Times New Roman" panose="02020603050405020304" pitchFamily="18" charset="0"/>
                <a:cs typeface="Times New Roman" panose="02020603050405020304" pitchFamily="18" charset="0"/>
              </a:rPr>
              <a:t>(var1)</a:t>
            </a:r>
          </a:p>
          <a:p>
            <a:pPr lvl="0" defTabSz="457200">
              <a:spcBef>
                <a:spcPts val="1000"/>
              </a:spcBef>
              <a:buClr>
                <a:srgbClr val="A53010"/>
              </a:buClr>
            </a:pPr>
            <a:r>
              <a:rPr lang="en-GB" sz="2000" dirty="0">
                <a:latin typeface="Times New Roman" panose="02020603050405020304" pitchFamily="18" charset="0"/>
                <a:cs typeface="Times New Roman" panose="02020603050405020304" pitchFamily="18" charset="0"/>
              </a:rPr>
              <a:t>12</a:t>
            </a:r>
          </a:p>
          <a:p>
            <a:pPr marL="342900" lvl="0" indent="-342900" defTabSz="457200">
              <a:spcBef>
                <a:spcPts val="1000"/>
              </a:spcBef>
              <a:buClr>
                <a:srgbClr val="A53010"/>
              </a:buClr>
              <a:buFont typeface="Wingdings 3" charset="2"/>
              <a:buChar char=""/>
            </a:pPr>
            <a:r>
              <a:rPr lang="en-GB" sz="2000" dirty="0">
                <a:highlight>
                  <a:srgbClr val="00FFFF"/>
                </a:highlight>
                <a:latin typeface="Times New Roman" panose="02020603050405020304" pitchFamily="18" charset="0"/>
                <a:cs typeface="Times New Roman" panose="02020603050405020304" pitchFamily="18" charset="0"/>
              </a:rPr>
              <a:t>Finding</a:t>
            </a:r>
          </a:p>
          <a:p>
            <a:pPr lvl="0" defTabSz="457200">
              <a:spcBef>
                <a:spcPts val="1000"/>
              </a:spcBef>
              <a:buClr>
                <a:srgbClr val="A53010"/>
              </a:buClr>
            </a:pPr>
            <a:r>
              <a:rPr lang="en-GB" sz="2000" dirty="0">
                <a:latin typeface="Times New Roman" panose="02020603050405020304" pitchFamily="18" charset="0"/>
                <a:cs typeface="Times New Roman" panose="02020603050405020304" pitchFamily="18" charset="0"/>
              </a:rPr>
              <a:t>&gt;&gt;&gt;Print var1.count(‘t’) #counts how many times ‘t’ in the string.</a:t>
            </a:r>
          </a:p>
          <a:p>
            <a:pPr lvl="0" defTabSz="457200">
              <a:spcBef>
                <a:spcPts val="1000"/>
              </a:spcBef>
              <a:buClr>
                <a:srgbClr val="A53010"/>
              </a:buClr>
            </a:pPr>
            <a:r>
              <a:rPr lang="en-GB" sz="2000" dirty="0">
                <a:latin typeface="Times New Roman" panose="02020603050405020304" pitchFamily="18" charset="0"/>
                <a:cs typeface="Times New Roman" panose="02020603050405020304" pitchFamily="18" charset="0"/>
              </a:rPr>
              <a:t>1</a:t>
            </a:r>
          </a:p>
          <a:p>
            <a:pPr marL="342900" lvl="0" indent="-342900" defTabSz="457200">
              <a:spcBef>
                <a:spcPts val="1000"/>
              </a:spcBef>
              <a:buClr>
                <a:srgbClr val="A53010"/>
              </a:buClr>
              <a:buFont typeface="Wingdings 3" charset="2"/>
              <a:buChar char=""/>
            </a:pPr>
            <a:r>
              <a:rPr lang="en-GB" sz="2000" dirty="0">
                <a:highlight>
                  <a:srgbClr val="00FFFF"/>
                </a:highlight>
                <a:latin typeface="Times New Roman" panose="02020603050405020304" pitchFamily="18" charset="0"/>
                <a:cs typeface="Times New Roman" panose="02020603050405020304" pitchFamily="18" charset="0"/>
              </a:rPr>
              <a:t>Split slicing</a:t>
            </a:r>
          </a:p>
          <a:p>
            <a:pPr lvl="0" defTabSz="457200">
              <a:spcBef>
                <a:spcPts val="1000"/>
              </a:spcBef>
              <a:buClr>
                <a:srgbClr val="A53010"/>
              </a:buClr>
            </a:pPr>
            <a:r>
              <a:rPr lang="en-GB" sz="2000" dirty="0">
                <a:latin typeface="Times New Roman" panose="02020603050405020304" pitchFamily="18" charset="0"/>
                <a:cs typeface="Times New Roman" panose="02020603050405020304" pitchFamily="18" charset="0"/>
              </a:rPr>
              <a:t>&gt;&gt;&gt;Print var1.split (‘space’)</a:t>
            </a:r>
          </a:p>
          <a:p>
            <a:pPr lvl="0" defTabSz="457200">
              <a:spcBef>
                <a:spcPts val="1000"/>
              </a:spcBef>
              <a:buClr>
                <a:srgbClr val="A53010"/>
              </a:buClr>
            </a:pP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Hello’,’Python</a:t>
            </a:r>
            <a:r>
              <a:rPr lang="en-GB" sz="2000" dirty="0">
                <a:latin typeface="Times New Roman" panose="02020603050405020304" pitchFamily="18" charset="0"/>
                <a:cs typeface="Times New Roman" panose="02020603050405020304" pitchFamily="18" charset="0"/>
              </a:rPr>
              <a:t>’]</a:t>
            </a:r>
          </a:p>
          <a:p>
            <a:pPr marL="342900" lvl="0" indent="-342900" defTabSz="457200">
              <a:spcBef>
                <a:spcPts val="1000"/>
              </a:spcBef>
              <a:buClr>
                <a:srgbClr val="A53010"/>
              </a:buClr>
              <a:buFont typeface="Wingdings 3" charset="2"/>
              <a:buChar char=""/>
            </a:pPr>
            <a:r>
              <a:rPr lang="en-GB" sz="2000" dirty="0" err="1">
                <a:highlight>
                  <a:srgbClr val="00FFFF"/>
                </a:highlight>
                <a:latin typeface="Times New Roman" panose="02020603050405020304" pitchFamily="18" charset="0"/>
                <a:cs typeface="Times New Roman" panose="02020603050405020304" pitchFamily="18" charset="0"/>
              </a:rPr>
              <a:t>startswith</a:t>
            </a:r>
            <a:r>
              <a:rPr lang="en-GB" sz="2000" dirty="0">
                <a:highlight>
                  <a:srgbClr val="00FFFF"/>
                </a:highlight>
                <a:latin typeface="Times New Roman" panose="02020603050405020304" pitchFamily="18" charset="0"/>
                <a:cs typeface="Times New Roman" panose="02020603050405020304" pitchFamily="18" charset="0"/>
              </a:rPr>
              <a:t>(‘H’)</a:t>
            </a:r>
          </a:p>
          <a:p>
            <a:pPr lvl="0" defTabSz="457200">
              <a:spcBef>
                <a:spcPts val="1000"/>
              </a:spcBef>
              <a:buClr>
                <a:srgbClr val="A53010"/>
              </a:buClr>
            </a:pPr>
            <a:r>
              <a:rPr lang="en-GB" sz="2000" dirty="0">
                <a:latin typeface="Times New Roman" panose="02020603050405020304" pitchFamily="18" charset="0"/>
                <a:cs typeface="Times New Roman" panose="02020603050405020304" pitchFamily="18" charset="0"/>
              </a:rPr>
              <a:t>&gt;&gt;&gt; </a:t>
            </a:r>
            <a:r>
              <a:rPr lang="en-GB" sz="2000" dirty="0" smtClean="0">
                <a:latin typeface="Times New Roman" panose="02020603050405020304" pitchFamily="18" charset="0"/>
                <a:cs typeface="Times New Roman" panose="02020603050405020304" pitchFamily="18" charset="0"/>
              </a:rPr>
              <a:t>var1.startswith(‘H’)</a:t>
            </a:r>
          </a:p>
          <a:p>
            <a:pPr lvl="0">
              <a:spcBef>
                <a:spcPts val="1000"/>
              </a:spcBef>
              <a:buClr>
                <a:srgbClr val="A53010"/>
              </a:buClr>
            </a:pPr>
            <a:r>
              <a:rPr lang="en-GB" sz="2000" dirty="0">
                <a:latin typeface="Times New Roman" panose="02020603050405020304" pitchFamily="18" charset="0"/>
                <a:cs typeface="Times New Roman" panose="02020603050405020304" pitchFamily="18" charset="0"/>
              </a:rPr>
              <a:t>True</a:t>
            </a:r>
          </a:p>
        </p:txBody>
      </p:sp>
    </p:spTree>
    <p:extLst>
      <p:ext uri="{BB962C8B-B14F-4D97-AF65-F5344CB8AC3E}">
        <p14:creationId xmlns:p14="http://schemas.microsoft.com/office/powerpoint/2010/main" val="1343370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488675E-4384-4C16-AABD-6D78AA53F8A4}"/>
              </a:ext>
            </a:extLst>
          </p:cNvPr>
          <p:cNvSpPr txBox="1">
            <a:spLocks/>
          </p:cNvSpPr>
          <p:nvPr/>
        </p:nvSpPr>
        <p:spPr>
          <a:xfrm>
            <a:off x="254833" y="372169"/>
            <a:ext cx="11752288" cy="5788788"/>
          </a:xfrm>
          <a:prstGeom prst="rect">
            <a:avLst/>
          </a:prstGeom>
        </p:spPr>
        <p:txBody>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l" defTabSz="457200" rtl="0">
              <a:lnSpc>
                <a:spcPct val="100000"/>
              </a:lnSpc>
              <a:buClr>
                <a:srgbClr val="A53010"/>
              </a:buClr>
              <a:buFont typeface="Wingdings 3" charset="2"/>
              <a:buChar char=""/>
            </a:pPr>
            <a:r>
              <a:rPr lang="en-GB" sz="2800" b="1" dirty="0" err="1">
                <a:solidFill>
                  <a:schemeClr val="tx1"/>
                </a:solidFill>
                <a:highlight>
                  <a:srgbClr val="FFFF00"/>
                </a:highlight>
                <a:latin typeface="Times New Roman" panose="02020603050405020304" pitchFamily="18" charset="0"/>
                <a:cs typeface="Times New Roman" panose="02020603050405020304" pitchFamily="18" charset="0"/>
              </a:rPr>
              <a:t>endswith</a:t>
            </a:r>
            <a:endParaRPr lang="en-GB" b="1" dirty="0">
              <a:solidFill>
                <a:schemeClr val="tx1"/>
              </a:solidFill>
              <a:highlight>
                <a:srgbClr val="FFFF00"/>
              </a:highlight>
              <a:latin typeface="Times New Roman" panose="02020603050405020304" pitchFamily="18" charset="0"/>
              <a:cs typeface="Times New Roman" panose="02020603050405020304" pitchFamily="18" charset="0"/>
            </a:endParaRPr>
          </a:p>
          <a:p>
            <a:pPr marL="0" indent="0" algn="l"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&gt;&gt;&gt;var1.endswith(‘n’)</a:t>
            </a:r>
          </a:p>
          <a:p>
            <a:pPr marL="0" indent="0" algn="l"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True</a:t>
            </a:r>
          </a:p>
          <a:p>
            <a:pPr marL="342900" indent="-342900" algn="l" defTabSz="457200" rtl="0">
              <a:lnSpc>
                <a:spcPct val="100000"/>
              </a:lnSpc>
              <a:buClr>
                <a:srgbClr val="A53010"/>
              </a:buClr>
              <a:buFont typeface="Wingdings 3" charset="2"/>
              <a:buChar char=""/>
            </a:pPr>
            <a:r>
              <a:rPr lang="en-GB" b="1" dirty="0">
                <a:solidFill>
                  <a:schemeClr val="tx1"/>
                </a:solidFill>
                <a:highlight>
                  <a:srgbClr val="FFFF00"/>
                </a:highlight>
                <a:latin typeface="Times New Roman" panose="02020603050405020304" pitchFamily="18" charset="0"/>
                <a:cs typeface="Times New Roman" panose="02020603050405020304" pitchFamily="18" charset="0"/>
              </a:rPr>
              <a:t>replacing</a:t>
            </a:r>
          </a:p>
          <a:p>
            <a:pPr marL="0" indent="0" algn="l" defTabSz="457200" rtl="0">
              <a:lnSpc>
                <a:spcPct val="100000"/>
              </a:lnSpc>
              <a:buClr>
                <a:srgbClr val="A53010"/>
              </a:buClr>
              <a:buFont typeface="Calibri" panose="020F0502020204030204" pitchFamily="34" charset="0"/>
              <a:buNone/>
            </a:pPr>
            <a:r>
              <a:rPr lang="en-GB" b="1" dirty="0">
                <a:solidFill>
                  <a:schemeClr val="tx1"/>
                </a:solidFill>
                <a:latin typeface="Times New Roman" panose="02020603050405020304" pitchFamily="18" charset="0"/>
                <a:cs typeface="Times New Roman" panose="02020603050405020304" pitchFamily="18" charset="0"/>
              </a:rPr>
              <a:t>&gt;&gt;&gt;</a:t>
            </a:r>
            <a:r>
              <a:rPr lang="en-GB" dirty="0">
                <a:solidFill>
                  <a:schemeClr val="tx1"/>
                </a:solidFill>
                <a:latin typeface="Times New Roman" panose="02020603050405020304" pitchFamily="18" charset="0"/>
                <a:cs typeface="Times New Roman" panose="02020603050405020304" pitchFamily="18" charset="0"/>
              </a:rPr>
              <a:t>var1.replace (‘Hello’, ‘Goodbye’)</a:t>
            </a:r>
          </a:p>
          <a:p>
            <a:pPr marL="0" indent="0" algn="l"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‘Goodbye Python’</a:t>
            </a:r>
          </a:p>
          <a:p>
            <a:pPr marL="342900" indent="-342900" algn="l" defTabSz="457200" rtl="0">
              <a:lnSpc>
                <a:spcPct val="100000"/>
              </a:lnSpc>
              <a:buClr>
                <a:srgbClr val="A53010"/>
              </a:buClr>
              <a:buFont typeface="Wingdings 3" charset="2"/>
              <a:buChar char=""/>
            </a:pPr>
            <a:r>
              <a:rPr lang="en-GB" b="1" dirty="0">
                <a:solidFill>
                  <a:schemeClr val="tx1"/>
                </a:solidFill>
                <a:highlight>
                  <a:srgbClr val="FFFF00"/>
                </a:highlight>
                <a:latin typeface="Times New Roman" panose="02020603050405020304" pitchFamily="18" charset="0"/>
                <a:cs typeface="Times New Roman" panose="02020603050405020304" pitchFamily="18" charset="0"/>
              </a:rPr>
              <a:t>String upper and lower</a:t>
            </a:r>
          </a:p>
          <a:p>
            <a:pPr marL="0" indent="0" algn="l"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&gt;&gt;&gt; var1.lower()</a:t>
            </a:r>
          </a:p>
          <a:p>
            <a:pPr marL="0" indent="0" algn="l"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‘hello python’</a:t>
            </a:r>
          </a:p>
          <a:p>
            <a:pPr marL="0" indent="0" algn="l"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&gt;&gt;&gt; var1.upper()</a:t>
            </a:r>
          </a:p>
          <a:p>
            <a:pPr marL="0" indent="0" algn="l" defTabSz="457200" rtl="0">
              <a:lnSpc>
                <a:spcPct val="100000"/>
              </a:lnSpc>
              <a:buClr>
                <a:srgbClr val="A53010"/>
              </a:buClr>
              <a:buFont typeface="Calibri" panose="020F0502020204030204" pitchFamily="34" charset="0"/>
              <a:buNone/>
            </a:pPr>
            <a:r>
              <a:rPr lang="en-GB" dirty="0">
                <a:solidFill>
                  <a:schemeClr val="tx1"/>
                </a:solidFill>
                <a:latin typeface="Times New Roman" panose="02020603050405020304" pitchFamily="18" charset="0"/>
                <a:cs typeface="Times New Roman" panose="02020603050405020304" pitchFamily="18" charset="0"/>
              </a:rPr>
              <a:t>‘HELLO PYTHON’</a:t>
            </a:r>
          </a:p>
          <a:p>
            <a:pPr marL="0" indent="0" algn="l" rtl="0">
              <a:buFont typeface="Calibri" panose="020F0502020204030204" pitchFamily="34" charset="0"/>
              <a:buNone/>
            </a:pPr>
            <a:endParaRPr lang="ar-IQ" dirty="0"/>
          </a:p>
        </p:txBody>
      </p:sp>
    </p:spTree>
    <p:extLst>
      <p:ext uri="{BB962C8B-B14F-4D97-AF65-F5344CB8AC3E}">
        <p14:creationId xmlns:p14="http://schemas.microsoft.com/office/powerpoint/2010/main" val="694095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unched Tape 5">
            <a:extLst>
              <a:ext uri="{FF2B5EF4-FFF2-40B4-BE49-F238E27FC236}">
                <a16:creationId xmlns:a16="http://schemas.microsoft.com/office/drawing/2014/main" id="{477E3B22-CC1B-4373-B558-08B8960C763E}"/>
              </a:ext>
            </a:extLst>
          </p:cNvPr>
          <p:cNvSpPr/>
          <p:nvPr/>
        </p:nvSpPr>
        <p:spPr>
          <a:xfrm>
            <a:off x="2677408" y="1323090"/>
            <a:ext cx="6160959" cy="3627619"/>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8000" dirty="0">
                <a:solidFill>
                  <a:schemeClr val="tx1"/>
                </a:solidFill>
              </a:rPr>
              <a:t> Thank you</a:t>
            </a:r>
            <a:endParaRPr lang="ar-IQ" sz="8000" dirty="0">
              <a:solidFill>
                <a:schemeClr val="tx1"/>
              </a:solidFill>
            </a:endParaRPr>
          </a:p>
        </p:txBody>
      </p:sp>
    </p:spTree>
    <p:extLst>
      <p:ext uri="{BB962C8B-B14F-4D97-AF65-F5344CB8AC3E}">
        <p14:creationId xmlns:p14="http://schemas.microsoft.com/office/powerpoint/2010/main" val="2789250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63C41A-18FC-46CD-9309-6A5806E0DEBE}"/>
              </a:ext>
            </a:extLst>
          </p:cNvPr>
          <p:cNvSpPr/>
          <p:nvPr/>
        </p:nvSpPr>
        <p:spPr>
          <a:xfrm>
            <a:off x="876298" y="226807"/>
            <a:ext cx="10439400" cy="677808"/>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800" b="1" i="0" u="none" strike="noStrike" kern="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Array statistics</a:t>
            </a:r>
            <a:endParaRPr lang="en-GB" sz="2800" b="1" dirty="0">
              <a:solidFill>
                <a:schemeClr val="bg1"/>
              </a:solidFill>
            </a:endParaRPr>
          </a:p>
        </p:txBody>
      </p:sp>
      <p:sp>
        <p:nvSpPr>
          <p:cNvPr id="3" name="Rectangle 2">
            <a:extLst>
              <a:ext uri="{FF2B5EF4-FFF2-40B4-BE49-F238E27FC236}">
                <a16:creationId xmlns:a16="http://schemas.microsoft.com/office/drawing/2014/main" id="{06051348-59AB-407D-9870-D0430CA19680}"/>
              </a:ext>
            </a:extLst>
          </p:cNvPr>
          <p:cNvSpPr/>
          <p:nvPr/>
        </p:nvSpPr>
        <p:spPr>
          <a:xfrm>
            <a:off x="384746" y="904615"/>
            <a:ext cx="11422505" cy="5324535"/>
          </a:xfrm>
          <a:prstGeom prst="rect">
            <a:avLst/>
          </a:prstGeom>
        </p:spPr>
        <p:txBody>
          <a:bodyPr wrap="square">
            <a:spAutoFit/>
          </a:bodyPr>
          <a:lstStyle/>
          <a:p>
            <a:pPr algn="just"/>
            <a:r>
              <a:rPr lang="en-GB" sz="2000" dirty="0">
                <a:latin typeface="Times New Roman" panose="02020603050405020304" pitchFamily="18" charset="0"/>
                <a:cs typeface="Times New Roman" panose="02020603050405020304" pitchFamily="18" charset="0"/>
              </a:rPr>
              <a:t>As we know the power of computers is based on their ability to a achieve large number of calculations in a short time.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To </a:t>
            </a:r>
            <a:r>
              <a:rPr lang="en-GB" sz="2000" dirty="0">
                <a:latin typeface="Times New Roman" panose="02020603050405020304" pitchFamily="18" charset="0"/>
                <a:cs typeface="Times New Roman" panose="02020603050405020304" pitchFamily="18" charset="0"/>
              </a:rPr>
              <a:t>get this in an efficient way, its very necessary to keep data tacking and organize it in an effective way</a:t>
            </a:r>
            <a:r>
              <a:rPr lang="en-GB" sz="2000" dirty="0" smtClean="0">
                <a:latin typeface="Times New Roman" panose="02020603050405020304" pitchFamily="18" charset="0"/>
                <a:cs typeface="Times New Roman" panose="02020603050405020304" pitchFamily="18" charset="0"/>
              </a:rPr>
              <a:t>.</a:t>
            </a:r>
          </a:p>
          <a:p>
            <a:pPr algn="just"/>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Placing of data in an arrays is one of the best method, but Python as a programming language not recognize arrays. However, dealing with arrays is one of the important functions in </a:t>
            </a:r>
            <a:r>
              <a:rPr lang="en-GB" sz="2000" b="1" dirty="0" err="1">
                <a:latin typeface="Times New Roman" panose="02020603050405020304" pitchFamily="18" charset="0"/>
                <a:cs typeface="Times New Roman" panose="02020603050405020304" pitchFamily="18" charset="0"/>
              </a:rPr>
              <a:t>NumPy</a:t>
            </a:r>
            <a:r>
              <a:rPr lang="en-GB" sz="2000" b="1" dirty="0">
                <a:latin typeface="Times New Roman" panose="02020603050405020304" pitchFamily="18" charset="0"/>
                <a:cs typeface="Times New Roman" panose="02020603050405020304" pitchFamily="18" charset="0"/>
              </a:rPr>
              <a:t> package.</a:t>
            </a:r>
            <a:r>
              <a:rPr lang="en-GB" sz="2000" dirty="0">
                <a:latin typeface="Times New Roman" panose="02020603050405020304" pitchFamily="18" charset="0"/>
                <a:cs typeface="Times New Roman" panose="02020603050405020304" pitchFamily="18" charset="0"/>
              </a:rPr>
              <a:t>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1D array: An array that has one row or column, vectors are example of such type of arrays.</a:t>
            </a:r>
          </a:p>
          <a:p>
            <a:pPr algn="just"/>
            <a:r>
              <a:rPr lang="en-GB" sz="2000" dirty="0">
                <a:latin typeface="Times New Roman" panose="02020603050405020304" pitchFamily="18" charset="0"/>
                <a:cs typeface="Times New Roman" panose="02020603050405020304" pitchFamily="18" charset="0"/>
              </a:rPr>
              <a:t>2D array: An array of </a:t>
            </a:r>
            <a:r>
              <a:rPr lang="en-GB" sz="2000" b="1" dirty="0">
                <a:latin typeface="Times New Roman" panose="02020603050405020304" pitchFamily="18" charset="0"/>
                <a:cs typeface="Times New Roman" panose="02020603050405020304" pitchFamily="18" charset="0"/>
              </a:rPr>
              <a:t>n</a:t>
            </a:r>
            <a:r>
              <a:rPr lang="en-GB" sz="2000" dirty="0">
                <a:latin typeface="Times New Roman" panose="02020603050405020304" pitchFamily="18" charset="0"/>
                <a:cs typeface="Times New Roman" panose="02020603050405020304" pitchFamily="18" charset="0"/>
              </a:rPr>
              <a:t> rows and </a:t>
            </a:r>
            <a:r>
              <a:rPr lang="en-GB" sz="2000" b="1" dirty="0">
                <a:latin typeface="Times New Roman" panose="02020603050405020304" pitchFamily="18" charset="0"/>
                <a:cs typeface="Times New Roman" panose="02020603050405020304" pitchFamily="18" charset="0"/>
              </a:rPr>
              <a:t>m</a:t>
            </a:r>
            <a:r>
              <a:rPr lang="en-GB" sz="2000" dirty="0">
                <a:latin typeface="Times New Roman" panose="02020603050405020304" pitchFamily="18" charset="0"/>
                <a:cs typeface="Times New Roman" panose="02020603050405020304" pitchFamily="18" charset="0"/>
              </a:rPr>
              <a:t> columns where n&gt;1, m&gt;1. Matrices are example of 2D arrays.</a:t>
            </a:r>
          </a:p>
          <a:p>
            <a:pPr algn="just"/>
            <a:r>
              <a:rPr lang="en-GB" sz="2000" dirty="0" err="1">
                <a:latin typeface="Times New Roman" panose="02020603050405020304" pitchFamily="18" charset="0"/>
                <a:cs typeface="Times New Roman" panose="02020603050405020304" pitchFamily="18" charset="0"/>
              </a:rPr>
              <a:t>nD</a:t>
            </a:r>
            <a:r>
              <a:rPr lang="en-GB" sz="2000" dirty="0">
                <a:latin typeface="Times New Roman" panose="02020603050405020304" pitchFamily="18" charset="0"/>
                <a:cs typeface="Times New Roman" panose="02020603050405020304" pitchFamily="18" charset="0"/>
              </a:rPr>
              <a:t> array: an array formed from n dimensions. This is a generalization of 1 and 2D arrays.  </a:t>
            </a:r>
          </a:p>
          <a:p>
            <a:r>
              <a:rPr lang="en-GB" sz="2000" b="1" dirty="0">
                <a:latin typeface="Times New Roman" panose="02020603050405020304" pitchFamily="18" charset="0"/>
                <a:cs typeface="Times New Roman" panose="02020603050405020304" pitchFamily="18" charset="0"/>
              </a:rPr>
              <a:t>For 1D array x</a:t>
            </a:r>
            <a:r>
              <a:rPr lang="en-GB" sz="2000" b="1" dirty="0" smtClean="0">
                <a:latin typeface="Times New Roman" panose="02020603050405020304" pitchFamily="18" charset="0"/>
                <a:cs typeface="Times New Roman" panose="02020603050405020304" pitchFamily="18" charset="0"/>
              </a:rPr>
              <a:t>:</a:t>
            </a:r>
          </a:p>
          <a:p>
            <a:r>
              <a:rPr lang="en-GB" sz="2000" dirty="0" smtClean="0">
                <a:latin typeface="Times New Roman" panose="02020603050405020304" pitchFamily="18" charset="0"/>
                <a:cs typeface="Times New Roman" panose="02020603050405020304" pitchFamily="18" charset="0"/>
              </a:rPr>
              <a:t>All </a:t>
            </a:r>
            <a:r>
              <a:rPr lang="en-GB" sz="2000" dirty="0">
                <a:latin typeface="Times New Roman" panose="02020603050405020304" pitchFamily="18" charset="0"/>
                <a:cs typeface="Times New Roman" panose="02020603050405020304" pitchFamily="18" charset="0"/>
              </a:rPr>
              <a:t>these functions are includes in </a:t>
            </a:r>
            <a:r>
              <a:rPr lang="en-GB" sz="2000" dirty="0" err="1">
                <a:latin typeface="Times New Roman" panose="02020603050405020304" pitchFamily="18" charset="0"/>
                <a:cs typeface="Times New Roman" panose="02020603050405020304" pitchFamily="18" charset="0"/>
              </a:rPr>
              <a:t>NumPy</a:t>
            </a:r>
            <a:r>
              <a:rPr lang="en-GB" sz="2000" dirty="0">
                <a:latin typeface="Times New Roman" panose="02020603050405020304" pitchFamily="18" charset="0"/>
                <a:cs typeface="Times New Roman" panose="02020603050405020304" pitchFamily="18" charset="0"/>
              </a:rPr>
              <a:t> package</a:t>
            </a:r>
          </a:p>
          <a:p>
            <a:r>
              <a:rPr lang="en-GB" sz="2000" dirty="0" err="1">
                <a:solidFill>
                  <a:srgbClr val="FF0000"/>
                </a:solidFill>
                <a:latin typeface="Times New Roman" panose="02020603050405020304" pitchFamily="18" charset="0"/>
                <a:cs typeface="Times New Roman" panose="02020603050405020304" pitchFamily="18" charset="0"/>
              </a:rPr>
              <a:t>len</a:t>
            </a:r>
            <a:r>
              <a:rPr lang="en-GB" sz="2000" dirty="0">
                <a:solidFill>
                  <a:srgbClr val="FF0000"/>
                </a:solidFill>
                <a:latin typeface="Times New Roman" panose="02020603050405020304" pitchFamily="18" charset="0"/>
                <a:cs typeface="Times New Roman" panose="02020603050405020304" pitchFamily="18" charset="0"/>
              </a:rPr>
              <a:t>(x): length of an array.</a:t>
            </a:r>
          </a:p>
          <a:p>
            <a:r>
              <a:rPr lang="en-GB" sz="2000" dirty="0">
                <a:solidFill>
                  <a:srgbClr val="FF0000"/>
                </a:solidFill>
                <a:latin typeface="Times New Roman" panose="02020603050405020304" pitchFamily="18" charset="0"/>
                <a:cs typeface="Times New Roman" panose="02020603050405020304" pitchFamily="18" charset="0"/>
              </a:rPr>
              <a:t>x[0]   : return entry zero.</a:t>
            </a:r>
          </a:p>
          <a:p>
            <a:r>
              <a:rPr lang="en-GB" sz="2000" dirty="0">
                <a:solidFill>
                  <a:srgbClr val="FF0000"/>
                </a:solidFill>
                <a:latin typeface="Times New Roman" panose="02020603050405020304" pitchFamily="18" charset="0"/>
                <a:cs typeface="Times New Roman" panose="02020603050405020304" pitchFamily="18" charset="0"/>
              </a:rPr>
              <a:t>x[3]   : return entry three. </a:t>
            </a:r>
          </a:p>
          <a:p>
            <a:r>
              <a:rPr lang="en-GB" sz="2000" dirty="0">
                <a:solidFill>
                  <a:srgbClr val="FF0000"/>
                </a:solidFill>
                <a:latin typeface="Times New Roman" panose="02020603050405020304" pitchFamily="18" charset="0"/>
                <a:cs typeface="Times New Roman" panose="02020603050405020304" pitchFamily="18" charset="0"/>
              </a:rPr>
              <a:t>x[-1]  : return the last entry. </a:t>
            </a:r>
          </a:p>
          <a:p>
            <a:r>
              <a:rPr lang="en-GB" sz="2000" dirty="0">
                <a:solidFill>
                  <a:srgbClr val="FF0000"/>
                </a:solidFill>
                <a:latin typeface="Times New Roman" panose="02020603050405020304" pitchFamily="18" charset="0"/>
                <a:cs typeface="Times New Roman" panose="02020603050405020304" pitchFamily="18" charset="0"/>
              </a:rPr>
              <a:t>x[-3]  : return the third to last entry. </a:t>
            </a:r>
          </a:p>
        </p:txBody>
      </p:sp>
    </p:spTree>
    <p:extLst>
      <p:ext uri="{BB962C8B-B14F-4D97-AF65-F5344CB8AC3E}">
        <p14:creationId xmlns:p14="http://schemas.microsoft.com/office/powerpoint/2010/main" val="1045632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CE17D4-4510-417F-A74F-5DF7E210D059}"/>
              </a:ext>
            </a:extLst>
          </p:cNvPr>
          <p:cNvSpPr/>
          <p:nvPr/>
        </p:nvSpPr>
        <p:spPr>
          <a:xfrm>
            <a:off x="966951" y="269161"/>
            <a:ext cx="9501351" cy="6042680"/>
          </a:xfrm>
          <a:prstGeom prst="rect">
            <a:avLst/>
          </a:prstGeom>
        </p:spPr>
        <p:txBody>
          <a:bodyPr wrap="square">
            <a:spAutoFit/>
          </a:bodyPr>
          <a:lstStyle/>
          <a:p>
            <a:pPr lvl="0" defTabSz="457200">
              <a:spcBef>
                <a:spcPts val="1000"/>
              </a:spcBef>
              <a:buClr>
                <a:srgbClr val="A53010"/>
              </a:buClr>
            </a:pPr>
            <a:r>
              <a:rPr lang="en-GB" b="1" dirty="0">
                <a:solidFill>
                  <a:prstClr val="black">
                    <a:lumMod val="75000"/>
                    <a:lumOff val="25000"/>
                  </a:prstClr>
                </a:solidFill>
                <a:highlight>
                  <a:srgbClr val="FFFF00"/>
                </a:highlight>
                <a:latin typeface="Times New Roman" panose="02020603050405020304" pitchFamily="18" charset="0"/>
                <a:cs typeface="Times New Roman" panose="02020603050405020304" pitchFamily="18" charset="0"/>
              </a:rPr>
              <a:t>Note :</a:t>
            </a:r>
            <a:r>
              <a:rPr lang="en-GB" dirty="0">
                <a:solidFill>
                  <a:prstClr val="black">
                    <a:lumMod val="75000"/>
                    <a:lumOff val="25000"/>
                  </a:prstClr>
                </a:solidFill>
                <a:highlight>
                  <a:srgbClr val="FFFF00"/>
                </a:highlight>
                <a:latin typeface="Times New Roman" panose="02020603050405020304" pitchFamily="18" charset="0"/>
                <a:cs typeface="Times New Roman" panose="02020603050405020304" pitchFamily="18" charset="0"/>
              </a:rPr>
              <a:t> </a:t>
            </a:r>
            <a:r>
              <a:rPr lang="en-GB" b="1" dirty="0">
                <a:solidFill>
                  <a:prstClr val="black">
                    <a:lumMod val="75000"/>
                    <a:lumOff val="25000"/>
                  </a:prstClr>
                </a:solidFill>
                <a:highlight>
                  <a:srgbClr val="FFFF00"/>
                </a:highlight>
                <a:latin typeface="Times New Roman" panose="02020603050405020304" pitchFamily="18" charset="0"/>
                <a:cs typeface="Times New Roman" panose="02020603050405020304" pitchFamily="18" charset="0"/>
              </a:rPr>
              <a:t>Remember that the entries of an array of length n are numbered from 0 to n-1 </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x[</a:t>
            </a: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p:t</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  : return entries p to t-1.</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x[p: ]   : return entries p to end.</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x[ :t ]   : return entries from start to (t-1).  </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x[s:-q]  : return entries s to q from end</a:t>
            </a:r>
          </a:p>
          <a:p>
            <a:pPr lvl="0" defTabSz="457200">
              <a:spcBef>
                <a:spcPts val="1000"/>
              </a:spcBef>
              <a:buClr>
                <a:srgbClr val="A53010"/>
              </a:buClr>
            </a:pPr>
            <a:r>
              <a:rPr lang="en-GB" b="1" dirty="0">
                <a:solidFill>
                  <a:prstClr val="black">
                    <a:lumMod val="75000"/>
                    <a:lumOff val="25000"/>
                  </a:prstClr>
                </a:solidFill>
                <a:highlight>
                  <a:srgbClr val="FFFF00"/>
                </a:highlight>
                <a:latin typeface="Century Gothic" panose="020B0502020202020204"/>
              </a:rPr>
              <a:t>Example</a:t>
            </a:r>
            <a:r>
              <a:rPr lang="en-GB" dirty="0">
                <a:solidFill>
                  <a:prstClr val="black">
                    <a:lumMod val="75000"/>
                    <a:lumOff val="25000"/>
                  </a:prstClr>
                </a:solidFill>
                <a:highlight>
                  <a:srgbClr val="FFFF00"/>
                </a:highlight>
                <a:latin typeface="Century Gothic" panose="020B0502020202020204"/>
              </a:rPr>
              <a:t>:</a:t>
            </a:r>
          </a:p>
          <a:p>
            <a:pPr lvl="0" defTabSz="457200">
              <a:spcBef>
                <a:spcPts val="1000"/>
              </a:spcBef>
              <a:buClr>
                <a:srgbClr val="A53010"/>
              </a:buClr>
            </a:pPr>
            <a:r>
              <a:rPr lang="en-GB" dirty="0">
                <a:solidFill>
                  <a:prstClr val="black">
                    <a:lumMod val="75000"/>
                    <a:lumOff val="25000"/>
                  </a:prstClr>
                </a:solidFill>
                <a:latin typeface="Century Gothic" panose="020B0502020202020204"/>
              </a:rPr>
              <a:t>&gt;&gt;&gt; </a:t>
            </a:r>
            <a:r>
              <a:rPr lang="en-GB" dirty="0">
                <a:solidFill>
                  <a:prstClr val="black">
                    <a:lumMod val="75000"/>
                    <a:lumOff val="25000"/>
                  </a:prstClr>
                </a:solidFill>
                <a:latin typeface="Times New Roman" panose="02020603050405020304" pitchFamily="18" charset="0"/>
                <a:cs typeface="Times New Roman" panose="02020603050405020304" pitchFamily="18" charset="0"/>
              </a:rPr>
              <a:t>x= array([2, 4, 1, 11, 44, 6, 8, 0, 4, 3, 2],float)</a:t>
            </a:r>
          </a:p>
          <a:p>
            <a:pPr lvl="0" defTabSz="457200">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&gt;&gt;&gt;x[2:-2]</a:t>
            </a:r>
          </a:p>
          <a:p>
            <a:pPr lvl="0" defTabSz="457200">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array([1, 11, 44, 6, 8, 0, 4])</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max(x)  : return the maximum entry.</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min(x)  : return the minimum entry.</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sort(x)   : sort array in ascending order. </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sum (x)  : sum of entries in an array.</a:t>
            </a:r>
          </a:p>
          <a:p>
            <a:pPr marL="342900" lvl="0" indent="-342900" defTabSz="457200">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mean(x) : calculates mean of an entry</a:t>
            </a:r>
            <a:r>
              <a:rPr lang="en-GB" dirty="0" smtClean="0">
                <a:solidFill>
                  <a:prstClr val="black">
                    <a:lumMod val="75000"/>
                    <a:lumOff val="25000"/>
                  </a:prstClr>
                </a:solidFill>
                <a:latin typeface="Times New Roman" panose="02020603050405020304" pitchFamily="18" charset="0"/>
                <a:cs typeface="Times New Roman" panose="02020603050405020304" pitchFamily="18" charset="0"/>
              </a:rPr>
              <a:t>.</a:t>
            </a:r>
            <a:endParaRPr lang="en-GB"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defTabSz="457200">
              <a:spcBef>
                <a:spcPts val="1000"/>
              </a:spcBef>
              <a:buClr>
                <a:srgbClr val="A53010"/>
              </a:buClr>
              <a:buFont typeface="Wingdings 3" charset="2"/>
              <a:buChar char=""/>
            </a:pP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std</a:t>
            </a:r>
            <a:r>
              <a:rPr lang="en-GB" dirty="0">
                <a:solidFill>
                  <a:prstClr val="black">
                    <a:lumMod val="75000"/>
                    <a:lumOff val="25000"/>
                  </a:prstClr>
                </a:solidFill>
                <a:latin typeface="Times New Roman" panose="02020603050405020304" pitchFamily="18" charset="0"/>
                <a:cs typeface="Times New Roman" panose="02020603050405020304" pitchFamily="18" charset="0"/>
              </a:rPr>
              <a:t>(x)     :  </a:t>
            </a:r>
            <a:r>
              <a:rPr lang="en-GB" dirty="0" smtClean="0">
                <a:solidFill>
                  <a:prstClr val="black">
                    <a:lumMod val="75000"/>
                    <a:lumOff val="25000"/>
                  </a:prstClr>
                </a:solidFill>
                <a:latin typeface="Times New Roman" panose="02020603050405020304" pitchFamily="18" charset="0"/>
                <a:cs typeface="Times New Roman" panose="02020603050405020304" pitchFamily="18" charset="0"/>
              </a:rPr>
              <a:t>calculates the standard deviations of entries</a:t>
            </a:r>
            <a:r>
              <a:rPr lang="en-GB" dirty="0">
                <a:solidFill>
                  <a:prstClr val="black">
                    <a:lumMod val="75000"/>
                    <a:lumOff val="25000"/>
                  </a:prst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95687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4218EF-5040-4E39-A00E-3176E44D8A0D}"/>
              </a:ext>
            </a:extLst>
          </p:cNvPr>
          <p:cNvSpPr txBox="1"/>
          <p:nvPr/>
        </p:nvSpPr>
        <p:spPr>
          <a:xfrm>
            <a:off x="1004340" y="157817"/>
            <a:ext cx="10418163" cy="52322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txBody>
          <a:bodyPr wrap="square">
            <a:spAutoFit/>
          </a:bodyPr>
          <a:lstStyle/>
          <a:p>
            <a:pPr algn="ctr"/>
            <a:r>
              <a:rPr lang="en-GB" sz="2800" b="1" dirty="0">
                <a:solidFill>
                  <a:schemeClr val="bg1"/>
                </a:solidFill>
                <a:latin typeface="Times New Roman" panose="02020603050405020304" pitchFamily="18" charset="0"/>
                <a:cs typeface="Times New Roman" panose="02020603050405020304" pitchFamily="18" charset="0"/>
              </a:rPr>
              <a:t>Polynomials in Python</a:t>
            </a:r>
            <a:endParaRPr lang="ar-IQ" sz="2800" dirty="0">
              <a:solidFill>
                <a:schemeClr val="bg1"/>
              </a:solidFill>
            </a:endParaRPr>
          </a:p>
        </p:txBody>
      </p:sp>
      <p:sp>
        <p:nvSpPr>
          <p:cNvPr id="4" name="Content Placeholder 2">
            <a:extLst>
              <a:ext uri="{FF2B5EF4-FFF2-40B4-BE49-F238E27FC236}">
                <a16:creationId xmlns:a16="http://schemas.microsoft.com/office/drawing/2014/main" id="{4B28EA5E-B0F3-4149-BDB8-860ACC79A257}"/>
              </a:ext>
            </a:extLst>
          </p:cNvPr>
          <p:cNvSpPr txBox="1">
            <a:spLocks/>
          </p:cNvSpPr>
          <p:nvPr/>
        </p:nvSpPr>
        <p:spPr>
          <a:xfrm>
            <a:off x="284813" y="923020"/>
            <a:ext cx="11647357" cy="5193983"/>
          </a:xfrm>
          <a:prstGeom prst="rect">
            <a:avLst/>
          </a:prstGeom>
        </p:spPr>
        <p:txBody>
          <a:bodyPr>
            <a:norm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rtl="0">
              <a:buFont typeface="Calibri" panose="020F0502020204030204" pitchFamily="34" charset="0"/>
              <a:buNone/>
            </a:pPr>
            <a:r>
              <a:rPr lang="en-GB" sz="2400" dirty="0">
                <a:latin typeface="Times New Roman" panose="02020603050405020304" pitchFamily="18" charset="0"/>
                <a:cs typeface="Times New Roman" panose="02020603050405020304" pitchFamily="18" charset="0"/>
              </a:rPr>
              <a:t>The function  </a:t>
            </a:r>
            <a:r>
              <a:rPr lang="en-GB" sz="2400" b="1" i="1" dirty="0">
                <a:latin typeface="Times New Roman" panose="02020603050405020304" pitchFamily="18" charset="0"/>
                <a:cs typeface="Times New Roman" panose="02020603050405020304" pitchFamily="18" charset="0"/>
              </a:rPr>
              <a:t>poly1d() </a:t>
            </a:r>
            <a:r>
              <a:rPr lang="en-GB" sz="2400" dirty="0">
                <a:latin typeface="Times New Roman" panose="02020603050405020304" pitchFamily="18" charset="0"/>
                <a:cs typeface="Times New Roman" panose="02020603050405020304" pitchFamily="18" charset="0"/>
              </a:rPr>
              <a:t>can be used to define the polynomials. To use it properly you need first to specify the coefficient. </a:t>
            </a:r>
          </a:p>
          <a:p>
            <a:pPr marL="0" indent="0" algn="just" rtl="0">
              <a:buFont typeface="Calibri" panose="020F0502020204030204" pitchFamily="34" charset="0"/>
              <a:buNone/>
            </a:pPr>
            <a:r>
              <a:rPr lang="en-GB" sz="2400" dirty="0">
                <a:highlight>
                  <a:srgbClr val="FFFF00"/>
                </a:highlight>
                <a:latin typeface="Times New Roman" panose="02020603050405020304" pitchFamily="18" charset="0"/>
                <a:cs typeface="Times New Roman" panose="02020603050405020304" pitchFamily="18" charset="0"/>
              </a:rPr>
              <a:t>Example:</a:t>
            </a:r>
          </a:p>
          <a:p>
            <a:pPr marL="0" indent="0" algn="just" rtl="0">
              <a:buFont typeface="Calibri" panose="020F0502020204030204" pitchFamily="34" charset="0"/>
              <a:buNone/>
            </a:pPr>
            <a:r>
              <a:rPr lang="en-GB" sz="2400" dirty="0">
                <a:latin typeface="Times New Roman" panose="02020603050405020304" pitchFamily="18" charset="0"/>
                <a:cs typeface="Times New Roman" panose="02020603050405020304" pitchFamily="18" charset="0"/>
              </a:rPr>
              <a:t>&gt;&gt;&gt;y=poly1d([3,2,6])</a:t>
            </a:r>
          </a:p>
          <a:p>
            <a:pPr marL="0" indent="0" algn="just" rtl="0">
              <a:buFont typeface="Calibri" panose="020F0502020204030204" pitchFamily="34" charset="0"/>
              <a:buNone/>
            </a:pPr>
            <a:r>
              <a:rPr lang="en-GB" sz="2400" dirty="0">
                <a:latin typeface="Times New Roman" panose="02020603050405020304" pitchFamily="18" charset="0"/>
                <a:cs typeface="Times New Roman" panose="02020603050405020304" pitchFamily="18" charset="0"/>
              </a:rPr>
              <a:t>&gt;&gt;&gt; print y</a:t>
            </a:r>
          </a:p>
          <a:p>
            <a:pPr marL="0" indent="0" algn="just" rtl="0">
              <a:buFont typeface="Calibri" panose="020F0502020204030204" pitchFamily="34" charset="0"/>
              <a:buNone/>
            </a:pPr>
            <a:endParaRPr lang="en-GB" sz="2400" dirty="0">
              <a:latin typeface="Times New Roman" panose="02020603050405020304" pitchFamily="18" charset="0"/>
              <a:cs typeface="Times New Roman" panose="02020603050405020304" pitchFamily="18" charset="0"/>
            </a:endParaRPr>
          </a:p>
          <a:p>
            <a:pPr marL="0" indent="0" algn="just" rtl="0">
              <a:buFont typeface="Calibri" panose="020F0502020204030204" pitchFamily="34" charset="0"/>
              <a:buNone/>
            </a:pPr>
            <a:r>
              <a:rPr lang="en-GB" sz="2400" dirty="0">
                <a:latin typeface="Times New Roman" panose="02020603050405020304" pitchFamily="18" charset="0"/>
                <a:cs typeface="Times New Roman" panose="02020603050405020304" pitchFamily="18" charset="0"/>
              </a:rPr>
              <a:t>By using this code you will see that this makes a polynomial with the equation 3x</a:t>
            </a:r>
            <a:r>
              <a:rPr lang="en-GB" sz="2400" baseline="30000" dirty="0">
                <a:latin typeface="Times New Roman" panose="02020603050405020304" pitchFamily="18" charset="0"/>
                <a:cs typeface="Times New Roman" panose="02020603050405020304" pitchFamily="18" charset="0"/>
              </a:rPr>
              <a:t>2 </a:t>
            </a:r>
            <a:r>
              <a:rPr lang="en-GB" sz="2400" dirty="0">
                <a:latin typeface="Times New Roman" panose="02020603050405020304" pitchFamily="18" charset="0"/>
                <a:cs typeface="Times New Roman" panose="02020603050405020304" pitchFamily="18" charset="0"/>
              </a:rPr>
              <a:t> + 2x +6, i.e. highest order term first. Also the terms number defines the degree of the polynomial.</a:t>
            </a:r>
          </a:p>
          <a:p>
            <a:pPr marL="0" indent="0" algn="just" rtl="0">
              <a:buFont typeface="Calibri" panose="020F0502020204030204" pitchFamily="34" charset="0"/>
              <a:buNone/>
            </a:pPr>
            <a:endParaRPr lang="en-GB" sz="2400" dirty="0">
              <a:latin typeface="Times New Roman" panose="02020603050405020304" pitchFamily="18" charset="0"/>
              <a:cs typeface="Times New Roman" panose="02020603050405020304" pitchFamily="18" charset="0"/>
            </a:endParaRPr>
          </a:p>
          <a:p>
            <a:pPr marL="0" indent="0" algn="just" rtl="0">
              <a:buFont typeface="Calibri" panose="020F0502020204030204" pitchFamily="34" charset="0"/>
              <a:buNone/>
            </a:pPr>
            <a:r>
              <a:rPr lang="en-GB" sz="2400" b="1" dirty="0">
                <a:solidFill>
                  <a:schemeClr val="bg1"/>
                </a:solidFill>
                <a:highlight>
                  <a:srgbClr val="800000"/>
                </a:highlight>
                <a:latin typeface="Times New Roman" panose="02020603050405020304" pitchFamily="18" charset="0"/>
                <a:cs typeface="Times New Roman" panose="02020603050405020304" pitchFamily="18" charset="0"/>
              </a:rPr>
              <a:t>Note: </a:t>
            </a:r>
            <a:r>
              <a:rPr lang="en-GB" sz="2400" b="1" dirty="0">
                <a:latin typeface="Times New Roman" panose="02020603050405020304" pitchFamily="18" charset="0"/>
                <a:cs typeface="Times New Roman" panose="02020603050405020304" pitchFamily="18" charset="0"/>
              </a:rPr>
              <a:t>You should Take care when entering polynomials containing coefficients that are zero.  For example 5x</a:t>
            </a:r>
            <a:r>
              <a:rPr lang="en-GB" sz="2400" b="1" baseline="30000" dirty="0">
                <a:latin typeface="Times New Roman" panose="02020603050405020304" pitchFamily="18" charset="0"/>
                <a:cs typeface="Times New Roman" panose="02020603050405020304" pitchFamily="18" charset="0"/>
              </a:rPr>
              <a:t>3</a:t>
            </a:r>
            <a:r>
              <a:rPr lang="en-GB" sz="2400" b="1" dirty="0">
                <a:latin typeface="Times New Roman" panose="02020603050405020304" pitchFamily="18" charset="0"/>
                <a:cs typeface="Times New Roman" panose="02020603050405020304" pitchFamily="18" charset="0"/>
              </a:rPr>
              <a:t> +2x must be entered with coefficients [5, 0, 2, 0].</a:t>
            </a:r>
          </a:p>
          <a:p>
            <a:pPr marL="0" indent="0" algn="just" rtl="0">
              <a:buFont typeface="Calibri" panose="020F0502020204030204" pitchFamily="34" charset="0"/>
              <a:buNone/>
            </a:pP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728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6AE9384-6CB4-41E0-A45B-3D6D1FEBE391}"/>
              </a:ext>
            </a:extLst>
          </p:cNvPr>
          <p:cNvSpPr txBox="1">
            <a:spLocks/>
          </p:cNvSpPr>
          <p:nvPr/>
        </p:nvSpPr>
        <p:spPr>
          <a:xfrm>
            <a:off x="468442" y="167142"/>
            <a:ext cx="11723558" cy="2740950"/>
          </a:xfrm>
          <a:prstGeom prst="rect">
            <a:avLst/>
          </a:prstGeom>
        </p:spPr>
        <p:txBody>
          <a:bodyPr>
            <a:norm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rtl="0">
              <a:buFont typeface="Calibri" panose="020F0502020204030204" pitchFamily="34" charset="0"/>
              <a:buNone/>
            </a:pPr>
            <a:r>
              <a:rPr lang="en-GB" b="1" dirty="0">
                <a:highlight>
                  <a:srgbClr val="FFFF00"/>
                </a:highlight>
                <a:latin typeface="Times New Roman" panose="02020603050405020304" pitchFamily="18" charset="0"/>
                <a:cs typeface="Times New Roman" panose="02020603050405020304" pitchFamily="18" charset="0"/>
              </a:rPr>
              <a:t>Polynomial plotting</a:t>
            </a: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To making graph with polynomial function we need to define the following:</a:t>
            </a:r>
          </a:p>
          <a:p>
            <a:pPr algn="l" rtl="0"/>
            <a:r>
              <a:rPr lang="en-GB" dirty="0">
                <a:latin typeface="Times New Roman" panose="02020603050405020304" pitchFamily="18" charset="0"/>
                <a:cs typeface="Times New Roman" panose="02020603050405020304" pitchFamily="18" charset="0"/>
              </a:rPr>
              <a:t>Define the polynomial</a:t>
            </a:r>
          </a:p>
          <a:p>
            <a:pPr algn="l" rtl="0">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Organize an array of x points that you intend to plot the polynomial of interest.</a:t>
            </a:r>
          </a:p>
          <a:p>
            <a:pPr algn="l" rtl="0">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Evaluate the polynomial at each array point.</a:t>
            </a:r>
          </a:p>
          <a:p>
            <a:pPr algn="l" rtl="0">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Finally plot the polynomial.</a:t>
            </a:r>
          </a:p>
        </p:txBody>
      </p:sp>
      <p:sp>
        <p:nvSpPr>
          <p:cNvPr id="6" name="TextBox 5">
            <a:extLst>
              <a:ext uri="{FF2B5EF4-FFF2-40B4-BE49-F238E27FC236}">
                <a16:creationId xmlns:a16="http://schemas.microsoft.com/office/drawing/2014/main" id="{B2285EFF-8FE1-40D0-B079-F3079265F109}"/>
              </a:ext>
            </a:extLst>
          </p:cNvPr>
          <p:cNvSpPr txBox="1"/>
          <p:nvPr/>
        </p:nvSpPr>
        <p:spPr>
          <a:xfrm>
            <a:off x="468442" y="2908092"/>
            <a:ext cx="7270230" cy="3477875"/>
          </a:xfrm>
          <a:prstGeom prst="rect">
            <a:avLst/>
          </a:prstGeom>
          <a:noFill/>
        </p:spPr>
        <p:txBody>
          <a:bodyPr wrap="square">
            <a:spAutoFit/>
          </a:bodyPr>
          <a:lstStyle/>
          <a:p>
            <a:pPr marL="0" indent="0" algn="l" rtl="0">
              <a:buFont typeface="Calibri" panose="020F0502020204030204" pitchFamily="34" charset="0"/>
              <a:buNone/>
            </a:pPr>
            <a:r>
              <a:rPr lang="en-GB" sz="2000" dirty="0">
                <a:highlight>
                  <a:srgbClr val="FFFF00"/>
                </a:highlight>
                <a:latin typeface="Times New Roman" panose="02020603050405020304" pitchFamily="18" charset="0"/>
                <a:cs typeface="Times New Roman" panose="02020603050405020304" pitchFamily="18" charset="0"/>
              </a:rPr>
              <a:t>Example:</a:t>
            </a:r>
          </a:p>
          <a:p>
            <a:pPr marL="0" indent="0" algn="l" rtl="0">
              <a:buFont typeface="Calibri" panose="020F0502020204030204" pitchFamily="34" charset="0"/>
              <a:buNone/>
            </a:pPr>
            <a:r>
              <a:rPr lang="en-GB" sz="2000" dirty="0">
                <a:latin typeface="Times New Roman" panose="02020603050405020304" pitchFamily="18" charset="0"/>
                <a:cs typeface="Times New Roman" panose="02020603050405020304" pitchFamily="18" charset="0"/>
              </a:rPr>
              <a:t>Plot the function 4x</a:t>
            </a:r>
            <a:r>
              <a:rPr lang="en-GB" sz="2000" baseline="30000" dirty="0">
                <a:latin typeface="Times New Roman" panose="02020603050405020304" pitchFamily="18" charset="0"/>
                <a:cs typeface="Times New Roman" panose="02020603050405020304" pitchFamily="18" charset="0"/>
              </a:rPr>
              <a:t>2</a:t>
            </a:r>
            <a:r>
              <a:rPr lang="en-GB" sz="2000" dirty="0">
                <a:latin typeface="Times New Roman" panose="02020603050405020304" pitchFamily="18" charset="0"/>
                <a:cs typeface="Times New Roman" panose="02020603050405020304" pitchFamily="18" charset="0"/>
              </a:rPr>
              <a:t> +3x-10 by creating an array of x points between -5 and 5.</a:t>
            </a:r>
          </a:p>
          <a:p>
            <a:pPr marL="0" indent="0" algn="l" rtl="0">
              <a:buFont typeface="Calibri" panose="020F0502020204030204" pitchFamily="34" charset="0"/>
              <a:buNone/>
            </a:pPr>
            <a:r>
              <a:rPr lang="en-GB" sz="2000" dirty="0"/>
              <a:t>&gt;&gt;&gt;import </a:t>
            </a:r>
            <a:r>
              <a:rPr lang="en-GB" sz="2000" dirty="0" err="1"/>
              <a:t>matplotlib.pyplot</a:t>
            </a:r>
            <a:r>
              <a:rPr lang="en-GB" sz="2000" dirty="0"/>
              <a:t> as </a:t>
            </a:r>
            <a:r>
              <a:rPr lang="en-GB" sz="2000" dirty="0" err="1"/>
              <a:t>plt</a:t>
            </a:r>
            <a:endParaRPr lang="en-GB" sz="2000" dirty="0"/>
          </a:p>
          <a:p>
            <a:pPr marL="0" indent="0" algn="l" rtl="0">
              <a:buFont typeface="Calibri" panose="020F0502020204030204" pitchFamily="34" charset="0"/>
              <a:buNone/>
            </a:pPr>
            <a:r>
              <a:rPr lang="en-GB" sz="2000" dirty="0"/>
              <a:t>&gt;&gt;&gt;from </a:t>
            </a:r>
            <a:r>
              <a:rPr lang="en-GB" sz="2000" dirty="0" err="1"/>
              <a:t>numpy</a:t>
            </a:r>
            <a:r>
              <a:rPr lang="en-GB" sz="2000" dirty="0"/>
              <a:t> import*</a:t>
            </a:r>
          </a:p>
          <a:p>
            <a:pPr marL="0" indent="0" algn="l" rtl="0">
              <a:buFont typeface="Calibri" panose="020F0502020204030204" pitchFamily="34" charset="0"/>
              <a:buNone/>
            </a:pPr>
            <a:r>
              <a:rPr lang="en-GB" sz="2000" dirty="0"/>
              <a:t>&gt;&gt;&gt; p= poly1d([4,3,-10])                               </a:t>
            </a:r>
          </a:p>
          <a:p>
            <a:pPr marL="0" indent="0" algn="l" rtl="0">
              <a:buFont typeface="Calibri" panose="020F0502020204030204" pitchFamily="34" charset="0"/>
              <a:buNone/>
            </a:pPr>
            <a:r>
              <a:rPr lang="en-GB" sz="2000" dirty="0"/>
              <a:t>&gt;&gt;&gt;x= </a:t>
            </a:r>
            <a:r>
              <a:rPr lang="en-GB" sz="2000" dirty="0" err="1"/>
              <a:t>linspace</a:t>
            </a:r>
            <a:r>
              <a:rPr lang="en-GB" sz="2000" dirty="0"/>
              <a:t>(-5, 5, 100)</a:t>
            </a:r>
          </a:p>
          <a:p>
            <a:pPr marL="0" indent="0" algn="l" rtl="0">
              <a:buFont typeface="Calibri" panose="020F0502020204030204" pitchFamily="34" charset="0"/>
              <a:buNone/>
            </a:pPr>
            <a:r>
              <a:rPr lang="en-GB" sz="2000" dirty="0"/>
              <a:t>&gt;&gt;&gt; y= p(x)</a:t>
            </a:r>
          </a:p>
          <a:p>
            <a:pPr marL="0" indent="0" algn="l" rtl="0">
              <a:buFont typeface="Calibri" panose="020F0502020204030204" pitchFamily="34" charset="0"/>
              <a:buNone/>
            </a:pPr>
            <a:r>
              <a:rPr lang="en-GB" sz="2000" dirty="0"/>
              <a:t>&gt;&gt;&gt;</a:t>
            </a:r>
            <a:r>
              <a:rPr lang="en-GB" sz="2000" dirty="0" err="1"/>
              <a:t>plt.plot</a:t>
            </a:r>
            <a:r>
              <a:rPr lang="en-GB" sz="2000" dirty="0"/>
              <a:t>(</a:t>
            </a:r>
            <a:r>
              <a:rPr lang="en-GB" sz="2000" dirty="0" err="1"/>
              <a:t>x,y</a:t>
            </a:r>
            <a:r>
              <a:rPr lang="en-GB" sz="2000" dirty="0"/>
              <a:t>, ‘</a:t>
            </a:r>
            <a:r>
              <a:rPr lang="en-GB" sz="2000" dirty="0" err="1"/>
              <a:t>ro</a:t>
            </a:r>
            <a:r>
              <a:rPr lang="en-GB" sz="2000" dirty="0"/>
              <a:t>')</a:t>
            </a:r>
          </a:p>
          <a:p>
            <a:pPr marL="0" indent="0" algn="l" rtl="0">
              <a:buFont typeface="Calibri" panose="020F0502020204030204" pitchFamily="34" charset="0"/>
              <a:buNone/>
            </a:pPr>
            <a:r>
              <a:rPr lang="en-GB" sz="2000" dirty="0"/>
              <a:t>&gt;&gt;&gt;</a:t>
            </a:r>
            <a:r>
              <a:rPr lang="en-GB" sz="2000" dirty="0" err="1"/>
              <a:t>Plt.show</a:t>
            </a:r>
            <a:r>
              <a:rPr lang="en-GB" sz="2000" dirty="0"/>
              <a:t>()</a:t>
            </a:r>
          </a:p>
          <a:p>
            <a:pPr marL="0" indent="0" algn="l" rtl="0">
              <a:buFont typeface="Calibri" panose="020F0502020204030204" pitchFamily="34" charset="0"/>
              <a:buNone/>
            </a:pPr>
            <a:r>
              <a:rPr lang="en-GB" sz="2000" b="1" dirty="0"/>
              <a:t>Note: Add legend and label to the axes</a:t>
            </a:r>
          </a:p>
        </p:txBody>
      </p:sp>
      <p:pic>
        <p:nvPicPr>
          <p:cNvPr id="7" name="Picture 6">
            <a:extLst>
              <a:ext uri="{FF2B5EF4-FFF2-40B4-BE49-F238E27FC236}">
                <a16:creationId xmlns:a16="http://schemas.microsoft.com/office/drawing/2014/main" id="{3149B14C-645E-4D03-8426-06F52DEACDFE}"/>
              </a:ext>
            </a:extLst>
          </p:cNvPr>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7929797" y="2908092"/>
            <a:ext cx="4262203" cy="3060000"/>
          </a:xfrm>
          <a:prstGeom prst="rect">
            <a:avLst/>
          </a:prstGeom>
        </p:spPr>
      </p:pic>
    </p:spTree>
    <p:extLst>
      <p:ext uri="{BB962C8B-B14F-4D97-AF65-F5344CB8AC3E}">
        <p14:creationId xmlns:p14="http://schemas.microsoft.com/office/powerpoint/2010/main" val="3013681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4FB24B5A-BD48-452C-8E3F-E431B6530932}"/>
              </a:ext>
            </a:extLst>
          </p:cNvPr>
          <p:cNvSpPr txBox="1">
            <a:spLocks/>
          </p:cNvSpPr>
          <p:nvPr/>
        </p:nvSpPr>
        <p:spPr>
          <a:xfrm>
            <a:off x="313545" y="263452"/>
            <a:ext cx="11468724" cy="5856923"/>
          </a:xfrm>
          <a:prstGeom prst="rect">
            <a:avLst/>
          </a:prstGeom>
        </p:spPr>
        <p:txBody>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rtl="0">
              <a:buFont typeface="Calibri" panose="020F0502020204030204" pitchFamily="34" charset="0"/>
              <a:buNone/>
            </a:pPr>
            <a:r>
              <a:rPr lang="en-GB" sz="2400" b="1" dirty="0">
                <a:highlight>
                  <a:srgbClr val="FFFF00"/>
                </a:highlight>
                <a:latin typeface="Times New Roman" panose="02020603050405020304" pitchFamily="18" charset="0"/>
                <a:cs typeface="Times New Roman" panose="02020603050405020304" pitchFamily="18" charset="0"/>
              </a:rPr>
              <a:t>How</a:t>
            </a:r>
            <a:r>
              <a:rPr lang="en-GB" b="1" dirty="0">
                <a:highlight>
                  <a:srgbClr val="FFFF00"/>
                </a:highlight>
                <a:latin typeface="Times New Roman" panose="02020603050405020304" pitchFamily="18" charset="0"/>
                <a:cs typeface="Times New Roman" panose="02020603050405020304" pitchFamily="18" charset="0"/>
              </a:rPr>
              <a:t> we can get the roots of polynomial</a:t>
            </a:r>
          </a:p>
          <a:p>
            <a:pPr marL="0" indent="0" algn="just"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The root of polynomial can be obtained by solving the equation p(x)=0. Witten in the form like (x-a)(x-b)=0 so a and b are the roots of polynomial. In Python programming we can find the root of above polynomial that we defined by typing  </a:t>
            </a:r>
            <a:r>
              <a:rPr lang="en-GB" b="1" i="1" dirty="0">
                <a:latin typeface="Times New Roman" panose="02020603050405020304" pitchFamily="18" charset="0"/>
                <a:cs typeface="Times New Roman" panose="02020603050405020304" pitchFamily="18" charset="0"/>
              </a:rPr>
              <a:t>roots(p). </a:t>
            </a:r>
          </a:p>
          <a:p>
            <a:pPr marL="0" indent="0" algn="just" rtl="0">
              <a:buFont typeface="Calibri" panose="020F0502020204030204" pitchFamily="34" charset="0"/>
              <a:buNone/>
            </a:pPr>
            <a:r>
              <a:rPr lang="en-GB" b="1" i="1" dirty="0">
                <a:latin typeface="Times New Roman" panose="02020603050405020304" pitchFamily="18" charset="0"/>
                <a:cs typeface="Times New Roman" panose="02020603050405020304" pitchFamily="18" charset="0"/>
              </a:rPr>
              <a:t> &gt;&gt;&gt;  </a:t>
            </a:r>
            <a:r>
              <a:rPr lang="en-GB" dirty="0">
                <a:latin typeface="Times New Roman" panose="02020603050405020304" pitchFamily="18" charset="0"/>
                <a:cs typeface="Times New Roman" panose="02020603050405020304" pitchFamily="18" charset="0"/>
              </a:rPr>
              <a:t>print</a:t>
            </a:r>
            <a:r>
              <a:rPr lang="en-GB" b="1" i="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roots(p)</a:t>
            </a:r>
          </a:p>
          <a:p>
            <a:pPr marL="0" indent="0" algn="just"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[-2  1.25 ]</a:t>
            </a:r>
          </a:p>
          <a:p>
            <a:pPr marL="0" indent="0" algn="just"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In this example you have to get an array of two real roots, - 2 and 1.25. which is agree with the plotting below.</a:t>
            </a:r>
          </a:p>
        </p:txBody>
      </p:sp>
      <p:pic>
        <p:nvPicPr>
          <p:cNvPr id="3" name="Picture 2">
            <a:extLst>
              <a:ext uri="{FF2B5EF4-FFF2-40B4-BE49-F238E27FC236}">
                <a16:creationId xmlns:a16="http://schemas.microsoft.com/office/drawing/2014/main" id="{CF2638FF-850F-410B-BF64-EBB08638EFE4}"/>
              </a:ext>
            </a:extLst>
          </p:cNvPr>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4599758" y="3161945"/>
            <a:ext cx="4320000" cy="3060000"/>
          </a:xfrm>
          <a:prstGeom prst="rect">
            <a:avLst/>
          </a:prstGeom>
        </p:spPr>
      </p:pic>
      <p:cxnSp>
        <p:nvCxnSpPr>
          <p:cNvPr id="4" name="Straight Arrow Connector 3">
            <a:extLst>
              <a:ext uri="{FF2B5EF4-FFF2-40B4-BE49-F238E27FC236}">
                <a16:creationId xmlns:a16="http://schemas.microsoft.com/office/drawing/2014/main" id="{C1320DFD-ACC9-4BAD-B656-8EBA854EA7EC}"/>
              </a:ext>
            </a:extLst>
          </p:cNvPr>
          <p:cNvCxnSpPr/>
          <p:nvPr/>
        </p:nvCxnSpPr>
        <p:spPr>
          <a:xfrm>
            <a:off x="3931920" y="4568859"/>
            <a:ext cx="2354580" cy="10287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065DC66-809E-4B87-B92D-3F9F0C15FD30}"/>
              </a:ext>
            </a:extLst>
          </p:cNvPr>
          <p:cNvSpPr txBox="1"/>
          <p:nvPr/>
        </p:nvSpPr>
        <p:spPr>
          <a:xfrm>
            <a:off x="1931670" y="4260249"/>
            <a:ext cx="2000250" cy="461665"/>
          </a:xfrm>
          <a:prstGeom prst="rect">
            <a:avLst/>
          </a:prstGeom>
          <a:noFill/>
        </p:spPr>
        <p:txBody>
          <a:bodyPr wrap="square" rtlCol="0">
            <a:spAutoFit/>
          </a:bodyPr>
          <a:lstStyle/>
          <a:p>
            <a:r>
              <a:rPr lang="en-GB" sz="2400" dirty="0"/>
              <a:t>         x=-2, y=0</a:t>
            </a:r>
          </a:p>
        </p:txBody>
      </p:sp>
      <p:cxnSp>
        <p:nvCxnSpPr>
          <p:cNvPr id="6" name="Straight Arrow Connector 5">
            <a:extLst>
              <a:ext uri="{FF2B5EF4-FFF2-40B4-BE49-F238E27FC236}">
                <a16:creationId xmlns:a16="http://schemas.microsoft.com/office/drawing/2014/main" id="{DA0D7D4A-9455-42E1-88F8-B1BD4DEC6035}"/>
              </a:ext>
            </a:extLst>
          </p:cNvPr>
          <p:cNvCxnSpPr/>
          <p:nvPr/>
        </p:nvCxnSpPr>
        <p:spPr>
          <a:xfrm flipH="1">
            <a:off x="7233015" y="4054509"/>
            <a:ext cx="2057400" cy="15430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B410CAC-F03D-4896-8A1D-E1693A443E22}"/>
              </a:ext>
            </a:extLst>
          </p:cNvPr>
          <p:cNvSpPr txBox="1"/>
          <p:nvPr/>
        </p:nvSpPr>
        <p:spPr>
          <a:xfrm>
            <a:off x="9290415" y="3768759"/>
            <a:ext cx="1076595" cy="646331"/>
          </a:xfrm>
          <a:prstGeom prst="rect">
            <a:avLst/>
          </a:prstGeom>
          <a:noFill/>
        </p:spPr>
        <p:txBody>
          <a:bodyPr wrap="square" rtlCol="0">
            <a:spAutoFit/>
          </a:bodyPr>
          <a:lstStyle/>
          <a:p>
            <a:r>
              <a:rPr lang="en-GB" dirty="0"/>
              <a:t>x=1.25</a:t>
            </a:r>
          </a:p>
          <a:p>
            <a:r>
              <a:rPr lang="en-GB" dirty="0"/>
              <a:t>y= 0</a:t>
            </a:r>
          </a:p>
        </p:txBody>
      </p:sp>
    </p:spTree>
    <p:extLst>
      <p:ext uri="{BB962C8B-B14F-4D97-AF65-F5344CB8AC3E}">
        <p14:creationId xmlns:p14="http://schemas.microsoft.com/office/powerpoint/2010/main" val="3728550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FC86CD-FCF0-47F6-927F-9A73890B3794}"/>
              </a:ext>
            </a:extLst>
          </p:cNvPr>
          <p:cNvSpPr txBox="1"/>
          <p:nvPr/>
        </p:nvSpPr>
        <p:spPr>
          <a:xfrm>
            <a:off x="429094" y="1611522"/>
            <a:ext cx="6093500" cy="2308324"/>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a:solidFill>
                  <a:srgbClr val="000000"/>
                </a:solidFill>
                <a:effectLst/>
                <a:latin typeface="Consolas" panose="020B0609020204030204" pitchFamily="49" charset="0"/>
              </a:rPr>
              <a:t>x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A52A2A"/>
                </a:solidFill>
                <a:effectLst/>
                <a:latin typeface="Consolas" panose="020B0609020204030204" pitchFamily="49" charset="0"/>
              </a:rPr>
              <a:t>"A"</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"B"</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"C"</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"D"</a:t>
            </a:r>
            <a:r>
              <a:rPr lang="en-US" b="0" i="0" dirty="0">
                <a:solidFill>
                  <a:srgbClr val="000000"/>
                </a:solidFill>
                <a:effectLst/>
                <a:latin typeface="Consolas" panose="020B0609020204030204" pitchFamily="49" charset="0"/>
              </a:rPr>
              <a:t>])</a:t>
            </a:r>
            <a:r>
              <a:rPr lang="en-US" dirty="0"/>
              <a:t/>
            </a:r>
            <a:br>
              <a:rPr lang="en-US" dirty="0"/>
            </a:br>
            <a:r>
              <a:rPr lang="en-US" b="0" i="0" dirty="0">
                <a:solidFill>
                  <a:srgbClr val="000000"/>
                </a:solidFill>
                <a:effectLst/>
                <a:latin typeface="Consolas" panose="020B0609020204030204" pitchFamily="49" charset="0"/>
              </a:rPr>
              <a:t>y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8</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plt.bar</a:t>
            </a:r>
            <a:r>
              <a:rPr lang="en-US" b="0" i="0" dirty="0">
                <a:solidFill>
                  <a:srgbClr val="000000"/>
                </a:solidFill>
                <a:effectLst/>
                <a:latin typeface="Consolas" panose="020B0609020204030204" pitchFamily="49" charset="0"/>
              </a:rPr>
              <a:t>(</a:t>
            </a:r>
            <a:r>
              <a:rPr lang="en-US" b="0" i="0" dirty="0" err="1">
                <a:solidFill>
                  <a:srgbClr val="000000"/>
                </a:solidFill>
                <a:effectLst/>
                <a:latin typeface="Consolas" panose="020B0609020204030204" pitchFamily="49" charset="0"/>
              </a:rPr>
              <a:t>x,y</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a:t>
            </a:r>
            <a:endParaRPr lang="en-US" dirty="0"/>
          </a:p>
        </p:txBody>
      </p:sp>
      <p:sp>
        <p:nvSpPr>
          <p:cNvPr id="4" name="Rectangle 1">
            <a:extLst>
              <a:ext uri="{FF2B5EF4-FFF2-40B4-BE49-F238E27FC236}">
                <a16:creationId xmlns:a16="http://schemas.microsoft.com/office/drawing/2014/main" id="{FF00711F-EB61-4F91-A310-7E37CDF10F28}"/>
              </a:ext>
            </a:extLst>
          </p:cNvPr>
          <p:cNvSpPr>
            <a:spLocks noChangeArrowheads="1"/>
          </p:cNvSpPr>
          <p:nvPr/>
        </p:nvSpPr>
        <p:spPr bwMode="auto">
          <a:xfrm>
            <a:off x="254833" y="446081"/>
            <a:ext cx="6442022" cy="7642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Creating Bars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Verdana" panose="020B0604030504040204" pitchFamily="34" charset="0"/>
              </a:rPr>
              <a:t>With </a:t>
            </a:r>
            <a:r>
              <a:rPr kumimoji="0" lang="en-US" altLang="en-US" sz="1400" b="0" i="0" u="none" strike="noStrike" cap="none" normalizeH="0" baseline="0" dirty="0" err="1">
                <a:ln>
                  <a:noFill/>
                </a:ln>
                <a:solidFill>
                  <a:srgbClr val="000000"/>
                </a:solidFill>
                <a:effectLst/>
                <a:latin typeface="Verdana" panose="020B0604030504040204" pitchFamily="34" charset="0"/>
              </a:rPr>
              <a:t>Pyplot</a:t>
            </a:r>
            <a:r>
              <a:rPr kumimoji="0" lang="en-US" altLang="en-US" sz="1400" b="0" i="0" u="none" strike="noStrike" cap="none" normalizeH="0" baseline="0" dirty="0">
                <a:ln>
                  <a:noFill/>
                </a:ln>
                <a:solidFill>
                  <a:srgbClr val="000000"/>
                </a:solidFill>
                <a:effectLst/>
                <a:latin typeface="Verdana" panose="020B0604030504040204" pitchFamily="34" charset="0"/>
              </a:rPr>
              <a:t>, you can use the </a:t>
            </a:r>
            <a:r>
              <a:rPr kumimoji="0" lang="en-US" altLang="en-US" sz="1400" b="0" i="0" u="none" strike="noStrike" cap="none" normalizeH="0" baseline="0" dirty="0">
                <a:ln>
                  <a:noFill/>
                </a:ln>
                <a:solidFill>
                  <a:srgbClr val="DC143C"/>
                </a:solidFill>
                <a:effectLst/>
                <a:latin typeface="Consolas" panose="020B0609020204030204" pitchFamily="49" charset="0"/>
              </a:rPr>
              <a:t>bar()</a:t>
            </a:r>
            <a:r>
              <a:rPr kumimoji="0" lang="en-US" altLang="en-US" sz="1400" b="0" i="0" u="none" strike="noStrike" cap="none" normalizeH="0" baseline="0" dirty="0">
                <a:ln>
                  <a:noFill/>
                </a:ln>
                <a:solidFill>
                  <a:srgbClr val="000000"/>
                </a:solidFill>
                <a:effectLst/>
                <a:latin typeface="Verdana" panose="020B0604030504040204" pitchFamily="34" charset="0"/>
              </a:rPr>
              <a:t> function to draw bar graphs:</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CA25A558-1A08-4593-A188-E859E233ECD3}"/>
              </a:ext>
            </a:extLst>
          </p:cNvPr>
          <p:cNvSpPr>
            <a:spLocks noChangeArrowheads="1"/>
          </p:cNvSpPr>
          <p:nvPr/>
        </p:nvSpPr>
        <p:spPr bwMode="auto">
          <a:xfrm>
            <a:off x="254833" y="5281816"/>
            <a:ext cx="9389463" cy="7950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Bar Color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Verdana" panose="020B0604030504040204" pitchFamily="34" charset="0"/>
              </a:rPr>
              <a:t>The </a:t>
            </a:r>
            <a:r>
              <a:rPr kumimoji="0" lang="en-US" altLang="en-US" sz="1600" b="0" i="0" u="none" strike="noStrike" cap="none" normalizeH="0" baseline="0" dirty="0">
                <a:ln>
                  <a:noFill/>
                </a:ln>
                <a:solidFill>
                  <a:srgbClr val="DC143C"/>
                </a:solidFill>
                <a:effectLst/>
                <a:latin typeface="Consolas" panose="020B0609020204030204" pitchFamily="49" charset="0"/>
              </a:rPr>
              <a:t>bar()</a:t>
            </a:r>
            <a:r>
              <a:rPr kumimoji="0" lang="en-US" altLang="en-US" sz="1600" b="0" i="0" u="none" strike="noStrike" cap="none" normalizeH="0" baseline="0" dirty="0">
                <a:ln>
                  <a:noFill/>
                </a:ln>
                <a:solidFill>
                  <a:srgbClr val="000000"/>
                </a:solidFill>
                <a:effectLst/>
                <a:latin typeface="Verdana" panose="020B0604030504040204" pitchFamily="34" charset="0"/>
              </a:rPr>
              <a:t> and </a:t>
            </a:r>
            <a:r>
              <a:rPr kumimoji="0" lang="en-US" altLang="en-US" sz="1600" b="0" i="0" u="none" strike="noStrike" cap="none" normalizeH="0" baseline="0" dirty="0" err="1">
                <a:ln>
                  <a:noFill/>
                </a:ln>
                <a:solidFill>
                  <a:srgbClr val="DC143C"/>
                </a:solidFill>
                <a:effectLst/>
                <a:latin typeface="Consolas" panose="020B0609020204030204" pitchFamily="49" charset="0"/>
              </a:rPr>
              <a:t>barh</a:t>
            </a:r>
            <a:r>
              <a:rPr kumimoji="0" lang="en-US" altLang="en-US" sz="1600" b="0" i="0" u="none" strike="noStrike" cap="none" normalizeH="0" baseline="0" dirty="0">
                <a:ln>
                  <a:noFill/>
                </a:ln>
                <a:solidFill>
                  <a:srgbClr val="DC143C"/>
                </a:solidFill>
                <a:effectLst/>
                <a:latin typeface="Consolas" panose="020B0609020204030204" pitchFamily="49" charset="0"/>
              </a:rPr>
              <a:t>()</a:t>
            </a:r>
            <a:r>
              <a:rPr kumimoji="0" lang="en-US" altLang="en-US" sz="1600" b="0" i="0" u="none" strike="noStrike" cap="none" normalizeH="0" baseline="0" dirty="0">
                <a:ln>
                  <a:noFill/>
                </a:ln>
                <a:solidFill>
                  <a:srgbClr val="000000"/>
                </a:solidFill>
                <a:effectLst/>
                <a:latin typeface="Verdana" panose="020B0604030504040204" pitchFamily="34" charset="0"/>
              </a:rPr>
              <a:t> takes the keyword argument </a:t>
            </a:r>
            <a:r>
              <a:rPr kumimoji="0" lang="en-US" altLang="en-US" sz="1600" b="0" i="0" u="none" strike="noStrike" cap="none" normalizeH="0" baseline="0" dirty="0">
                <a:ln>
                  <a:noFill/>
                </a:ln>
                <a:solidFill>
                  <a:srgbClr val="DC143C"/>
                </a:solidFill>
                <a:effectLst/>
                <a:latin typeface="Consolas" panose="020B0609020204030204" pitchFamily="49" charset="0"/>
              </a:rPr>
              <a:t>color</a:t>
            </a:r>
            <a:r>
              <a:rPr kumimoji="0" lang="en-US" altLang="en-US" sz="1600" b="0" i="0" u="none" strike="noStrike" cap="none" normalizeH="0" baseline="0" dirty="0">
                <a:ln>
                  <a:noFill/>
                </a:ln>
                <a:solidFill>
                  <a:srgbClr val="000000"/>
                </a:solidFill>
                <a:effectLst/>
                <a:latin typeface="Verdana" panose="020B0604030504040204" pitchFamily="34" charset="0"/>
              </a:rPr>
              <a:t> to set the color of the bars: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62F7454C-7819-47A5-9EED-0D12577AB4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4702" y="1146221"/>
            <a:ext cx="5972465" cy="4476638"/>
          </a:xfrm>
          <a:prstGeom prst="rect">
            <a:avLst/>
          </a:prstGeom>
        </p:spPr>
      </p:pic>
    </p:spTree>
    <p:extLst>
      <p:ext uri="{BB962C8B-B14F-4D97-AF65-F5344CB8AC3E}">
        <p14:creationId xmlns:p14="http://schemas.microsoft.com/office/powerpoint/2010/main" val="302661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44E90D-E512-4152-ACCB-5B52CFAB4240}"/>
              </a:ext>
            </a:extLst>
          </p:cNvPr>
          <p:cNvSpPr/>
          <p:nvPr/>
        </p:nvSpPr>
        <p:spPr>
          <a:xfrm>
            <a:off x="564629" y="173164"/>
            <a:ext cx="11062741" cy="64633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                                   Histograms</a:t>
            </a:r>
            <a:endParaRPr kumimoji="0" lang="ar-IQ" sz="2000" b="0" i="0" u="none" strike="noStrike" kern="0" cap="none" spc="0" normalizeH="0" baseline="0" noProof="0" dirty="0">
              <a:ln>
                <a:noFill/>
              </a:ln>
              <a:solidFill>
                <a:schemeClr val="bg1"/>
              </a:solidFill>
              <a:effectLst/>
              <a:uLnTx/>
              <a:uFillTx/>
            </a:endParaRPr>
          </a:p>
        </p:txBody>
      </p:sp>
      <p:sp>
        <p:nvSpPr>
          <p:cNvPr id="3" name="Content Placeholder 2">
            <a:extLst>
              <a:ext uri="{FF2B5EF4-FFF2-40B4-BE49-F238E27FC236}">
                <a16:creationId xmlns:a16="http://schemas.microsoft.com/office/drawing/2014/main" id="{58AB9A57-5D94-4665-B1F9-BB998AFF6D37}"/>
              </a:ext>
            </a:extLst>
          </p:cNvPr>
          <p:cNvSpPr txBox="1">
            <a:spLocks/>
          </p:cNvSpPr>
          <p:nvPr/>
        </p:nvSpPr>
        <p:spPr>
          <a:xfrm>
            <a:off x="564628" y="992160"/>
            <a:ext cx="11277601" cy="4873680"/>
          </a:xfrm>
          <a:prstGeom prst="rect">
            <a:avLst/>
          </a:prstGeom>
        </p:spPr>
        <p:txBody>
          <a:bodyPr>
            <a:normAutofit fontScale="92500" lnSpcReduction="10000"/>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Histograms are a very useful way to graphically display 1D data. You can plot a histogram for an array r using hist(r).</a:t>
            </a:r>
          </a:p>
          <a:p>
            <a:pPr marL="0" indent="0" algn="l" defTabSz="457200" rtl="0">
              <a:lnSpc>
                <a:spcPct val="100000"/>
              </a:lnSpc>
              <a:buClr>
                <a:srgbClr val="A53010"/>
              </a:buClr>
              <a:buFont typeface="Calibri" panose="020F0502020204030204" pitchFamily="34" charset="0"/>
              <a:buNone/>
            </a:pPr>
            <a:r>
              <a:rPr lang="en-GB" sz="1800" b="1" dirty="0">
                <a:solidFill>
                  <a:prstClr val="black">
                    <a:lumMod val="75000"/>
                    <a:lumOff val="25000"/>
                  </a:prstClr>
                </a:solidFill>
                <a:highlight>
                  <a:srgbClr val="FFFF00"/>
                </a:highlight>
                <a:latin typeface="Times New Roman" panose="02020603050405020304" pitchFamily="18" charset="0"/>
                <a:cs typeface="Times New Roman" panose="02020603050405020304" pitchFamily="18" charset="0"/>
              </a:rPr>
              <a:t>Example 1:</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&gt;&gt;&gt;import </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matplotlib.pyplot</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 as </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plt</a:t>
            </a:r>
            <a:endParaRPr lang="en-GB" sz="18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&gt;&gt;&gt;ages = [22,55,62,45,21,22,34,42,42,4,99,102,110,120,121,122,130,111,115,112,80,75,65,54,44,43,42,48]</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&gt;&gt;&gt;bins =  [0,10,20,30,40,50,60,70,80,90,100,110,120,130]</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plt.hist</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(ages, bins, </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histtype</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='bar', </a:t>
            </a:r>
            <a:r>
              <a:rPr lang="en-GB" sz="1800" dirty="0" smtClean="0">
                <a:solidFill>
                  <a:prstClr val="black">
                    <a:lumMod val="75000"/>
                    <a:lumOff val="25000"/>
                  </a:prstClr>
                </a:solidFill>
                <a:latin typeface="Times New Roman" panose="02020603050405020304" pitchFamily="18" charset="0"/>
                <a:cs typeface="Times New Roman" panose="02020603050405020304" pitchFamily="18" charset="0"/>
              </a:rPr>
              <a:t>width=0.8</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plt.xlabel</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('x')</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plt.ylabel</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('y')</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plt.title</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('Interesting histogram\</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nCheck</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 it out')</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plt.legend</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plt.grid</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indent="0" algn="l" defTabSz="457200" rtl="0">
              <a:lnSpc>
                <a:spcPct val="100000"/>
              </a:lnSpc>
              <a:buClr>
                <a:srgbClr val="A53010"/>
              </a:buClr>
              <a:buFont typeface="Calibri" panose="020F0502020204030204" pitchFamily="34" charset="0"/>
              <a:buNone/>
            </a:pP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sz="1800" dirty="0" err="1">
                <a:solidFill>
                  <a:prstClr val="black">
                    <a:lumMod val="75000"/>
                    <a:lumOff val="25000"/>
                  </a:prstClr>
                </a:solidFill>
                <a:latin typeface="Times New Roman" panose="02020603050405020304" pitchFamily="18" charset="0"/>
                <a:cs typeface="Times New Roman" panose="02020603050405020304" pitchFamily="18" charset="0"/>
              </a:rPr>
              <a:t>plt.show</a:t>
            </a:r>
            <a:r>
              <a:rPr lang="en-GB" sz="1800"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indent="0" algn="l" rtl="0">
              <a:buFont typeface="Calibri" panose="020F0502020204030204" pitchFamily="34" charset="0"/>
              <a:buNone/>
            </a:pPr>
            <a:endParaRPr lang="ar-IQ" dirty="0"/>
          </a:p>
        </p:txBody>
      </p:sp>
      <p:pic>
        <p:nvPicPr>
          <p:cNvPr id="4" name="Picture 3">
            <a:extLst>
              <a:ext uri="{FF2B5EF4-FFF2-40B4-BE49-F238E27FC236}">
                <a16:creationId xmlns:a16="http://schemas.microsoft.com/office/drawing/2014/main" id="{F115A557-A0C1-4297-8BB9-66BD9FFC19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5919" y="2827991"/>
            <a:ext cx="4766310" cy="3417570"/>
          </a:xfrm>
          <a:prstGeom prst="rect">
            <a:avLst/>
          </a:prstGeom>
        </p:spPr>
      </p:pic>
    </p:spTree>
    <p:extLst>
      <p:ext uri="{BB962C8B-B14F-4D97-AF65-F5344CB8AC3E}">
        <p14:creationId xmlns:p14="http://schemas.microsoft.com/office/powerpoint/2010/main" val="3337610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905428-13A3-433E-99DB-6958BA6194B3}"/>
              </a:ext>
            </a:extLst>
          </p:cNvPr>
          <p:cNvSpPr txBox="1"/>
          <p:nvPr/>
        </p:nvSpPr>
        <p:spPr>
          <a:xfrm>
            <a:off x="303551" y="212573"/>
            <a:ext cx="5167859" cy="523220"/>
          </a:xfrm>
          <a:prstGeom prst="rect">
            <a:avLst/>
          </a:prstGeom>
          <a:noFill/>
        </p:spPr>
        <p:txBody>
          <a:bodyPr wrap="square">
            <a:spAutoFit/>
          </a:bodyPr>
          <a:lstStyle/>
          <a:p>
            <a:pPr marL="285750" indent="-285750" algn="l">
              <a:buClr>
                <a:srgbClr val="FF0000"/>
              </a:buClr>
              <a:buFont typeface="Wingdings" panose="05000000000000000000" pitchFamily="2" charset="2"/>
              <a:buChar char="q"/>
            </a:pPr>
            <a:r>
              <a:rPr lang="en-US" sz="2800" b="0" i="0" dirty="0">
                <a:solidFill>
                  <a:srgbClr val="000000"/>
                </a:solidFill>
                <a:effectLst/>
                <a:latin typeface="Times New Roman" panose="02020603050405020304" pitchFamily="18" charset="0"/>
                <a:cs typeface="Times New Roman" panose="02020603050405020304" pitchFamily="18" charset="0"/>
              </a:rPr>
              <a:t>Matplotlib Pie Charts</a:t>
            </a:r>
          </a:p>
        </p:txBody>
      </p:sp>
      <p:sp>
        <p:nvSpPr>
          <p:cNvPr id="6" name="TextBox 5">
            <a:extLst>
              <a:ext uri="{FF2B5EF4-FFF2-40B4-BE49-F238E27FC236}">
                <a16:creationId xmlns:a16="http://schemas.microsoft.com/office/drawing/2014/main" id="{E18F94C9-C4BB-4B04-A465-23F4FEFF8BDB}"/>
              </a:ext>
            </a:extLst>
          </p:cNvPr>
          <p:cNvSpPr txBox="1"/>
          <p:nvPr/>
        </p:nvSpPr>
        <p:spPr>
          <a:xfrm>
            <a:off x="303551" y="961001"/>
            <a:ext cx="8465695" cy="830997"/>
          </a:xfrm>
          <a:prstGeom prst="rect">
            <a:avLst/>
          </a:prstGeom>
          <a:noFill/>
        </p:spPr>
        <p:txBody>
          <a:bodyPr wrap="square">
            <a:spAutoFit/>
          </a:bodyPr>
          <a:lstStyle/>
          <a:p>
            <a:r>
              <a:rPr lang="en-GB" sz="2400" dirty="0">
                <a:solidFill>
                  <a:srgbClr val="FF0000"/>
                </a:solidFill>
              </a:rPr>
              <a:t>Creating Pie Charts </a:t>
            </a:r>
          </a:p>
          <a:p>
            <a:r>
              <a:rPr lang="en-GB" sz="2400" dirty="0"/>
              <a:t>With </a:t>
            </a:r>
            <a:r>
              <a:rPr lang="en-GB" sz="2400" dirty="0" err="1"/>
              <a:t>Pyplot</a:t>
            </a:r>
            <a:r>
              <a:rPr lang="en-GB" sz="2400" dirty="0"/>
              <a:t>, you can use the</a:t>
            </a:r>
            <a:r>
              <a:rPr lang="en-GB" sz="2400" dirty="0">
                <a:highlight>
                  <a:srgbClr val="FFFF00"/>
                </a:highlight>
              </a:rPr>
              <a:t> pie() </a:t>
            </a:r>
            <a:r>
              <a:rPr lang="en-GB" sz="2400" dirty="0"/>
              <a:t>function to draw pie charts:</a:t>
            </a:r>
            <a:endParaRPr lang="en-US" dirty="0"/>
          </a:p>
        </p:txBody>
      </p:sp>
      <p:sp>
        <p:nvSpPr>
          <p:cNvPr id="8" name="TextBox 7">
            <a:extLst>
              <a:ext uri="{FF2B5EF4-FFF2-40B4-BE49-F238E27FC236}">
                <a16:creationId xmlns:a16="http://schemas.microsoft.com/office/drawing/2014/main" id="{CFBFED46-E9C7-4967-8F90-ECFA17F49DCA}"/>
              </a:ext>
            </a:extLst>
          </p:cNvPr>
          <p:cNvSpPr txBox="1"/>
          <p:nvPr/>
        </p:nvSpPr>
        <p:spPr>
          <a:xfrm>
            <a:off x="303551" y="2633820"/>
            <a:ext cx="5602574" cy="2031325"/>
          </a:xfrm>
          <a:prstGeom prst="rect">
            <a:avLst/>
          </a:prstGeom>
          <a:solidFill>
            <a:schemeClr val="accent1">
              <a:lumMod val="20000"/>
              <a:lumOff val="80000"/>
            </a:schemeClr>
          </a:solid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a:solidFill>
                  <a:srgbClr val="000000"/>
                </a:solidFill>
                <a:effectLst/>
                <a:latin typeface="Consolas" panose="020B0609020204030204" pitchFamily="49" charset="0"/>
              </a:rPr>
              <a:t>y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25</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15</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plt.pie</a:t>
            </a:r>
            <a:r>
              <a:rPr lang="en-US" b="0" i="0" dirty="0">
                <a:solidFill>
                  <a:srgbClr val="000000"/>
                </a:solidFill>
                <a:effectLst/>
                <a:latin typeface="Consolas" panose="020B0609020204030204" pitchFamily="49" charset="0"/>
              </a:rPr>
              <a:t>(y)</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 </a:t>
            </a:r>
            <a:endParaRPr lang="en-US" dirty="0"/>
          </a:p>
        </p:txBody>
      </p:sp>
      <p:pic>
        <p:nvPicPr>
          <p:cNvPr id="10" name="Picture 9">
            <a:extLst>
              <a:ext uri="{FF2B5EF4-FFF2-40B4-BE49-F238E27FC236}">
                <a16:creationId xmlns:a16="http://schemas.microsoft.com/office/drawing/2014/main" id="{8482854A-64DE-406A-83EB-797AAF533B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492" y="2017206"/>
            <a:ext cx="4848902" cy="3019846"/>
          </a:xfrm>
          <a:prstGeom prst="rect">
            <a:avLst/>
          </a:prstGeom>
        </p:spPr>
      </p:pic>
      <p:sp>
        <p:nvSpPr>
          <p:cNvPr id="12" name="TextBox 11">
            <a:extLst>
              <a:ext uri="{FF2B5EF4-FFF2-40B4-BE49-F238E27FC236}">
                <a16:creationId xmlns:a16="http://schemas.microsoft.com/office/drawing/2014/main" id="{4FCCA32C-526D-4255-9184-0894119D2743}"/>
              </a:ext>
            </a:extLst>
          </p:cNvPr>
          <p:cNvSpPr txBox="1"/>
          <p:nvPr/>
        </p:nvSpPr>
        <p:spPr>
          <a:xfrm>
            <a:off x="303551" y="5506967"/>
            <a:ext cx="11888449" cy="369332"/>
          </a:xfrm>
          <a:prstGeom prst="rect">
            <a:avLst/>
          </a:prstGeom>
          <a:noFill/>
        </p:spPr>
        <p:txBody>
          <a:bodyPr wrap="square">
            <a:spAutoFit/>
          </a:bodyPr>
          <a:lstStyle/>
          <a:p>
            <a:r>
              <a:rPr lang="en-US" b="1" dirty="0">
                <a:solidFill>
                  <a:srgbClr val="000000"/>
                </a:solidFill>
                <a:highlight>
                  <a:srgbClr val="FFFF00"/>
                </a:highlight>
                <a:latin typeface="Verdana" panose="020B0604030504040204" pitchFamily="34" charset="0"/>
              </a:rPr>
              <a:t>NOTE:</a:t>
            </a:r>
            <a:r>
              <a:rPr lang="en-GB" b="0" i="0" dirty="0">
                <a:solidFill>
                  <a:srgbClr val="000000"/>
                </a:solidFill>
                <a:effectLst/>
                <a:latin typeface="Verdana" panose="020B0604030504040204" pitchFamily="34" charset="0"/>
              </a:rPr>
              <a:t>By default the plotting of the first wedge starts from the x-axis and move </a:t>
            </a:r>
            <a:r>
              <a:rPr lang="en-GB" b="0" i="1" dirty="0" err="1">
                <a:solidFill>
                  <a:srgbClr val="000000"/>
                </a:solidFill>
                <a:effectLst/>
                <a:latin typeface="Verdana" panose="020B0604030504040204" pitchFamily="34" charset="0"/>
              </a:rPr>
              <a:t>counterclockwise</a:t>
            </a:r>
            <a:r>
              <a:rPr lang="en-GB" b="0" i="0" dirty="0">
                <a:solidFill>
                  <a:srgbClr val="000000"/>
                </a:solidFill>
                <a:effectLst/>
                <a:latin typeface="Verdana" panose="020B0604030504040204" pitchFamily="34" charset="0"/>
              </a:rPr>
              <a:t>:</a:t>
            </a:r>
            <a:endParaRPr lang="en-US" dirty="0"/>
          </a:p>
        </p:txBody>
      </p:sp>
    </p:spTree>
    <p:extLst>
      <p:ext uri="{BB962C8B-B14F-4D97-AF65-F5344CB8AC3E}">
        <p14:creationId xmlns:p14="http://schemas.microsoft.com/office/powerpoint/2010/main" val="3975225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2529</TotalTime>
  <Words>1145</Words>
  <Application>Microsoft Office PowerPoint</Application>
  <PresentationFormat>Widescreen</PresentationFormat>
  <Paragraphs>146</Paragraphs>
  <Slides>17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Calibri</vt:lpstr>
      <vt:lpstr>Calibri Light</vt:lpstr>
      <vt:lpstr>Century Gothic</vt:lpstr>
      <vt:lpstr>Consolas</vt:lpstr>
      <vt:lpstr>Segoe UI</vt:lpstr>
      <vt:lpstr>Times New Roman</vt:lpstr>
      <vt:lpstr>Verdana</vt:lpstr>
      <vt:lpstr>Wingdings</vt:lpstr>
      <vt:lpstr>Wingdings 3</vt:lpstr>
      <vt:lpstr>Retrospect</vt:lpstr>
      <vt:lpstr>  Style plotting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n0ak95</dc:creator>
  <cp:lastModifiedBy>DELL</cp:lastModifiedBy>
  <cp:revision>25</cp:revision>
  <cp:lastPrinted>2022-11-02T19:42:35Z</cp:lastPrinted>
  <dcterms:created xsi:type="dcterms:W3CDTF">2021-08-18T07:26:57Z</dcterms:created>
  <dcterms:modified xsi:type="dcterms:W3CDTF">2022-11-03T07:09:35Z</dcterms:modified>
</cp:coreProperties>
</file>