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sldIdLst>
    <p:sldId id="278" r:id="rId2"/>
    <p:sldId id="257" r:id="rId3"/>
    <p:sldId id="258" r:id="rId4"/>
    <p:sldId id="259" r:id="rId5"/>
    <p:sldId id="260" r:id="rId6"/>
    <p:sldId id="261" r:id="rId7"/>
    <p:sldId id="262" r:id="rId8"/>
    <p:sldId id="279"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78545" autoAdjust="0"/>
  </p:normalViewPr>
  <p:slideViewPr>
    <p:cSldViewPr snapToGrid="0">
      <p:cViewPr varScale="1">
        <p:scale>
          <a:sx n="58" d="100"/>
          <a:sy n="58" d="100"/>
        </p:scale>
        <p:origin x="12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C1E490-3940-4C31-BE1B-A12BF44555B0}"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646B8-2FE4-42CE-9B92-905F116DDB14}" type="slidenum">
              <a:rPr lang="en-US" smtClean="0"/>
              <a:t>‹#›</a:t>
            </a:fld>
            <a:endParaRPr lang="en-US"/>
          </a:p>
        </p:txBody>
      </p:sp>
    </p:spTree>
    <p:extLst>
      <p:ext uri="{BB962C8B-B14F-4D97-AF65-F5344CB8AC3E}">
        <p14:creationId xmlns:p14="http://schemas.microsoft.com/office/powerpoint/2010/main" val="1380991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646B8-2FE4-42CE-9B92-905F116DDB14}" type="slidenum">
              <a:rPr lang="en-US" smtClean="0"/>
              <a:t>4</a:t>
            </a:fld>
            <a:endParaRPr lang="en-US"/>
          </a:p>
        </p:txBody>
      </p:sp>
    </p:spTree>
    <p:extLst>
      <p:ext uri="{BB962C8B-B14F-4D97-AF65-F5344CB8AC3E}">
        <p14:creationId xmlns:p14="http://schemas.microsoft.com/office/powerpoint/2010/main" val="191970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0">
              <a:lnSpc>
                <a:spcPct val="150000"/>
              </a:lnSpc>
              <a:buFont typeface="Calibri" panose="020F0502020204030204" pitchFamily="34" charset="0"/>
              <a:buNone/>
            </a:pPr>
            <a:r>
              <a:rPr lang="en-GB" dirty="0">
                <a:latin typeface="Times New Roman" panose="02020603050405020304" pitchFamily="18" charset="0"/>
                <a:cs typeface="Times New Roman" panose="02020603050405020304" pitchFamily="18" charset="0"/>
              </a:rPr>
              <a:t>For example, </a:t>
            </a:r>
            <a:r>
              <a:rPr lang="en-GB" dirty="0">
                <a:solidFill>
                  <a:srgbClr val="333333"/>
                </a:solidFill>
                <a:latin typeface="Times New Roman" panose="02020603050405020304" pitchFamily="18" charset="0"/>
                <a:cs typeface="Times New Roman" panose="02020603050405020304" pitchFamily="18" charset="0"/>
              </a:rPr>
              <a:t>In an experiment the length of spring is measured  versus masses and the results are given in the table </a:t>
            </a:r>
            <a:r>
              <a:rPr lang="en-GB" dirty="0" err="1">
                <a:solidFill>
                  <a:srgbClr val="333333"/>
                </a:solidFill>
                <a:latin typeface="Times New Roman" panose="02020603050405020304" pitchFamily="18" charset="0"/>
                <a:cs typeface="Times New Roman" panose="02020603050405020304" pitchFamily="18" charset="0"/>
              </a:rPr>
              <a:t>aside.It</a:t>
            </a:r>
            <a:r>
              <a:rPr lang="en-GB" dirty="0">
                <a:solidFill>
                  <a:srgbClr val="333333"/>
                </a:solidFill>
                <a:latin typeface="Times New Roman" panose="02020603050405020304" pitchFamily="18" charset="0"/>
                <a:cs typeface="Times New Roman" panose="02020603050405020304" pitchFamily="18" charset="0"/>
              </a:rPr>
              <a:t> is clear that the graph of length versus mass is</a:t>
            </a:r>
          </a:p>
          <a:p>
            <a:pPr marL="0" indent="0" algn="just" rtl="0">
              <a:lnSpc>
                <a:spcPct val="150000"/>
              </a:lnSpc>
              <a:spcBef>
                <a:spcPts val="0"/>
              </a:spcBef>
              <a:buClrTx/>
              <a:buFont typeface="Calibri" panose="020F0502020204030204" pitchFamily="34" charset="0"/>
              <a:buNone/>
            </a:pPr>
            <a:r>
              <a:rPr lang="en-GB" dirty="0">
                <a:solidFill>
                  <a:srgbClr val="333333"/>
                </a:solidFill>
                <a:latin typeface="Times New Roman" panose="02020603050405020304" pitchFamily="18" charset="0"/>
                <a:cs typeface="Times New Roman" panose="02020603050405020304" pitchFamily="18" charset="0"/>
              </a:rPr>
              <a:t> a sensible straight line. We will use these values  afterword to test any Python code that is developed.</a:t>
            </a:r>
          </a:p>
          <a:p>
            <a:pPr marL="0" indent="0" algn="just" rtl="0">
              <a:lnSpc>
                <a:spcPct val="150000"/>
              </a:lnSpc>
              <a:spcBef>
                <a:spcPts val="0"/>
              </a:spcBef>
              <a:buClrTx/>
              <a:buFont typeface="Calibri" panose="020F0502020204030204" pitchFamily="34" charset="0"/>
              <a:buNone/>
            </a:pPr>
            <a:r>
              <a:rPr lang="en-GB" dirty="0">
                <a:solidFill>
                  <a:srgbClr val="333333"/>
                </a:solidFill>
                <a:latin typeface="Times New Roman" panose="02020603050405020304" pitchFamily="18" charset="0"/>
                <a:cs typeface="Times New Roman" panose="02020603050405020304" pitchFamily="18" charset="0"/>
              </a:rPr>
              <a:t> Also the full values are useful for you to test the  code validity. </a:t>
            </a:r>
            <a:endParaRPr lang="en-GB" sz="1600" dirty="0">
              <a:solidFill>
                <a:srgbClr val="333333"/>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F5646B8-2FE4-42CE-9B92-905F116DDB14}" type="slidenum">
              <a:rPr lang="en-US" smtClean="0"/>
              <a:t>5</a:t>
            </a:fld>
            <a:endParaRPr lang="en-US"/>
          </a:p>
        </p:txBody>
      </p:sp>
    </p:spTree>
    <p:extLst>
      <p:ext uri="{BB962C8B-B14F-4D97-AF65-F5344CB8AC3E}">
        <p14:creationId xmlns:p14="http://schemas.microsoft.com/office/powerpoint/2010/main" val="23773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6FD89-162D-4FF2-94B3-2CC095E12317}" type="datetimeFigureOut">
              <a:rPr lang="ar-IQ" smtClean="0"/>
              <a:t>16/04/1444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3CC3FF-AB56-4B26-B7DD-726394D0AB6F}"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99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6FD89-162D-4FF2-94B3-2CC095E12317}" type="datetimeFigureOut">
              <a:rPr lang="ar-IQ" smtClean="0"/>
              <a:t>16/04/1444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94980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6FD89-162D-4FF2-94B3-2CC095E12317}" type="datetimeFigureOut">
              <a:rPr lang="ar-IQ" smtClean="0"/>
              <a:t>16/04/1444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64262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6FD89-162D-4FF2-94B3-2CC095E12317}" type="datetimeFigureOut">
              <a:rPr lang="ar-IQ" smtClean="0"/>
              <a:t>16/04/1444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186273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6FD89-162D-4FF2-94B3-2CC095E12317}" type="datetimeFigureOut">
              <a:rPr lang="ar-IQ" smtClean="0"/>
              <a:t>16/04/1444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3CC3FF-AB56-4B26-B7DD-726394D0AB6F}"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67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6FD89-162D-4FF2-94B3-2CC095E12317}" type="datetimeFigureOut">
              <a:rPr lang="ar-IQ" smtClean="0"/>
              <a:t>16/04/1444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80238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6FD89-162D-4FF2-94B3-2CC095E12317}" type="datetimeFigureOut">
              <a:rPr lang="ar-IQ" smtClean="0"/>
              <a:t>16/04/1444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72878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C6FD89-162D-4FF2-94B3-2CC095E12317}" type="datetimeFigureOut">
              <a:rPr lang="ar-IQ" smtClean="0"/>
              <a:t>16/04/1444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178074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C6FD89-162D-4FF2-94B3-2CC095E12317}" type="datetimeFigureOut">
              <a:rPr lang="ar-IQ" smtClean="0"/>
              <a:t>16/04/1444</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143681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C6FD89-162D-4FF2-94B3-2CC095E12317}" type="datetimeFigureOut">
              <a:rPr lang="ar-IQ" smtClean="0"/>
              <a:t>16/04/1444</a:t>
            </a:fld>
            <a:endParaRPr lang="ar-IQ"/>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3CC3FF-AB56-4B26-B7DD-726394D0AB6F}" type="slidenum">
              <a:rPr lang="ar-IQ" smtClean="0"/>
              <a:t>‹#›</a:t>
            </a:fld>
            <a:endParaRPr lang="ar-IQ"/>
          </a:p>
        </p:txBody>
      </p:sp>
    </p:spTree>
    <p:extLst>
      <p:ext uri="{BB962C8B-B14F-4D97-AF65-F5344CB8AC3E}">
        <p14:creationId xmlns:p14="http://schemas.microsoft.com/office/powerpoint/2010/main" val="377746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6FD89-162D-4FF2-94B3-2CC095E12317}" type="datetimeFigureOut">
              <a:rPr lang="ar-IQ" smtClean="0"/>
              <a:t>16/04/1444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3CC3FF-AB56-4B26-B7DD-726394D0AB6F}" type="slidenum">
              <a:rPr lang="ar-IQ" smtClean="0"/>
              <a:t>‹#›</a:t>
            </a:fld>
            <a:endParaRPr lang="ar-IQ"/>
          </a:p>
        </p:txBody>
      </p:sp>
    </p:spTree>
    <p:extLst>
      <p:ext uri="{BB962C8B-B14F-4D97-AF65-F5344CB8AC3E}">
        <p14:creationId xmlns:p14="http://schemas.microsoft.com/office/powerpoint/2010/main" val="262396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C6FD89-162D-4FF2-94B3-2CC095E12317}" type="datetimeFigureOut">
              <a:rPr lang="ar-IQ" smtClean="0"/>
              <a:t>16/04/1444</a:t>
            </a:fld>
            <a:endParaRPr lang="ar-IQ"/>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3CC3FF-AB56-4B26-B7DD-726394D0AB6F}" type="slidenum">
              <a:rPr lang="ar-IQ" smtClean="0"/>
              <a:t>‹#›</a:t>
            </a:fld>
            <a:endParaRPr lang="ar-IQ"/>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5295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57C282-318C-4608-B277-DD7BA9265D99}"/>
              </a:ext>
            </a:extLst>
          </p:cNvPr>
          <p:cNvSpPr>
            <a:spLocks noGrp="1"/>
          </p:cNvSpPr>
          <p:nvPr>
            <p:ph sz="half" idx="1"/>
          </p:nvPr>
        </p:nvSpPr>
        <p:spPr>
          <a:xfrm>
            <a:off x="4055565" y="4515131"/>
            <a:ext cx="4480194" cy="1361891"/>
          </a:xfrm>
        </p:spPr>
        <p:txBody>
          <a:bodyPr>
            <a:normAutofit/>
          </a:bodyPr>
          <a:lstStyle/>
          <a:p>
            <a:pPr algn="l" rtl="0"/>
            <a:r>
              <a:rPr lang="en-US" b="1" dirty="0">
                <a:solidFill>
                  <a:srgbClr val="002060"/>
                </a:solidFill>
                <a:latin typeface="Times New Roman" panose="02020603050405020304" pitchFamily="18" charset="0"/>
              </a:rPr>
              <a:t>M.Sc. Riyadh Saeed Agid</a:t>
            </a:r>
          </a:p>
          <a:p>
            <a:pPr algn="l" rtl="0"/>
            <a:r>
              <a:rPr lang="en-US" b="1" dirty="0" err="1">
                <a:solidFill>
                  <a:srgbClr val="002060"/>
                </a:solidFill>
                <a:latin typeface="Times New Roman" panose="02020603050405020304" pitchFamily="18" charset="0"/>
              </a:rPr>
              <a:t>Salahaddin</a:t>
            </a:r>
            <a:r>
              <a:rPr lang="en-US" b="1" dirty="0">
                <a:solidFill>
                  <a:srgbClr val="002060"/>
                </a:solidFill>
                <a:latin typeface="Times New Roman" panose="02020603050405020304" pitchFamily="18" charset="0"/>
              </a:rPr>
              <a:t>  University – Erbil</a:t>
            </a:r>
          </a:p>
          <a:p>
            <a:pPr algn="l" rtl="0"/>
            <a:r>
              <a:rPr lang="en-US" b="1" u="sng" dirty="0" err="1">
                <a:solidFill>
                  <a:srgbClr val="002060"/>
                </a:solidFill>
                <a:latin typeface="Times New Roman" panose="02020603050405020304" pitchFamily="18" charset="0"/>
              </a:rPr>
              <a:t>riyadh.agid@su.edu.krd</a:t>
            </a:r>
            <a:endParaRPr lang="en-US" u="sng" dirty="0">
              <a:solidFill>
                <a:srgbClr val="002060"/>
              </a:solidFill>
            </a:endParaRPr>
          </a:p>
        </p:txBody>
      </p:sp>
      <p:sp>
        <p:nvSpPr>
          <p:cNvPr id="7" name="Slide Number Placeholder 6">
            <a:extLst>
              <a:ext uri="{FF2B5EF4-FFF2-40B4-BE49-F238E27FC236}">
                <a16:creationId xmlns:a16="http://schemas.microsoft.com/office/drawing/2014/main" id="{18B7212B-EC40-421D-B00C-28142F9D03CC}"/>
              </a:ext>
            </a:extLst>
          </p:cNvPr>
          <p:cNvSpPr>
            <a:spLocks noGrp="1"/>
          </p:cNvSpPr>
          <p:nvPr>
            <p:ph type="sldNum" sz="quarter" idx="12"/>
          </p:nvPr>
        </p:nvSpPr>
        <p:spPr/>
        <p:txBody>
          <a:bodyPr/>
          <a:lstStyle/>
          <a:p>
            <a:fld id="{94710361-7B17-46F6-B283-A83A2FBAA35B}" type="slidenum">
              <a:rPr lang="en-US" smtClean="0"/>
              <a:t>1</a:t>
            </a:fld>
            <a:endParaRPr lang="en-US"/>
          </a:p>
        </p:txBody>
      </p:sp>
      <p:sp>
        <p:nvSpPr>
          <p:cNvPr id="11" name="TextBox 10">
            <a:extLst>
              <a:ext uri="{FF2B5EF4-FFF2-40B4-BE49-F238E27FC236}">
                <a16:creationId xmlns:a16="http://schemas.microsoft.com/office/drawing/2014/main" id="{3D5F9949-4A7F-443E-BE7D-05167A67BA3F}"/>
              </a:ext>
            </a:extLst>
          </p:cNvPr>
          <p:cNvSpPr txBox="1"/>
          <p:nvPr/>
        </p:nvSpPr>
        <p:spPr>
          <a:xfrm>
            <a:off x="3945839" y="187772"/>
            <a:ext cx="3654173" cy="584775"/>
          </a:xfrm>
          <a:prstGeom prst="rect">
            <a:avLst/>
          </a:prstGeom>
          <a:solidFill>
            <a:srgbClr val="FFC000"/>
          </a:solidFill>
        </p:spPr>
        <p:txBody>
          <a:bodyPr wrap="square">
            <a:spAutoFit/>
          </a:bodyPr>
          <a:lstStyle/>
          <a:p>
            <a:r>
              <a:rPr lang="en-GB" sz="3200" b="1" dirty="0">
                <a:solidFill>
                  <a:schemeClr val="accent2"/>
                </a:solidFill>
              </a:rPr>
              <a:t>Writing and plotting </a:t>
            </a:r>
            <a:endParaRPr lang="en-US" sz="3200" dirty="0"/>
          </a:p>
        </p:txBody>
      </p:sp>
      <p:sp>
        <p:nvSpPr>
          <p:cNvPr id="9" name="Rectangle 8">
            <a:extLst>
              <a:ext uri="{FF2B5EF4-FFF2-40B4-BE49-F238E27FC236}">
                <a16:creationId xmlns:a16="http://schemas.microsoft.com/office/drawing/2014/main" id="{842AE9E2-F9F4-4E5B-BF20-3828934D7A6F}"/>
              </a:ext>
            </a:extLst>
          </p:cNvPr>
          <p:cNvSpPr/>
          <p:nvPr/>
        </p:nvSpPr>
        <p:spPr>
          <a:xfrm>
            <a:off x="923981" y="980978"/>
            <a:ext cx="10743363" cy="584775"/>
          </a:xfrm>
          <a:prstGeom prst="rect">
            <a:avLst/>
          </a:prstGeom>
          <a:noFill/>
        </p:spPr>
        <p:txBody>
          <a:bodyPr wrap="square" lIns="91440" tIns="45720" rIns="91440" bIns="45720">
            <a:spAutoFit/>
          </a:bodyPr>
          <a:lstStyle/>
          <a:p>
            <a:pPr algn="ctr"/>
            <a:r>
              <a:rPr lang="en-US"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Lecture </a:t>
            </a:r>
            <a:r>
              <a:rPr lang="ar-IQ"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8</a:t>
            </a:r>
            <a:r>
              <a:rPr lang="en-US"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GB"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Writing and plotting  Python straight line program</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06871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ADA857C-790E-4F72-88C6-8297472ADA16}"/>
              </a:ext>
            </a:extLst>
          </p:cNvPr>
          <p:cNvSpPr txBox="1">
            <a:spLocks/>
          </p:cNvSpPr>
          <p:nvPr/>
        </p:nvSpPr>
        <p:spPr>
          <a:xfrm>
            <a:off x="359763" y="554636"/>
            <a:ext cx="11617378" cy="5516379"/>
          </a:xfrm>
          <a:prstGeom prst="rect">
            <a:avLst/>
          </a:prstGeom>
        </p:spPr>
        <p:txBody>
          <a:bodyPr>
            <a:normAutofit lnSpcReduction="10000"/>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Font typeface="Calibri" panose="020F0502020204030204" pitchFamily="34" charset="0"/>
              <a:buNone/>
            </a:pPr>
            <a:r>
              <a:rPr lang="en-US" sz="2800" b="1" dirty="0">
                <a:solidFill>
                  <a:schemeClr val="accent2"/>
                </a:solidFill>
                <a:latin typeface="Times New Roman" panose="02020603050405020304" pitchFamily="18" charset="0"/>
                <a:cs typeface="Times New Roman" panose="02020603050405020304" pitchFamily="18" charset="0"/>
              </a:rPr>
              <a:t>Short quiz and answer </a:t>
            </a:r>
          </a:p>
          <a:p>
            <a:pPr marL="0" indent="0" algn="l" rtl="0">
              <a:buFont typeface="Calibri" panose="020F0502020204030204" pitchFamily="34" charset="0"/>
              <a:buNone/>
            </a:pPr>
            <a:endParaRPr lang="en-US" sz="2400" dirty="0"/>
          </a:p>
          <a:p>
            <a:pPr algn="l" rtl="0"/>
            <a:r>
              <a:rPr lang="en-US" sz="2400" dirty="0">
                <a:latin typeface="Times New Roman" panose="02020603050405020304" pitchFamily="18" charset="0"/>
                <a:cs typeface="Times New Roman" panose="02020603050405020304" pitchFamily="18" charset="0"/>
              </a:rPr>
              <a:t>What is expression and statement in Python?</a:t>
            </a:r>
          </a:p>
          <a:p>
            <a:pPr marL="0" indent="0" algn="l" rtl="0">
              <a:buFont typeface="Calibri" panose="020F0502020204030204" pitchFamily="34" charset="0"/>
              <a:buNone/>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expression </a:t>
            </a:r>
            <a:r>
              <a:rPr lang="en-US" sz="2400" dirty="0">
                <a:latin typeface="Times New Roman" panose="02020603050405020304" pitchFamily="18" charset="0"/>
                <a:cs typeface="Times New Roman" panose="02020603050405020304" pitchFamily="18" charset="0"/>
              </a:rPr>
              <a:t>is a combination of values, variables, and operators. A value all by itself is considered an expression. A </a:t>
            </a:r>
            <a:r>
              <a:rPr lang="en-US" sz="2400" b="1" dirty="0">
                <a:latin typeface="Times New Roman" panose="02020603050405020304" pitchFamily="18" charset="0"/>
                <a:cs typeface="Times New Roman" panose="02020603050405020304" pitchFamily="18" charset="0"/>
              </a:rPr>
              <a:t>statement </a:t>
            </a:r>
            <a:r>
              <a:rPr lang="en-US" sz="2400" dirty="0">
                <a:latin typeface="Times New Roman" panose="02020603050405020304" pitchFamily="18" charset="0"/>
                <a:cs typeface="Times New Roman" panose="02020603050405020304" pitchFamily="18" charset="0"/>
              </a:rPr>
              <a:t>is a unit of code that the Python interpreter can execute. We have seen two kinds of statement: print and assignment.</a:t>
            </a:r>
          </a:p>
          <a:p>
            <a:pPr algn="l" rtl="0"/>
            <a:r>
              <a:rPr lang="en-US" sz="2400" b="1" dirty="0">
                <a:latin typeface="Times New Roman" panose="02020603050405020304" pitchFamily="18" charset="0"/>
                <a:cs typeface="Times New Roman" panose="02020603050405020304" pitchFamily="18" charset="0"/>
              </a:rPr>
              <a:t>floating-point: </a:t>
            </a:r>
            <a:r>
              <a:rPr lang="en-US" sz="2400" dirty="0">
                <a:latin typeface="Times New Roman" panose="02020603050405020304" pitchFamily="18" charset="0"/>
                <a:cs typeface="Times New Roman" panose="02020603050405020304" pitchFamily="18" charset="0"/>
              </a:rPr>
              <a:t>A type that represents numbers with fractional parts.</a:t>
            </a:r>
          </a:p>
          <a:p>
            <a:pPr algn="l" rtl="0"/>
            <a:r>
              <a:rPr lang="en-US" sz="2400" b="1" dirty="0">
                <a:latin typeface="Times New Roman" panose="02020603050405020304" pitchFamily="18" charset="0"/>
                <a:cs typeface="Times New Roman" panose="02020603050405020304" pitchFamily="18" charset="0"/>
              </a:rPr>
              <a:t>string: </a:t>
            </a:r>
            <a:r>
              <a:rPr lang="en-US" sz="2400" dirty="0">
                <a:latin typeface="Times New Roman" panose="02020603050405020304" pitchFamily="18" charset="0"/>
                <a:cs typeface="Times New Roman" panose="02020603050405020304" pitchFamily="18" charset="0"/>
              </a:rPr>
              <a:t>A type that represents sequences of characters.</a:t>
            </a:r>
          </a:p>
          <a:p>
            <a:pPr algn="l" rtl="0"/>
            <a:r>
              <a:rPr lang="en-US" sz="2400" b="1" dirty="0">
                <a:latin typeface="Times New Roman" panose="02020603050405020304" pitchFamily="18" charset="0"/>
                <a:cs typeface="Times New Roman" panose="02020603050405020304" pitchFamily="18" charset="0"/>
              </a:rPr>
              <a:t>variable: </a:t>
            </a:r>
            <a:r>
              <a:rPr lang="en-US" sz="2400" dirty="0">
                <a:latin typeface="Times New Roman" panose="02020603050405020304" pitchFamily="18" charset="0"/>
                <a:cs typeface="Times New Roman" panose="02020603050405020304" pitchFamily="18" charset="0"/>
              </a:rPr>
              <a:t>A name that refers to a value.</a:t>
            </a:r>
          </a:p>
          <a:p>
            <a:pPr algn="l" rtl="0"/>
            <a:r>
              <a:rPr lang="en-US" sz="2400" b="1" dirty="0">
                <a:latin typeface="Times New Roman" panose="02020603050405020304" pitchFamily="18" charset="0"/>
                <a:cs typeface="Times New Roman" panose="02020603050405020304" pitchFamily="18" charset="0"/>
              </a:rPr>
              <a:t>expression: </a:t>
            </a:r>
            <a:r>
              <a:rPr lang="en-US" sz="2400" dirty="0">
                <a:latin typeface="Times New Roman" panose="02020603050405020304" pitchFamily="18" charset="0"/>
                <a:cs typeface="Times New Roman" panose="02020603050405020304" pitchFamily="18" charset="0"/>
              </a:rPr>
              <a:t>A combination of variables, operators, and values that represents a single result value.</a:t>
            </a:r>
          </a:p>
          <a:p>
            <a:pPr algn="l" rtl="0"/>
            <a:r>
              <a:rPr lang="en-US" sz="2400" b="1" dirty="0">
                <a:latin typeface="Times New Roman" panose="02020603050405020304" pitchFamily="18" charset="0"/>
                <a:cs typeface="Times New Roman" panose="02020603050405020304" pitchFamily="18" charset="0"/>
              </a:rPr>
              <a:t>comment: </a:t>
            </a:r>
            <a:r>
              <a:rPr lang="en-US" sz="2400" dirty="0">
                <a:latin typeface="Times New Roman" panose="02020603050405020304" pitchFamily="18" charset="0"/>
                <a:cs typeface="Times New Roman" panose="02020603050405020304" pitchFamily="18" charset="0"/>
              </a:rPr>
              <a:t>Information in a program that is meant for other programmers (or anyone reading the source code) and has no effect on the execution of the program.</a:t>
            </a:r>
          </a:p>
        </p:txBody>
      </p:sp>
    </p:spTree>
    <p:extLst>
      <p:ext uri="{BB962C8B-B14F-4D97-AF65-F5344CB8AC3E}">
        <p14:creationId xmlns:p14="http://schemas.microsoft.com/office/powerpoint/2010/main" val="298984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croll: Horizontal 2">
            <a:extLst>
              <a:ext uri="{FF2B5EF4-FFF2-40B4-BE49-F238E27FC236}">
                <a16:creationId xmlns:a16="http://schemas.microsoft.com/office/drawing/2014/main" id="{67ABB446-06D7-4BB3-81D6-7159E246B641}"/>
              </a:ext>
            </a:extLst>
          </p:cNvPr>
          <p:cNvSpPr/>
          <p:nvPr/>
        </p:nvSpPr>
        <p:spPr>
          <a:xfrm>
            <a:off x="1618937" y="1280021"/>
            <a:ext cx="8349521" cy="38016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8000" dirty="0">
                <a:solidFill>
                  <a:schemeClr val="tx1"/>
                </a:solidFill>
              </a:rPr>
              <a:t> </a:t>
            </a:r>
            <a:r>
              <a:rPr lang="en-US" sz="8000" b="1" dirty="0">
                <a:solidFill>
                  <a:schemeClr val="tx1"/>
                </a:solidFill>
              </a:rPr>
              <a:t>Thank you </a:t>
            </a:r>
            <a:endParaRPr lang="ar-IQ" sz="8000" dirty="0">
              <a:solidFill>
                <a:schemeClr val="tx1"/>
              </a:solidFill>
            </a:endParaRPr>
          </a:p>
        </p:txBody>
      </p:sp>
    </p:spTree>
    <p:extLst>
      <p:ext uri="{BB962C8B-B14F-4D97-AF65-F5344CB8AC3E}">
        <p14:creationId xmlns:p14="http://schemas.microsoft.com/office/powerpoint/2010/main" val="3158048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90EEE2-738F-4676-B4C6-1A8B829B4842}"/>
              </a:ext>
            </a:extLst>
          </p:cNvPr>
          <p:cNvSpPr txBox="1"/>
          <p:nvPr/>
        </p:nvSpPr>
        <p:spPr>
          <a:xfrm>
            <a:off x="569989" y="292387"/>
            <a:ext cx="10515600" cy="646331"/>
          </a:xfrm>
          <a:prstGeom prst="rect">
            <a:avLst/>
          </a:prstGeom>
          <a:noFill/>
        </p:spPr>
        <p:txBody>
          <a:bodyPr wrap="square">
            <a:spAutoFit/>
          </a:bodyPr>
          <a:lstStyle/>
          <a:p>
            <a:pPr algn="ctr"/>
            <a:r>
              <a:rPr lang="en-GB" sz="3600" b="1" dirty="0">
                <a:solidFill>
                  <a:schemeClr val="accent2"/>
                </a:solidFill>
                <a:latin typeface="Times New Roman" panose="02020603050405020304" pitchFamily="18" charset="0"/>
                <a:cs typeface="Times New Roman" panose="02020603050405020304" pitchFamily="18" charset="0"/>
              </a:rPr>
              <a:t>Straight line program</a:t>
            </a:r>
            <a:endParaRPr lang="ar-IQ" sz="3600" b="1" dirty="0">
              <a:solidFill>
                <a:schemeClr val="accent2"/>
              </a:solidFill>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id="{0A53338F-4591-46E4-B5F7-E3624AF8CB7B}"/>
              </a:ext>
            </a:extLst>
          </p:cNvPr>
          <p:cNvSpPr txBox="1">
            <a:spLocks/>
          </p:cNvSpPr>
          <p:nvPr/>
        </p:nvSpPr>
        <p:spPr>
          <a:xfrm>
            <a:off x="119921" y="584775"/>
            <a:ext cx="11947161" cy="5606163"/>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rtl="0">
              <a:lnSpc>
                <a:spcPct val="150000"/>
              </a:lnSpc>
              <a:buFont typeface="Wingdings" panose="05000000000000000000" pitchFamily="2" charset="2"/>
              <a:buChar char="Ø"/>
            </a:pPr>
            <a:endParaRPr lang="en-GB" sz="2500" dirty="0" smtClean="0">
              <a:solidFill>
                <a:schemeClr val="tx1"/>
              </a:solidFill>
              <a:latin typeface="Times New Roman" panose="02020603050405020304" pitchFamily="18" charset="0"/>
              <a:cs typeface="Times New Roman" panose="02020603050405020304" pitchFamily="18" charset="0"/>
            </a:endParaRPr>
          </a:p>
          <a:p>
            <a:pPr algn="just" rtl="0">
              <a:lnSpc>
                <a:spcPct val="150000"/>
              </a:lnSpc>
              <a:buFont typeface="Wingdings" panose="05000000000000000000" pitchFamily="2" charset="2"/>
              <a:buChar char="Ø"/>
            </a:pPr>
            <a:r>
              <a:rPr lang="en-GB" sz="2500" dirty="0" smtClean="0">
                <a:solidFill>
                  <a:schemeClr val="tx1"/>
                </a:solidFill>
                <a:latin typeface="Times New Roman" panose="02020603050405020304" pitchFamily="18" charset="0"/>
                <a:cs typeface="Times New Roman" panose="02020603050405020304" pitchFamily="18" charset="0"/>
              </a:rPr>
              <a:t>It </a:t>
            </a:r>
            <a:r>
              <a:rPr lang="en-GB" sz="2500" dirty="0">
                <a:solidFill>
                  <a:schemeClr val="tx1"/>
                </a:solidFill>
                <a:latin typeface="Times New Roman" panose="02020603050405020304" pitchFamily="18" charset="0"/>
                <a:cs typeface="Times New Roman" panose="02020603050405020304" pitchFamily="18" charset="0"/>
              </a:rPr>
              <a:t>will let you know how to plot and </a:t>
            </a:r>
            <a:r>
              <a:rPr lang="en-GB" sz="2500" dirty="0" err="1">
                <a:solidFill>
                  <a:schemeClr val="tx1"/>
                </a:solidFill>
                <a:latin typeface="Times New Roman" panose="02020603050405020304" pitchFamily="18" charset="0"/>
                <a:cs typeface="Times New Roman" panose="02020603050405020304" pitchFamily="18" charset="0"/>
              </a:rPr>
              <a:t>analyze</a:t>
            </a:r>
            <a:r>
              <a:rPr lang="en-GB" sz="2500" dirty="0">
                <a:solidFill>
                  <a:schemeClr val="tx1"/>
                </a:solidFill>
                <a:latin typeface="Times New Roman" panose="02020603050405020304" pitchFamily="18" charset="0"/>
                <a:cs typeface="Times New Roman" panose="02020603050405020304" pitchFamily="18" charset="0"/>
              </a:rPr>
              <a:t> data, by calculating the best </a:t>
            </a:r>
            <a:r>
              <a:rPr lang="en-GB" sz="2500" dirty="0">
                <a:solidFill>
                  <a:srgbClr val="FF0000"/>
                </a:solidFill>
                <a:latin typeface="Times New Roman" panose="02020603050405020304" pitchFamily="18" charset="0"/>
                <a:cs typeface="Times New Roman" panose="02020603050405020304" pitchFamily="18" charset="0"/>
              </a:rPr>
              <a:t>fit</a:t>
            </a:r>
            <a:r>
              <a:rPr lang="en-GB" sz="2500" dirty="0">
                <a:solidFill>
                  <a:schemeClr val="tx1"/>
                </a:solidFill>
                <a:latin typeface="Times New Roman" panose="02020603050405020304" pitchFamily="18" charset="0"/>
                <a:cs typeface="Times New Roman" panose="02020603050405020304" pitchFamily="18" charset="0"/>
              </a:rPr>
              <a:t> of first order polynomial function </a:t>
            </a:r>
            <a:r>
              <a:rPr lang="en-GB" sz="2500" dirty="0">
                <a:solidFill>
                  <a:schemeClr val="tx1"/>
                </a:solidFill>
                <a:highlight>
                  <a:srgbClr val="00FF00"/>
                </a:highlight>
                <a:latin typeface="Times New Roman" panose="02020603050405020304" pitchFamily="18" charset="0"/>
                <a:cs typeface="Times New Roman" panose="02020603050405020304" pitchFamily="18" charset="0"/>
              </a:rPr>
              <a:t>(straight line y = </a:t>
            </a:r>
            <a:r>
              <a:rPr lang="en-GB" sz="2500" dirty="0" err="1">
                <a:solidFill>
                  <a:schemeClr val="tx1"/>
                </a:solidFill>
                <a:highlight>
                  <a:srgbClr val="00FF00"/>
                </a:highlight>
                <a:latin typeface="Times New Roman" panose="02020603050405020304" pitchFamily="18" charset="0"/>
                <a:cs typeface="Times New Roman" panose="02020603050405020304" pitchFamily="18" charset="0"/>
              </a:rPr>
              <a:t>mx+c</a:t>
            </a:r>
            <a:r>
              <a:rPr lang="en-GB" sz="2500" dirty="0">
                <a:solidFill>
                  <a:schemeClr val="tx1"/>
                </a:solidFill>
                <a:highlight>
                  <a:srgbClr val="00FF00"/>
                </a:highlight>
                <a:latin typeface="Times New Roman" panose="02020603050405020304" pitchFamily="18" charset="0"/>
                <a:cs typeface="Times New Roman" panose="02020603050405020304" pitchFamily="18" charset="0"/>
              </a:rPr>
              <a:t>) </a:t>
            </a:r>
            <a:r>
              <a:rPr lang="en-GB" sz="2500" dirty="0">
                <a:solidFill>
                  <a:schemeClr val="tx1"/>
                </a:solidFill>
                <a:latin typeface="Times New Roman" panose="02020603050405020304" pitchFamily="18" charset="0"/>
                <a:cs typeface="Times New Roman" panose="02020603050405020304" pitchFamily="18" charset="0"/>
              </a:rPr>
              <a:t>fit, i.e. it will determine the </a:t>
            </a:r>
            <a:r>
              <a:rPr lang="en-GB" sz="2500" dirty="0">
                <a:solidFill>
                  <a:srgbClr val="FF0000"/>
                </a:solidFill>
                <a:latin typeface="Times New Roman" panose="02020603050405020304" pitchFamily="18" charset="0"/>
                <a:cs typeface="Times New Roman" panose="02020603050405020304" pitchFamily="18" charset="0"/>
              </a:rPr>
              <a:t>best fit </a:t>
            </a:r>
            <a:r>
              <a:rPr lang="en-GB" sz="2500" dirty="0">
                <a:solidFill>
                  <a:schemeClr val="tx1"/>
                </a:solidFill>
                <a:latin typeface="Times New Roman" panose="02020603050405020304" pitchFamily="18" charset="0"/>
                <a:cs typeface="Times New Roman" panose="02020603050405020304" pitchFamily="18" charset="0"/>
              </a:rPr>
              <a:t>values of </a:t>
            </a:r>
            <a:r>
              <a:rPr lang="en-GB" sz="2500" dirty="0">
                <a:solidFill>
                  <a:srgbClr val="FF0000"/>
                </a:solidFill>
                <a:latin typeface="Times New Roman" panose="02020603050405020304" pitchFamily="18" charset="0"/>
                <a:cs typeface="Times New Roman" panose="02020603050405020304" pitchFamily="18" charset="0"/>
              </a:rPr>
              <a:t>slope</a:t>
            </a:r>
            <a:r>
              <a:rPr lang="en-GB" sz="2500" dirty="0">
                <a:solidFill>
                  <a:schemeClr val="tx1"/>
                </a:solidFill>
                <a:latin typeface="Times New Roman" panose="02020603050405020304" pitchFamily="18" charset="0"/>
                <a:cs typeface="Times New Roman" panose="02020603050405020304" pitchFamily="18" charset="0"/>
              </a:rPr>
              <a:t> and </a:t>
            </a:r>
            <a:r>
              <a:rPr lang="en-GB" sz="2500" dirty="0">
                <a:solidFill>
                  <a:srgbClr val="FF0000"/>
                </a:solidFill>
                <a:latin typeface="Times New Roman" panose="02020603050405020304" pitchFamily="18" charset="0"/>
                <a:cs typeface="Times New Roman" panose="02020603050405020304" pitchFamily="18" charset="0"/>
              </a:rPr>
              <a:t>line intersection </a:t>
            </a:r>
            <a:r>
              <a:rPr lang="en-GB" sz="2500" dirty="0">
                <a:solidFill>
                  <a:schemeClr val="tx1"/>
                </a:solidFill>
                <a:latin typeface="Times New Roman" panose="02020603050405020304" pitchFamily="18" charset="0"/>
                <a:cs typeface="Times New Roman" panose="02020603050405020304" pitchFamily="18" charset="0"/>
              </a:rPr>
              <a:t>with y axis. </a:t>
            </a:r>
          </a:p>
          <a:p>
            <a:pPr algn="just" rtl="0">
              <a:lnSpc>
                <a:spcPct val="150000"/>
              </a:lnSpc>
            </a:pPr>
            <a:endParaRPr lang="en-GB" sz="2500" b="1" dirty="0" smtClean="0">
              <a:solidFill>
                <a:schemeClr val="tx1"/>
              </a:solidFill>
              <a:latin typeface="Times New Roman" panose="02020603050405020304" pitchFamily="18" charset="0"/>
              <a:cs typeface="Times New Roman" panose="02020603050405020304" pitchFamily="18" charset="0"/>
            </a:endParaRPr>
          </a:p>
          <a:p>
            <a:pPr algn="just" rtl="0">
              <a:lnSpc>
                <a:spcPct val="150000"/>
              </a:lnSpc>
            </a:pPr>
            <a:endParaRPr lang="en-GB" sz="2500" b="1" dirty="0">
              <a:solidFill>
                <a:schemeClr val="tx1"/>
              </a:solidFill>
              <a:latin typeface="Times New Roman" panose="02020603050405020304" pitchFamily="18" charset="0"/>
              <a:cs typeface="Times New Roman" panose="02020603050405020304" pitchFamily="18" charset="0"/>
            </a:endParaRPr>
          </a:p>
          <a:p>
            <a:pPr marL="0" indent="0" algn="just" rtl="0">
              <a:lnSpc>
                <a:spcPct val="150000"/>
              </a:lnSpc>
              <a:buNone/>
            </a:pPr>
            <a:endParaRPr lang="en-GB" sz="2500" b="1" dirty="0">
              <a:solidFill>
                <a:schemeClr val="tx1"/>
              </a:solidFill>
              <a:latin typeface="Times New Roman" panose="02020603050405020304" pitchFamily="18" charset="0"/>
              <a:cs typeface="Times New Roman" panose="02020603050405020304" pitchFamily="18" charset="0"/>
            </a:endParaRPr>
          </a:p>
          <a:p>
            <a:pPr algn="just" rtl="0">
              <a:lnSpc>
                <a:spcPct val="150000"/>
              </a:lnSpc>
            </a:pPr>
            <a:r>
              <a:rPr lang="en-GB" sz="2500" b="1" dirty="0">
                <a:solidFill>
                  <a:schemeClr val="tx1"/>
                </a:solidFill>
                <a:latin typeface="Times New Roman" panose="02020603050405020304" pitchFamily="18" charset="0"/>
                <a:cs typeface="Times New Roman" panose="02020603050405020304" pitchFamily="18" charset="0"/>
              </a:rPr>
              <a:t>Note:</a:t>
            </a:r>
            <a:r>
              <a:rPr lang="en-GB" sz="2500" dirty="0">
                <a:solidFill>
                  <a:schemeClr val="tx1"/>
                </a:solidFill>
                <a:latin typeface="Times New Roman" panose="02020603050405020304" pitchFamily="18" charset="0"/>
                <a:cs typeface="Times New Roman" panose="02020603050405020304" pitchFamily="18" charset="0"/>
              </a:rPr>
              <a:t> the formatting of the script with comments to explain what each code is doing.</a:t>
            </a:r>
            <a:endParaRPr lang="en-GB" sz="2500" b="1" dirty="0">
              <a:solidFill>
                <a:schemeClr val="tx1"/>
              </a:solidFill>
              <a:latin typeface="Times New Roman" panose="02020603050405020304" pitchFamily="18" charset="0"/>
              <a:cs typeface="Times New Roman" panose="02020603050405020304" pitchFamily="18" charset="0"/>
            </a:endParaRPr>
          </a:p>
          <a:p>
            <a:pPr algn="just" rtl="0">
              <a:lnSpc>
                <a:spcPct val="150000"/>
              </a:lnSpc>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545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8C0EFC4-9F59-4128-AE22-701C5AF9BECA}"/>
              </a:ext>
            </a:extLst>
          </p:cNvPr>
          <p:cNvSpPr txBox="1">
            <a:spLocks/>
          </p:cNvSpPr>
          <p:nvPr/>
        </p:nvSpPr>
        <p:spPr>
          <a:xfrm>
            <a:off x="692046" y="239843"/>
            <a:ext cx="6581590" cy="6086006"/>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Font typeface="Calibri" panose="020F0502020204030204" pitchFamily="34" charset="0"/>
              <a:buNone/>
            </a:pPr>
            <a:r>
              <a:rPr lang="en-GB" sz="2400" dirty="0">
                <a:solidFill>
                  <a:schemeClr val="tx1"/>
                </a:solidFill>
                <a:highlight>
                  <a:srgbClr val="00FF00"/>
                </a:highlight>
              </a:rPr>
              <a:t>#Example code: X-Y  Fit</a:t>
            </a:r>
            <a:endParaRPr lang="en-GB" sz="1600" dirty="0">
              <a:solidFill>
                <a:schemeClr val="tx1"/>
              </a:solidFill>
            </a:endParaRPr>
          </a:p>
          <a:p>
            <a:pPr algn="l"/>
            <a:r>
              <a:rPr lang="en-US" sz="1800" b="0" i="0" u="none" strike="noStrike" baseline="0" dirty="0">
                <a:solidFill>
                  <a:schemeClr val="tx1"/>
                </a:solidFill>
                <a:latin typeface="Times New Roman" panose="02020603050405020304" pitchFamily="18" charset="0"/>
                <a:cs typeface="Times New Roman" panose="02020603050405020304" pitchFamily="18" charset="0"/>
              </a:rPr>
              <a:t>&gt;&gt;&gt; from </a:t>
            </a:r>
            <a:r>
              <a:rPr lang="en-US" sz="1800" b="0" i="0" u="none" strike="noStrike" baseline="0" dirty="0" err="1">
                <a:solidFill>
                  <a:schemeClr val="tx1"/>
                </a:solidFill>
                <a:latin typeface="Times New Roman" panose="02020603050405020304" pitchFamily="18" charset="0"/>
                <a:cs typeface="Times New Roman" panose="02020603050405020304" pitchFamily="18" charset="0"/>
              </a:rPr>
              <a:t>numpy</a:t>
            </a:r>
            <a:r>
              <a:rPr lang="en-US" sz="1800" b="0" i="0" u="none" strike="noStrike" baseline="0" dirty="0">
                <a:solidFill>
                  <a:schemeClr val="tx1"/>
                </a:solidFill>
                <a:latin typeface="Times New Roman" panose="02020603050405020304" pitchFamily="18" charset="0"/>
                <a:cs typeface="Times New Roman" panose="02020603050405020304" pitchFamily="18" charset="0"/>
              </a:rPr>
              <a:t> import*</a:t>
            </a:r>
          </a:p>
          <a:p>
            <a:pPr algn="l"/>
            <a:r>
              <a:rPr lang="en-US" sz="1800" b="0" i="0" u="none" strike="noStrike" baseline="0" dirty="0">
                <a:solidFill>
                  <a:schemeClr val="tx1"/>
                </a:solidFill>
                <a:latin typeface="Times New Roman" panose="02020603050405020304" pitchFamily="18" charset="0"/>
                <a:cs typeface="Times New Roman" panose="02020603050405020304" pitchFamily="18" charset="0"/>
              </a:rPr>
              <a:t>&gt;&gt;&gt; </a:t>
            </a:r>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import </a:t>
            </a:r>
            <a:r>
              <a:rPr lang="en-US" sz="1800" b="0" i="0" u="none" strike="noStrike" baseline="0" dirty="0" err="1" smtClean="0">
                <a:solidFill>
                  <a:schemeClr val="tx1"/>
                </a:solidFill>
                <a:latin typeface="Times New Roman" panose="02020603050405020304" pitchFamily="18" charset="0"/>
                <a:cs typeface="Times New Roman" panose="02020603050405020304" pitchFamily="18" charset="0"/>
              </a:rPr>
              <a:t>matplotlib.pyplot</a:t>
            </a:r>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 as </a:t>
            </a:r>
            <a:r>
              <a:rPr lang="en-US" sz="1800" b="0" i="0" u="none" strike="noStrike" baseline="0" dirty="0" err="1" smtClean="0">
                <a:solidFill>
                  <a:schemeClr val="tx1"/>
                </a:solidFill>
                <a:latin typeface="Times New Roman" panose="02020603050405020304" pitchFamily="18" charset="0"/>
                <a:cs typeface="Times New Roman" panose="02020603050405020304" pitchFamily="18" charset="0"/>
              </a:rPr>
              <a:t>plt</a:t>
            </a:r>
            <a:endParaRPr lang="en-US" sz="1800" b="0" i="0" u="none" strike="noStrike" baseline="0" dirty="0">
              <a:solidFill>
                <a:schemeClr val="tx1"/>
              </a:solidFill>
              <a:latin typeface="Times New Roman" panose="02020603050405020304" pitchFamily="18" charset="0"/>
              <a:cs typeface="Times New Roman" panose="02020603050405020304" pitchFamily="18" charset="0"/>
            </a:endParaRPr>
          </a:p>
          <a:p>
            <a:pPr algn="l"/>
            <a:r>
              <a:rPr lang="en-GB" sz="1800" b="0" i="0" u="none" strike="noStrike" baseline="0" dirty="0">
                <a:solidFill>
                  <a:srgbClr val="00B0F0"/>
                </a:solidFill>
                <a:latin typeface="Times New Roman" panose="02020603050405020304" pitchFamily="18" charset="0"/>
                <a:cs typeface="Times New Roman" panose="02020603050405020304" pitchFamily="18" charset="0"/>
              </a:rPr>
              <a:t># Data from experiment entered in arrays</a:t>
            </a:r>
          </a:p>
          <a:p>
            <a:pPr algn="l"/>
            <a:r>
              <a:rPr lang="en-GB" sz="1800" b="0" i="0" u="none" strike="noStrike" baseline="0" dirty="0">
                <a:solidFill>
                  <a:schemeClr val="tx1"/>
                </a:solidFill>
                <a:latin typeface="Times New Roman" panose="02020603050405020304" pitchFamily="18" charset="0"/>
                <a:cs typeface="Times New Roman" panose="02020603050405020304" pitchFamily="18" charset="0"/>
              </a:rPr>
              <a:t>&gt;&gt;&gt; x_array = array( [0.3, 1, 2, 3, 4, 5],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dtype</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=float)</a:t>
            </a:r>
          </a:p>
          <a:p>
            <a:pPr algn="l"/>
            <a:r>
              <a:rPr lang="en-US" sz="1800" b="0" i="0" u="none" strike="noStrike" baseline="0" dirty="0">
                <a:solidFill>
                  <a:schemeClr val="tx1"/>
                </a:solidFill>
                <a:latin typeface="Times New Roman" panose="02020603050405020304" pitchFamily="18" charset="0"/>
                <a:cs typeface="Times New Roman" panose="02020603050405020304" pitchFamily="18" charset="0"/>
              </a:rPr>
              <a:t>&gt;&gt;&gt; y_array = array( [2.2, 3.6, 4, 5, 6.7, 7.45])</a:t>
            </a:r>
          </a:p>
          <a:p>
            <a:pPr algn="l"/>
            <a:r>
              <a:rPr lang="en-US" sz="1800" b="0" i="0" u="none" strike="noStrike" baseline="0" dirty="0">
                <a:solidFill>
                  <a:srgbClr val="00B0F0"/>
                </a:solidFill>
                <a:latin typeface="Times New Roman" panose="02020603050405020304" pitchFamily="18" charset="0"/>
                <a:cs typeface="Times New Roman" panose="02020603050405020304" pitchFamily="18" charset="0"/>
              </a:rPr>
              <a:t># Plot data points</a:t>
            </a:r>
          </a:p>
          <a:p>
            <a:pPr algn="l"/>
            <a:r>
              <a:rPr lang="en-GB" sz="1800" b="0" i="0" u="none" strike="noStrike" baseline="0" dirty="0">
                <a:solidFill>
                  <a:schemeClr val="tx1"/>
                </a:solidFill>
                <a:latin typeface="Times New Roman" panose="02020603050405020304" pitchFamily="18" charset="0"/>
                <a:cs typeface="Times New Roman" panose="02020603050405020304" pitchFamily="18" charset="0"/>
              </a:rPr>
              <a:t>&gt;&gt;&gt; </a:t>
            </a:r>
            <a:r>
              <a:rPr lang="en-GB" sz="1800" b="0" i="0" u="none" strike="noStrike" baseline="0" dirty="0" err="1" smtClean="0">
                <a:solidFill>
                  <a:schemeClr val="tx1"/>
                </a:solidFill>
                <a:latin typeface="Times New Roman" panose="02020603050405020304" pitchFamily="18" charset="0"/>
                <a:cs typeface="Times New Roman" panose="02020603050405020304" pitchFamily="18" charset="0"/>
              </a:rPr>
              <a:t>plt.plot</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x_array,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y_array</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kx</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markersize</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=10, label=“data”)</a:t>
            </a:r>
          </a:p>
          <a:p>
            <a:pPr algn="l"/>
            <a:r>
              <a:rPr lang="en-GB" sz="1800" b="1" i="0" u="none" strike="noStrike" baseline="0" dirty="0">
                <a:solidFill>
                  <a:srgbClr val="FF0000"/>
                </a:solidFill>
                <a:latin typeface="Times New Roman" panose="02020603050405020304" pitchFamily="18" charset="0"/>
                <a:cs typeface="Times New Roman" panose="02020603050405020304" pitchFamily="18" charset="0"/>
              </a:rPr>
              <a:t># Find and plot 1st order line of best fit</a:t>
            </a:r>
          </a:p>
          <a:p>
            <a:pPr algn="l"/>
            <a:r>
              <a:rPr lang="en-GB" sz="1800" b="0" i="0" u="none" strike="noStrike" baseline="0" dirty="0">
                <a:solidFill>
                  <a:schemeClr val="tx1"/>
                </a:solidFill>
                <a:latin typeface="Times New Roman" panose="02020603050405020304" pitchFamily="18" charset="0"/>
                <a:cs typeface="Times New Roman" panose="02020603050405020304" pitchFamily="18" charset="0"/>
              </a:rPr>
              <a:t>&gt;&gt;&gt; p_coeff =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polyfit</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x_array, </a:t>
            </a:r>
            <a:r>
              <a:rPr lang="en-GB" sz="1800" b="0" i="0" u="none" strike="noStrike" baseline="0" dirty="0" err="1">
                <a:solidFill>
                  <a:schemeClr val="tx1"/>
                </a:solidFill>
                <a:latin typeface="Times New Roman" panose="02020603050405020304" pitchFamily="18" charset="0"/>
                <a:cs typeface="Times New Roman" panose="02020603050405020304" pitchFamily="18" charset="0"/>
              </a:rPr>
              <a:t>y_array</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1)</a:t>
            </a:r>
          </a:p>
          <a:p>
            <a:pPr algn="l"/>
            <a:r>
              <a:rPr lang="en-US" sz="1800" b="0" i="0" u="none" strike="noStrike" baseline="0" dirty="0">
                <a:solidFill>
                  <a:schemeClr val="tx1"/>
                </a:solidFill>
                <a:latin typeface="Times New Roman" panose="02020603050405020304" pitchFamily="18" charset="0"/>
                <a:cs typeface="Times New Roman" panose="02020603050405020304" pitchFamily="18" charset="0"/>
              </a:rPr>
              <a:t>&gt;&gt;&gt; </a:t>
            </a:r>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p = poly1d( </a:t>
            </a:r>
            <a:r>
              <a:rPr lang="en-US" sz="1800" b="0" i="0" u="none" strike="noStrike" baseline="0" dirty="0" err="1" smtClean="0">
                <a:solidFill>
                  <a:schemeClr val="tx1"/>
                </a:solidFill>
                <a:latin typeface="Times New Roman" panose="02020603050405020304" pitchFamily="18" charset="0"/>
                <a:cs typeface="Times New Roman" panose="02020603050405020304" pitchFamily="18" charset="0"/>
              </a:rPr>
              <a:t>p_coeff</a:t>
            </a:r>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a:t>
            </a:r>
          </a:p>
          <a:p>
            <a:pPr algn="l"/>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&gt;&gt;&gt; x = </a:t>
            </a:r>
            <a:r>
              <a:rPr lang="en-US" sz="1800" b="0" i="0" u="none" strike="noStrike" baseline="0" dirty="0" err="1" smtClean="0">
                <a:solidFill>
                  <a:schemeClr val="tx1"/>
                </a:solidFill>
                <a:latin typeface="Times New Roman" panose="02020603050405020304" pitchFamily="18" charset="0"/>
                <a:cs typeface="Times New Roman" panose="02020603050405020304" pitchFamily="18" charset="0"/>
              </a:rPr>
              <a:t>linspace</a:t>
            </a:r>
            <a:r>
              <a:rPr lang="en-US" sz="1800" b="0" i="0" u="none" strike="noStrike" baseline="0" dirty="0" smtClean="0">
                <a:solidFill>
                  <a:schemeClr val="tx1"/>
                </a:solidFill>
                <a:latin typeface="Times New Roman" panose="02020603050405020304" pitchFamily="18" charset="0"/>
                <a:cs typeface="Times New Roman" panose="02020603050405020304" pitchFamily="18" charset="0"/>
              </a:rPr>
              <a:t>( 0, 5, 100)</a:t>
            </a:r>
          </a:p>
          <a:p>
            <a:pPr algn="l"/>
            <a:r>
              <a:rPr lang="en-GB" sz="1800" b="0" i="0" u="none" strike="noStrike" baseline="0" dirty="0" smtClean="0">
                <a:solidFill>
                  <a:schemeClr val="tx1"/>
                </a:solidFill>
                <a:latin typeface="Times New Roman" panose="02020603050405020304" pitchFamily="18" charset="0"/>
                <a:cs typeface="Times New Roman" panose="02020603050405020304" pitchFamily="18" charset="0"/>
              </a:rPr>
              <a:t>&gt;&gt;&gt; </a:t>
            </a:r>
            <a:r>
              <a:rPr lang="en-GB" sz="1800" b="0" i="0" u="none" strike="noStrike" baseline="0" dirty="0" err="1" smtClean="0">
                <a:solidFill>
                  <a:schemeClr val="tx1"/>
                </a:solidFill>
                <a:latin typeface="Times New Roman" panose="02020603050405020304" pitchFamily="18" charset="0"/>
                <a:cs typeface="Times New Roman" panose="02020603050405020304" pitchFamily="18" charset="0"/>
              </a:rPr>
              <a:t>plt.plot</a:t>
            </a:r>
            <a:r>
              <a:rPr lang="en-GB" sz="1800" b="0" i="0" u="none" strike="noStrike" baseline="0" dirty="0">
                <a:solidFill>
                  <a:schemeClr val="tx1"/>
                </a:solidFill>
                <a:latin typeface="Times New Roman" panose="02020603050405020304" pitchFamily="18" charset="0"/>
                <a:cs typeface="Times New Roman" panose="02020603050405020304" pitchFamily="18" charset="0"/>
              </a:rPr>
              <a:t>( x, p(x), label=“Best Fit Line”)</a:t>
            </a:r>
          </a:p>
          <a:p>
            <a:pPr algn="l"/>
            <a:r>
              <a:rPr lang="en-GB" sz="1600" dirty="0">
                <a:solidFill>
                  <a:schemeClr val="tx1"/>
                </a:solidFill>
                <a:highlight>
                  <a:srgbClr val="C0C0C0"/>
                </a:highlight>
                <a:latin typeface="Times New Roman" panose="02020603050405020304" pitchFamily="18" charset="0"/>
                <a:cs typeface="Times New Roman" panose="02020603050405020304" pitchFamily="18" charset="0"/>
              </a:rPr>
              <a:t>print p</a:t>
            </a:r>
          </a:p>
        </p:txBody>
      </p:sp>
    </p:spTree>
    <p:extLst>
      <p:ext uri="{BB962C8B-B14F-4D97-AF65-F5344CB8AC3E}">
        <p14:creationId xmlns:p14="http://schemas.microsoft.com/office/powerpoint/2010/main" val="1185701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33511E8-6B4B-49F5-847E-18A2BA448C55}"/>
              </a:ext>
            </a:extLst>
          </p:cNvPr>
          <p:cNvSpPr txBox="1">
            <a:spLocks/>
          </p:cNvSpPr>
          <p:nvPr/>
        </p:nvSpPr>
        <p:spPr>
          <a:xfrm>
            <a:off x="104931" y="239843"/>
            <a:ext cx="11362543" cy="5911982"/>
          </a:xfrm>
          <a:prstGeom prst="rect">
            <a:avLst/>
          </a:prstGeom>
        </p:spPr>
        <p:txBody>
          <a:bodyPr>
            <a:normAutofit fontScale="92500" lnSpcReduction="10000"/>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a:buNone/>
            </a:pPr>
            <a:r>
              <a:rPr lang="en-GB" b="0" i="0" u="none" strike="noStrike" baseline="0" dirty="0">
                <a:solidFill>
                  <a:srgbClr val="00B0F0"/>
                </a:solidFill>
                <a:latin typeface="Calibri" panose="020F0502020204030204" pitchFamily="34" charset="0"/>
              </a:rPr>
              <a:t># Add titles/labels and a legend to the graph</a:t>
            </a:r>
          </a:p>
          <a:p>
            <a:pPr algn="l"/>
            <a:r>
              <a:rPr lang="en-GB" b="0" i="0" u="none" strike="noStrike" baseline="0" dirty="0">
                <a:solidFill>
                  <a:schemeClr val="tx1"/>
                </a:solidFill>
                <a:latin typeface="Calibri" panose="020F0502020204030204" pitchFamily="34" charset="0"/>
              </a:rPr>
              <a:t>&gt;&gt;&gt; </a:t>
            </a:r>
            <a:r>
              <a:rPr lang="en-GB" b="0" i="0" u="none" strike="noStrike" baseline="0" dirty="0" err="1" smtClean="0">
                <a:solidFill>
                  <a:schemeClr val="tx1"/>
                </a:solidFill>
                <a:latin typeface="Calibri" panose="020F0502020204030204" pitchFamily="34" charset="0"/>
              </a:rPr>
              <a:t>plt.title</a:t>
            </a:r>
            <a:r>
              <a:rPr lang="en-GB" b="0" i="0" u="none" strike="noStrike" baseline="0" dirty="0">
                <a:solidFill>
                  <a:schemeClr val="tx1"/>
                </a:solidFill>
                <a:latin typeface="Calibri" panose="020F0502020204030204" pitchFamily="34" charset="0"/>
              </a:rPr>
              <a:t>( “Best Fit of Experimental Data”)</a:t>
            </a:r>
          </a:p>
          <a:p>
            <a:pPr algn="l"/>
            <a:r>
              <a:rPr lang="en-US" b="0" i="0" u="none" strike="noStrike" baseline="0" dirty="0">
                <a:solidFill>
                  <a:schemeClr val="tx1"/>
                </a:solidFill>
                <a:latin typeface="Calibri" panose="020F0502020204030204" pitchFamily="34" charset="0"/>
              </a:rPr>
              <a:t>&gt;&gt;&gt; </a:t>
            </a:r>
            <a:r>
              <a:rPr lang="en-US" b="0" i="0" u="none" strike="noStrike" baseline="0" dirty="0" err="1" smtClean="0">
                <a:solidFill>
                  <a:schemeClr val="tx1"/>
                </a:solidFill>
                <a:latin typeface="Calibri" panose="020F0502020204030204" pitchFamily="34" charset="0"/>
              </a:rPr>
              <a:t>plt.xlabel</a:t>
            </a:r>
            <a:r>
              <a:rPr lang="en-US" b="0" i="0" u="none" strike="noStrike" baseline="0" dirty="0">
                <a:solidFill>
                  <a:schemeClr val="tx1"/>
                </a:solidFill>
                <a:latin typeface="Calibri" panose="020F0502020204030204" pitchFamily="34" charset="0"/>
              </a:rPr>
              <a:t>( “Width (m)”)</a:t>
            </a:r>
          </a:p>
          <a:p>
            <a:pPr algn="l"/>
            <a:r>
              <a:rPr lang="en-US" b="0" i="0" u="none" strike="noStrike" baseline="0" dirty="0">
                <a:solidFill>
                  <a:schemeClr val="tx1"/>
                </a:solidFill>
                <a:latin typeface="Calibri" panose="020F0502020204030204" pitchFamily="34" charset="0"/>
              </a:rPr>
              <a:t>&gt;&gt;&gt; </a:t>
            </a:r>
            <a:r>
              <a:rPr lang="en-US" b="0" i="0" u="none" strike="noStrike" baseline="0" dirty="0" err="1" smtClean="0">
                <a:solidFill>
                  <a:schemeClr val="tx1"/>
                </a:solidFill>
                <a:latin typeface="Calibri" panose="020F0502020204030204" pitchFamily="34" charset="0"/>
              </a:rPr>
              <a:t>plt.ylabel</a:t>
            </a:r>
            <a:r>
              <a:rPr lang="en-US" b="0" i="0" u="none" strike="noStrike" baseline="0" dirty="0">
                <a:solidFill>
                  <a:schemeClr val="tx1"/>
                </a:solidFill>
                <a:latin typeface="Calibri" panose="020F0502020204030204" pitchFamily="34" charset="0"/>
              </a:rPr>
              <a:t>( “Height (m)”)</a:t>
            </a:r>
          </a:p>
          <a:p>
            <a:pPr algn="l"/>
            <a:r>
              <a:rPr lang="en-US" b="0" i="0" u="none" strike="noStrike" baseline="0" dirty="0">
                <a:solidFill>
                  <a:schemeClr val="tx1"/>
                </a:solidFill>
                <a:latin typeface="Calibri" panose="020F0502020204030204" pitchFamily="34" charset="0"/>
              </a:rPr>
              <a:t>&gt;&gt;&gt; </a:t>
            </a:r>
            <a:r>
              <a:rPr lang="en-US" b="0" i="0" u="none" strike="noStrike" baseline="0" dirty="0" err="1" smtClean="0">
                <a:solidFill>
                  <a:schemeClr val="tx1"/>
                </a:solidFill>
                <a:latin typeface="Calibri" panose="020F0502020204030204" pitchFamily="34" charset="0"/>
              </a:rPr>
              <a:t>plt.legend</a:t>
            </a:r>
            <a:r>
              <a:rPr lang="en-US" b="0" i="0" u="none" strike="noStrike" baseline="0" dirty="0">
                <a:solidFill>
                  <a:schemeClr val="tx1"/>
                </a:solidFill>
                <a:latin typeface="Calibri" panose="020F0502020204030204" pitchFamily="34" charset="0"/>
              </a:rPr>
              <a:t>( loc=“best”)</a:t>
            </a:r>
            <a:endParaRPr lang="en-GB" sz="2400" dirty="0">
              <a:solidFill>
                <a:schemeClr val="tx1"/>
              </a:solidFill>
              <a:highlight>
                <a:srgbClr val="00FFFF"/>
              </a:highlight>
              <a:latin typeface="Times New Roman" panose="02020603050405020304" pitchFamily="18" charset="0"/>
              <a:cs typeface="Times New Roman" panose="02020603050405020304" pitchFamily="18" charset="0"/>
            </a:endParaRPr>
          </a:p>
          <a:p>
            <a:pPr marL="0" indent="0" algn="l" rtl="0">
              <a:buFont typeface="Calibri" panose="020F0502020204030204" pitchFamily="34" charset="0"/>
              <a:buNone/>
            </a:pPr>
            <a:r>
              <a:rPr lang="en-GB" sz="2400" dirty="0">
                <a:solidFill>
                  <a:srgbClr val="00B0F0"/>
                </a:solidFill>
                <a:latin typeface="Times New Roman" panose="02020603050405020304" pitchFamily="18" charset="0"/>
                <a:cs typeface="Times New Roman" panose="02020603050405020304" pitchFamily="18" charset="0"/>
              </a:rPr>
              <a:t># Format the graph to be easily readable </a:t>
            </a:r>
          </a:p>
          <a:p>
            <a:pPr algn="l"/>
            <a:r>
              <a:rPr lang="en-US" sz="2400" b="0" i="0" u="none" strike="noStrike" baseline="0" dirty="0">
                <a:solidFill>
                  <a:schemeClr val="tx1"/>
                </a:solidFill>
                <a:latin typeface="Calibri" panose="020F0502020204030204" pitchFamily="34" charset="0"/>
              </a:rPr>
              <a:t>&gt;&gt;&gt; </a:t>
            </a:r>
            <a:r>
              <a:rPr lang="en-US" sz="2400" b="0" i="0" u="none" strike="noStrike" baseline="0" dirty="0" err="1" smtClean="0">
                <a:solidFill>
                  <a:schemeClr val="tx1"/>
                </a:solidFill>
                <a:latin typeface="Calibri" panose="020F0502020204030204" pitchFamily="34" charset="0"/>
              </a:rPr>
              <a:t>plt.grid</a:t>
            </a:r>
            <a:r>
              <a:rPr lang="en-US" sz="2400" b="0" i="0" u="none" strike="noStrike" baseline="0" dirty="0">
                <a:solidFill>
                  <a:schemeClr val="tx1"/>
                </a:solidFill>
                <a:latin typeface="Calibri" panose="020F0502020204030204" pitchFamily="34" charset="0"/>
              </a:rPr>
              <a:t>()</a:t>
            </a:r>
          </a:p>
          <a:p>
            <a:pPr algn="l"/>
            <a:r>
              <a:rPr lang="en-US" sz="2400" b="0" i="0" u="none" strike="noStrike" baseline="0" dirty="0">
                <a:solidFill>
                  <a:schemeClr val="tx1"/>
                </a:solidFill>
                <a:latin typeface="Calibri" panose="020F0502020204030204" pitchFamily="34" charset="0"/>
              </a:rPr>
              <a:t>&gt;&gt;&gt; </a:t>
            </a:r>
            <a:r>
              <a:rPr lang="en-US" sz="2400" b="0" i="0" u="none" strike="noStrike" baseline="0" dirty="0" err="1" smtClean="0">
                <a:solidFill>
                  <a:schemeClr val="tx1"/>
                </a:solidFill>
                <a:latin typeface="Calibri" panose="020F0502020204030204" pitchFamily="34" charset="0"/>
              </a:rPr>
              <a:t>plt.xlim</a:t>
            </a:r>
            <a:r>
              <a:rPr lang="en-US" sz="2400" b="0" i="0" u="none" strike="noStrike" baseline="0" dirty="0" smtClean="0">
                <a:solidFill>
                  <a:schemeClr val="tx1"/>
                </a:solidFill>
                <a:latin typeface="Calibri" panose="020F0502020204030204" pitchFamily="34" charset="0"/>
              </a:rPr>
              <a:t>(0</a:t>
            </a:r>
            <a:r>
              <a:rPr lang="en-US" sz="2400" b="0" i="0" u="none" strike="noStrike" baseline="0" dirty="0">
                <a:solidFill>
                  <a:schemeClr val="tx1"/>
                </a:solidFill>
                <a:latin typeface="Calibri" panose="020F0502020204030204" pitchFamily="34" charset="0"/>
              </a:rPr>
              <a:t>, 6)</a:t>
            </a:r>
          </a:p>
          <a:p>
            <a:pPr algn="l"/>
            <a:r>
              <a:rPr lang="en-US" sz="2400" b="0" i="0" u="none" strike="noStrike" baseline="0" dirty="0">
                <a:solidFill>
                  <a:schemeClr val="tx1"/>
                </a:solidFill>
                <a:latin typeface="Calibri" panose="020F0502020204030204" pitchFamily="34" charset="0"/>
              </a:rPr>
              <a:t>&gt;&gt;&gt; </a:t>
            </a:r>
            <a:r>
              <a:rPr lang="en-US" sz="2400" b="0" i="0" u="none" strike="noStrike" baseline="0" dirty="0" err="1" smtClean="0">
                <a:solidFill>
                  <a:schemeClr val="tx1"/>
                </a:solidFill>
                <a:latin typeface="Calibri" panose="020F0502020204030204" pitchFamily="34" charset="0"/>
              </a:rPr>
              <a:t>plt.ylim</a:t>
            </a:r>
            <a:r>
              <a:rPr lang="en-US" sz="2400" b="0" i="0" u="none" strike="noStrike" baseline="0" dirty="0" smtClean="0">
                <a:solidFill>
                  <a:schemeClr val="tx1"/>
                </a:solidFill>
                <a:latin typeface="Calibri" panose="020F0502020204030204" pitchFamily="34" charset="0"/>
              </a:rPr>
              <a:t>(0</a:t>
            </a:r>
            <a:r>
              <a:rPr lang="en-US" sz="2400" b="0" i="0" u="none" strike="noStrike" baseline="0" dirty="0">
                <a:solidFill>
                  <a:schemeClr val="tx1"/>
                </a:solidFill>
                <a:latin typeface="Calibri" panose="020F0502020204030204" pitchFamily="34" charset="0"/>
              </a:rPr>
              <a:t>, 8)</a:t>
            </a:r>
          </a:p>
          <a:p>
            <a:pPr algn="l"/>
            <a:r>
              <a:rPr lang="en-US" sz="2400" b="0" i="0" u="none" strike="noStrike" baseline="0" dirty="0">
                <a:solidFill>
                  <a:schemeClr val="tx1"/>
                </a:solidFill>
                <a:latin typeface="Calibri" panose="020F0502020204030204" pitchFamily="34" charset="0"/>
              </a:rPr>
              <a:t>&gt;&gt;&gt; </a:t>
            </a:r>
            <a:r>
              <a:rPr lang="en-US" sz="2400" b="0" i="0" u="none" strike="noStrike" baseline="0" dirty="0" err="1" smtClean="0">
                <a:solidFill>
                  <a:schemeClr val="tx1"/>
                </a:solidFill>
                <a:latin typeface="Calibri" panose="020F0502020204030204" pitchFamily="34" charset="0"/>
              </a:rPr>
              <a:t>plt.show</a:t>
            </a:r>
            <a:r>
              <a:rPr lang="en-US" sz="2400" b="0" i="0" u="none" strike="noStrike" baseline="0" dirty="0">
                <a:solidFill>
                  <a:schemeClr val="tx1"/>
                </a:solidFill>
                <a:latin typeface="Calibri" panose="020F0502020204030204" pitchFamily="34" charset="0"/>
              </a:rPr>
              <a:t>()</a:t>
            </a:r>
          </a:p>
          <a:p>
            <a:pPr algn="l"/>
            <a:endParaRPr lang="en-GB" sz="2800" b="1" dirty="0">
              <a:solidFill>
                <a:schemeClr val="tx1"/>
              </a:solidFill>
              <a:latin typeface="Times New Roman" panose="02020603050405020304" pitchFamily="18" charset="0"/>
              <a:cs typeface="Times New Roman" panose="02020603050405020304" pitchFamily="18" charset="0"/>
            </a:endParaRPr>
          </a:p>
          <a:p>
            <a:pPr algn="l"/>
            <a:r>
              <a:rPr lang="en-GB" sz="1800" b="0" i="1" u="none" strike="noStrike" baseline="0" dirty="0">
                <a:solidFill>
                  <a:srgbClr val="C00000"/>
                </a:solidFill>
                <a:latin typeface="Calibri" panose="020F0502020204030204" pitchFamily="34" charset="0"/>
              </a:rPr>
              <a:t>To find values of slope (m) and intercept </a:t>
            </a:r>
            <a:r>
              <a:rPr lang="en-GB" sz="1800" b="0" i="0" u="none" strike="noStrike" baseline="0" dirty="0">
                <a:solidFill>
                  <a:srgbClr val="C00000"/>
                </a:solidFill>
                <a:latin typeface="Calibri" panose="020F0502020204030204" pitchFamily="34" charset="0"/>
              </a:rPr>
              <a:t>(c), use these </a:t>
            </a:r>
            <a:r>
              <a:rPr lang="en-US" sz="1800" b="0" i="0" u="none" strike="noStrike" baseline="0" dirty="0">
                <a:solidFill>
                  <a:srgbClr val="C00000"/>
                </a:solidFill>
                <a:latin typeface="Calibri" panose="020F0502020204030204" pitchFamily="34" charset="0"/>
              </a:rPr>
              <a:t>commands:</a:t>
            </a:r>
          </a:p>
          <a:p>
            <a:pPr algn="l"/>
            <a:r>
              <a:rPr lang="en-GB" sz="1800" b="0" i="0" u="none" strike="noStrike" baseline="0" dirty="0">
                <a:solidFill>
                  <a:srgbClr val="C00000"/>
                </a:solidFill>
                <a:latin typeface="Calibri" panose="020F0502020204030204" pitchFamily="34" charset="0"/>
              </a:rPr>
              <a:t>&gt;&gt;&gt; print "The slope of the best fit line is ", </a:t>
            </a:r>
            <a:r>
              <a:rPr lang="en-GB" sz="1800" b="0" i="0" u="none" strike="noStrike" baseline="0" dirty="0" err="1">
                <a:solidFill>
                  <a:srgbClr val="C00000"/>
                </a:solidFill>
                <a:latin typeface="Calibri" panose="020F0502020204030204" pitchFamily="34" charset="0"/>
              </a:rPr>
              <a:t>p_coeff</a:t>
            </a:r>
            <a:r>
              <a:rPr lang="en-GB" sz="1800" b="0" i="0" u="none" strike="noStrike" baseline="0" dirty="0">
                <a:solidFill>
                  <a:srgbClr val="C00000"/>
                </a:solidFill>
                <a:latin typeface="Calibri" panose="020F0502020204030204" pitchFamily="34" charset="0"/>
              </a:rPr>
              <a:t>[0]</a:t>
            </a:r>
          </a:p>
          <a:p>
            <a:pPr algn="l"/>
            <a:r>
              <a:rPr lang="en-GB" sz="1800" b="0" i="0" u="none" strike="noStrike" baseline="0" dirty="0">
                <a:solidFill>
                  <a:srgbClr val="C00000"/>
                </a:solidFill>
                <a:latin typeface="Calibri" panose="020F0502020204030204" pitchFamily="34" charset="0"/>
              </a:rPr>
              <a:t>&gt;&gt;&gt; print "The intercept of the fit line is ", </a:t>
            </a:r>
            <a:r>
              <a:rPr lang="en-GB" sz="1800" b="0" i="0" u="none" strike="noStrike" baseline="0" dirty="0" err="1">
                <a:solidFill>
                  <a:srgbClr val="C00000"/>
                </a:solidFill>
                <a:latin typeface="Calibri" panose="020F0502020204030204" pitchFamily="34" charset="0"/>
              </a:rPr>
              <a:t>p_coeff</a:t>
            </a:r>
            <a:r>
              <a:rPr lang="en-GB" sz="1800" b="0" i="0" u="none" strike="noStrike" baseline="0" dirty="0">
                <a:solidFill>
                  <a:srgbClr val="C00000"/>
                </a:solidFill>
                <a:latin typeface="Calibri" panose="020F0502020204030204" pitchFamily="34" charset="0"/>
              </a:rPr>
              <a:t>[1]</a:t>
            </a:r>
            <a:endParaRPr lang="en-GB" sz="2400" b="1" dirty="0">
              <a:solidFill>
                <a:srgbClr val="C000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3822259-7F51-4884-8DD4-3D0E5B9B2E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9526" y="1"/>
            <a:ext cx="6622473" cy="4966854"/>
          </a:xfrm>
          <a:prstGeom prst="rect">
            <a:avLst/>
          </a:prstGeom>
        </p:spPr>
      </p:pic>
    </p:spTree>
    <p:extLst>
      <p:ext uri="{BB962C8B-B14F-4D97-AF65-F5344CB8AC3E}">
        <p14:creationId xmlns:p14="http://schemas.microsoft.com/office/powerpoint/2010/main" val="3351190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349DB4-489B-48F3-9F3E-523AD498B486}"/>
              </a:ext>
            </a:extLst>
          </p:cNvPr>
          <p:cNvPicPr>
            <a:picLocks noChangeAspect="1"/>
          </p:cNvPicPr>
          <p:nvPr/>
        </p:nvPicPr>
        <p:blipFill>
          <a:blip r:embed="rId3"/>
          <a:stretch>
            <a:fillRect/>
          </a:stretch>
        </p:blipFill>
        <p:spPr>
          <a:xfrm>
            <a:off x="9240607" y="1498182"/>
            <a:ext cx="2951393" cy="4725933"/>
          </a:xfrm>
          <a:prstGeom prst="rect">
            <a:avLst/>
          </a:prstGeom>
          <a:ln>
            <a:solidFill>
              <a:srgbClr val="00B0F0"/>
            </a:solidFill>
          </a:ln>
        </p:spPr>
      </p:pic>
      <p:sp>
        <p:nvSpPr>
          <p:cNvPr id="5" name="TextBox 4">
            <a:extLst>
              <a:ext uri="{FF2B5EF4-FFF2-40B4-BE49-F238E27FC236}">
                <a16:creationId xmlns:a16="http://schemas.microsoft.com/office/drawing/2014/main" id="{66812336-73D2-4204-B7E0-64F845BD1235}"/>
              </a:ext>
            </a:extLst>
          </p:cNvPr>
          <p:cNvSpPr txBox="1"/>
          <p:nvPr/>
        </p:nvSpPr>
        <p:spPr>
          <a:xfrm>
            <a:off x="0" y="2620305"/>
            <a:ext cx="9240607" cy="2529988"/>
          </a:xfrm>
          <a:prstGeom prst="rect">
            <a:avLst/>
          </a:prstGeom>
          <a:noFill/>
        </p:spPr>
        <p:txBody>
          <a:bodyPr wrap="square">
            <a:spAutoFit/>
          </a:bodyPr>
          <a:lstStyle/>
          <a:p>
            <a:pPr marL="0" indent="0" algn="just" rtl="0">
              <a:lnSpc>
                <a:spcPct val="150000"/>
              </a:lnSpc>
              <a:buFont typeface="Calibri" panose="020F0502020204030204" pitchFamily="34" charset="0"/>
              <a:buNone/>
            </a:pPr>
            <a:r>
              <a:rPr lang="en-GB" sz="2800" b="1" u="sng" dirty="0" smtClean="0">
                <a:latin typeface="Times New Roman" panose="02020603050405020304" pitchFamily="18" charset="0"/>
                <a:cs typeface="Times New Roman" panose="02020603050405020304" pitchFamily="18" charset="0"/>
              </a:rPr>
              <a:t> H.W</a:t>
            </a:r>
          </a:p>
          <a:p>
            <a:pPr marL="0" indent="0" algn="just" rtl="0">
              <a:lnSpc>
                <a:spcPct val="150000"/>
              </a:lnSpc>
              <a:buFont typeface="Calibri" panose="020F0502020204030204" pitchFamily="34" charset="0"/>
              <a:buNone/>
            </a:pPr>
            <a:r>
              <a:rPr lang="en-GB" sz="2000" dirty="0" smtClean="0">
                <a:latin typeface="Times New Roman" panose="02020603050405020304" pitchFamily="18" charset="0"/>
                <a:cs typeface="Times New Roman" panose="02020603050405020304" pitchFamily="18" charset="0"/>
              </a:rPr>
              <a:t>For </a:t>
            </a:r>
            <a:r>
              <a:rPr lang="en-GB" sz="2000" dirty="0">
                <a:latin typeface="Times New Roman" panose="02020603050405020304" pitchFamily="18" charset="0"/>
                <a:cs typeface="Times New Roman" panose="02020603050405020304" pitchFamily="18" charset="0"/>
              </a:rPr>
              <a:t>example, In an experiment the length of spring is measured  versus masses and the results are given in the table </a:t>
            </a:r>
            <a:r>
              <a:rPr lang="en-GB" sz="2000" dirty="0" smtClean="0">
                <a:latin typeface="Times New Roman" panose="02020603050405020304" pitchFamily="18" charset="0"/>
                <a:cs typeface="Times New Roman" panose="02020603050405020304" pitchFamily="18" charset="0"/>
              </a:rPr>
              <a:t>a side. It </a:t>
            </a:r>
            <a:r>
              <a:rPr lang="en-GB" sz="2000" dirty="0">
                <a:latin typeface="Times New Roman" panose="02020603050405020304" pitchFamily="18" charset="0"/>
                <a:cs typeface="Times New Roman" panose="02020603050405020304" pitchFamily="18" charset="0"/>
              </a:rPr>
              <a:t>is clear that the graph of length versus mass is a sensible straight line. We will use these values  afterword to test any Python code that is developed. Also the full values are useful for you to test the  code validity. </a:t>
            </a:r>
            <a:endParaRPr lang="en-GB" sz="2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803B960-2339-467C-9C48-45AA6ABCCD4F}"/>
              </a:ext>
            </a:extLst>
          </p:cNvPr>
          <p:cNvSpPr txBox="1"/>
          <p:nvPr/>
        </p:nvSpPr>
        <p:spPr>
          <a:xfrm>
            <a:off x="122203" y="208137"/>
            <a:ext cx="11764997" cy="1938992"/>
          </a:xfrm>
          <a:prstGeom prst="rect">
            <a:avLst/>
          </a:prstGeom>
          <a:noFill/>
        </p:spPr>
        <p:txBody>
          <a:bodyPr wrap="square">
            <a:spAutoFit/>
          </a:bodyPr>
          <a:lstStyle/>
          <a:p>
            <a:pPr marL="0" indent="0" algn="just" rtl="0">
              <a:lnSpc>
                <a:spcPct val="150000"/>
              </a:lnSpc>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The following sections show how a program will be developed and tested that allows data to be input, plots the data and fits the best straight line to it.  </a:t>
            </a:r>
          </a:p>
          <a:p>
            <a:pPr marL="0" indent="0" algn="just" rtl="0">
              <a:lnSpc>
                <a:spcPct val="150000"/>
              </a:lnSpc>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You will be consider all the stages of writing and running a program. </a:t>
            </a:r>
          </a:p>
          <a:p>
            <a:pPr marL="0" indent="0" algn="just" rtl="0">
              <a:lnSpc>
                <a:spcPct val="150000"/>
              </a:lnSpc>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Finally, you will have written an important program for use in </a:t>
            </a:r>
            <a:r>
              <a:rPr lang="en-GB" sz="2000" dirty="0" smtClean="0">
                <a:latin typeface="Times New Roman" panose="02020603050405020304" pitchFamily="18" charset="0"/>
                <a:cs typeface="Times New Roman" panose="02020603050405020304" pitchFamily="18" charset="0"/>
              </a:rPr>
              <a:t> this </a:t>
            </a:r>
            <a:r>
              <a:rPr lang="en-GB" sz="2000" dirty="0">
                <a:latin typeface="Times New Roman" panose="02020603050405020304" pitchFamily="18" charset="0"/>
                <a:cs typeface="Times New Roman" panose="02020603050405020304" pitchFamily="18" charset="0"/>
              </a:rPr>
              <a:t>year and beyond. </a:t>
            </a:r>
          </a:p>
        </p:txBody>
      </p:sp>
    </p:spTree>
    <p:extLst>
      <p:ext uri="{BB962C8B-B14F-4D97-AF65-F5344CB8AC3E}">
        <p14:creationId xmlns:p14="http://schemas.microsoft.com/office/powerpoint/2010/main" val="206532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B5F8B5D9-1AB1-4DA1-97F0-57F02245F7C3}"/>
              </a:ext>
            </a:extLst>
          </p:cNvPr>
          <p:cNvSpPr txBox="1">
            <a:spLocks/>
          </p:cNvSpPr>
          <p:nvPr/>
        </p:nvSpPr>
        <p:spPr>
          <a:xfrm>
            <a:off x="284813" y="263704"/>
            <a:ext cx="11722307" cy="5677481"/>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rtl="0">
              <a:buFont typeface="Calibri" panose="020F0502020204030204" pitchFamily="34" charset="0"/>
              <a:buNone/>
            </a:pPr>
            <a:r>
              <a:rPr lang="en-GB" sz="2400" b="1" dirty="0">
                <a:solidFill>
                  <a:schemeClr val="accent2"/>
                </a:solidFill>
                <a:latin typeface="Times New Roman" panose="02020603050405020304" pitchFamily="18" charset="0"/>
                <a:cs typeface="Times New Roman" panose="02020603050405020304" pitchFamily="18" charset="0"/>
              </a:rPr>
              <a:t>Input and data plotting</a:t>
            </a:r>
          </a:p>
          <a:p>
            <a:pPr marL="0" indent="0" algn="just" rtl="0">
              <a:buFont typeface="Calibri" panose="020F0502020204030204" pitchFamily="34" charset="0"/>
              <a:buNone/>
            </a:pPr>
            <a:endParaRPr lang="en-GB" b="1" dirty="0">
              <a:latin typeface="Times New Roman" panose="02020603050405020304" pitchFamily="18" charset="0"/>
              <a:cs typeface="Times New Roman" panose="02020603050405020304" pitchFamily="18" charset="0"/>
            </a:endParaRPr>
          </a:p>
          <a:p>
            <a:pPr marL="0" indent="0" algn="just" rtl="0">
              <a:buFont typeface="Calibri" panose="020F0502020204030204" pitchFamily="34" charset="0"/>
              <a:buNone/>
            </a:pPr>
            <a:r>
              <a:rPr lang="en-GB" sz="1900" dirty="0">
                <a:solidFill>
                  <a:schemeClr val="tx1"/>
                </a:solidFill>
                <a:latin typeface="Times New Roman" panose="02020603050405020304" pitchFamily="18" charset="0"/>
                <a:cs typeface="Times New Roman" panose="02020603050405020304" pitchFamily="18" charset="0"/>
              </a:rPr>
              <a:t>Use what you have learnt previously and do the following steps:</a:t>
            </a:r>
          </a:p>
          <a:p>
            <a:pPr algn="just" rtl="0">
              <a:buFont typeface="Wingdings" panose="05000000000000000000" pitchFamily="2" charset="2"/>
              <a:buChar char="q"/>
            </a:pPr>
            <a:r>
              <a:rPr lang="en-GB" sz="1900" dirty="0">
                <a:solidFill>
                  <a:schemeClr val="tx1"/>
                </a:solidFill>
                <a:latin typeface="Times New Roman" panose="02020603050405020304" pitchFamily="18" charset="0"/>
                <a:cs typeface="Times New Roman" panose="02020603050405020304" pitchFamily="18" charset="0"/>
              </a:rPr>
              <a:t> Make two arrays, </a:t>
            </a:r>
            <a:r>
              <a:rPr lang="en-GB" sz="1900" dirty="0">
                <a:solidFill>
                  <a:srgbClr val="FF0000"/>
                </a:solidFill>
                <a:latin typeface="Times New Roman" panose="02020603050405020304" pitchFamily="18" charset="0"/>
                <a:cs typeface="Times New Roman" panose="02020603050405020304" pitchFamily="18" charset="0"/>
              </a:rPr>
              <a:t>one including the masses (name this </a:t>
            </a:r>
            <a:r>
              <a:rPr lang="en-GB" sz="1900" dirty="0" err="1">
                <a:solidFill>
                  <a:srgbClr val="FF0000"/>
                </a:solidFill>
                <a:latin typeface="Times New Roman" panose="02020603050405020304" pitchFamily="18" charset="0"/>
                <a:cs typeface="Times New Roman" panose="02020603050405020304" pitchFamily="18" charset="0"/>
              </a:rPr>
              <a:t>x_data</a:t>
            </a:r>
            <a:r>
              <a:rPr lang="en-GB" sz="1900" dirty="0">
                <a:solidFill>
                  <a:srgbClr val="FF0000"/>
                </a:solidFill>
                <a:latin typeface="Times New Roman" panose="02020603050405020304" pitchFamily="18" charset="0"/>
                <a:cs typeface="Times New Roman" panose="02020603050405020304" pitchFamily="18" charset="0"/>
              </a:rPr>
              <a:t>)</a:t>
            </a:r>
            <a:r>
              <a:rPr lang="en-GB" sz="1900" dirty="0">
                <a:solidFill>
                  <a:schemeClr val="tx1"/>
                </a:solidFill>
                <a:latin typeface="Times New Roman" panose="02020603050405020304" pitchFamily="18" charset="0"/>
                <a:cs typeface="Times New Roman" panose="02020603050405020304" pitchFamily="18" charset="0"/>
              </a:rPr>
              <a:t> and the </a:t>
            </a:r>
            <a:r>
              <a:rPr lang="en-GB" sz="1900" dirty="0">
                <a:solidFill>
                  <a:srgbClr val="FF0000"/>
                </a:solidFill>
                <a:latin typeface="Times New Roman" panose="02020603050405020304" pitchFamily="18" charset="0"/>
                <a:cs typeface="Times New Roman" panose="02020603050405020304" pitchFamily="18" charset="0"/>
              </a:rPr>
              <a:t>second containing the lengths (call this </a:t>
            </a:r>
            <a:r>
              <a:rPr lang="en-GB" sz="1900" dirty="0" err="1">
                <a:solidFill>
                  <a:srgbClr val="FF0000"/>
                </a:solidFill>
                <a:latin typeface="Times New Roman" panose="02020603050405020304" pitchFamily="18" charset="0"/>
                <a:cs typeface="Times New Roman" panose="02020603050405020304" pitchFamily="18" charset="0"/>
              </a:rPr>
              <a:t>y_data</a:t>
            </a:r>
            <a:r>
              <a:rPr lang="en-GB" sz="1900" dirty="0">
                <a:solidFill>
                  <a:srgbClr val="FF0000"/>
                </a:solidFill>
                <a:latin typeface="Times New Roman" panose="02020603050405020304" pitchFamily="18" charset="0"/>
                <a:cs typeface="Times New Roman" panose="02020603050405020304" pitchFamily="18" charset="0"/>
              </a:rPr>
              <a:t>)</a:t>
            </a:r>
            <a:r>
              <a:rPr lang="en-GB" sz="1900" dirty="0">
                <a:solidFill>
                  <a:schemeClr val="tx1"/>
                </a:solidFill>
                <a:latin typeface="Times New Roman" panose="02020603050405020304" pitchFamily="18" charset="0"/>
                <a:cs typeface="Times New Roman" panose="02020603050405020304" pitchFamily="18" charset="0"/>
              </a:rPr>
              <a:t>. </a:t>
            </a:r>
          </a:p>
          <a:p>
            <a:pPr algn="just" rtl="0">
              <a:buFont typeface="Wingdings" panose="05000000000000000000" pitchFamily="2" charset="2"/>
              <a:buChar char="q"/>
            </a:pPr>
            <a:r>
              <a:rPr lang="en-GB" sz="1900" dirty="0">
                <a:solidFill>
                  <a:schemeClr val="tx1"/>
                </a:solidFill>
                <a:latin typeface="Times New Roman" panose="02020603050405020304" pitchFamily="18" charset="0"/>
                <a:cs typeface="Times New Roman" panose="02020603050405020304" pitchFamily="18" charset="0"/>
              </a:rPr>
              <a:t> Make a plot of length in metres vs mass in kilograms. Choose a marker for the points but do not </a:t>
            </a:r>
            <a:r>
              <a:rPr lang="en-GB" b="1" dirty="0">
                <a:solidFill>
                  <a:schemeClr val="tx1"/>
                </a:solidFill>
                <a:highlight>
                  <a:srgbClr val="FFFF00"/>
                </a:highlight>
                <a:latin typeface="Times New Roman" panose="02020603050405020304" pitchFamily="18" charset="0"/>
                <a:cs typeface="Times New Roman" panose="02020603050405020304" pitchFamily="18" charset="0"/>
              </a:rPr>
              <a:t>join</a:t>
            </a:r>
            <a:r>
              <a:rPr lang="en-GB" sz="1900" dirty="0">
                <a:solidFill>
                  <a:schemeClr val="tx1"/>
                </a:solidFill>
                <a:latin typeface="Times New Roman" panose="02020603050405020304" pitchFamily="18" charset="0"/>
                <a:cs typeface="Times New Roman" panose="02020603050405020304" pitchFamily="18" charset="0"/>
              </a:rPr>
              <a:t> the points with a  line.</a:t>
            </a:r>
          </a:p>
          <a:p>
            <a:pPr algn="just" rtl="0">
              <a:buFont typeface="Wingdings" panose="05000000000000000000" pitchFamily="2" charset="2"/>
              <a:buChar char="q"/>
            </a:pPr>
            <a:r>
              <a:rPr lang="en-GB" sz="1900" dirty="0">
                <a:solidFill>
                  <a:schemeClr val="tx1"/>
                </a:solidFill>
                <a:latin typeface="Times New Roman" panose="02020603050405020304" pitchFamily="18" charset="0"/>
                <a:cs typeface="Times New Roman" panose="02020603050405020304" pitchFamily="18" charset="0"/>
              </a:rPr>
              <a:t> Label the axes of the plot.</a:t>
            </a:r>
          </a:p>
          <a:p>
            <a:pPr marL="0" indent="0" algn="just" rtl="0">
              <a:buFont typeface="Calibri" panose="020F0502020204030204" pitchFamily="34" charset="0"/>
              <a:buNone/>
            </a:pPr>
            <a:endParaRPr lang="en-GB" sz="1900" dirty="0">
              <a:solidFill>
                <a:schemeClr val="tx1"/>
              </a:solidFill>
              <a:latin typeface="Times New Roman" panose="02020603050405020304" pitchFamily="18" charset="0"/>
              <a:cs typeface="Times New Roman" panose="02020603050405020304" pitchFamily="18" charset="0"/>
            </a:endParaRPr>
          </a:p>
          <a:p>
            <a:pPr marL="0" indent="0" algn="just" rtl="0">
              <a:buFont typeface="Calibri" panose="020F0502020204030204" pitchFamily="34" charset="0"/>
              <a:buNone/>
            </a:pPr>
            <a:r>
              <a:rPr lang="en-GB" sz="1900" dirty="0">
                <a:solidFill>
                  <a:schemeClr val="tx1"/>
                </a:solidFill>
                <a:latin typeface="Times New Roman" panose="02020603050405020304" pitchFamily="18" charset="0"/>
                <a:cs typeface="Times New Roman" panose="02020603050405020304" pitchFamily="18" charset="0"/>
              </a:rPr>
              <a:t>You should get a plot looks like the figure. </a:t>
            </a:r>
          </a:p>
          <a:p>
            <a:pPr marL="0" indent="0" algn="just" rtl="0">
              <a:buFont typeface="Calibri" panose="020F0502020204030204" pitchFamily="34" charset="0"/>
              <a:buNone/>
            </a:pPr>
            <a:r>
              <a:rPr lang="en-GB" sz="1900" dirty="0">
                <a:solidFill>
                  <a:schemeClr val="tx1"/>
                </a:solidFill>
                <a:latin typeface="Times New Roman" panose="02020603050405020304" pitchFamily="18" charset="0"/>
                <a:cs typeface="Times New Roman" panose="02020603050405020304" pitchFamily="18" charset="0"/>
              </a:rPr>
              <a:t> The plot is based on some Python codes </a:t>
            </a:r>
          </a:p>
          <a:p>
            <a:pPr marL="0" indent="0" algn="just" rtl="0">
              <a:buFont typeface="Calibri" panose="020F0502020204030204" pitchFamily="34" charset="0"/>
              <a:buNone/>
            </a:pPr>
            <a:r>
              <a:rPr lang="en-GB" sz="1900" dirty="0">
                <a:solidFill>
                  <a:schemeClr val="tx1"/>
                </a:solidFill>
                <a:latin typeface="Times New Roman" panose="02020603050405020304" pitchFamily="18" charset="0"/>
                <a:cs typeface="Times New Roman" panose="02020603050405020304" pitchFamily="18" charset="0"/>
              </a:rPr>
              <a:t>that you learnt before so try to do that and </a:t>
            </a:r>
          </a:p>
          <a:p>
            <a:pPr marL="0" indent="0" algn="just" rtl="0">
              <a:buFont typeface="Calibri" panose="020F0502020204030204" pitchFamily="34" charset="0"/>
              <a:buNone/>
            </a:pPr>
            <a:r>
              <a:rPr lang="en-GB" sz="1900" dirty="0">
                <a:solidFill>
                  <a:schemeClr val="tx1"/>
                </a:solidFill>
                <a:latin typeface="Times New Roman" panose="02020603050405020304" pitchFamily="18" charset="0"/>
                <a:cs typeface="Times New Roman" panose="02020603050405020304" pitchFamily="18" charset="0"/>
              </a:rPr>
              <a:t>save it in your computer! </a:t>
            </a:r>
            <a:r>
              <a:rPr lang="en-GB" sz="1900" b="1" dirty="0">
                <a:solidFill>
                  <a:schemeClr val="tx1"/>
                </a:solidFill>
                <a:latin typeface="Times New Roman" panose="02020603050405020304" pitchFamily="18" charset="0"/>
                <a:cs typeface="Times New Roman" panose="02020603050405020304" pitchFamily="18" charset="0"/>
              </a:rPr>
              <a:t>H.W</a:t>
            </a:r>
          </a:p>
        </p:txBody>
      </p:sp>
      <p:pic>
        <p:nvPicPr>
          <p:cNvPr id="3" name="Picture 2" descr="https://alexandria.astro.cf.ac.uk/Joomla-python/images/hookes%20law%20no%20t.png">
            <a:extLst>
              <a:ext uri="{FF2B5EF4-FFF2-40B4-BE49-F238E27FC236}">
                <a16:creationId xmlns:a16="http://schemas.microsoft.com/office/drawing/2014/main" id="{C3B6B18F-41D7-4270-8AF7-93F94863EC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9519" y="3102445"/>
            <a:ext cx="3657601" cy="305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322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79792A0-B646-41BE-B805-7AE4368645C3}"/>
              </a:ext>
            </a:extLst>
          </p:cNvPr>
          <p:cNvSpPr txBox="1">
            <a:spLocks/>
          </p:cNvSpPr>
          <p:nvPr/>
        </p:nvSpPr>
        <p:spPr>
          <a:xfrm>
            <a:off x="194873" y="149903"/>
            <a:ext cx="11827238" cy="6190936"/>
          </a:xfrm>
          <a:prstGeom prst="rect">
            <a:avLst/>
          </a:prstGeom>
        </p:spPr>
        <p:txBody>
          <a:bodyPr>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eaLnBrk="0" fontAlgn="base" hangingPunct="0">
              <a:lnSpc>
                <a:spcPct val="100000"/>
              </a:lnSpc>
              <a:spcBef>
                <a:spcPct val="0"/>
              </a:spcBef>
              <a:spcAft>
                <a:spcPct val="0"/>
              </a:spcAft>
              <a:buFont typeface="Calibri" panose="020F0502020204030204" pitchFamily="34" charset="0"/>
              <a:buNone/>
            </a:pPr>
            <a:r>
              <a:rPr lang="en-US" altLang="en-US" sz="2800" b="1" dirty="0">
                <a:solidFill>
                  <a:schemeClr val="accent1"/>
                </a:solidFill>
                <a:latin typeface="Times New Roman" panose="02020603050405020304" pitchFamily="18" charset="0"/>
                <a:cs typeface="Times New Roman" panose="02020603050405020304" pitchFamily="18" charset="0"/>
              </a:rPr>
              <a:t>Saving a program</a:t>
            </a:r>
          </a:p>
          <a:p>
            <a:pPr marL="0" indent="0" algn="l" rtl="0" eaLnBrk="0" fontAlgn="base" hangingPunct="0">
              <a:lnSpc>
                <a:spcPct val="100000"/>
              </a:lnSpc>
              <a:spcBef>
                <a:spcPct val="0"/>
              </a:spcBef>
              <a:spcAft>
                <a:spcPct val="0"/>
              </a:spcAft>
              <a:buFont typeface="Calibri" panose="020F0502020204030204" pitchFamily="34" charset="0"/>
              <a:buNone/>
            </a:pPr>
            <a:endParaRPr lang="en-US" altLang="en-US" b="1" dirty="0">
              <a:solidFill>
                <a:schemeClr val="accent1"/>
              </a:solidFill>
              <a:latin typeface="Times New Roman" panose="02020603050405020304" pitchFamily="18" charset="0"/>
              <a:cs typeface="Times New Roman" panose="02020603050405020304" pitchFamily="18" charset="0"/>
            </a:endParaRPr>
          </a:p>
          <a:p>
            <a:pPr marL="0" indent="0" algn="l" rtl="0" eaLnBrk="0" fontAlgn="base" hangingPunct="0">
              <a:lnSpc>
                <a:spcPct val="150000"/>
              </a:lnSpc>
              <a:spcBef>
                <a:spcPct val="0"/>
              </a:spcBef>
              <a:spcAft>
                <a:spcPct val="0"/>
              </a:spcAft>
              <a:buFont typeface="Calibri" panose="020F0502020204030204" pitchFamily="34" charset="0"/>
              <a:buNone/>
            </a:pPr>
            <a:r>
              <a:rPr lang="en-GB" sz="2600" dirty="0">
                <a:latin typeface="Times New Roman" panose="02020603050405020304" pitchFamily="18" charset="0"/>
                <a:cs typeface="Times New Roman" panose="02020603050405020304" pitchFamily="18" charset="0"/>
              </a:rPr>
              <a:t>You should try to keep your codes organised in a logical way so that you can use them later.  Save your current program:</a:t>
            </a:r>
          </a:p>
          <a:p>
            <a:pPr algn="l" rtl="0" eaLnBrk="0" fontAlgn="base" hangingPunct="0">
              <a:lnSpc>
                <a:spcPct val="150000"/>
              </a:lnSpc>
              <a:spcBef>
                <a:spcPct val="0"/>
              </a:spcBef>
              <a:spcAft>
                <a:spcPct val="0"/>
              </a:spcAft>
              <a:buFont typeface="Wingdings" panose="05000000000000000000" pitchFamily="2" charset="2"/>
              <a:buChar char="Ø"/>
            </a:pPr>
            <a:r>
              <a:rPr lang="en-GB" altLang="en-US" sz="2600" dirty="0">
                <a:solidFill>
                  <a:srgbClr val="92D050"/>
                </a:solidFill>
                <a:latin typeface="Times New Roman" panose="02020603050405020304" pitchFamily="18" charset="0"/>
                <a:cs typeface="Times New Roman" panose="02020603050405020304" pitchFamily="18" charset="0"/>
              </a:rPr>
              <a:t>In your hard drive H</a:t>
            </a:r>
          </a:p>
          <a:p>
            <a:pPr algn="l" rtl="0" eaLnBrk="0" fontAlgn="base" hangingPunct="0">
              <a:lnSpc>
                <a:spcPct val="150000"/>
              </a:lnSpc>
              <a:spcBef>
                <a:spcPct val="0"/>
              </a:spcBef>
              <a:spcAft>
                <a:spcPct val="0"/>
              </a:spcAft>
              <a:buFont typeface="Wingdings" panose="05000000000000000000" pitchFamily="2" charset="2"/>
              <a:buChar char="Ø"/>
            </a:pPr>
            <a:r>
              <a:rPr lang="en-GB" altLang="en-US" sz="2600" dirty="0">
                <a:solidFill>
                  <a:srgbClr val="FF0000"/>
                </a:solidFill>
                <a:latin typeface="Times New Roman" panose="02020603050405020304" pitchFamily="18" charset="0"/>
                <a:cs typeface="Times New Roman" panose="02020603050405020304" pitchFamily="18" charset="0"/>
              </a:rPr>
              <a:t>In a folder named </a:t>
            </a:r>
            <a:r>
              <a:rPr lang="en-GB" altLang="en-US" sz="2600" dirty="0" smtClean="0">
                <a:solidFill>
                  <a:srgbClr val="FF0000"/>
                </a:solidFill>
                <a:latin typeface="Times New Roman" panose="02020603050405020304" pitchFamily="18" charset="0"/>
                <a:cs typeface="Times New Roman" panose="02020603050405020304" pitchFamily="18" charset="0"/>
              </a:rPr>
              <a:t>(</a:t>
            </a:r>
            <a:r>
              <a:rPr lang="en-GB" altLang="en-US" sz="2600" dirty="0">
                <a:solidFill>
                  <a:srgbClr val="FF0000"/>
                </a:solidFill>
                <a:latin typeface="Times New Roman" panose="02020603050405020304" pitchFamily="18" charset="0"/>
                <a:cs typeface="Times New Roman" panose="02020603050405020304" pitchFamily="18" charset="0"/>
              </a:rPr>
              <a:t>Python First semester 2rd year).</a:t>
            </a:r>
          </a:p>
          <a:p>
            <a:pPr algn="l" rtl="0" eaLnBrk="0" fontAlgn="base" hangingPunct="0">
              <a:lnSpc>
                <a:spcPct val="150000"/>
              </a:lnSpc>
              <a:spcBef>
                <a:spcPct val="0"/>
              </a:spcBef>
              <a:spcAft>
                <a:spcPct val="0"/>
              </a:spcAft>
              <a:buFont typeface="Wingdings" panose="05000000000000000000" pitchFamily="2" charset="2"/>
              <a:buChar char="Ø"/>
            </a:pPr>
            <a:r>
              <a:rPr lang="en-GB" altLang="en-US" sz="2600" dirty="0">
                <a:solidFill>
                  <a:srgbClr val="7030A0"/>
                </a:solidFill>
                <a:latin typeface="Times New Roman" panose="02020603050405020304" pitchFamily="18" charset="0"/>
                <a:cs typeface="Times New Roman" panose="02020603050405020304" pitchFamily="18" charset="0"/>
              </a:rPr>
              <a:t>In sub-folder named week (5, 6, …).</a:t>
            </a:r>
          </a:p>
          <a:p>
            <a:pPr algn="l" rtl="0" eaLnBrk="0" fontAlgn="base" hangingPunct="0">
              <a:lnSpc>
                <a:spcPct val="150000"/>
              </a:lnSpc>
              <a:spcBef>
                <a:spcPct val="0"/>
              </a:spcBef>
              <a:spcAft>
                <a:spcPct val="0"/>
              </a:spcAft>
              <a:buFont typeface="Wingdings" panose="05000000000000000000" pitchFamily="2" charset="2"/>
              <a:buChar char="Ø"/>
            </a:pPr>
            <a:r>
              <a:rPr lang="en-GB" altLang="en-US" sz="2600" dirty="0">
                <a:solidFill>
                  <a:schemeClr val="accent5">
                    <a:lumMod val="75000"/>
                  </a:schemeClr>
                </a:solidFill>
                <a:latin typeface="Times New Roman" panose="02020603050405020304" pitchFamily="18" charset="0"/>
                <a:cs typeface="Times New Roman" panose="02020603050405020304" pitchFamily="18" charset="0"/>
              </a:rPr>
              <a:t>With reasonable name such as ( </a:t>
            </a:r>
            <a:r>
              <a:rPr lang="en-GB" altLang="en-US" sz="2600" dirty="0" err="1">
                <a:solidFill>
                  <a:schemeClr val="accent5">
                    <a:lumMod val="75000"/>
                  </a:schemeClr>
                </a:solidFill>
                <a:latin typeface="Times New Roman" panose="02020603050405020304" pitchFamily="18" charset="0"/>
                <a:cs typeface="Times New Roman" panose="02020603050405020304" pitchFamily="18" charset="0"/>
              </a:rPr>
              <a:t>straight_line_prog</a:t>
            </a:r>
            <a:r>
              <a:rPr lang="en-GB" altLang="en-US" sz="2600" dirty="0">
                <a:solidFill>
                  <a:schemeClr val="accent5">
                    <a:lumMod val="75000"/>
                  </a:schemeClr>
                </a:solidFill>
                <a:latin typeface="Times New Roman" panose="02020603050405020304" pitchFamily="18" charset="0"/>
                <a:cs typeface="Times New Roman" panose="02020603050405020304" pitchFamily="18" charset="0"/>
              </a:rPr>
              <a:t> .</a:t>
            </a:r>
            <a:r>
              <a:rPr lang="en-GB" altLang="en-US" sz="2600" dirty="0" err="1">
                <a:solidFill>
                  <a:schemeClr val="accent5">
                    <a:lumMod val="75000"/>
                  </a:schemeClr>
                </a:solidFill>
                <a:latin typeface="Times New Roman" panose="02020603050405020304" pitchFamily="18" charset="0"/>
                <a:cs typeface="Times New Roman" panose="02020603050405020304" pitchFamily="18" charset="0"/>
              </a:rPr>
              <a:t>py</a:t>
            </a:r>
            <a:r>
              <a:rPr lang="en-GB" altLang="en-US" sz="2600" dirty="0">
                <a:solidFill>
                  <a:schemeClr val="accent5">
                    <a:lumMod val="75000"/>
                  </a:schemeClr>
                </a:solidFill>
                <a:latin typeface="Times New Roman" panose="02020603050405020304" pitchFamily="18" charset="0"/>
                <a:cs typeface="Times New Roman" panose="02020603050405020304" pitchFamily="18" charset="0"/>
              </a:rPr>
              <a:t>) </a:t>
            </a:r>
            <a:endParaRPr lang="en-US" altLang="en-US" sz="2600" dirty="0">
              <a:solidFill>
                <a:schemeClr val="accent5">
                  <a:lumMod val="75000"/>
                </a:schemeClr>
              </a:solidFill>
              <a:latin typeface="Times New Roman" panose="02020603050405020304" pitchFamily="18" charset="0"/>
              <a:cs typeface="Times New Roman" panose="02020603050405020304" pitchFamily="18" charset="0"/>
            </a:endParaRPr>
          </a:p>
          <a:p>
            <a:pPr algn="l" rtl="0" eaLnBrk="0" fontAlgn="base" hangingPunct="0">
              <a:lnSpc>
                <a:spcPct val="150000"/>
              </a:lnSpc>
              <a:spcBef>
                <a:spcPct val="0"/>
              </a:spcBef>
              <a:spcAft>
                <a:spcPct val="0"/>
              </a:spcAft>
              <a:buFont typeface="Wingdings" panose="05000000000000000000" pitchFamily="2" charset="2"/>
              <a:buChar char="Ø"/>
            </a:pPr>
            <a:r>
              <a:rPr lang="en-GB" sz="2600" dirty="0">
                <a:latin typeface="Times New Roman" panose="02020603050405020304" pitchFamily="18" charset="0"/>
                <a:cs typeface="Times New Roman" panose="02020603050405020304" pitchFamily="18" charset="0"/>
              </a:rPr>
              <a:t>Make certain to use the </a:t>
            </a:r>
            <a:r>
              <a:rPr lang="en-GB" sz="2600" dirty="0">
                <a:solidFill>
                  <a:srgbClr val="0070C0"/>
                </a:solidFill>
                <a:latin typeface="Times New Roman" panose="02020603050405020304" pitchFamily="18" charset="0"/>
                <a:cs typeface="Times New Roman" panose="02020603050405020304" pitchFamily="18" charset="0"/>
              </a:rPr>
              <a:t>extension .</a:t>
            </a:r>
            <a:r>
              <a:rPr lang="en-GB" sz="2600" dirty="0" err="1">
                <a:solidFill>
                  <a:srgbClr val="0070C0"/>
                </a:solidFill>
                <a:latin typeface="Times New Roman" panose="02020603050405020304" pitchFamily="18" charset="0"/>
                <a:cs typeface="Times New Roman" panose="02020603050405020304" pitchFamily="18" charset="0"/>
              </a:rPr>
              <a:t>py</a:t>
            </a:r>
            <a:r>
              <a:rPr lang="en-GB" sz="2600" dirty="0">
                <a:solidFill>
                  <a:srgbClr val="0070C0"/>
                </a:solidFill>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when you intend to save the program.  If you do this, then your computer will know to expect the file to contain python code (such as a .doc file is expected to be a word document). </a:t>
            </a:r>
          </a:p>
        </p:txBody>
      </p:sp>
    </p:spTree>
    <p:extLst>
      <p:ext uri="{BB962C8B-B14F-4D97-AF65-F5344CB8AC3E}">
        <p14:creationId xmlns:p14="http://schemas.microsoft.com/office/powerpoint/2010/main" val="1323794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5DDAA8-2CD1-4AD1-90F5-E486D8D5C9C1}"/>
              </a:ext>
            </a:extLst>
          </p:cNvPr>
          <p:cNvSpPr txBox="1"/>
          <p:nvPr/>
        </p:nvSpPr>
        <p:spPr>
          <a:xfrm>
            <a:off x="189876" y="229478"/>
            <a:ext cx="11667344" cy="5784725"/>
          </a:xfrm>
          <a:prstGeom prst="rect">
            <a:avLst/>
          </a:prstGeom>
          <a:noFill/>
        </p:spPr>
        <p:txBody>
          <a:bodyPr wrap="square">
            <a:spAutoFit/>
          </a:bodyPr>
          <a:lstStyle/>
          <a:p>
            <a:pPr marL="0" indent="0" algn="l" rtl="0" eaLnBrk="0" fontAlgn="base" hangingPunct="0">
              <a:lnSpc>
                <a:spcPct val="200000"/>
              </a:lnSpc>
              <a:spcBef>
                <a:spcPct val="0"/>
              </a:spcBef>
              <a:spcAft>
                <a:spcPct val="0"/>
              </a:spcAft>
              <a:buFont typeface="Calibri" panose="020F0502020204030204" pitchFamily="34" charset="0"/>
              <a:buNone/>
            </a:pPr>
            <a:r>
              <a:rPr lang="en-GB" sz="2400" b="1" dirty="0">
                <a:solidFill>
                  <a:schemeClr val="accent2"/>
                </a:solidFill>
                <a:highlight>
                  <a:srgbClr val="00FF00"/>
                </a:highlight>
                <a:latin typeface="Times New Roman" panose="02020603050405020304" pitchFamily="18" charset="0"/>
                <a:cs typeface="Times New Roman" panose="02020603050405020304" pitchFamily="18" charset="0"/>
              </a:rPr>
              <a:t>Running code under Python and adding comments</a:t>
            </a:r>
          </a:p>
          <a:p>
            <a:pPr marL="0" indent="0" algn="l" rtl="0">
              <a:lnSpc>
                <a:spcPct val="200000"/>
              </a:lnSpc>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As you know the written codes require </a:t>
            </a:r>
            <a:r>
              <a:rPr lang="en-GB" sz="2000" dirty="0">
                <a:highlight>
                  <a:srgbClr val="FFFF00"/>
                </a:highlight>
                <a:latin typeface="Times New Roman" panose="02020603050405020304" pitchFamily="18" charset="0"/>
                <a:cs typeface="Times New Roman" panose="02020603050405020304" pitchFamily="18" charset="0"/>
              </a:rPr>
              <a:t>NumPy</a:t>
            </a:r>
            <a:r>
              <a:rPr lang="en-GB" sz="2000" dirty="0">
                <a:latin typeface="Times New Roman" panose="02020603050405020304" pitchFamily="18" charset="0"/>
                <a:cs typeface="Times New Roman" panose="02020603050405020304" pitchFamily="18" charset="0"/>
              </a:rPr>
              <a:t> and </a:t>
            </a:r>
            <a:r>
              <a:rPr lang="en-GB" sz="2000" dirty="0">
                <a:solidFill>
                  <a:srgbClr val="FF0000"/>
                </a:solidFill>
                <a:latin typeface="Times New Roman" panose="02020603050405020304" pitchFamily="18" charset="0"/>
                <a:cs typeface="Times New Roman" panose="02020603050405020304" pitchFamily="18" charset="0"/>
              </a:rPr>
              <a:t>Matplotlib packages</a:t>
            </a:r>
            <a:r>
              <a:rPr lang="en-GB" sz="2000" dirty="0">
                <a:latin typeface="Times New Roman" panose="02020603050405020304" pitchFamily="18" charset="0"/>
                <a:cs typeface="Times New Roman" panose="02020603050405020304" pitchFamily="18" charset="0"/>
              </a:rPr>
              <a:t>. So we need both of these packages to be available when a script is run.  </a:t>
            </a:r>
            <a:r>
              <a:rPr lang="en-GB" sz="2000" dirty="0">
                <a:solidFill>
                  <a:srgbClr val="00B0F0"/>
                </a:solidFill>
                <a:latin typeface="Times New Roman" panose="02020603050405020304" pitchFamily="18" charset="0"/>
                <a:cs typeface="Times New Roman" panose="02020603050405020304" pitchFamily="18" charset="0"/>
              </a:rPr>
              <a:t>This can be done in one of two ways:</a:t>
            </a:r>
          </a:p>
          <a:p>
            <a:pPr marL="342900" indent="-342900" algn="l" rtl="0">
              <a:lnSpc>
                <a:spcPct val="200000"/>
              </a:lnSpc>
              <a:buFont typeface="Wingdings" panose="05000000000000000000" pitchFamily="2" charset="2"/>
              <a:buChar char="q"/>
            </a:pPr>
            <a:r>
              <a:rPr lang="en-GB" sz="2000" dirty="0">
                <a:solidFill>
                  <a:srgbClr val="0070C0"/>
                </a:solidFill>
                <a:latin typeface="Times New Roman" panose="02020603050405020304" pitchFamily="18" charset="0"/>
                <a:cs typeface="Times New Roman" panose="02020603050405020304" pitchFamily="18" charset="0"/>
              </a:rPr>
              <a:t>Run in the existing Python environment</a:t>
            </a:r>
          </a:p>
          <a:p>
            <a:pPr marL="342900" indent="-342900" algn="l" rtl="0">
              <a:lnSpc>
                <a:spcPct val="200000"/>
              </a:lnSpc>
              <a:buFont typeface="Wingdings" panose="05000000000000000000" pitchFamily="2" charset="2"/>
              <a:buChar char="q"/>
            </a:pPr>
            <a:r>
              <a:rPr lang="en-GB" sz="2000" dirty="0">
                <a:solidFill>
                  <a:srgbClr val="FF0000"/>
                </a:solidFill>
                <a:latin typeface="Times New Roman" panose="02020603050405020304" pitchFamily="18" charset="0"/>
                <a:cs typeface="Times New Roman" panose="02020603050405020304" pitchFamily="18" charset="0"/>
              </a:rPr>
              <a:t>Load the relevant packages into the program</a:t>
            </a:r>
          </a:p>
          <a:p>
            <a:pPr marL="0" indent="0" algn="l" rtl="0">
              <a:lnSpc>
                <a:spcPct val="200000"/>
              </a:lnSpc>
              <a:buFont typeface="Calibri" panose="020F0502020204030204" pitchFamily="34" charset="0"/>
              <a:buNone/>
            </a:pPr>
            <a:r>
              <a:rPr lang="en-GB" sz="2000" dirty="0">
                <a:latin typeface="Times New Roman" panose="02020603050405020304" pitchFamily="18" charset="0"/>
                <a:cs typeface="Times New Roman" panose="02020603050405020304" pitchFamily="18" charset="0"/>
              </a:rPr>
              <a:t>You can also add comments when you are writing code, it is essential  to use notes about what you are doing, to make it easier to read. In computer code these notes are known as </a:t>
            </a:r>
            <a:r>
              <a:rPr lang="en-GB" sz="2000" b="1" i="1" dirty="0">
                <a:highlight>
                  <a:srgbClr val="FFFF00"/>
                </a:highlight>
                <a:latin typeface="Times New Roman" panose="02020603050405020304" pitchFamily="18" charset="0"/>
                <a:cs typeface="Times New Roman" panose="02020603050405020304" pitchFamily="18" charset="0"/>
              </a:rPr>
              <a:t>comments</a:t>
            </a:r>
            <a:r>
              <a:rPr lang="en-GB" sz="2000" dirty="0">
                <a:latin typeface="Times New Roman" panose="02020603050405020304" pitchFamily="18" charset="0"/>
                <a:cs typeface="Times New Roman" panose="02020603050405020304" pitchFamily="18" charset="0"/>
              </a:rPr>
              <a:t>.  As in a lab diary, try to include comments that will make sense to another person.  Generally, comments are the most useful for you when you come back to a program after days or months and trying to remember what you did.</a:t>
            </a:r>
          </a:p>
        </p:txBody>
      </p:sp>
    </p:spTree>
    <p:extLst>
      <p:ext uri="{BB962C8B-B14F-4D97-AF65-F5344CB8AC3E}">
        <p14:creationId xmlns:p14="http://schemas.microsoft.com/office/powerpoint/2010/main" val="2395372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5453278-CFAE-4D80-8D20-8A95C1B55EB7}"/>
              </a:ext>
            </a:extLst>
          </p:cNvPr>
          <p:cNvSpPr txBox="1">
            <a:spLocks/>
          </p:cNvSpPr>
          <p:nvPr/>
        </p:nvSpPr>
        <p:spPr>
          <a:xfrm>
            <a:off x="239844" y="224852"/>
            <a:ext cx="11272602" cy="5951096"/>
          </a:xfrm>
          <a:prstGeom prst="rect">
            <a:avLst/>
          </a:prstGeom>
        </p:spPr>
        <p:txBody>
          <a:bodyPr>
            <a:normAutofit fontScale="92500" lnSpcReduction="20000"/>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There are two ways to add comments to a python program. </a:t>
            </a:r>
          </a:p>
          <a:p>
            <a:pPr algn="l" rtl="0"/>
            <a:r>
              <a:rPr lang="en-GB" b="1" dirty="0">
                <a:solidFill>
                  <a:schemeClr val="accent2"/>
                </a:solidFill>
                <a:latin typeface="Times New Roman" panose="02020603050405020304" pitchFamily="18" charset="0"/>
                <a:cs typeface="Times New Roman" panose="02020603050405020304" pitchFamily="18" charset="0"/>
              </a:rPr>
              <a:t>Hash symbol, #</a:t>
            </a:r>
            <a:endParaRPr lang="en-GB" dirty="0">
              <a:solidFill>
                <a:schemeClr val="accent2"/>
              </a:solidFill>
              <a:latin typeface="Times New Roman" panose="02020603050405020304" pitchFamily="18" charset="0"/>
              <a:cs typeface="Times New Roman" panose="02020603050405020304" pitchFamily="18" charset="0"/>
            </a:endParaRP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Anything that follows hash symbol </a:t>
            </a:r>
            <a:r>
              <a:rPr lang="en-GB" b="1"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is regarded as a comment, and will not be read by the computer.</a:t>
            </a:r>
          </a:p>
          <a:p>
            <a:pPr marL="0" indent="0" algn="l" rtl="0">
              <a:buFont typeface="Calibri" panose="020F0502020204030204" pitchFamily="34" charset="0"/>
              <a:buNone/>
            </a:pPr>
            <a:r>
              <a:rPr lang="en-GB" b="1" dirty="0">
                <a:latin typeface="Times New Roman" panose="02020603050405020304" pitchFamily="18" charset="0"/>
                <a:cs typeface="Times New Roman" panose="02020603050405020304" pitchFamily="18" charset="0"/>
              </a:rPr>
              <a:t>Example</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y=x+5  # python will read the expression but ignore the words.</a:t>
            </a:r>
          </a:p>
          <a:p>
            <a:pPr algn="l" rtl="0"/>
            <a:r>
              <a:rPr lang="en-GB" b="1" dirty="0">
                <a:solidFill>
                  <a:schemeClr val="accent2"/>
                </a:solidFill>
                <a:latin typeface="Times New Roman" panose="02020603050405020304" pitchFamily="18" charset="0"/>
                <a:cs typeface="Times New Roman" panose="02020603050405020304" pitchFamily="18" charset="0"/>
              </a:rPr>
              <a:t>Using of quotation marks</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Using of three successive quotation marks to comment out blocks of text, these marks should be at the start and end of the block of text.</a:t>
            </a:r>
          </a:p>
          <a:p>
            <a:pPr marL="0" indent="0" algn="l" rtl="0">
              <a:buFont typeface="Calibri" panose="020F0502020204030204" pitchFamily="34" charset="0"/>
              <a:buNone/>
            </a:pPr>
            <a:r>
              <a:rPr lang="en-GB" b="1" dirty="0">
                <a:latin typeface="Times New Roman" panose="02020603050405020304" pitchFamily="18" charset="0"/>
                <a:cs typeface="Times New Roman" panose="02020603050405020304" pitchFamily="18" charset="0"/>
              </a:rPr>
              <a:t>Example </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x=1</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 x=x+5”””</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print x</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1</a:t>
            </a:r>
          </a:p>
          <a:p>
            <a:pPr marL="0" indent="0" algn="l" rtl="0">
              <a:buFont typeface="Calibri" panose="020F0502020204030204" pitchFamily="34" charset="0"/>
              <a:buNone/>
            </a:pPr>
            <a:r>
              <a:rPr lang="en-GB" dirty="0">
                <a:latin typeface="Times New Roman" panose="02020603050405020304" pitchFamily="18" charset="0"/>
                <a:cs typeface="Times New Roman" panose="02020603050405020304" pitchFamily="18" charset="0"/>
              </a:rPr>
              <a:t>The capability to use a comment to out a block of code can be useful when you trying to truck error in a program.  For instance, If the code isn't working as you expected, then you can comment out one (or a few lines) of code and try running again.</a:t>
            </a:r>
            <a:r>
              <a:rPr lang="en-GB" dirty="0"/>
              <a:t> </a:t>
            </a:r>
            <a:endParaRPr lang="en-GB" dirty="0">
              <a:latin typeface="Times New Roman" panose="02020603050405020304" pitchFamily="18" charset="0"/>
              <a:cs typeface="Times New Roman" panose="02020603050405020304" pitchFamily="18" charset="0"/>
            </a:endParaRPr>
          </a:p>
          <a:p>
            <a:pPr marL="0" indent="0" algn="l" rtl="0">
              <a:buFont typeface="Calibri" panose="020F0502020204030204" pitchFamily="34" charset="0"/>
              <a:buNone/>
            </a:pPr>
            <a:endParaRPr lang="en-GB" sz="2400" dirty="0">
              <a:latin typeface="Times New Roman" panose="02020603050405020304" pitchFamily="18" charset="0"/>
              <a:cs typeface="Times New Roman" panose="02020603050405020304" pitchFamily="18" charset="0"/>
            </a:endParaRPr>
          </a:p>
          <a:p>
            <a:pPr marL="0" indent="0" algn="l" rtl="0">
              <a:buFont typeface="Calibri" panose="020F0502020204030204" pitchFamily="34" charset="0"/>
              <a:buNone/>
            </a:pP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271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1073</TotalTime>
  <Words>767</Words>
  <Application>Microsoft Office PowerPoint</Application>
  <PresentationFormat>Widescreen</PresentationFormat>
  <Paragraphs>98</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n0ak95</dc:creator>
  <cp:lastModifiedBy>DELL</cp:lastModifiedBy>
  <cp:revision>32</cp:revision>
  <dcterms:created xsi:type="dcterms:W3CDTF">2021-08-21T13:35:42Z</dcterms:created>
  <dcterms:modified xsi:type="dcterms:W3CDTF">2022-11-10T07:29:11Z</dcterms:modified>
</cp:coreProperties>
</file>