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notesMasterIdLst>
    <p:notesMasterId r:id="rId27"/>
  </p:notesMasterIdLst>
  <p:sldIdLst>
    <p:sldId id="278" r:id="rId2"/>
    <p:sldId id="257" r:id="rId3"/>
    <p:sldId id="267" r:id="rId4"/>
    <p:sldId id="258" r:id="rId5"/>
    <p:sldId id="266" r:id="rId6"/>
    <p:sldId id="259" r:id="rId7"/>
    <p:sldId id="268" r:id="rId8"/>
    <p:sldId id="269" r:id="rId9"/>
    <p:sldId id="270" r:id="rId10"/>
    <p:sldId id="271" r:id="rId11"/>
    <p:sldId id="260" r:id="rId12"/>
    <p:sldId id="272" r:id="rId13"/>
    <p:sldId id="273" r:id="rId14"/>
    <p:sldId id="274" r:id="rId15"/>
    <p:sldId id="275" r:id="rId16"/>
    <p:sldId id="276" r:id="rId17"/>
    <p:sldId id="279" r:id="rId18"/>
    <p:sldId id="280" r:id="rId19"/>
    <p:sldId id="281" r:id="rId20"/>
    <p:sldId id="282" r:id="rId21"/>
    <p:sldId id="283" r:id="rId22"/>
    <p:sldId id="284" r:id="rId23"/>
    <p:sldId id="285" r:id="rId24"/>
    <p:sldId id="286" r:id="rId25"/>
    <p:sldId id="265"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24" autoAdjust="0"/>
    <p:restoredTop sz="94660"/>
  </p:normalViewPr>
  <p:slideViewPr>
    <p:cSldViewPr snapToGrid="0">
      <p:cViewPr varScale="1">
        <p:scale>
          <a:sx n="69" d="100"/>
          <a:sy n="69" d="100"/>
        </p:scale>
        <p:origin x="128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381219-439B-4500-8CFC-3ABBD84E32A2}" type="datetimeFigureOut">
              <a:rPr lang="en-US" smtClean="0"/>
              <a:t>10/26/2022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573D72-A3A9-4528-B835-6A5E56E69033}" type="slidenum">
              <a:rPr lang="en-US" smtClean="0"/>
              <a:t>‹#›</a:t>
            </a:fld>
            <a:endParaRPr lang="en-US"/>
          </a:p>
        </p:txBody>
      </p:sp>
    </p:spTree>
    <p:extLst>
      <p:ext uri="{BB962C8B-B14F-4D97-AF65-F5344CB8AC3E}">
        <p14:creationId xmlns:p14="http://schemas.microsoft.com/office/powerpoint/2010/main" val="75991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573D72-A3A9-4528-B835-6A5E56E69033}" type="slidenum">
              <a:rPr lang="en-US" smtClean="0"/>
              <a:t>13</a:t>
            </a:fld>
            <a:endParaRPr lang="en-US"/>
          </a:p>
        </p:txBody>
      </p:sp>
    </p:spTree>
    <p:extLst>
      <p:ext uri="{BB962C8B-B14F-4D97-AF65-F5344CB8AC3E}">
        <p14:creationId xmlns:p14="http://schemas.microsoft.com/office/powerpoint/2010/main" val="798225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9CABE83-5398-43AB-A4C7-44CBB890D035}" type="datetimeFigureOut">
              <a:rPr lang="ar-IQ" smtClean="0"/>
              <a:t>01/04/1444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71505A6-EB0A-4D0D-AECC-AC133E758DF9}" type="slidenum">
              <a:rPr lang="ar-IQ" smtClean="0"/>
              <a:t>‹#›</a:t>
            </a:fld>
            <a:endParaRPr lang="ar-IQ"/>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6630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CABE83-5398-43AB-A4C7-44CBB890D035}" type="datetimeFigureOut">
              <a:rPr lang="ar-IQ" smtClean="0"/>
              <a:t>01/04/1444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71505A6-EB0A-4D0D-AECC-AC133E758DF9}" type="slidenum">
              <a:rPr lang="ar-IQ" smtClean="0"/>
              <a:t>‹#›</a:t>
            </a:fld>
            <a:endParaRPr lang="ar-IQ"/>
          </a:p>
        </p:txBody>
      </p:sp>
    </p:spTree>
    <p:extLst>
      <p:ext uri="{BB962C8B-B14F-4D97-AF65-F5344CB8AC3E}">
        <p14:creationId xmlns:p14="http://schemas.microsoft.com/office/powerpoint/2010/main" val="4212648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CABE83-5398-43AB-A4C7-44CBB890D035}" type="datetimeFigureOut">
              <a:rPr lang="ar-IQ" smtClean="0"/>
              <a:t>01/04/1444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71505A6-EB0A-4D0D-AECC-AC133E758DF9}" type="slidenum">
              <a:rPr lang="ar-IQ" smtClean="0"/>
              <a:t>‹#›</a:t>
            </a:fld>
            <a:endParaRPr lang="ar-IQ"/>
          </a:p>
        </p:txBody>
      </p:sp>
    </p:spTree>
    <p:extLst>
      <p:ext uri="{BB962C8B-B14F-4D97-AF65-F5344CB8AC3E}">
        <p14:creationId xmlns:p14="http://schemas.microsoft.com/office/powerpoint/2010/main" val="249153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CABE83-5398-43AB-A4C7-44CBB890D035}" type="datetimeFigureOut">
              <a:rPr lang="ar-IQ" smtClean="0"/>
              <a:t>01/04/1444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71505A6-EB0A-4D0D-AECC-AC133E758DF9}" type="slidenum">
              <a:rPr lang="ar-IQ" smtClean="0"/>
              <a:t>‹#›</a:t>
            </a:fld>
            <a:endParaRPr lang="ar-IQ"/>
          </a:p>
        </p:txBody>
      </p:sp>
    </p:spTree>
    <p:extLst>
      <p:ext uri="{BB962C8B-B14F-4D97-AF65-F5344CB8AC3E}">
        <p14:creationId xmlns:p14="http://schemas.microsoft.com/office/powerpoint/2010/main" val="103300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CABE83-5398-43AB-A4C7-44CBB890D035}" type="datetimeFigureOut">
              <a:rPr lang="ar-IQ" smtClean="0"/>
              <a:t>01/04/1444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71505A6-EB0A-4D0D-AECC-AC133E758DF9}" type="slidenum">
              <a:rPr lang="ar-IQ" smtClean="0"/>
              <a:t>‹#›</a:t>
            </a:fld>
            <a:endParaRPr lang="ar-IQ"/>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5957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9CABE83-5398-43AB-A4C7-44CBB890D035}" type="datetimeFigureOut">
              <a:rPr lang="ar-IQ" smtClean="0"/>
              <a:t>01/04/1444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71505A6-EB0A-4D0D-AECC-AC133E758DF9}" type="slidenum">
              <a:rPr lang="ar-IQ" smtClean="0"/>
              <a:t>‹#›</a:t>
            </a:fld>
            <a:endParaRPr lang="ar-IQ"/>
          </a:p>
        </p:txBody>
      </p:sp>
    </p:spTree>
    <p:extLst>
      <p:ext uri="{BB962C8B-B14F-4D97-AF65-F5344CB8AC3E}">
        <p14:creationId xmlns:p14="http://schemas.microsoft.com/office/powerpoint/2010/main" val="2988848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9CABE83-5398-43AB-A4C7-44CBB890D035}" type="datetimeFigureOut">
              <a:rPr lang="ar-IQ" smtClean="0"/>
              <a:t>01/04/1444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71505A6-EB0A-4D0D-AECC-AC133E758DF9}" type="slidenum">
              <a:rPr lang="ar-IQ" smtClean="0"/>
              <a:t>‹#›</a:t>
            </a:fld>
            <a:endParaRPr lang="ar-IQ"/>
          </a:p>
        </p:txBody>
      </p:sp>
    </p:spTree>
    <p:extLst>
      <p:ext uri="{BB962C8B-B14F-4D97-AF65-F5344CB8AC3E}">
        <p14:creationId xmlns:p14="http://schemas.microsoft.com/office/powerpoint/2010/main" val="1814178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9CABE83-5398-43AB-A4C7-44CBB890D035}" type="datetimeFigureOut">
              <a:rPr lang="ar-IQ" smtClean="0"/>
              <a:t>01/04/1444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71505A6-EB0A-4D0D-AECC-AC133E758DF9}" type="slidenum">
              <a:rPr lang="ar-IQ" smtClean="0"/>
              <a:t>‹#›</a:t>
            </a:fld>
            <a:endParaRPr lang="ar-IQ"/>
          </a:p>
        </p:txBody>
      </p:sp>
    </p:spTree>
    <p:extLst>
      <p:ext uri="{BB962C8B-B14F-4D97-AF65-F5344CB8AC3E}">
        <p14:creationId xmlns:p14="http://schemas.microsoft.com/office/powerpoint/2010/main" val="819406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9CABE83-5398-43AB-A4C7-44CBB890D035}" type="datetimeFigureOut">
              <a:rPr lang="ar-IQ" smtClean="0"/>
              <a:t>01/04/1444</a:t>
            </a:fld>
            <a:endParaRPr lang="ar-IQ"/>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ar-IQ"/>
          </a:p>
        </p:txBody>
      </p:sp>
      <p:sp>
        <p:nvSpPr>
          <p:cNvPr id="9" name="Slide Number Placeholder 8"/>
          <p:cNvSpPr>
            <a:spLocks noGrp="1"/>
          </p:cNvSpPr>
          <p:nvPr>
            <p:ph type="sldNum" sz="quarter" idx="12"/>
          </p:nvPr>
        </p:nvSpPr>
        <p:spPr/>
        <p:txBody>
          <a:bodyPr/>
          <a:lstStyle/>
          <a:p>
            <a:fld id="{771505A6-EB0A-4D0D-AECC-AC133E758DF9}" type="slidenum">
              <a:rPr lang="ar-IQ" smtClean="0"/>
              <a:t>‹#›</a:t>
            </a:fld>
            <a:endParaRPr lang="ar-IQ"/>
          </a:p>
        </p:txBody>
      </p:sp>
    </p:spTree>
    <p:extLst>
      <p:ext uri="{BB962C8B-B14F-4D97-AF65-F5344CB8AC3E}">
        <p14:creationId xmlns:p14="http://schemas.microsoft.com/office/powerpoint/2010/main" val="65900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C9CABE83-5398-43AB-A4C7-44CBB890D035}" type="datetimeFigureOut">
              <a:rPr lang="ar-IQ" smtClean="0"/>
              <a:t>01/04/1444</a:t>
            </a:fld>
            <a:endParaRPr lang="ar-IQ"/>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ar-IQ"/>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71505A6-EB0A-4D0D-AECC-AC133E758DF9}" type="slidenum">
              <a:rPr lang="ar-IQ" smtClean="0"/>
              <a:t>‹#›</a:t>
            </a:fld>
            <a:endParaRPr lang="ar-IQ"/>
          </a:p>
        </p:txBody>
      </p:sp>
    </p:spTree>
    <p:extLst>
      <p:ext uri="{BB962C8B-B14F-4D97-AF65-F5344CB8AC3E}">
        <p14:creationId xmlns:p14="http://schemas.microsoft.com/office/powerpoint/2010/main" val="403954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9CABE83-5398-43AB-A4C7-44CBB890D035}" type="datetimeFigureOut">
              <a:rPr lang="ar-IQ" smtClean="0"/>
              <a:t>01/04/1444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71505A6-EB0A-4D0D-AECC-AC133E758DF9}" type="slidenum">
              <a:rPr lang="ar-IQ" smtClean="0"/>
              <a:t>‹#›</a:t>
            </a:fld>
            <a:endParaRPr lang="ar-IQ"/>
          </a:p>
        </p:txBody>
      </p:sp>
    </p:spTree>
    <p:extLst>
      <p:ext uri="{BB962C8B-B14F-4D97-AF65-F5344CB8AC3E}">
        <p14:creationId xmlns:p14="http://schemas.microsoft.com/office/powerpoint/2010/main" val="703069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C9CABE83-5398-43AB-A4C7-44CBB890D035}" type="datetimeFigureOut">
              <a:rPr lang="ar-IQ" smtClean="0"/>
              <a:t>01/04/1444</a:t>
            </a:fld>
            <a:endParaRPr lang="ar-IQ"/>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ar-IQ"/>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771505A6-EB0A-4D0D-AECC-AC133E758DF9}" type="slidenum">
              <a:rPr lang="ar-IQ" smtClean="0"/>
              <a:t>‹#›</a:t>
            </a:fld>
            <a:endParaRPr lang="ar-IQ"/>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47760"/>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36CFA28-4C22-41C1-A8DC-17529D9154D4}"/>
              </a:ext>
            </a:extLst>
          </p:cNvPr>
          <p:cNvSpPr>
            <a:spLocks noGrp="1"/>
          </p:cNvSpPr>
          <p:nvPr>
            <p:ph type="title"/>
          </p:nvPr>
        </p:nvSpPr>
        <p:spPr>
          <a:xfrm>
            <a:off x="1951271" y="328964"/>
            <a:ext cx="4614424" cy="592470"/>
          </a:xfrm>
          <a:prstGeom prst="rect">
            <a:avLst/>
          </a:prstGeom>
          <a:solidFill>
            <a:schemeClr val="accent2">
              <a:lumMod val="20000"/>
              <a:lumOff val="80000"/>
            </a:schemeClr>
          </a:solidFill>
        </p:spPr>
        <p:txBody>
          <a:bodyPr vert="horz" wrap="square" lIns="68580" tIns="34290" rIns="68580" bIns="34290" rtlCol="0" anchor="b">
            <a:spAutoFit/>
          </a:bodyPr>
          <a:lstStyle/>
          <a:p>
            <a:pPr algn="ctr"/>
            <a:r>
              <a:rPr lang="en-US" sz="4000" dirty="0">
                <a:solidFill>
                  <a:srgbClr val="DE7E18"/>
                </a:solidFill>
                <a:latin typeface="Times New Roman" panose="02020603050405020304" pitchFamily="18" charset="0"/>
                <a:ea typeface="+mj-ea"/>
                <a:cs typeface="Times New Roman" panose="02020603050405020304" pitchFamily="18" charset="0"/>
              </a:rPr>
              <a:t>plotting in python</a:t>
            </a:r>
            <a:endParaRPr lang="ar-IQ" sz="4000" dirty="0"/>
          </a:p>
        </p:txBody>
      </p:sp>
      <p:sp>
        <p:nvSpPr>
          <p:cNvPr id="3" name="Content Placeholder 2">
            <a:extLst>
              <a:ext uri="{FF2B5EF4-FFF2-40B4-BE49-F238E27FC236}">
                <a16:creationId xmlns:a16="http://schemas.microsoft.com/office/drawing/2014/main" id="{9D57C282-318C-4608-B277-DD7BA9265D99}"/>
              </a:ext>
            </a:extLst>
          </p:cNvPr>
          <p:cNvSpPr>
            <a:spLocks noGrp="1"/>
          </p:cNvSpPr>
          <p:nvPr>
            <p:ph sz="half" idx="1"/>
          </p:nvPr>
        </p:nvSpPr>
        <p:spPr>
          <a:xfrm>
            <a:off x="2331902" y="5097895"/>
            <a:ext cx="4480194" cy="1361891"/>
          </a:xfrm>
        </p:spPr>
        <p:txBody>
          <a:bodyPr>
            <a:normAutofit/>
          </a:bodyPr>
          <a:lstStyle/>
          <a:p>
            <a:pPr algn="l" rtl="0"/>
            <a:r>
              <a:rPr lang="en-US" sz="2000" b="1" dirty="0">
                <a:solidFill>
                  <a:srgbClr val="002060"/>
                </a:solidFill>
                <a:latin typeface="Times New Roman" panose="02020603050405020304" pitchFamily="18" charset="0"/>
              </a:rPr>
              <a:t>M.Sc. Riyadh Saeed Agid</a:t>
            </a:r>
          </a:p>
          <a:p>
            <a:pPr algn="l" rtl="0"/>
            <a:r>
              <a:rPr lang="en-US" sz="2000" b="1" dirty="0" err="1">
                <a:solidFill>
                  <a:srgbClr val="002060"/>
                </a:solidFill>
                <a:latin typeface="Times New Roman" panose="02020603050405020304" pitchFamily="18" charset="0"/>
              </a:rPr>
              <a:t>Salahaddin</a:t>
            </a:r>
            <a:r>
              <a:rPr lang="en-US" sz="2000" b="1" dirty="0">
                <a:solidFill>
                  <a:srgbClr val="002060"/>
                </a:solidFill>
                <a:latin typeface="Times New Roman" panose="02020603050405020304" pitchFamily="18" charset="0"/>
              </a:rPr>
              <a:t>  University – Erbil</a:t>
            </a:r>
          </a:p>
          <a:p>
            <a:pPr algn="l" rtl="0"/>
            <a:r>
              <a:rPr lang="en-US" sz="2000" b="1" u="sng" dirty="0" err="1">
                <a:solidFill>
                  <a:srgbClr val="002060"/>
                </a:solidFill>
                <a:latin typeface="Times New Roman" panose="02020603050405020304" pitchFamily="18" charset="0"/>
              </a:rPr>
              <a:t>riyadh.agid@su.edu.krd</a:t>
            </a:r>
            <a:endParaRPr lang="en-US" sz="2000" u="sng" dirty="0">
              <a:solidFill>
                <a:srgbClr val="002060"/>
              </a:solidFill>
            </a:endParaRPr>
          </a:p>
        </p:txBody>
      </p:sp>
      <p:sp>
        <p:nvSpPr>
          <p:cNvPr id="7" name="Slide Number Placeholder 6">
            <a:extLst>
              <a:ext uri="{FF2B5EF4-FFF2-40B4-BE49-F238E27FC236}">
                <a16:creationId xmlns:a16="http://schemas.microsoft.com/office/drawing/2014/main" id="{18B7212B-EC40-421D-B00C-28142F9D03CC}"/>
              </a:ext>
            </a:extLst>
          </p:cNvPr>
          <p:cNvSpPr>
            <a:spLocks noGrp="1"/>
          </p:cNvSpPr>
          <p:nvPr>
            <p:ph type="sldNum" sz="quarter" idx="12"/>
          </p:nvPr>
        </p:nvSpPr>
        <p:spPr/>
        <p:txBody>
          <a:bodyPr/>
          <a:lstStyle/>
          <a:p>
            <a:fld id="{94710361-7B17-46F6-B283-A83A2FBAA35B}" type="slidenum">
              <a:rPr lang="en-US" smtClean="0"/>
              <a:t>1</a:t>
            </a:fld>
            <a:endParaRPr lang="en-US"/>
          </a:p>
        </p:txBody>
      </p:sp>
      <p:sp>
        <p:nvSpPr>
          <p:cNvPr id="10" name="Rectangle 9">
            <a:extLst>
              <a:ext uri="{FF2B5EF4-FFF2-40B4-BE49-F238E27FC236}">
                <a16:creationId xmlns:a16="http://schemas.microsoft.com/office/drawing/2014/main" id="{36AE1CD8-11C8-4F8B-ADE9-6016BDE4D183}"/>
              </a:ext>
            </a:extLst>
          </p:cNvPr>
          <p:cNvSpPr/>
          <p:nvPr/>
        </p:nvSpPr>
        <p:spPr>
          <a:xfrm>
            <a:off x="1026824" y="1056169"/>
            <a:ext cx="7090347" cy="523220"/>
          </a:xfrm>
          <a:prstGeom prst="rect">
            <a:avLst/>
          </a:prstGeom>
        </p:spPr>
        <p:txBody>
          <a:bodyPr wrap="square">
            <a:spAutoFit/>
          </a:bodyPr>
          <a:lstStyle/>
          <a:p>
            <a:r>
              <a:rPr lang="en-US" sz="2800" b="1" dirty="0">
                <a:ln w="22225">
                  <a:solidFill>
                    <a:schemeClr val="accent2"/>
                  </a:solidFill>
                  <a:prstDash val="solid"/>
                </a:ln>
                <a:solidFill>
                  <a:schemeClr val="accent6">
                    <a:lumMod val="50000"/>
                  </a:schemeClr>
                </a:solidFill>
                <a:latin typeface="Times New Roman" panose="02020603050405020304" pitchFamily="18" charset="0"/>
                <a:cs typeface="Times New Roman" panose="02020603050405020304" pitchFamily="18" charset="0"/>
              </a:rPr>
              <a:t>Lecture </a:t>
            </a:r>
            <a:r>
              <a:rPr lang="en-US" sz="2800" b="1" dirty="0" smtClean="0">
                <a:ln w="22225">
                  <a:solidFill>
                    <a:schemeClr val="accent2"/>
                  </a:solidFill>
                  <a:prstDash val="solid"/>
                </a:ln>
                <a:solidFill>
                  <a:schemeClr val="accent6">
                    <a:lumMod val="50000"/>
                  </a:schemeClr>
                </a:solidFill>
                <a:latin typeface="Times New Roman" panose="02020603050405020304" pitchFamily="18" charset="0"/>
                <a:cs typeface="Times New Roman" panose="02020603050405020304" pitchFamily="18" charset="0"/>
              </a:rPr>
              <a:t>6</a:t>
            </a:r>
            <a:r>
              <a:rPr lang="en-US" sz="2800" b="1" dirty="0" smtClean="0">
                <a:ln w="22225">
                  <a:solidFill>
                    <a:schemeClr val="accent2"/>
                  </a:solidFill>
                  <a:prstDash val="solid"/>
                </a:ln>
                <a:solidFill>
                  <a:srgbClr val="FF0000"/>
                </a:solidFill>
                <a:latin typeface="Times New Roman" panose="02020603050405020304" pitchFamily="18" charset="0"/>
                <a:cs typeface="Times New Roman" panose="02020603050405020304" pitchFamily="18" charset="0"/>
              </a:rPr>
              <a:t>: </a:t>
            </a:r>
            <a:r>
              <a:rPr lang="en-US" sz="2800" b="1" dirty="0">
                <a:ln w="22225">
                  <a:solidFill>
                    <a:schemeClr val="accent2"/>
                  </a:solidFill>
                  <a:prstDash val="solid"/>
                </a:ln>
                <a:solidFill>
                  <a:schemeClr val="accent6">
                    <a:lumMod val="50000"/>
                  </a:schemeClr>
                </a:solidFill>
                <a:latin typeface="Times New Roman" panose="02020603050405020304" pitchFamily="18" charset="0"/>
                <a:cs typeface="Times New Roman" panose="02020603050405020304" pitchFamily="18" charset="0"/>
              </a:rPr>
              <a:t>Introduction to plotting in python</a:t>
            </a:r>
            <a:endParaRPr lang="ar-IQ" sz="2800" b="1" dirty="0">
              <a:ln w="22225">
                <a:solidFill>
                  <a:schemeClr val="accent2"/>
                </a:solidFill>
                <a:prstDash val="solid"/>
              </a:ln>
              <a:solidFill>
                <a:schemeClr val="accent6">
                  <a:lumMod val="50000"/>
                </a:schemeClr>
              </a:solidFill>
              <a:latin typeface="Times New Roman" panose="02020603050405020304" pitchFamily="18" charset="0"/>
              <a:cs typeface="Times New Roman" panose="02020603050405020304" pitchFamily="18" charset="0"/>
            </a:endParaRPr>
          </a:p>
        </p:txBody>
      </p:sp>
      <p:pic>
        <p:nvPicPr>
          <p:cNvPr id="9" name="Picture 8">
            <a:extLst>
              <a:ext uri="{FF2B5EF4-FFF2-40B4-BE49-F238E27FC236}">
                <a16:creationId xmlns:a16="http://schemas.microsoft.com/office/drawing/2014/main" id="{56DB1EDA-F92C-4EF3-9998-04F1F77D27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0235" y="1760105"/>
            <a:ext cx="6357695" cy="3337790"/>
          </a:xfrm>
          <a:prstGeom prst="rect">
            <a:avLst/>
          </a:prstGeom>
        </p:spPr>
      </p:pic>
    </p:spTree>
    <p:extLst>
      <p:ext uri="{BB962C8B-B14F-4D97-AF65-F5344CB8AC3E}">
        <p14:creationId xmlns:p14="http://schemas.microsoft.com/office/powerpoint/2010/main" val="3068712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F5A3313-CB71-4475-B938-0A98044F54C6}"/>
              </a:ext>
            </a:extLst>
          </p:cNvPr>
          <p:cNvSpPr txBox="1"/>
          <p:nvPr/>
        </p:nvSpPr>
        <p:spPr>
          <a:xfrm>
            <a:off x="316523" y="140677"/>
            <a:ext cx="2806505" cy="369332"/>
          </a:xfrm>
          <a:prstGeom prst="rect">
            <a:avLst/>
          </a:prstGeom>
          <a:noFill/>
          <a:ln>
            <a:solidFill>
              <a:srgbClr val="FF0000"/>
            </a:solidFill>
          </a:ln>
        </p:spPr>
        <p:txBody>
          <a:bodyPr wrap="square">
            <a:spAutoFit/>
          </a:bodyPr>
          <a:lstStyle/>
          <a:p>
            <a:pPr marL="285750" indent="-285750">
              <a:buFont typeface="Wingdings" panose="05000000000000000000" pitchFamily="2" charset="2"/>
              <a:buChar char="q"/>
            </a:pPr>
            <a:r>
              <a:rPr lang="en-US" b="0" i="1" dirty="0" err="1">
                <a:solidFill>
                  <a:srgbClr val="DC143C"/>
                </a:solidFill>
                <a:effectLst/>
                <a:latin typeface="Consolas" panose="020B0609020204030204" pitchFamily="49" charset="0"/>
              </a:rPr>
              <a:t>marker</a:t>
            </a:r>
            <a:r>
              <a:rPr lang="en-US" b="0" i="0" dirty="0" err="1">
                <a:solidFill>
                  <a:srgbClr val="DC143C"/>
                </a:solidFill>
                <a:effectLst/>
                <a:latin typeface="Consolas" panose="020B0609020204030204" pitchFamily="49" charset="0"/>
              </a:rPr>
              <a:t>|</a:t>
            </a:r>
            <a:r>
              <a:rPr lang="en-US" b="0" i="1" dirty="0" err="1">
                <a:solidFill>
                  <a:srgbClr val="DC143C"/>
                </a:solidFill>
                <a:effectLst/>
                <a:latin typeface="Consolas" panose="020B0609020204030204" pitchFamily="49" charset="0"/>
              </a:rPr>
              <a:t>line</a:t>
            </a:r>
            <a:r>
              <a:rPr lang="en-US" b="0" i="0" dirty="0" err="1">
                <a:solidFill>
                  <a:srgbClr val="DC143C"/>
                </a:solidFill>
                <a:effectLst/>
                <a:latin typeface="Consolas" panose="020B0609020204030204" pitchFamily="49" charset="0"/>
              </a:rPr>
              <a:t>|</a:t>
            </a:r>
            <a:r>
              <a:rPr lang="en-US" b="0" i="1" dirty="0" err="1">
                <a:solidFill>
                  <a:srgbClr val="DC143C"/>
                </a:solidFill>
                <a:effectLst/>
                <a:latin typeface="Consolas" panose="020B0609020204030204" pitchFamily="49" charset="0"/>
              </a:rPr>
              <a:t>color</a:t>
            </a:r>
            <a:endParaRPr lang="en-US" dirty="0"/>
          </a:p>
        </p:txBody>
      </p:sp>
      <p:sp>
        <p:nvSpPr>
          <p:cNvPr id="5" name="TextBox 4">
            <a:extLst>
              <a:ext uri="{FF2B5EF4-FFF2-40B4-BE49-F238E27FC236}">
                <a16:creationId xmlns:a16="http://schemas.microsoft.com/office/drawing/2014/main" id="{4A88C2D4-2743-4199-A29C-18872A023893}"/>
              </a:ext>
            </a:extLst>
          </p:cNvPr>
          <p:cNvSpPr txBox="1"/>
          <p:nvPr/>
        </p:nvSpPr>
        <p:spPr>
          <a:xfrm>
            <a:off x="189915" y="609156"/>
            <a:ext cx="4572000" cy="2031325"/>
          </a:xfrm>
          <a:prstGeom prst="rect">
            <a:avLst/>
          </a:prstGeom>
          <a:noFill/>
        </p:spPr>
        <p:txBody>
          <a:bodyPr wrap="square">
            <a:spAutoFit/>
          </a:bodyPr>
          <a:lstStyle/>
          <a:p>
            <a:r>
              <a:rPr lang="en-US" b="0" i="0" dirty="0">
                <a:solidFill>
                  <a:srgbClr val="0000CD"/>
                </a:solidFill>
                <a:effectLst/>
                <a:latin typeface="Consolas" panose="020B0609020204030204" pitchFamily="49" charset="0"/>
              </a:rPr>
              <a:t>import</a:t>
            </a:r>
            <a:r>
              <a:rPr lang="en-US" b="0" i="0" dirty="0">
                <a:solidFill>
                  <a:srgbClr val="000000"/>
                </a:solidFill>
                <a:effectLst/>
                <a:latin typeface="Consolas" panose="020B0609020204030204" pitchFamily="49" charset="0"/>
              </a:rPr>
              <a:t> </a:t>
            </a:r>
            <a:r>
              <a:rPr lang="en-US" b="0" i="0" dirty="0" err="1">
                <a:solidFill>
                  <a:srgbClr val="000000"/>
                </a:solidFill>
                <a:effectLst/>
                <a:latin typeface="Consolas" panose="020B0609020204030204" pitchFamily="49" charset="0"/>
              </a:rPr>
              <a:t>matplotlib.pyplot</a:t>
            </a:r>
            <a:r>
              <a:rPr lang="en-US" b="0" i="0" dirty="0">
                <a:solidFill>
                  <a:srgbClr val="000000"/>
                </a:solidFill>
                <a:effectLst/>
                <a:latin typeface="Consolas" panose="020B0609020204030204" pitchFamily="49" charset="0"/>
              </a:rPr>
              <a:t> </a:t>
            </a:r>
            <a:r>
              <a:rPr lang="en-US" b="0" i="0" dirty="0">
                <a:solidFill>
                  <a:srgbClr val="0000CD"/>
                </a:solidFill>
                <a:effectLst/>
                <a:latin typeface="Consolas" panose="020B0609020204030204" pitchFamily="49" charset="0"/>
              </a:rPr>
              <a:t>as</a:t>
            </a:r>
            <a:r>
              <a:rPr lang="en-US" b="0" i="0" dirty="0">
                <a:solidFill>
                  <a:srgbClr val="000000"/>
                </a:solidFill>
                <a:effectLst/>
                <a:latin typeface="Consolas" panose="020B0609020204030204" pitchFamily="49" charset="0"/>
              </a:rPr>
              <a:t> </a:t>
            </a:r>
            <a:r>
              <a:rPr lang="en-US" b="0" i="0" dirty="0" err="1">
                <a:solidFill>
                  <a:srgbClr val="000000"/>
                </a:solidFill>
                <a:effectLst/>
                <a:latin typeface="Consolas" panose="020B0609020204030204" pitchFamily="49" charset="0"/>
              </a:rPr>
              <a:t>plt</a:t>
            </a:r>
            <a:r>
              <a:rPr lang="en-US" dirty="0"/>
              <a:t/>
            </a:r>
            <a:br>
              <a:rPr lang="en-US" dirty="0"/>
            </a:br>
            <a:r>
              <a:rPr lang="en-US" b="0" i="0" dirty="0">
                <a:solidFill>
                  <a:srgbClr val="0000CD"/>
                </a:solidFill>
                <a:effectLst/>
                <a:latin typeface="Consolas" panose="020B0609020204030204" pitchFamily="49" charset="0"/>
              </a:rPr>
              <a:t>import</a:t>
            </a:r>
            <a:r>
              <a:rPr lang="en-US" b="0" i="0" dirty="0">
                <a:solidFill>
                  <a:srgbClr val="000000"/>
                </a:solidFill>
                <a:effectLst/>
                <a:latin typeface="Consolas" panose="020B0609020204030204" pitchFamily="49" charset="0"/>
              </a:rPr>
              <a:t> </a:t>
            </a:r>
            <a:r>
              <a:rPr lang="en-US" b="0" i="0" dirty="0" err="1">
                <a:solidFill>
                  <a:srgbClr val="000000"/>
                </a:solidFill>
                <a:effectLst/>
                <a:latin typeface="Consolas" panose="020B0609020204030204" pitchFamily="49" charset="0"/>
              </a:rPr>
              <a:t>numpy</a:t>
            </a:r>
            <a:r>
              <a:rPr lang="en-US" b="0" i="0" dirty="0">
                <a:solidFill>
                  <a:srgbClr val="000000"/>
                </a:solidFill>
                <a:effectLst/>
                <a:latin typeface="Consolas" panose="020B0609020204030204" pitchFamily="49" charset="0"/>
              </a:rPr>
              <a:t> </a:t>
            </a:r>
            <a:r>
              <a:rPr lang="en-US" b="0" i="0" dirty="0">
                <a:solidFill>
                  <a:srgbClr val="0000CD"/>
                </a:solidFill>
                <a:effectLst/>
                <a:latin typeface="Consolas" panose="020B0609020204030204" pitchFamily="49" charset="0"/>
              </a:rPr>
              <a:t>as</a:t>
            </a:r>
            <a:r>
              <a:rPr lang="en-US" b="0" i="0" dirty="0">
                <a:solidFill>
                  <a:srgbClr val="000000"/>
                </a:solidFill>
                <a:effectLst/>
                <a:latin typeface="Consolas" panose="020B0609020204030204" pitchFamily="49" charset="0"/>
              </a:rPr>
              <a:t> np</a:t>
            </a:r>
            <a:r>
              <a:rPr lang="en-US" dirty="0"/>
              <a:t/>
            </a:r>
            <a:br>
              <a:rPr lang="en-US" dirty="0"/>
            </a:br>
            <a:r>
              <a:rPr lang="en-US" dirty="0"/>
              <a:t/>
            </a:r>
            <a:br>
              <a:rPr lang="en-US" dirty="0"/>
            </a:br>
            <a:r>
              <a:rPr lang="en-US" b="0" i="0" dirty="0" err="1">
                <a:solidFill>
                  <a:srgbClr val="000000"/>
                </a:solidFill>
                <a:effectLst/>
                <a:latin typeface="Consolas" panose="020B0609020204030204" pitchFamily="49" charset="0"/>
              </a:rPr>
              <a:t>ypoints</a:t>
            </a:r>
            <a:r>
              <a:rPr lang="en-US" b="0" i="0" dirty="0">
                <a:solidFill>
                  <a:srgbClr val="000000"/>
                </a:solidFill>
                <a:effectLst/>
                <a:latin typeface="Consolas" panose="020B0609020204030204" pitchFamily="49" charset="0"/>
              </a:rPr>
              <a:t> = </a:t>
            </a:r>
            <a:r>
              <a:rPr lang="en-US" b="0" i="0" dirty="0" err="1">
                <a:solidFill>
                  <a:srgbClr val="000000"/>
                </a:solidFill>
                <a:effectLst/>
                <a:latin typeface="Consolas" panose="020B0609020204030204" pitchFamily="49" charset="0"/>
              </a:rPr>
              <a:t>np.array</a:t>
            </a:r>
            <a:r>
              <a:rPr lang="en-US" b="0" i="0" dirty="0">
                <a:solidFill>
                  <a:srgbClr val="000000"/>
                </a:solidFill>
                <a:effectLst/>
                <a:latin typeface="Consolas" panose="020B0609020204030204" pitchFamily="49" charset="0"/>
              </a:rPr>
              <a:t>([</a:t>
            </a:r>
            <a:r>
              <a:rPr lang="en-US" b="0" i="0" dirty="0">
                <a:solidFill>
                  <a:srgbClr val="FF0000"/>
                </a:solidFill>
                <a:effectLst/>
                <a:latin typeface="Consolas" panose="020B0609020204030204" pitchFamily="49" charset="0"/>
              </a:rPr>
              <a:t>3</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8</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1</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10</a:t>
            </a:r>
            <a:r>
              <a:rPr lang="en-US" b="0" i="0" dirty="0">
                <a:solidFill>
                  <a:srgbClr val="000000"/>
                </a:solidFill>
                <a:effectLst/>
                <a:latin typeface="Consolas" panose="020B0609020204030204" pitchFamily="49" charset="0"/>
              </a:rPr>
              <a:t>])</a:t>
            </a:r>
            <a:r>
              <a:rPr lang="en-US" dirty="0"/>
              <a:t/>
            </a:r>
            <a:br>
              <a:rPr lang="en-US" dirty="0"/>
            </a:br>
            <a:r>
              <a:rPr lang="en-US" dirty="0"/>
              <a:t/>
            </a:r>
            <a:br>
              <a:rPr lang="en-US" dirty="0"/>
            </a:br>
            <a:r>
              <a:rPr lang="en-US" b="0" i="0" dirty="0" err="1">
                <a:solidFill>
                  <a:srgbClr val="000000"/>
                </a:solidFill>
                <a:effectLst/>
                <a:latin typeface="Consolas" panose="020B0609020204030204" pitchFamily="49" charset="0"/>
              </a:rPr>
              <a:t>plt.plot</a:t>
            </a:r>
            <a:r>
              <a:rPr lang="en-US" b="0" i="0" dirty="0">
                <a:solidFill>
                  <a:srgbClr val="000000"/>
                </a:solidFill>
                <a:effectLst/>
                <a:latin typeface="Consolas" panose="020B0609020204030204" pitchFamily="49" charset="0"/>
              </a:rPr>
              <a:t>(</a:t>
            </a:r>
            <a:r>
              <a:rPr lang="en-US" b="0" i="0" dirty="0" err="1">
                <a:solidFill>
                  <a:srgbClr val="000000"/>
                </a:solidFill>
                <a:effectLst/>
                <a:latin typeface="Consolas" panose="020B0609020204030204" pitchFamily="49" charset="0"/>
              </a:rPr>
              <a:t>ypoints</a:t>
            </a:r>
            <a:r>
              <a:rPr lang="en-US" b="0" i="0" dirty="0">
                <a:solidFill>
                  <a:srgbClr val="000000"/>
                </a:solidFill>
                <a:effectLst/>
                <a:latin typeface="Consolas" panose="020B0609020204030204" pitchFamily="49" charset="0"/>
              </a:rPr>
              <a:t>, </a:t>
            </a:r>
            <a:r>
              <a:rPr lang="en-US" b="0" i="0" dirty="0">
                <a:solidFill>
                  <a:srgbClr val="A52A2A"/>
                </a:solidFill>
                <a:effectLst/>
                <a:latin typeface="Consolas" panose="020B0609020204030204" pitchFamily="49" charset="0"/>
              </a:rPr>
              <a:t>'</a:t>
            </a:r>
            <a:r>
              <a:rPr lang="en-US" b="0" i="0" dirty="0" err="1">
                <a:solidFill>
                  <a:srgbClr val="A52A2A"/>
                </a:solidFill>
                <a:effectLst/>
                <a:latin typeface="Consolas" panose="020B0609020204030204" pitchFamily="49" charset="0"/>
              </a:rPr>
              <a:t>o:r</a:t>
            </a:r>
            <a:r>
              <a:rPr lang="en-US" b="0" i="0" dirty="0">
                <a:solidFill>
                  <a:srgbClr val="A52A2A"/>
                </a:solidFill>
                <a:effectLst/>
                <a:latin typeface="Consolas" panose="020B0609020204030204" pitchFamily="49" charset="0"/>
              </a:rPr>
              <a:t>'</a:t>
            </a:r>
            <a:r>
              <a:rPr lang="en-US" b="0" i="0" dirty="0">
                <a:solidFill>
                  <a:srgbClr val="000000"/>
                </a:solidFill>
                <a:effectLst/>
                <a:latin typeface="Consolas" panose="020B0609020204030204" pitchFamily="49" charset="0"/>
              </a:rPr>
              <a:t>)</a:t>
            </a:r>
            <a:r>
              <a:rPr lang="en-US" dirty="0"/>
              <a:t/>
            </a:r>
            <a:br>
              <a:rPr lang="en-US" dirty="0"/>
            </a:br>
            <a:r>
              <a:rPr lang="en-US" b="0" i="0" dirty="0" err="1">
                <a:solidFill>
                  <a:srgbClr val="000000"/>
                </a:solidFill>
                <a:effectLst/>
                <a:latin typeface="Consolas" panose="020B0609020204030204" pitchFamily="49" charset="0"/>
              </a:rPr>
              <a:t>plt.show</a:t>
            </a:r>
            <a:r>
              <a:rPr lang="en-US" b="0" i="0" dirty="0">
                <a:solidFill>
                  <a:srgbClr val="000000"/>
                </a:solidFill>
                <a:effectLst/>
                <a:latin typeface="Consolas" panose="020B0609020204030204" pitchFamily="49" charset="0"/>
              </a:rPr>
              <a:t>()</a:t>
            </a:r>
            <a:endParaRPr lang="en-US" dirty="0"/>
          </a:p>
        </p:txBody>
      </p:sp>
      <p:pic>
        <p:nvPicPr>
          <p:cNvPr id="7" name="Picture 6">
            <a:extLst>
              <a:ext uri="{FF2B5EF4-FFF2-40B4-BE49-F238E27FC236}">
                <a16:creationId xmlns:a16="http://schemas.microsoft.com/office/drawing/2014/main" id="{FD18AFBC-AA5B-4997-A036-4B76C73624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9699" y="101711"/>
            <a:ext cx="4159553" cy="3158758"/>
          </a:xfrm>
          <a:prstGeom prst="rect">
            <a:avLst/>
          </a:prstGeom>
        </p:spPr>
      </p:pic>
      <p:graphicFrame>
        <p:nvGraphicFramePr>
          <p:cNvPr id="8" name="Table 7">
            <a:extLst>
              <a:ext uri="{FF2B5EF4-FFF2-40B4-BE49-F238E27FC236}">
                <a16:creationId xmlns:a16="http://schemas.microsoft.com/office/drawing/2014/main" id="{01ACD468-13E4-4D5F-93BD-9E340B54AB3A}"/>
              </a:ext>
            </a:extLst>
          </p:cNvPr>
          <p:cNvGraphicFramePr>
            <a:graphicFrameLocks noGrp="1"/>
          </p:cNvGraphicFramePr>
          <p:nvPr>
            <p:extLst>
              <p:ext uri="{D42A27DB-BD31-4B8C-83A1-F6EECF244321}">
                <p14:modId xmlns:p14="http://schemas.microsoft.com/office/powerpoint/2010/main" val="1388514846"/>
              </p:ext>
            </p:extLst>
          </p:nvPr>
        </p:nvGraphicFramePr>
        <p:xfrm>
          <a:off x="1216219" y="3647545"/>
          <a:ext cx="6324064" cy="2397435"/>
        </p:xfrm>
        <a:graphic>
          <a:graphicData uri="http://schemas.openxmlformats.org/drawingml/2006/table">
            <a:tbl>
              <a:tblPr/>
              <a:tblGrid>
                <a:gridCol w="3162032">
                  <a:extLst>
                    <a:ext uri="{9D8B030D-6E8A-4147-A177-3AD203B41FA5}">
                      <a16:colId xmlns:a16="http://schemas.microsoft.com/office/drawing/2014/main" val="370961795"/>
                    </a:ext>
                  </a:extLst>
                </a:gridCol>
                <a:gridCol w="3162032">
                  <a:extLst>
                    <a:ext uri="{9D8B030D-6E8A-4147-A177-3AD203B41FA5}">
                      <a16:colId xmlns:a16="http://schemas.microsoft.com/office/drawing/2014/main" val="1179109829"/>
                    </a:ext>
                  </a:extLst>
                </a:gridCol>
              </a:tblGrid>
              <a:tr h="479487">
                <a:tc>
                  <a:txBody>
                    <a:bodyPr/>
                    <a:lstStyle/>
                    <a:p>
                      <a:pPr algn="ctr" fontAlgn="t"/>
                      <a:r>
                        <a:rPr lang="en-US" sz="1800" dirty="0">
                          <a:solidFill>
                            <a:srgbClr val="FF0000"/>
                          </a:solidFill>
                          <a:effectLst/>
                        </a:rPr>
                        <a:t>Line Syntax</a:t>
                      </a:r>
                    </a:p>
                  </a:txBody>
                  <a:tcPr marL="137944" marR="68972" marT="68972" marB="6897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t"/>
                      <a:r>
                        <a:rPr lang="en-US" sz="1800" dirty="0">
                          <a:solidFill>
                            <a:srgbClr val="FF0000"/>
                          </a:solidFill>
                          <a:effectLst/>
                        </a:rPr>
                        <a:t>Description</a:t>
                      </a:r>
                    </a:p>
                  </a:txBody>
                  <a:tcPr marL="68972" marR="68972" marT="68972" marB="6897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2363319866"/>
                  </a:ext>
                </a:extLst>
              </a:tr>
              <a:tr h="479487">
                <a:tc>
                  <a:txBody>
                    <a:bodyPr/>
                    <a:lstStyle/>
                    <a:p>
                      <a:pPr algn="l" fontAlgn="t"/>
                      <a:r>
                        <a:rPr lang="en-US" sz="1800" b="0">
                          <a:effectLst/>
                        </a:rPr>
                        <a:t>'-'</a:t>
                      </a:r>
                    </a:p>
                  </a:txBody>
                  <a:tcPr marL="137944" marR="68972" marT="68972" marB="6897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tc>
                  <a:txBody>
                    <a:bodyPr/>
                    <a:lstStyle/>
                    <a:p>
                      <a:pPr algn="l" fontAlgn="t"/>
                      <a:r>
                        <a:rPr lang="en-US" sz="1800" b="0">
                          <a:effectLst/>
                        </a:rPr>
                        <a:t>Solid line</a:t>
                      </a:r>
                    </a:p>
                  </a:txBody>
                  <a:tcPr marL="68972" marR="68972" marT="68972" marB="6897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extLst>
                  <a:ext uri="{0D108BD9-81ED-4DB2-BD59-A6C34878D82A}">
                    <a16:rowId xmlns:a16="http://schemas.microsoft.com/office/drawing/2014/main" val="3730647502"/>
                  </a:ext>
                </a:extLst>
              </a:tr>
              <a:tr h="479487">
                <a:tc>
                  <a:txBody>
                    <a:bodyPr/>
                    <a:lstStyle/>
                    <a:p>
                      <a:pPr algn="l" fontAlgn="t"/>
                      <a:r>
                        <a:rPr lang="en-US" sz="1800" b="0" dirty="0">
                          <a:effectLst/>
                        </a:rPr>
                        <a:t>':'</a:t>
                      </a:r>
                    </a:p>
                  </a:txBody>
                  <a:tcPr marL="137944" marR="68972" marT="68972" marB="6897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800" b="0">
                          <a:effectLst/>
                        </a:rPr>
                        <a:t>Dotted line</a:t>
                      </a:r>
                    </a:p>
                  </a:txBody>
                  <a:tcPr marL="68972" marR="68972" marT="68972" marB="6897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2673513455"/>
                  </a:ext>
                </a:extLst>
              </a:tr>
              <a:tr h="479487">
                <a:tc>
                  <a:txBody>
                    <a:bodyPr/>
                    <a:lstStyle/>
                    <a:p>
                      <a:pPr algn="l" fontAlgn="t"/>
                      <a:r>
                        <a:rPr lang="en-US" sz="1800" b="0">
                          <a:effectLst/>
                        </a:rPr>
                        <a:t>'--'</a:t>
                      </a:r>
                    </a:p>
                  </a:txBody>
                  <a:tcPr marL="137944" marR="68972" marT="68972" marB="6897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tc>
                  <a:txBody>
                    <a:bodyPr/>
                    <a:lstStyle/>
                    <a:p>
                      <a:pPr algn="l" fontAlgn="t"/>
                      <a:r>
                        <a:rPr lang="en-US" sz="1800" b="0" dirty="0">
                          <a:effectLst/>
                        </a:rPr>
                        <a:t>Dashed line</a:t>
                      </a:r>
                    </a:p>
                  </a:txBody>
                  <a:tcPr marL="68972" marR="68972" marT="68972" marB="6897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extLst>
                  <a:ext uri="{0D108BD9-81ED-4DB2-BD59-A6C34878D82A}">
                    <a16:rowId xmlns:a16="http://schemas.microsoft.com/office/drawing/2014/main" val="1842435250"/>
                  </a:ext>
                </a:extLst>
              </a:tr>
              <a:tr h="479487">
                <a:tc>
                  <a:txBody>
                    <a:bodyPr/>
                    <a:lstStyle/>
                    <a:p>
                      <a:pPr algn="l" fontAlgn="t"/>
                      <a:r>
                        <a:rPr lang="en-US" sz="1800" b="0">
                          <a:effectLst/>
                        </a:rPr>
                        <a:t>'-.'</a:t>
                      </a:r>
                    </a:p>
                  </a:txBody>
                  <a:tcPr marL="137944" marR="68972" marT="68972" marB="6897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800" b="0" dirty="0">
                          <a:effectLst/>
                        </a:rPr>
                        <a:t>Dashed/dotted line</a:t>
                      </a:r>
                    </a:p>
                  </a:txBody>
                  <a:tcPr marL="68972" marR="68972" marT="68972" marB="6897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665470894"/>
                  </a:ext>
                </a:extLst>
              </a:tr>
            </a:tbl>
          </a:graphicData>
        </a:graphic>
      </p:graphicFrame>
      <p:sp>
        <p:nvSpPr>
          <p:cNvPr id="10" name="TextBox 9">
            <a:extLst>
              <a:ext uri="{FF2B5EF4-FFF2-40B4-BE49-F238E27FC236}">
                <a16:creationId xmlns:a16="http://schemas.microsoft.com/office/drawing/2014/main" id="{790667C9-798A-4515-8E33-8F7892994180}"/>
              </a:ext>
            </a:extLst>
          </p:cNvPr>
          <p:cNvSpPr txBox="1"/>
          <p:nvPr/>
        </p:nvSpPr>
        <p:spPr>
          <a:xfrm>
            <a:off x="316523" y="2951310"/>
            <a:ext cx="2286000" cy="369332"/>
          </a:xfrm>
          <a:prstGeom prst="rect">
            <a:avLst/>
          </a:prstGeom>
          <a:noFill/>
          <a:ln>
            <a:solidFill>
              <a:srgbClr val="FF0000"/>
            </a:solidFill>
          </a:ln>
        </p:spPr>
        <p:txBody>
          <a:bodyPr wrap="square">
            <a:spAutoFit/>
          </a:bodyPr>
          <a:lstStyle/>
          <a:p>
            <a:pPr marL="285750" indent="-285750" algn="l">
              <a:buFont typeface="Wingdings" panose="05000000000000000000" pitchFamily="2" charset="2"/>
              <a:buChar char="q"/>
            </a:pPr>
            <a:r>
              <a:rPr lang="en-US" b="0" i="0" dirty="0">
                <a:solidFill>
                  <a:srgbClr val="000000"/>
                </a:solidFill>
                <a:effectLst/>
                <a:latin typeface="Segoe UI" panose="020B0502040204020203" pitchFamily="34" charset="0"/>
              </a:rPr>
              <a:t>Line Reference</a:t>
            </a:r>
          </a:p>
        </p:txBody>
      </p:sp>
    </p:spTree>
    <p:extLst>
      <p:ext uri="{BB962C8B-B14F-4D97-AF65-F5344CB8AC3E}">
        <p14:creationId xmlns:p14="http://schemas.microsoft.com/office/powerpoint/2010/main" val="903481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676FACB-6B25-4C06-B5C6-3C79428BFCE0}"/>
              </a:ext>
            </a:extLst>
          </p:cNvPr>
          <p:cNvSpPr/>
          <p:nvPr/>
        </p:nvSpPr>
        <p:spPr>
          <a:xfrm>
            <a:off x="116462" y="307314"/>
            <a:ext cx="8911075" cy="1477328"/>
          </a:xfrm>
          <a:prstGeom prst="rect">
            <a:avLst/>
          </a:prstGeom>
          <a:ln>
            <a:solidFill>
              <a:schemeClr val="accent1">
                <a:lumMod val="60000"/>
                <a:lumOff val="40000"/>
              </a:schemeClr>
            </a:solidFill>
          </a:ln>
        </p:spPr>
        <p:txBody>
          <a:bodyPr wrap="square">
            <a:spAutoFit/>
          </a:bodyPr>
          <a:lstStyle/>
          <a:p>
            <a:pPr marL="342900" indent="-342900" algn="just">
              <a:spcBef>
                <a:spcPts val="1000"/>
              </a:spcBef>
              <a:buClr>
                <a:srgbClr val="A53010"/>
              </a:buClr>
              <a:buFont typeface="Wingdings 3" charset="2"/>
              <a:buChar char=""/>
            </a:pPr>
            <a:r>
              <a:rPr lang="en-GB" dirty="0">
                <a:solidFill>
                  <a:prstClr val="black">
                    <a:lumMod val="75000"/>
                    <a:lumOff val="25000"/>
                  </a:prstClr>
                </a:solidFill>
                <a:latin typeface="Times New Roman" panose="02020603050405020304" pitchFamily="18" charset="0"/>
                <a:cs typeface="Times New Roman" panose="02020603050405020304" pitchFamily="18" charset="0"/>
              </a:rPr>
              <a:t>The earlier plot are by no means complete. It require an axes labels and title. Furthermore, one may also need to specify the scale or limits of the axes, or the width and colour of the lines to make the graph better and easier to read. Also, it is very useful to be able to plot more than one set of data on the same axes and to be able to distinguished between them by using different line, marker styles, and colours. Here are some colour options:</a:t>
            </a:r>
          </a:p>
        </p:txBody>
      </p:sp>
      <p:graphicFrame>
        <p:nvGraphicFramePr>
          <p:cNvPr id="3" name="Table 2">
            <a:extLst>
              <a:ext uri="{FF2B5EF4-FFF2-40B4-BE49-F238E27FC236}">
                <a16:creationId xmlns:a16="http://schemas.microsoft.com/office/drawing/2014/main" id="{CABDD093-8B6E-40E7-BEEB-C318390CCF2A}"/>
              </a:ext>
            </a:extLst>
          </p:cNvPr>
          <p:cNvGraphicFramePr>
            <a:graphicFrameLocks noGrp="1"/>
          </p:cNvGraphicFramePr>
          <p:nvPr>
            <p:extLst>
              <p:ext uri="{D42A27DB-BD31-4B8C-83A1-F6EECF244321}">
                <p14:modId xmlns:p14="http://schemas.microsoft.com/office/powerpoint/2010/main" val="3880062392"/>
              </p:ext>
            </p:extLst>
          </p:nvPr>
        </p:nvGraphicFramePr>
        <p:xfrm>
          <a:off x="2039815" y="2729081"/>
          <a:ext cx="5283226" cy="3278683"/>
        </p:xfrm>
        <a:graphic>
          <a:graphicData uri="http://schemas.openxmlformats.org/drawingml/2006/table">
            <a:tbl>
              <a:tblPr firstRow="1" bandRow="1"/>
              <a:tblGrid>
                <a:gridCol w="2010959">
                  <a:extLst>
                    <a:ext uri="{9D8B030D-6E8A-4147-A177-3AD203B41FA5}">
                      <a16:colId xmlns:a16="http://schemas.microsoft.com/office/drawing/2014/main" val="20000"/>
                    </a:ext>
                  </a:extLst>
                </a:gridCol>
                <a:gridCol w="3272267">
                  <a:extLst>
                    <a:ext uri="{9D8B030D-6E8A-4147-A177-3AD203B41FA5}">
                      <a16:colId xmlns:a16="http://schemas.microsoft.com/office/drawing/2014/main" val="20001"/>
                    </a:ext>
                  </a:extLst>
                </a:gridCol>
              </a:tblGrid>
              <a:tr h="505003">
                <a:tc>
                  <a:txBody>
                    <a:bodyPr/>
                    <a:lstStyle>
                      <a:lvl1pPr marL="0" algn="r" defTabSz="457200" rtl="1" eaLnBrk="1" latinLnBrk="0" hangingPunct="1">
                        <a:defRPr sz="1800" b="1" kern="1200">
                          <a:solidFill>
                            <a:schemeClr val="lt1"/>
                          </a:solidFill>
                          <a:latin typeface="Century Gothic" panose="020B0502020202020204"/>
                        </a:defRPr>
                      </a:lvl1pPr>
                      <a:lvl2pPr marL="457200" algn="r" defTabSz="457200" rtl="1" eaLnBrk="1" latinLnBrk="0" hangingPunct="1">
                        <a:defRPr sz="1800" b="1" kern="1200">
                          <a:solidFill>
                            <a:schemeClr val="lt1"/>
                          </a:solidFill>
                          <a:latin typeface="Century Gothic" panose="020B0502020202020204"/>
                        </a:defRPr>
                      </a:lvl2pPr>
                      <a:lvl3pPr marL="914400" algn="r" defTabSz="457200" rtl="1" eaLnBrk="1" latinLnBrk="0" hangingPunct="1">
                        <a:defRPr sz="1800" b="1" kern="1200">
                          <a:solidFill>
                            <a:schemeClr val="lt1"/>
                          </a:solidFill>
                          <a:latin typeface="Century Gothic" panose="020B0502020202020204"/>
                        </a:defRPr>
                      </a:lvl3pPr>
                      <a:lvl4pPr marL="1371600" algn="r" defTabSz="457200" rtl="1" eaLnBrk="1" latinLnBrk="0" hangingPunct="1">
                        <a:defRPr sz="1800" b="1" kern="1200">
                          <a:solidFill>
                            <a:schemeClr val="lt1"/>
                          </a:solidFill>
                          <a:latin typeface="Century Gothic" panose="020B0502020202020204"/>
                        </a:defRPr>
                      </a:lvl4pPr>
                      <a:lvl5pPr marL="1828800" algn="r" defTabSz="457200" rtl="1" eaLnBrk="1" latinLnBrk="0" hangingPunct="1">
                        <a:defRPr sz="1800" b="1" kern="1200">
                          <a:solidFill>
                            <a:schemeClr val="lt1"/>
                          </a:solidFill>
                          <a:latin typeface="Century Gothic" panose="020B0502020202020204"/>
                        </a:defRPr>
                      </a:lvl5pPr>
                      <a:lvl6pPr marL="2286000" algn="r" defTabSz="457200" rtl="1" eaLnBrk="1" latinLnBrk="0" hangingPunct="1">
                        <a:defRPr sz="1800" b="1" kern="1200">
                          <a:solidFill>
                            <a:schemeClr val="lt1"/>
                          </a:solidFill>
                          <a:latin typeface="Century Gothic" panose="020B0502020202020204"/>
                        </a:defRPr>
                      </a:lvl6pPr>
                      <a:lvl7pPr marL="2743200" algn="r" defTabSz="457200" rtl="1" eaLnBrk="1" latinLnBrk="0" hangingPunct="1">
                        <a:defRPr sz="1800" b="1" kern="1200">
                          <a:solidFill>
                            <a:schemeClr val="lt1"/>
                          </a:solidFill>
                          <a:latin typeface="Century Gothic" panose="020B0502020202020204"/>
                        </a:defRPr>
                      </a:lvl7pPr>
                      <a:lvl8pPr marL="3200400" algn="r" defTabSz="457200" rtl="1" eaLnBrk="1" latinLnBrk="0" hangingPunct="1">
                        <a:defRPr sz="1800" b="1" kern="1200">
                          <a:solidFill>
                            <a:schemeClr val="lt1"/>
                          </a:solidFill>
                          <a:latin typeface="Century Gothic" panose="020B0502020202020204"/>
                        </a:defRPr>
                      </a:lvl8pPr>
                      <a:lvl9pPr marL="3657600" algn="r" defTabSz="457200" rtl="1" eaLnBrk="1" latinLnBrk="0" hangingPunct="1">
                        <a:defRPr sz="1800" b="1" kern="1200">
                          <a:solidFill>
                            <a:schemeClr val="lt1"/>
                          </a:solidFill>
                          <a:latin typeface="Century Gothic" panose="020B0502020202020204"/>
                        </a:defRPr>
                      </a:lvl9pPr>
                    </a:lstStyle>
                    <a:p>
                      <a:pPr algn="ctr"/>
                      <a:r>
                        <a:rPr lang="en-GB" sz="2000" dirty="0"/>
                        <a:t>      Character </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A53010"/>
                    </a:solidFill>
                  </a:tcPr>
                </a:tc>
                <a:tc>
                  <a:txBody>
                    <a:bodyPr/>
                    <a:lstStyle>
                      <a:lvl1pPr marL="0" algn="r" defTabSz="457200" rtl="1" eaLnBrk="1" latinLnBrk="0" hangingPunct="1">
                        <a:defRPr sz="1800" b="1" kern="1200">
                          <a:solidFill>
                            <a:schemeClr val="lt1"/>
                          </a:solidFill>
                          <a:latin typeface="Century Gothic" panose="020B0502020202020204"/>
                        </a:defRPr>
                      </a:lvl1pPr>
                      <a:lvl2pPr marL="457200" algn="r" defTabSz="457200" rtl="1" eaLnBrk="1" latinLnBrk="0" hangingPunct="1">
                        <a:defRPr sz="1800" b="1" kern="1200">
                          <a:solidFill>
                            <a:schemeClr val="lt1"/>
                          </a:solidFill>
                          <a:latin typeface="Century Gothic" panose="020B0502020202020204"/>
                        </a:defRPr>
                      </a:lvl2pPr>
                      <a:lvl3pPr marL="914400" algn="r" defTabSz="457200" rtl="1" eaLnBrk="1" latinLnBrk="0" hangingPunct="1">
                        <a:defRPr sz="1800" b="1" kern="1200">
                          <a:solidFill>
                            <a:schemeClr val="lt1"/>
                          </a:solidFill>
                          <a:latin typeface="Century Gothic" panose="020B0502020202020204"/>
                        </a:defRPr>
                      </a:lvl3pPr>
                      <a:lvl4pPr marL="1371600" algn="r" defTabSz="457200" rtl="1" eaLnBrk="1" latinLnBrk="0" hangingPunct="1">
                        <a:defRPr sz="1800" b="1" kern="1200">
                          <a:solidFill>
                            <a:schemeClr val="lt1"/>
                          </a:solidFill>
                          <a:latin typeface="Century Gothic" panose="020B0502020202020204"/>
                        </a:defRPr>
                      </a:lvl4pPr>
                      <a:lvl5pPr marL="1828800" algn="r" defTabSz="457200" rtl="1" eaLnBrk="1" latinLnBrk="0" hangingPunct="1">
                        <a:defRPr sz="1800" b="1" kern="1200">
                          <a:solidFill>
                            <a:schemeClr val="lt1"/>
                          </a:solidFill>
                          <a:latin typeface="Century Gothic" panose="020B0502020202020204"/>
                        </a:defRPr>
                      </a:lvl5pPr>
                      <a:lvl6pPr marL="2286000" algn="r" defTabSz="457200" rtl="1" eaLnBrk="1" latinLnBrk="0" hangingPunct="1">
                        <a:defRPr sz="1800" b="1" kern="1200">
                          <a:solidFill>
                            <a:schemeClr val="lt1"/>
                          </a:solidFill>
                          <a:latin typeface="Century Gothic" panose="020B0502020202020204"/>
                        </a:defRPr>
                      </a:lvl6pPr>
                      <a:lvl7pPr marL="2743200" algn="r" defTabSz="457200" rtl="1" eaLnBrk="1" latinLnBrk="0" hangingPunct="1">
                        <a:defRPr sz="1800" b="1" kern="1200">
                          <a:solidFill>
                            <a:schemeClr val="lt1"/>
                          </a:solidFill>
                          <a:latin typeface="Century Gothic" panose="020B0502020202020204"/>
                        </a:defRPr>
                      </a:lvl7pPr>
                      <a:lvl8pPr marL="3200400" algn="r" defTabSz="457200" rtl="1" eaLnBrk="1" latinLnBrk="0" hangingPunct="1">
                        <a:defRPr sz="1800" b="1" kern="1200">
                          <a:solidFill>
                            <a:schemeClr val="lt1"/>
                          </a:solidFill>
                          <a:latin typeface="Century Gothic" panose="020B0502020202020204"/>
                        </a:defRPr>
                      </a:lvl8pPr>
                      <a:lvl9pPr marL="3657600" algn="r" defTabSz="457200" rtl="1" eaLnBrk="1" latinLnBrk="0" hangingPunct="1">
                        <a:defRPr sz="1800" b="1" kern="1200">
                          <a:solidFill>
                            <a:schemeClr val="lt1"/>
                          </a:solidFill>
                          <a:latin typeface="Century Gothic" panose="020B0502020202020204"/>
                        </a:defRPr>
                      </a:lvl9pPr>
                    </a:lstStyle>
                    <a:p>
                      <a:pPr algn="ctr"/>
                      <a:r>
                        <a:rPr lang="en-GB" sz="2000" dirty="0"/>
                        <a:t>        Colour</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A53010"/>
                    </a:solidFill>
                  </a:tcPr>
                </a:tc>
                <a:extLst>
                  <a:ext uri="{0D108BD9-81ED-4DB2-BD59-A6C34878D82A}">
                    <a16:rowId xmlns:a16="http://schemas.microsoft.com/office/drawing/2014/main" val="10000"/>
                  </a:ext>
                </a:extLst>
              </a:tr>
              <a:tr h="367628">
                <a:tc>
                  <a:txBody>
                    <a:bodyPr/>
                    <a:lstStyle>
                      <a:lvl1pPr marL="0" algn="r" defTabSz="457200" rtl="1" eaLnBrk="1" latinLnBrk="0" hangingPunct="1">
                        <a:defRPr sz="1800" kern="1200">
                          <a:solidFill>
                            <a:schemeClr val="dk1"/>
                          </a:solidFill>
                          <a:latin typeface="Century Gothic" panose="020B0502020202020204"/>
                        </a:defRPr>
                      </a:lvl1pPr>
                      <a:lvl2pPr marL="457200" algn="r" defTabSz="457200" rtl="1" eaLnBrk="1" latinLnBrk="0" hangingPunct="1">
                        <a:defRPr sz="1800" kern="1200">
                          <a:solidFill>
                            <a:schemeClr val="dk1"/>
                          </a:solidFill>
                          <a:latin typeface="Century Gothic" panose="020B0502020202020204"/>
                        </a:defRPr>
                      </a:lvl2pPr>
                      <a:lvl3pPr marL="914400" algn="r" defTabSz="457200" rtl="1" eaLnBrk="1" latinLnBrk="0" hangingPunct="1">
                        <a:defRPr sz="1800" kern="1200">
                          <a:solidFill>
                            <a:schemeClr val="dk1"/>
                          </a:solidFill>
                          <a:latin typeface="Century Gothic" panose="020B0502020202020204"/>
                        </a:defRPr>
                      </a:lvl3pPr>
                      <a:lvl4pPr marL="1371600" algn="r" defTabSz="457200" rtl="1" eaLnBrk="1" latinLnBrk="0" hangingPunct="1">
                        <a:defRPr sz="1800" kern="1200">
                          <a:solidFill>
                            <a:schemeClr val="dk1"/>
                          </a:solidFill>
                          <a:latin typeface="Century Gothic" panose="020B0502020202020204"/>
                        </a:defRPr>
                      </a:lvl4pPr>
                      <a:lvl5pPr marL="1828800" algn="r" defTabSz="457200" rtl="1" eaLnBrk="1" latinLnBrk="0" hangingPunct="1">
                        <a:defRPr sz="1800" kern="1200">
                          <a:solidFill>
                            <a:schemeClr val="dk1"/>
                          </a:solidFill>
                          <a:latin typeface="Century Gothic" panose="020B0502020202020204"/>
                        </a:defRPr>
                      </a:lvl5pPr>
                      <a:lvl6pPr marL="2286000" algn="r" defTabSz="457200" rtl="1" eaLnBrk="1" latinLnBrk="0" hangingPunct="1">
                        <a:defRPr sz="1800" kern="1200">
                          <a:solidFill>
                            <a:schemeClr val="dk1"/>
                          </a:solidFill>
                          <a:latin typeface="Century Gothic" panose="020B0502020202020204"/>
                        </a:defRPr>
                      </a:lvl6pPr>
                      <a:lvl7pPr marL="2743200" algn="r" defTabSz="457200" rtl="1" eaLnBrk="1" latinLnBrk="0" hangingPunct="1">
                        <a:defRPr sz="1800" kern="1200">
                          <a:solidFill>
                            <a:schemeClr val="dk1"/>
                          </a:solidFill>
                          <a:latin typeface="Century Gothic" panose="020B0502020202020204"/>
                        </a:defRPr>
                      </a:lvl7pPr>
                      <a:lvl8pPr marL="3200400" algn="r" defTabSz="457200" rtl="1" eaLnBrk="1" latinLnBrk="0" hangingPunct="1">
                        <a:defRPr sz="1800" kern="1200">
                          <a:solidFill>
                            <a:schemeClr val="dk1"/>
                          </a:solidFill>
                          <a:latin typeface="Century Gothic" panose="020B0502020202020204"/>
                        </a:defRPr>
                      </a:lvl8pPr>
                      <a:lvl9pPr marL="3657600" algn="r" defTabSz="457200" rtl="1" eaLnBrk="1" latinLnBrk="0" hangingPunct="1">
                        <a:defRPr sz="1800" kern="1200">
                          <a:solidFill>
                            <a:schemeClr val="dk1"/>
                          </a:solidFill>
                          <a:latin typeface="Century Gothic" panose="020B0502020202020204"/>
                        </a:defRPr>
                      </a:lvl9pPr>
                    </a:lstStyle>
                    <a:p>
                      <a:pPr algn="ctr"/>
                      <a:r>
                        <a:rPr lang="en-GB" sz="2000" dirty="0"/>
                        <a:t>                b</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3010">
                        <a:tint val="40000"/>
                      </a:srgbClr>
                    </a:solidFill>
                  </a:tcPr>
                </a:tc>
                <a:tc>
                  <a:txBody>
                    <a:bodyPr/>
                    <a:lstStyle>
                      <a:lvl1pPr marL="0" algn="r" defTabSz="457200" rtl="1" eaLnBrk="1" latinLnBrk="0" hangingPunct="1">
                        <a:defRPr sz="1800" kern="1200">
                          <a:solidFill>
                            <a:schemeClr val="dk1"/>
                          </a:solidFill>
                          <a:latin typeface="Century Gothic" panose="020B0502020202020204"/>
                        </a:defRPr>
                      </a:lvl1pPr>
                      <a:lvl2pPr marL="457200" algn="r" defTabSz="457200" rtl="1" eaLnBrk="1" latinLnBrk="0" hangingPunct="1">
                        <a:defRPr sz="1800" kern="1200">
                          <a:solidFill>
                            <a:schemeClr val="dk1"/>
                          </a:solidFill>
                          <a:latin typeface="Century Gothic" panose="020B0502020202020204"/>
                        </a:defRPr>
                      </a:lvl2pPr>
                      <a:lvl3pPr marL="914400" algn="r" defTabSz="457200" rtl="1" eaLnBrk="1" latinLnBrk="0" hangingPunct="1">
                        <a:defRPr sz="1800" kern="1200">
                          <a:solidFill>
                            <a:schemeClr val="dk1"/>
                          </a:solidFill>
                          <a:latin typeface="Century Gothic" panose="020B0502020202020204"/>
                        </a:defRPr>
                      </a:lvl3pPr>
                      <a:lvl4pPr marL="1371600" algn="r" defTabSz="457200" rtl="1" eaLnBrk="1" latinLnBrk="0" hangingPunct="1">
                        <a:defRPr sz="1800" kern="1200">
                          <a:solidFill>
                            <a:schemeClr val="dk1"/>
                          </a:solidFill>
                          <a:latin typeface="Century Gothic" panose="020B0502020202020204"/>
                        </a:defRPr>
                      </a:lvl4pPr>
                      <a:lvl5pPr marL="1828800" algn="r" defTabSz="457200" rtl="1" eaLnBrk="1" latinLnBrk="0" hangingPunct="1">
                        <a:defRPr sz="1800" kern="1200">
                          <a:solidFill>
                            <a:schemeClr val="dk1"/>
                          </a:solidFill>
                          <a:latin typeface="Century Gothic" panose="020B0502020202020204"/>
                        </a:defRPr>
                      </a:lvl5pPr>
                      <a:lvl6pPr marL="2286000" algn="r" defTabSz="457200" rtl="1" eaLnBrk="1" latinLnBrk="0" hangingPunct="1">
                        <a:defRPr sz="1800" kern="1200">
                          <a:solidFill>
                            <a:schemeClr val="dk1"/>
                          </a:solidFill>
                          <a:latin typeface="Century Gothic" panose="020B0502020202020204"/>
                        </a:defRPr>
                      </a:lvl6pPr>
                      <a:lvl7pPr marL="2743200" algn="r" defTabSz="457200" rtl="1" eaLnBrk="1" latinLnBrk="0" hangingPunct="1">
                        <a:defRPr sz="1800" kern="1200">
                          <a:solidFill>
                            <a:schemeClr val="dk1"/>
                          </a:solidFill>
                          <a:latin typeface="Century Gothic" panose="020B0502020202020204"/>
                        </a:defRPr>
                      </a:lvl7pPr>
                      <a:lvl8pPr marL="3200400" algn="r" defTabSz="457200" rtl="1" eaLnBrk="1" latinLnBrk="0" hangingPunct="1">
                        <a:defRPr sz="1800" kern="1200">
                          <a:solidFill>
                            <a:schemeClr val="dk1"/>
                          </a:solidFill>
                          <a:latin typeface="Century Gothic" panose="020B0502020202020204"/>
                        </a:defRPr>
                      </a:lvl8pPr>
                      <a:lvl9pPr marL="3657600" algn="r" defTabSz="457200" rtl="1" eaLnBrk="1" latinLnBrk="0" hangingPunct="1">
                        <a:defRPr sz="1800" kern="1200">
                          <a:solidFill>
                            <a:schemeClr val="dk1"/>
                          </a:solidFill>
                          <a:latin typeface="Century Gothic" panose="020B0502020202020204"/>
                        </a:defRPr>
                      </a:lvl9pPr>
                    </a:lstStyle>
                    <a:p>
                      <a:pPr algn="ctr"/>
                      <a:r>
                        <a:rPr lang="en-GB" sz="2000" dirty="0">
                          <a:solidFill>
                            <a:srgbClr val="00B0F0"/>
                          </a:solidFill>
                        </a:rPr>
                        <a:t>            blue    </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3010">
                        <a:tint val="40000"/>
                      </a:srgbClr>
                    </a:solidFill>
                  </a:tcPr>
                </a:tc>
                <a:extLst>
                  <a:ext uri="{0D108BD9-81ED-4DB2-BD59-A6C34878D82A}">
                    <a16:rowId xmlns:a16="http://schemas.microsoft.com/office/drawing/2014/main" val="10001"/>
                  </a:ext>
                </a:extLst>
              </a:tr>
              <a:tr h="367628">
                <a:tc>
                  <a:txBody>
                    <a:bodyPr/>
                    <a:lstStyle>
                      <a:lvl1pPr marL="0" algn="r" defTabSz="457200" rtl="1" eaLnBrk="1" latinLnBrk="0" hangingPunct="1">
                        <a:defRPr sz="1800" kern="1200">
                          <a:solidFill>
                            <a:schemeClr val="dk1"/>
                          </a:solidFill>
                          <a:latin typeface="Century Gothic" panose="020B0502020202020204"/>
                        </a:defRPr>
                      </a:lvl1pPr>
                      <a:lvl2pPr marL="457200" algn="r" defTabSz="457200" rtl="1" eaLnBrk="1" latinLnBrk="0" hangingPunct="1">
                        <a:defRPr sz="1800" kern="1200">
                          <a:solidFill>
                            <a:schemeClr val="dk1"/>
                          </a:solidFill>
                          <a:latin typeface="Century Gothic" panose="020B0502020202020204"/>
                        </a:defRPr>
                      </a:lvl2pPr>
                      <a:lvl3pPr marL="914400" algn="r" defTabSz="457200" rtl="1" eaLnBrk="1" latinLnBrk="0" hangingPunct="1">
                        <a:defRPr sz="1800" kern="1200">
                          <a:solidFill>
                            <a:schemeClr val="dk1"/>
                          </a:solidFill>
                          <a:latin typeface="Century Gothic" panose="020B0502020202020204"/>
                        </a:defRPr>
                      </a:lvl3pPr>
                      <a:lvl4pPr marL="1371600" algn="r" defTabSz="457200" rtl="1" eaLnBrk="1" latinLnBrk="0" hangingPunct="1">
                        <a:defRPr sz="1800" kern="1200">
                          <a:solidFill>
                            <a:schemeClr val="dk1"/>
                          </a:solidFill>
                          <a:latin typeface="Century Gothic" panose="020B0502020202020204"/>
                        </a:defRPr>
                      </a:lvl4pPr>
                      <a:lvl5pPr marL="1828800" algn="r" defTabSz="457200" rtl="1" eaLnBrk="1" latinLnBrk="0" hangingPunct="1">
                        <a:defRPr sz="1800" kern="1200">
                          <a:solidFill>
                            <a:schemeClr val="dk1"/>
                          </a:solidFill>
                          <a:latin typeface="Century Gothic" panose="020B0502020202020204"/>
                        </a:defRPr>
                      </a:lvl5pPr>
                      <a:lvl6pPr marL="2286000" algn="r" defTabSz="457200" rtl="1" eaLnBrk="1" latinLnBrk="0" hangingPunct="1">
                        <a:defRPr sz="1800" kern="1200">
                          <a:solidFill>
                            <a:schemeClr val="dk1"/>
                          </a:solidFill>
                          <a:latin typeface="Century Gothic" panose="020B0502020202020204"/>
                        </a:defRPr>
                      </a:lvl6pPr>
                      <a:lvl7pPr marL="2743200" algn="r" defTabSz="457200" rtl="1" eaLnBrk="1" latinLnBrk="0" hangingPunct="1">
                        <a:defRPr sz="1800" kern="1200">
                          <a:solidFill>
                            <a:schemeClr val="dk1"/>
                          </a:solidFill>
                          <a:latin typeface="Century Gothic" panose="020B0502020202020204"/>
                        </a:defRPr>
                      </a:lvl7pPr>
                      <a:lvl8pPr marL="3200400" algn="r" defTabSz="457200" rtl="1" eaLnBrk="1" latinLnBrk="0" hangingPunct="1">
                        <a:defRPr sz="1800" kern="1200">
                          <a:solidFill>
                            <a:schemeClr val="dk1"/>
                          </a:solidFill>
                          <a:latin typeface="Century Gothic" panose="020B0502020202020204"/>
                        </a:defRPr>
                      </a:lvl8pPr>
                      <a:lvl9pPr marL="3657600" algn="r" defTabSz="457200" rtl="1" eaLnBrk="1" latinLnBrk="0" hangingPunct="1">
                        <a:defRPr sz="1800" kern="1200">
                          <a:solidFill>
                            <a:schemeClr val="dk1"/>
                          </a:solidFill>
                          <a:latin typeface="Century Gothic" panose="020B0502020202020204"/>
                        </a:defRPr>
                      </a:lvl9pPr>
                    </a:lstStyle>
                    <a:p>
                      <a:pPr algn="ctr"/>
                      <a:r>
                        <a:rPr lang="en-GB" sz="2000" dirty="0"/>
                        <a:t>                g</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3010">
                        <a:tint val="20000"/>
                      </a:srgbClr>
                    </a:solidFill>
                  </a:tcPr>
                </a:tc>
                <a:tc>
                  <a:txBody>
                    <a:bodyPr/>
                    <a:lstStyle>
                      <a:lvl1pPr marL="0" algn="r" defTabSz="457200" rtl="1" eaLnBrk="1" latinLnBrk="0" hangingPunct="1">
                        <a:defRPr sz="1800" kern="1200">
                          <a:solidFill>
                            <a:schemeClr val="dk1"/>
                          </a:solidFill>
                          <a:latin typeface="Century Gothic" panose="020B0502020202020204"/>
                        </a:defRPr>
                      </a:lvl1pPr>
                      <a:lvl2pPr marL="457200" algn="r" defTabSz="457200" rtl="1" eaLnBrk="1" latinLnBrk="0" hangingPunct="1">
                        <a:defRPr sz="1800" kern="1200">
                          <a:solidFill>
                            <a:schemeClr val="dk1"/>
                          </a:solidFill>
                          <a:latin typeface="Century Gothic" panose="020B0502020202020204"/>
                        </a:defRPr>
                      </a:lvl2pPr>
                      <a:lvl3pPr marL="914400" algn="r" defTabSz="457200" rtl="1" eaLnBrk="1" latinLnBrk="0" hangingPunct="1">
                        <a:defRPr sz="1800" kern="1200">
                          <a:solidFill>
                            <a:schemeClr val="dk1"/>
                          </a:solidFill>
                          <a:latin typeface="Century Gothic" panose="020B0502020202020204"/>
                        </a:defRPr>
                      </a:lvl3pPr>
                      <a:lvl4pPr marL="1371600" algn="r" defTabSz="457200" rtl="1" eaLnBrk="1" latinLnBrk="0" hangingPunct="1">
                        <a:defRPr sz="1800" kern="1200">
                          <a:solidFill>
                            <a:schemeClr val="dk1"/>
                          </a:solidFill>
                          <a:latin typeface="Century Gothic" panose="020B0502020202020204"/>
                        </a:defRPr>
                      </a:lvl4pPr>
                      <a:lvl5pPr marL="1828800" algn="r" defTabSz="457200" rtl="1" eaLnBrk="1" latinLnBrk="0" hangingPunct="1">
                        <a:defRPr sz="1800" kern="1200">
                          <a:solidFill>
                            <a:schemeClr val="dk1"/>
                          </a:solidFill>
                          <a:latin typeface="Century Gothic" panose="020B0502020202020204"/>
                        </a:defRPr>
                      </a:lvl5pPr>
                      <a:lvl6pPr marL="2286000" algn="r" defTabSz="457200" rtl="1" eaLnBrk="1" latinLnBrk="0" hangingPunct="1">
                        <a:defRPr sz="1800" kern="1200">
                          <a:solidFill>
                            <a:schemeClr val="dk1"/>
                          </a:solidFill>
                          <a:latin typeface="Century Gothic" panose="020B0502020202020204"/>
                        </a:defRPr>
                      </a:lvl6pPr>
                      <a:lvl7pPr marL="2743200" algn="r" defTabSz="457200" rtl="1" eaLnBrk="1" latinLnBrk="0" hangingPunct="1">
                        <a:defRPr sz="1800" kern="1200">
                          <a:solidFill>
                            <a:schemeClr val="dk1"/>
                          </a:solidFill>
                          <a:latin typeface="Century Gothic" panose="020B0502020202020204"/>
                        </a:defRPr>
                      </a:lvl7pPr>
                      <a:lvl8pPr marL="3200400" algn="r" defTabSz="457200" rtl="1" eaLnBrk="1" latinLnBrk="0" hangingPunct="1">
                        <a:defRPr sz="1800" kern="1200">
                          <a:solidFill>
                            <a:schemeClr val="dk1"/>
                          </a:solidFill>
                          <a:latin typeface="Century Gothic" panose="020B0502020202020204"/>
                        </a:defRPr>
                      </a:lvl8pPr>
                      <a:lvl9pPr marL="3657600" algn="r" defTabSz="457200" rtl="1" eaLnBrk="1" latinLnBrk="0" hangingPunct="1">
                        <a:defRPr sz="1800" kern="1200">
                          <a:solidFill>
                            <a:schemeClr val="dk1"/>
                          </a:solidFill>
                          <a:latin typeface="Century Gothic" panose="020B0502020202020204"/>
                        </a:defRPr>
                      </a:lvl9pPr>
                    </a:lstStyle>
                    <a:p>
                      <a:pPr algn="ctr"/>
                      <a:r>
                        <a:rPr lang="en-GB" sz="2000" dirty="0">
                          <a:solidFill>
                            <a:srgbClr val="00B050"/>
                          </a:solidFill>
                        </a:rPr>
                        <a:t>            green</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3010">
                        <a:tint val="20000"/>
                      </a:srgbClr>
                    </a:solidFill>
                  </a:tcPr>
                </a:tc>
                <a:extLst>
                  <a:ext uri="{0D108BD9-81ED-4DB2-BD59-A6C34878D82A}">
                    <a16:rowId xmlns:a16="http://schemas.microsoft.com/office/drawing/2014/main" val="10002"/>
                  </a:ext>
                </a:extLst>
              </a:tr>
              <a:tr h="367628">
                <a:tc>
                  <a:txBody>
                    <a:bodyPr/>
                    <a:lstStyle>
                      <a:lvl1pPr marL="0" algn="r" defTabSz="457200" rtl="1" eaLnBrk="1" latinLnBrk="0" hangingPunct="1">
                        <a:defRPr sz="1800" kern="1200">
                          <a:solidFill>
                            <a:schemeClr val="dk1"/>
                          </a:solidFill>
                          <a:latin typeface="Century Gothic" panose="020B0502020202020204"/>
                        </a:defRPr>
                      </a:lvl1pPr>
                      <a:lvl2pPr marL="457200" algn="r" defTabSz="457200" rtl="1" eaLnBrk="1" latinLnBrk="0" hangingPunct="1">
                        <a:defRPr sz="1800" kern="1200">
                          <a:solidFill>
                            <a:schemeClr val="dk1"/>
                          </a:solidFill>
                          <a:latin typeface="Century Gothic" panose="020B0502020202020204"/>
                        </a:defRPr>
                      </a:lvl2pPr>
                      <a:lvl3pPr marL="914400" algn="r" defTabSz="457200" rtl="1" eaLnBrk="1" latinLnBrk="0" hangingPunct="1">
                        <a:defRPr sz="1800" kern="1200">
                          <a:solidFill>
                            <a:schemeClr val="dk1"/>
                          </a:solidFill>
                          <a:latin typeface="Century Gothic" panose="020B0502020202020204"/>
                        </a:defRPr>
                      </a:lvl3pPr>
                      <a:lvl4pPr marL="1371600" algn="r" defTabSz="457200" rtl="1" eaLnBrk="1" latinLnBrk="0" hangingPunct="1">
                        <a:defRPr sz="1800" kern="1200">
                          <a:solidFill>
                            <a:schemeClr val="dk1"/>
                          </a:solidFill>
                          <a:latin typeface="Century Gothic" panose="020B0502020202020204"/>
                        </a:defRPr>
                      </a:lvl4pPr>
                      <a:lvl5pPr marL="1828800" algn="r" defTabSz="457200" rtl="1" eaLnBrk="1" latinLnBrk="0" hangingPunct="1">
                        <a:defRPr sz="1800" kern="1200">
                          <a:solidFill>
                            <a:schemeClr val="dk1"/>
                          </a:solidFill>
                          <a:latin typeface="Century Gothic" panose="020B0502020202020204"/>
                        </a:defRPr>
                      </a:lvl5pPr>
                      <a:lvl6pPr marL="2286000" algn="r" defTabSz="457200" rtl="1" eaLnBrk="1" latinLnBrk="0" hangingPunct="1">
                        <a:defRPr sz="1800" kern="1200">
                          <a:solidFill>
                            <a:schemeClr val="dk1"/>
                          </a:solidFill>
                          <a:latin typeface="Century Gothic" panose="020B0502020202020204"/>
                        </a:defRPr>
                      </a:lvl6pPr>
                      <a:lvl7pPr marL="2743200" algn="r" defTabSz="457200" rtl="1" eaLnBrk="1" latinLnBrk="0" hangingPunct="1">
                        <a:defRPr sz="1800" kern="1200">
                          <a:solidFill>
                            <a:schemeClr val="dk1"/>
                          </a:solidFill>
                          <a:latin typeface="Century Gothic" panose="020B0502020202020204"/>
                        </a:defRPr>
                      </a:lvl7pPr>
                      <a:lvl8pPr marL="3200400" algn="r" defTabSz="457200" rtl="1" eaLnBrk="1" latinLnBrk="0" hangingPunct="1">
                        <a:defRPr sz="1800" kern="1200">
                          <a:solidFill>
                            <a:schemeClr val="dk1"/>
                          </a:solidFill>
                          <a:latin typeface="Century Gothic" panose="020B0502020202020204"/>
                        </a:defRPr>
                      </a:lvl8pPr>
                      <a:lvl9pPr marL="3657600" algn="r" defTabSz="457200" rtl="1" eaLnBrk="1" latinLnBrk="0" hangingPunct="1">
                        <a:defRPr sz="1800" kern="1200">
                          <a:solidFill>
                            <a:schemeClr val="dk1"/>
                          </a:solidFill>
                          <a:latin typeface="Century Gothic" panose="020B0502020202020204"/>
                        </a:defRPr>
                      </a:lvl9pPr>
                    </a:lstStyle>
                    <a:p>
                      <a:pPr algn="ctr"/>
                      <a:r>
                        <a:rPr lang="en-GB" sz="2000" dirty="0"/>
                        <a:t>                r</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3010">
                        <a:tint val="40000"/>
                      </a:srgbClr>
                    </a:solidFill>
                  </a:tcPr>
                </a:tc>
                <a:tc>
                  <a:txBody>
                    <a:bodyPr/>
                    <a:lstStyle>
                      <a:lvl1pPr marL="0" algn="r" defTabSz="457200" rtl="1" eaLnBrk="1" latinLnBrk="0" hangingPunct="1">
                        <a:defRPr sz="1800" kern="1200">
                          <a:solidFill>
                            <a:schemeClr val="dk1"/>
                          </a:solidFill>
                          <a:latin typeface="Century Gothic" panose="020B0502020202020204"/>
                        </a:defRPr>
                      </a:lvl1pPr>
                      <a:lvl2pPr marL="457200" algn="r" defTabSz="457200" rtl="1" eaLnBrk="1" latinLnBrk="0" hangingPunct="1">
                        <a:defRPr sz="1800" kern="1200">
                          <a:solidFill>
                            <a:schemeClr val="dk1"/>
                          </a:solidFill>
                          <a:latin typeface="Century Gothic" panose="020B0502020202020204"/>
                        </a:defRPr>
                      </a:lvl2pPr>
                      <a:lvl3pPr marL="914400" algn="r" defTabSz="457200" rtl="1" eaLnBrk="1" latinLnBrk="0" hangingPunct="1">
                        <a:defRPr sz="1800" kern="1200">
                          <a:solidFill>
                            <a:schemeClr val="dk1"/>
                          </a:solidFill>
                          <a:latin typeface="Century Gothic" panose="020B0502020202020204"/>
                        </a:defRPr>
                      </a:lvl3pPr>
                      <a:lvl4pPr marL="1371600" algn="r" defTabSz="457200" rtl="1" eaLnBrk="1" latinLnBrk="0" hangingPunct="1">
                        <a:defRPr sz="1800" kern="1200">
                          <a:solidFill>
                            <a:schemeClr val="dk1"/>
                          </a:solidFill>
                          <a:latin typeface="Century Gothic" panose="020B0502020202020204"/>
                        </a:defRPr>
                      </a:lvl4pPr>
                      <a:lvl5pPr marL="1828800" algn="r" defTabSz="457200" rtl="1" eaLnBrk="1" latinLnBrk="0" hangingPunct="1">
                        <a:defRPr sz="1800" kern="1200">
                          <a:solidFill>
                            <a:schemeClr val="dk1"/>
                          </a:solidFill>
                          <a:latin typeface="Century Gothic" panose="020B0502020202020204"/>
                        </a:defRPr>
                      </a:lvl5pPr>
                      <a:lvl6pPr marL="2286000" algn="r" defTabSz="457200" rtl="1" eaLnBrk="1" latinLnBrk="0" hangingPunct="1">
                        <a:defRPr sz="1800" kern="1200">
                          <a:solidFill>
                            <a:schemeClr val="dk1"/>
                          </a:solidFill>
                          <a:latin typeface="Century Gothic" panose="020B0502020202020204"/>
                        </a:defRPr>
                      </a:lvl6pPr>
                      <a:lvl7pPr marL="2743200" algn="r" defTabSz="457200" rtl="1" eaLnBrk="1" latinLnBrk="0" hangingPunct="1">
                        <a:defRPr sz="1800" kern="1200">
                          <a:solidFill>
                            <a:schemeClr val="dk1"/>
                          </a:solidFill>
                          <a:latin typeface="Century Gothic" panose="020B0502020202020204"/>
                        </a:defRPr>
                      </a:lvl7pPr>
                      <a:lvl8pPr marL="3200400" algn="r" defTabSz="457200" rtl="1" eaLnBrk="1" latinLnBrk="0" hangingPunct="1">
                        <a:defRPr sz="1800" kern="1200">
                          <a:solidFill>
                            <a:schemeClr val="dk1"/>
                          </a:solidFill>
                          <a:latin typeface="Century Gothic" panose="020B0502020202020204"/>
                        </a:defRPr>
                      </a:lvl8pPr>
                      <a:lvl9pPr marL="3657600" algn="r" defTabSz="457200" rtl="1" eaLnBrk="1" latinLnBrk="0" hangingPunct="1">
                        <a:defRPr sz="1800" kern="1200">
                          <a:solidFill>
                            <a:schemeClr val="dk1"/>
                          </a:solidFill>
                          <a:latin typeface="Century Gothic" panose="020B0502020202020204"/>
                        </a:defRPr>
                      </a:lvl9pPr>
                    </a:lstStyle>
                    <a:p>
                      <a:pPr algn="ctr"/>
                      <a:r>
                        <a:rPr lang="en-GB" sz="2000" dirty="0"/>
                        <a:t>             </a:t>
                      </a:r>
                      <a:r>
                        <a:rPr lang="en-GB" sz="2000" dirty="0">
                          <a:solidFill>
                            <a:srgbClr val="FF0000"/>
                          </a:solidFill>
                        </a:rPr>
                        <a:t>red</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3010">
                        <a:tint val="40000"/>
                      </a:srgbClr>
                    </a:solidFill>
                  </a:tcPr>
                </a:tc>
                <a:extLst>
                  <a:ext uri="{0D108BD9-81ED-4DB2-BD59-A6C34878D82A}">
                    <a16:rowId xmlns:a16="http://schemas.microsoft.com/office/drawing/2014/main" val="10003"/>
                  </a:ext>
                </a:extLst>
              </a:tr>
              <a:tr h="367628">
                <a:tc>
                  <a:txBody>
                    <a:bodyPr/>
                    <a:lstStyle>
                      <a:lvl1pPr marL="0" algn="r" defTabSz="457200" rtl="1" eaLnBrk="1" latinLnBrk="0" hangingPunct="1">
                        <a:defRPr sz="1800" kern="1200">
                          <a:solidFill>
                            <a:schemeClr val="dk1"/>
                          </a:solidFill>
                          <a:latin typeface="Century Gothic" panose="020B0502020202020204"/>
                        </a:defRPr>
                      </a:lvl1pPr>
                      <a:lvl2pPr marL="457200" algn="r" defTabSz="457200" rtl="1" eaLnBrk="1" latinLnBrk="0" hangingPunct="1">
                        <a:defRPr sz="1800" kern="1200">
                          <a:solidFill>
                            <a:schemeClr val="dk1"/>
                          </a:solidFill>
                          <a:latin typeface="Century Gothic" panose="020B0502020202020204"/>
                        </a:defRPr>
                      </a:lvl2pPr>
                      <a:lvl3pPr marL="914400" algn="r" defTabSz="457200" rtl="1" eaLnBrk="1" latinLnBrk="0" hangingPunct="1">
                        <a:defRPr sz="1800" kern="1200">
                          <a:solidFill>
                            <a:schemeClr val="dk1"/>
                          </a:solidFill>
                          <a:latin typeface="Century Gothic" panose="020B0502020202020204"/>
                        </a:defRPr>
                      </a:lvl3pPr>
                      <a:lvl4pPr marL="1371600" algn="r" defTabSz="457200" rtl="1" eaLnBrk="1" latinLnBrk="0" hangingPunct="1">
                        <a:defRPr sz="1800" kern="1200">
                          <a:solidFill>
                            <a:schemeClr val="dk1"/>
                          </a:solidFill>
                          <a:latin typeface="Century Gothic" panose="020B0502020202020204"/>
                        </a:defRPr>
                      </a:lvl4pPr>
                      <a:lvl5pPr marL="1828800" algn="r" defTabSz="457200" rtl="1" eaLnBrk="1" latinLnBrk="0" hangingPunct="1">
                        <a:defRPr sz="1800" kern="1200">
                          <a:solidFill>
                            <a:schemeClr val="dk1"/>
                          </a:solidFill>
                          <a:latin typeface="Century Gothic" panose="020B0502020202020204"/>
                        </a:defRPr>
                      </a:lvl5pPr>
                      <a:lvl6pPr marL="2286000" algn="r" defTabSz="457200" rtl="1" eaLnBrk="1" latinLnBrk="0" hangingPunct="1">
                        <a:defRPr sz="1800" kern="1200">
                          <a:solidFill>
                            <a:schemeClr val="dk1"/>
                          </a:solidFill>
                          <a:latin typeface="Century Gothic" panose="020B0502020202020204"/>
                        </a:defRPr>
                      </a:lvl6pPr>
                      <a:lvl7pPr marL="2743200" algn="r" defTabSz="457200" rtl="1" eaLnBrk="1" latinLnBrk="0" hangingPunct="1">
                        <a:defRPr sz="1800" kern="1200">
                          <a:solidFill>
                            <a:schemeClr val="dk1"/>
                          </a:solidFill>
                          <a:latin typeface="Century Gothic" panose="020B0502020202020204"/>
                        </a:defRPr>
                      </a:lvl7pPr>
                      <a:lvl8pPr marL="3200400" algn="r" defTabSz="457200" rtl="1" eaLnBrk="1" latinLnBrk="0" hangingPunct="1">
                        <a:defRPr sz="1800" kern="1200">
                          <a:solidFill>
                            <a:schemeClr val="dk1"/>
                          </a:solidFill>
                          <a:latin typeface="Century Gothic" panose="020B0502020202020204"/>
                        </a:defRPr>
                      </a:lvl8pPr>
                      <a:lvl9pPr marL="3657600" algn="r" defTabSz="457200" rtl="1" eaLnBrk="1" latinLnBrk="0" hangingPunct="1">
                        <a:defRPr sz="1800" kern="1200">
                          <a:solidFill>
                            <a:schemeClr val="dk1"/>
                          </a:solidFill>
                          <a:latin typeface="Century Gothic" panose="020B0502020202020204"/>
                        </a:defRPr>
                      </a:lvl9pPr>
                    </a:lstStyle>
                    <a:p>
                      <a:pPr algn="ctr"/>
                      <a:r>
                        <a:rPr lang="en-GB" sz="2000" dirty="0"/>
                        <a:t>                c</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3010">
                        <a:tint val="20000"/>
                      </a:srgbClr>
                    </a:solidFill>
                  </a:tcPr>
                </a:tc>
                <a:tc>
                  <a:txBody>
                    <a:bodyPr/>
                    <a:lstStyle>
                      <a:lvl1pPr marL="0" algn="r" defTabSz="457200" rtl="1" eaLnBrk="1" latinLnBrk="0" hangingPunct="1">
                        <a:defRPr sz="1800" kern="1200">
                          <a:solidFill>
                            <a:schemeClr val="dk1"/>
                          </a:solidFill>
                          <a:latin typeface="Century Gothic" panose="020B0502020202020204"/>
                        </a:defRPr>
                      </a:lvl1pPr>
                      <a:lvl2pPr marL="457200" algn="r" defTabSz="457200" rtl="1" eaLnBrk="1" latinLnBrk="0" hangingPunct="1">
                        <a:defRPr sz="1800" kern="1200">
                          <a:solidFill>
                            <a:schemeClr val="dk1"/>
                          </a:solidFill>
                          <a:latin typeface="Century Gothic" panose="020B0502020202020204"/>
                        </a:defRPr>
                      </a:lvl2pPr>
                      <a:lvl3pPr marL="914400" algn="r" defTabSz="457200" rtl="1" eaLnBrk="1" latinLnBrk="0" hangingPunct="1">
                        <a:defRPr sz="1800" kern="1200">
                          <a:solidFill>
                            <a:schemeClr val="dk1"/>
                          </a:solidFill>
                          <a:latin typeface="Century Gothic" panose="020B0502020202020204"/>
                        </a:defRPr>
                      </a:lvl3pPr>
                      <a:lvl4pPr marL="1371600" algn="r" defTabSz="457200" rtl="1" eaLnBrk="1" latinLnBrk="0" hangingPunct="1">
                        <a:defRPr sz="1800" kern="1200">
                          <a:solidFill>
                            <a:schemeClr val="dk1"/>
                          </a:solidFill>
                          <a:latin typeface="Century Gothic" panose="020B0502020202020204"/>
                        </a:defRPr>
                      </a:lvl4pPr>
                      <a:lvl5pPr marL="1828800" algn="r" defTabSz="457200" rtl="1" eaLnBrk="1" latinLnBrk="0" hangingPunct="1">
                        <a:defRPr sz="1800" kern="1200">
                          <a:solidFill>
                            <a:schemeClr val="dk1"/>
                          </a:solidFill>
                          <a:latin typeface="Century Gothic" panose="020B0502020202020204"/>
                        </a:defRPr>
                      </a:lvl5pPr>
                      <a:lvl6pPr marL="2286000" algn="r" defTabSz="457200" rtl="1" eaLnBrk="1" latinLnBrk="0" hangingPunct="1">
                        <a:defRPr sz="1800" kern="1200">
                          <a:solidFill>
                            <a:schemeClr val="dk1"/>
                          </a:solidFill>
                          <a:latin typeface="Century Gothic" panose="020B0502020202020204"/>
                        </a:defRPr>
                      </a:lvl6pPr>
                      <a:lvl7pPr marL="2743200" algn="r" defTabSz="457200" rtl="1" eaLnBrk="1" latinLnBrk="0" hangingPunct="1">
                        <a:defRPr sz="1800" kern="1200">
                          <a:solidFill>
                            <a:schemeClr val="dk1"/>
                          </a:solidFill>
                          <a:latin typeface="Century Gothic" panose="020B0502020202020204"/>
                        </a:defRPr>
                      </a:lvl7pPr>
                      <a:lvl8pPr marL="3200400" algn="r" defTabSz="457200" rtl="1" eaLnBrk="1" latinLnBrk="0" hangingPunct="1">
                        <a:defRPr sz="1800" kern="1200">
                          <a:solidFill>
                            <a:schemeClr val="dk1"/>
                          </a:solidFill>
                          <a:latin typeface="Century Gothic" panose="020B0502020202020204"/>
                        </a:defRPr>
                      </a:lvl8pPr>
                      <a:lvl9pPr marL="3657600" algn="r" defTabSz="457200" rtl="1" eaLnBrk="1" latinLnBrk="0" hangingPunct="1">
                        <a:defRPr sz="1800" kern="1200">
                          <a:solidFill>
                            <a:schemeClr val="dk1"/>
                          </a:solidFill>
                          <a:latin typeface="Century Gothic" panose="020B0502020202020204"/>
                        </a:defRPr>
                      </a:lvl9pPr>
                    </a:lstStyle>
                    <a:p>
                      <a:pPr algn="ctr"/>
                      <a:r>
                        <a:rPr lang="en-GB" sz="2000" dirty="0">
                          <a:solidFill>
                            <a:schemeClr val="accent1">
                              <a:lumMod val="60000"/>
                              <a:lumOff val="40000"/>
                            </a:schemeClr>
                          </a:solidFill>
                        </a:rPr>
                        <a:t>            cyan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3010">
                        <a:tint val="20000"/>
                      </a:srgbClr>
                    </a:solidFill>
                  </a:tcPr>
                </a:tc>
                <a:extLst>
                  <a:ext uri="{0D108BD9-81ED-4DB2-BD59-A6C34878D82A}">
                    <a16:rowId xmlns:a16="http://schemas.microsoft.com/office/drawing/2014/main" val="10004"/>
                  </a:ext>
                </a:extLst>
              </a:tr>
              <a:tr h="367628">
                <a:tc>
                  <a:txBody>
                    <a:bodyPr/>
                    <a:lstStyle>
                      <a:lvl1pPr marL="0" algn="r" defTabSz="457200" rtl="1" eaLnBrk="1" latinLnBrk="0" hangingPunct="1">
                        <a:defRPr sz="1800" kern="1200">
                          <a:solidFill>
                            <a:schemeClr val="dk1"/>
                          </a:solidFill>
                          <a:latin typeface="Century Gothic" panose="020B0502020202020204"/>
                        </a:defRPr>
                      </a:lvl1pPr>
                      <a:lvl2pPr marL="457200" algn="r" defTabSz="457200" rtl="1" eaLnBrk="1" latinLnBrk="0" hangingPunct="1">
                        <a:defRPr sz="1800" kern="1200">
                          <a:solidFill>
                            <a:schemeClr val="dk1"/>
                          </a:solidFill>
                          <a:latin typeface="Century Gothic" panose="020B0502020202020204"/>
                        </a:defRPr>
                      </a:lvl2pPr>
                      <a:lvl3pPr marL="914400" algn="r" defTabSz="457200" rtl="1" eaLnBrk="1" latinLnBrk="0" hangingPunct="1">
                        <a:defRPr sz="1800" kern="1200">
                          <a:solidFill>
                            <a:schemeClr val="dk1"/>
                          </a:solidFill>
                          <a:latin typeface="Century Gothic" panose="020B0502020202020204"/>
                        </a:defRPr>
                      </a:lvl3pPr>
                      <a:lvl4pPr marL="1371600" algn="r" defTabSz="457200" rtl="1" eaLnBrk="1" latinLnBrk="0" hangingPunct="1">
                        <a:defRPr sz="1800" kern="1200">
                          <a:solidFill>
                            <a:schemeClr val="dk1"/>
                          </a:solidFill>
                          <a:latin typeface="Century Gothic" panose="020B0502020202020204"/>
                        </a:defRPr>
                      </a:lvl4pPr>
                      <a:lvl5pPr marL="1828800" algn="r" defTabSz="457200" rtl="1" eaLnBrk="1" latinLnBrk="0" hangingPunct="1">
                        <a:defRPr sz="1800" kern="1200">
                          <a:solidFill>
                            <a:schemeClr val="dk1"/>
                          </a:solidFill>
                          <a:latin typeface="Century Gothic" panose="020B0502020202020204"/>
                        </a:defRPr>
                      </a:lvl5pPr>
                      <a:lvl6pPr marL="2286000" algn="r" defTabSz="457200" rtl="1" eaLnBrk="1" latinLnBrk="0" hangingPunct="1">
                        <a:defRPr sz="1800" kern="1200">
                          <a:solidFill>
                            <a:schemeClr val="dk1"/>
                          </a:solidFill>
                          <a:latin typeface="Century Gothic" panose="020B0502020202020204"/>
                        </a:defRPr>
                      </a:lvl6pPr>
                      <a:lvl7pPr marL="2743200" algn="r" defTabSz="457200" rtl="1" eaLnBrk="1" latinLnBrk="0" hangingPunct="1">
                        <a:defRPr sz="1800" kern="1200">
                          <a:solidFill>
                            <a:schemeClr val="dk1"/>
                          </a:solidFill>
                          <a:latin typeface="Century Gothic" panose="020B0502020202020204"/>
                        </a:defRPr>
                      </a:lvl7pPr>
                      <a:lvl8pPr marL="3200400" algn="r" defTabSz="457200" rtl="1" eaLnBrk="1" latinLnBrk="0" hangingPunct="1">
                        <a:defRPr sz="1800" kern="1200">
                          <a:solidFill>
                            <a:schemeClr val="dk1"/>
                          </a:solidFill>
                          <a:latin typeface="Century Gothic" panose="020B0502020202020204"/>
                        </a:defRPr>
                      </a:lvl8pPr>
                      <a:lvl9pPr marL="3657600" algn="r" defTabSz="457200" rtl="1" eaLnBrk="1" latinLnBrk="0" hangingPunct="1">
                        <a:defRPr sz="1800" kern="1200">
                          <a:solidFill>
                            <a:schemeClr val="dk1"/>
                          </a:solidFill>
                          <a:latin typeface="Century Gothic" panose="020B0502020202020204"/>
                        </a:defRPr>
                      </a:lvl9pPr>
                    </a:lstStyle>
                    <a:p>
                      <a:pPr algn="ctr"/>
                      <a:r>
                        <a:rPr lang="en-GB" sz="2000" dirty="0"/>
                        <a:t>                m</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3010">
                        <a:tint val="40000"/>
                      </a:srgbClr>
                    </a:solidFill>
                  </a:tcPr>
                </a:tc>
                <a:tc>
                  <a:txBody>
                    <a:bodyPr/>
                    <a:lstStyle>
                      <a:lvl1pPr marL="0" algn="r" defTabSz="457200" rtl="1" eaLnBrk="1" latinLnBrk="0" hangingPunct="1">
                        <a:defRPr sz="1800" kern="1200">
                          <a:solidFill>
                            <a:schemeClr val="dk1"/>
                          </a:solidFill>
                          <a:latin typeface="Century Gothic" panose="020B0502020202020204"/>
                        </a:defRPr>
                      </a:lvl1pPr>
                      <a:lvl2pPr marL="457200" algn="r" defTabSz="457200" rtl="1" eaLnBrk="1" latinLnBrk="0" hangingPunct="1">
                        <a:defRPr sz="1800" kern="1200">
                          <a:solidFill>
                            <a:schemeClr val="dk1"/>
                          </a:solidFill>
                          <a:latin typeface="Century Gothic" panose="020B0502020202020204"/>
                        </a:defRPr>
                      </a:lvl2pPr>
                      <a:lvl3pPr marL="914400" algn="r" defTabSz="457200" rtl="1" eaLnBrk="1" latinLnBrk="0" hangingPunct="1">
                        <a:defRPr sz="1800" kern="1200">
                          <a:solidFill>
                            <a:schemeClr val="dk1"/>
                          </a:solidFill>
                          <a:latin typeface="Century Gothic" panose="020B0502020202020204"/>
                        </a:defRPr>
                      </a:lvl3pPr>
                      <a:lvl4pPr marL="1371600" algn="r" defTabSz="457200" rtl="1" eaLnBrk="1" latinLnBrk="0" hangingPunct="1">
                        <a:defRPr sz="1800" kern="1200">
                          <a:solidFill>
                            <a:schemeClr val="dk1"/>
                          </a:solidFill>
                          <a:latin typeface="Century Gothic" panose="020B0502020202020204"/>
                        </a:defRPr>
                      </a:lvl4pPr>
                      <a:lvl5pPr marL="1828800" algn="r" defTabSz="457200" rtl="1" eaLnBrk="1" latinLnBrk="0" hangingPunct="1">
                        <a:defRPr sz="1800" kern="1200">
                          <a:solidFill>
                            <a:schemeClr val="dk1"/>
                          </a:solidFill>
                          <a:latin typeface="Century Gothic" panose="020B0502020202020204"/>
                        </a:defRPr>
                      </a:lvl5pPr>
                      <a:lvl6pPr marL="2286000" algn="r" defTabSz="457200" rtl="1" eaLnBrk="1" latinLnBrk="0" hangingPunct="1">
                        <a:defRPr sz="1800" kern="1200">
                          <a:solidFill>
                            <a:schemeClr val="dk1"/>
                          </a:solidFill>
                          <a:latin typeface="Century Gothic" panose="020B0502020202020204"/>
                        </a:defRPr>
                      </a:lvl6pPr>
                      <a:lvl7pPr marL="2743200" algn="r" defTabSz="457200" rtl="1" eaLnBrk="1" latinLnBrk="0" hangingPunct="1">
                        <a:defRPr sz="1800" kern="1200">
                          <a:solidFill>
                            <a:schemeClr val="dk1"/>
                          </a:solidFill>
                          <a:latin typeface="Century Gothic" panose="020B0502020202020204"/>
                        </a:defRPr>
                      </a:lvl7pPr>
                      <a:lvl8pPr marL="3200400" algn="r" defTabSz="457200" rtl="1" eaLnBrk="1" latinLnBrk="0" hangingPunct="1">
                        <a:defRPr sz="1800" kern="1200">
                          <a:solidFill>
                            <a:schemeClr val="dk1"/>
                          </a:solidFill>
                          <a:latin typeface="Century Gothic" panose="020B0502020202020204"/>
                        </a:defRPr>
                      </a:lvl8pPr>
                      <a:lvl9pPr marL="3657600" algn="r" defTabSz="457200" rtl="1" eaLnBrk="1" latinLnBrk="0" hangingPunct="1">
                        <a:defRPr sz="1800" kern="1200">
                          <a:solidFill>
                            <a:schemeClr val="dk1"/>
                          </a:solidFill>
                          <a:latin typeface="Century Gothic" panose="020B0502020202020204"/>
                        </a:defRPr>
                      </a:lvl9pPr>
                    </a:lstStyle>
                    <a:p>
                      <a:pPr algn="ctr"/>
                      <a:r>
                        <a:rPr lang="en-GB" sz="2000" dirty="0">
                          <a:solidFill>
                            <a:srgbClr val="FF00FF"/>
                          </a:solidFill>
                        </a:rPr>
                        <a:t>            magenta</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3010">
                        <a:tint val="40000"/>
                      </a:srgbClr>
                    </a:solidFill>
                  </a:tcPr>
                </a:tc>
                <a:extLst>
                  <a:ext uri="{0D108BD9-81ED-4DB2-BD59-A6C34878D82A}">
                    <a16:rowId xmlns:a16="http://schemas.microsoft.com/office/drawing/2014/main" val="10005"/>
                  </a:ext>
                </a:extLst>
              </a:tr>
              <a:tr h="367628">
                <a:tc>
                  <a:txBody>
                    <a:bodyPr/>
                    <a:lstStyle>
                      <a:lvl1pPr marL="0" algn="r" defTabSz="457200" rtl="1" eaLnBrk="1" latinLnBrk="0" hangingPunct="1">
                        <a:defRPr sz="1800" kern="1200">
                          <a:solidFill>
                            <a:schemeClr val="dk1"/>
                          </a:solidFill>
                          <a:latin typeface="Century Gothic" panose="020B0502020202020204"/>
                        </a:defRPr>
                      </a:lvl1pPr>
                      <a:lvl2pPr marL="457200" algn="r" defTabSz="457200" rtl="1" eaLnBrk="1" latinLnBrk="0" hangingPunct="1">
                        <a:defRPr sz="1800" kern="1200">
                          <a:solidFill>
                            <a:schemeClr val="dk1"/>
                          </a:solidFill>
                          <a:latin typeface="Century Gothic" panose="020B0502020202020204"/>
                        </a:defRPr>
                      </a:lvl2pPr>
                      <a:lvl3pPr marL="914400" algn="r" defTabSz="457200" rtl="1" eaLnBrk="1" latinLnBrk="0" hangingPunct="1">
                        <a:defRPr sz="1800" kern="1200">
                          <a:solidFill>
                            <a:schemeClr val="dk1"/>
                          </a:solidFill>
                          <a:latin typeface="Century Gothic" panose="020B0502020202020204"/>
                        </a:defRPr>
                      </a:lvl3pPr>
                      <a:lvl4pPr marL="1371600" algn="r" defTabSz="457200" rtl="1" eaLnBrk="1" latinLnBrk="0" hangingPunct="1">
                        <a:defRPr sz="1800" kern="1200">
                          <a:solidFill>
                            <a:schemeClr val="dk1"/>
                          </a:solidFill>
                          <a:latin typeface="Century Gothic" panose="020B0502020202020204"/>
                        </a:defRPr>
                      </a:lvl4pPr>
                      <a:lvl5pPr marL="1828800" algn="r" defTabSz="457200" rtl="1" eaLnBrk="1" latinLnBrk="0" hangingPunct="1">
                        <a:defRPr sz="1800" kern="1200">
                          <a:solidFill>
                            <a:schemeClr val="dk1"/>
                          </a:solidFill>
                          <a:latin typeface="Century Gothic" panose="020B0502020202020204"/>
                        </a:defRPr>
                      </a:lvl5pPr>
                      <a:lvl6pPr marL="2286000" algn="r" defTabSz="457200" rtl="1" eaLnBrk="1" latinLnBrk="0" hangingPunct="1">
                        <a:defRPr sz="1800" kern="1200">
                          <a:solidFill>
                            <a:schemeClr val="dk1"/>
                          </a:solidFill>
                          <a:latin typeface="Century Gothic" panose="020B0502020202020204"/>
                        </a:defRPr>
                      </a:lvl6pPr>
                      <a:lvl7pPr marL="2743200" algn="r" defTabSz="457200" rtl="1" eaLnBrk="1" latinLnBrk="0" hangingPunct="1">
                        <a:defRPr sz="1800" kern="1200">
                          <a:solidFill>
                            <a:schemeClr val="dk1"/>
                          </a:solidFill>
                          <a:latin typeface="Century Gothic" panose="020B0502020202020204"/>
                        </a:defRPr>
                      </a:lvl7pPr>
                      <a:lvl8pPr marL="3200400" algn="r" defTabSz="457200" rtl="1" eaLnBrk="1" latinLnBrk="0" hangingPunct="1">
                        <a:defRPr sz="1800" kern="1200">
                          <a:solidFill>
                            <a:schemeClr val="dk1"/>
                          </a:solidFill>
                          <a:latin typeface="Century Gothic" panose="020B0502020202020204"/>
                        </a:defRPr>
                      </a:lvl8pPr>
                      <a:lvl9pPr marL="3657600" algn="r" defTabSz="457200" rtl="1" eaLnBrk="1" latinLnBrk="0" hangingPunct="1">
                        <a:defRPr sz="1800" kern="1200">
                          <a:solidFill>
                            <a:schemeClr val="dk1"/>
                          </a:solidFill>
                          <a:latin typeface="Century Gothic" panose="020B0502020202020204"/>
                        </a:defRPr>
                      </a:lvl9pPr>
                    </a:lstStyle>
                    <a:p>
                      <a:pPr algn="ctr"/>
                      <a:r>
                        <a:rPr lang="en-GB" sz="2000" dirty="0"/>
                        <a:t>                y</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3010">
                        <a:tint val="20000"/>
                      </a:srgbClr>
                    </a:solidFill>
                  </a:tcPr>
                </a:tc>
                <a:tc>
                  <a:txBody>
                    <a:bodyPr/>
                    <a:lstStyle>
                      <a:lvl1pPr marL="0" algn="r" defTabSz="457200" rtl="1" eaLnBrk="1" latinLnBrk="0" hangingPunct="1">
                        <a:defRPr sz="1800" kern="1200">
                          <a:solidFill>
                            <a:schemeClr val="dk1"/>
                          </a:solidFill>
                          <a:latin typeface="Century Gothic" panose="020B0502020202020204"/>
                        </a:defRPr>
                      </a:lvl1pPr>
                      <a:lvl2pPr marL="457200" algn="r" defTabSz="457200" rtl="1" eaLnBrk="1" latinLnBrk="0" hangingPunct="1">
                        <a:defRPr sz="1800" kern="1200">
                          <a:solidFill>
                            <a:schemeClr val="dk1"/>
                          </a:solidFill>
                          <a:latin typeface="Century Gothic" panose="020B0502020202020204"/>
                        </a:defRPr>
                      </a:lvl2pPr>
                      <a:lvl3pPr marL="914400" algn="r" defTabSz="457200" rtl="1" eaLnBrk="1" latinLnBrk="0" hangingPunct="1">
                        <a:defRPr sz="1800" kern="1200">
                          <a:solidFill>
                            <a:schemeClr val="dk1"/>
                          </a:solidFill>
                          <a:latin typeface="Century Gothic" panose="020B0502020202020204"/>
                        </a:defRPr>
                      </a:lvl3pPr>
                      <a:lvl4pPr marL="1371600" algn="r" defTabSz="457200" rtl="1" eaLnBrk="1" latinLnBrk="0" hangingPunct="1">
                        <a:defRPr sz="1800" kern="1200">
                          <a:solidFill>
                            <a:schemeClr val="dk1"/>
                          </a:solidFill>
                          <a:latin typeface="Century Gothic" panose="020B0502020202020204"/>
                        </a:defRPr>
                      </a:lvl4pPr>
                      <a:lvl5pPr marL="1828800" algn="r" defTabSz="457200" rtl="1" eaLnBrk="1" latinLnBrk="0" hangingPunct="1">
                        <a:defRPr sz="1800" kern="1200">
                          <a:solidFill>
                            <a:schemeClr val="dk1"/>
                          </a:solidFill>
                          <a:latin typeface="Century Gothic" panose="020B0502020202020204"/>
                        </a:defRPr>
                      </a:lvl5pPr>
                      <a:lvl6pPr marL="2286000" algn="r" defTabSz="457200" rtl="1" eaLnBrk="1" latinLnBrk="0" hangingPunct="1">
                        <a:defRPr sz="1800" kern="1200">
                          <a:solidFill>
                            <a:schemeClr val="dk1"/>
                          </a:solidFill>
                          <a:latin typeface="Century Gothic" panose="020B0502020202020204"/>
                        </a:defRPr>
                      </a:lvl6pPr>
                      <a:lvl7pPr marL="2743200" algn="r" defTabSz="457200" rtl="1" eaLnBrk="1" latinLnBrk="0" hangingPunct="1">
                        <a:defRPr sz="1800" kern="1200">
                          <a:solidFill>
                            <a:schemeClr val="dk1"/>
                          </a:solidFill>
                          <a:latin typeface="Century Gothic" panose="020B0502020202020204"/>
                        </a:defRPr>
                      </a:lvl7pPr>
                      <a:lvl8pPr marL="3200400" algn="r" defTabSz="457200" rtl="1" eaLnBrk="1" latinLnBrk="0" hangingPunct="1">
                        <a:defRPr sz="1800" kern="1200">
                          <a:solidFill>
                            <a:schemeClr val="dk1"/>
                          </a:solidFill>
                          <a:latin typeface="Century Gothic" panose="020B0502020202020204"/>
                        </a:defRPr>
                      </a:lvl8pPr>
                      <a:lvl9pPr marL="3657600" algn="r" defTabSz="457200" rtl="1" eaLnBrk="1" latinLnBrk="0" hangingPunct="1">
                        <a:defRPr sz="1800" kern="1200">
                          <a:solidFill>
                            <a:schemeClr val="dk1"/>
                          </a:solidFill>
                          <a:latin typeface="Century Gothic" panose="020B0502020202020204"/>
                        </a:defRPr>
                      </a:lvl9pPr>
                    </a:lstStyle>
                    <a:p>
                      <a:pPr algn="ctr"/>
                      <a:r>
                        <a:rPr lang="en-GB" sz="2000" dirty="0"/>
                        <a:t>            </a:t>
                      </a:r>
                      <a:r>
                        <a:rPr lang="en-GB" sz="2000" dirty="0">
                          <a:solidFill>
                            <a:srgbClr val="FFFF00"/>
                          </a:solidFill>
                        </a:rPr>
                        <a:t>yellow</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3010">
                        <a:tint val="20000"/>
                      </a:srgbClr>
                    </a:solidFill>
                  </a:tcPr>
                </a:tc>
                <a:extLst>
                  <a:ext uri="{0D108BD9-81ED-4DB2-BD59-A6C34878D82A}">
                    <a16:rowId xmlns:a16="http://schemas.microsoft.com/office/drawing/2014/main" val="10006"/>
                  </a:ext>
                </a:extLst>
              </a:tr>
              <a:tr h="367628">
                <a:tc>
                  <a:txBody>
                    <a:bodyPr/>
                    <a:lstStyle>
                      <a:lvl1pPr marL="0" algn="r" defTabSz="457200" rtl="1" eaLnBrk="1" latinLnBrk="0" hangingPunct="1">
                        <a:defRPr sz="1800" kern="1200">
                          <a:solidFill>
                            <a:schemeClr val="dk1"/>
                          </a:solidFill>
                          <a:latin typeface="Century Gothic" panose="020B0502020202020204"/>
                        </a:defRPr>
                      </a:lvl1pPr>
                      <a:lvl2pPr marL="457200" algn="r" defTabSz="457200" rtl="1" eaLnBrk="1" latinLnBrk="0" hangingPunct="1">
                        <a:defRPr sz="1800" kern="1200">
                          <a:solidFill>
                            <a:schemeClr val="dk1"/>
                          </a:solidFill>
                          <a:latin typeface="Century Gothic" panose="020B0502020202020204"/>
                        </a:defRPr>
                      </a:lvl2pPr>
                      <a:lvl3pPr marL="914400" algn="r" defTabSz="457200" rtl="1" eaLnBrk="1" latinLnBrk="0" hangingPunct="1">
                        <a:defRPr sz="1800" kern="1200">
                          <a:solidFill>
                            <a:schemeClr val="dk1"/>
                          </a:solidFill>
                          <a:latin typeface="Century Gothic" panose="020B0502020202020204"/>
                        </a:defRPr>
                      </a:lvl3pPr>
                      <a:lvl4pPr marL="1371600" algn="r" defTabSz="457200" rtl="1" eaLnBrk="1" latinLnBrk="0" hangingPunct="1">
                        <a:defRPr sz="1800" kern="1200">
                          <a:solidFill>
                            <a:schemeClr val="dk1"/>
                          </a:solidFill>
                          <a:latin typeface="Century Gothic" panose="020B0502020202020204"/>
                        </a:defRPr>
                      </a:lvl4pPr>
                      <a:lvl5pPr marL="1828800" algn="r" defTabSz="457200" rtl="1" eaLnBrk="1" latinLnBrk="0" hangingPunct="1">
                        <a:defRPr sz="1800" kern="1200">
                          <a:solidFill>
                            <a:schemeClr val="dk1"/>
                          </a:solidFill>
                          <a:latin typeface="Century Gothic" panose="020B0502020202020204"/>
                        </a:defRPr>
                      </a:lvl5pPr>
                      <a:lvl6pPr marL="2286000" algn="r" defTabSz="457200" rtl="1" eaLnBrk="1" latinLnBrk="0" hangingPunct="1">
                        <a:defRPr sz="1800" kern="1200">
                          <a:solidFill>
                            <a:schemeClr val="dk1"/>
                          </a:solidFill>
                          <a:latin typeface="Century Gothic" panose="020B0502020202020204"/>
                        </a:defRPr>
                      </a:lvl6pPr>
                      <a:lvl7pPr marL="2743200" algn="r" defTabSz="457200" rtl="1" eaLnBrk="1" latinLnBrk="0" hangingPunct="1">
                        <a:defRPr sz="1800" kern="1200">
                          <a:solidFill>
                            <a:schemeClr val="dk1"/>
                          </a:solidFill>
                          <a:latin typeface="Century Gothic" panose="020B0502020202020204"/>
                        </a:defRPr>
                      </a:lvl7pPr>
                      <a:lvl8pPr marL="3200400" algn="r" defTabSz="457200" rtl="1" eaLnBrk="1" latinLnBrk="0" hangingPunct="1">
                        <a:defRPr sz="1800" kern="1200">
                          <a:solidFill>
                            <a:schemeClr val="dk1"/>
                          </a:solidFill>
                          <a:latin typeface="Century Gothic" panose="020B0502020202020204"/>
                        </a:defRPr>
                      </a:lvl8pPr>
                      <a:lvl9pPr marL="3657600" algn="r" defTabSz="457200" rtl="1" eaLnBrk="1" latinLnBrk="0" hangingPunct="1">
                        <a:defRPr sz="1800" kern="1200">
                          <a:solidFill>
                            <a:schemeClr val="dk1"/>
                          </a:solidFill>
                          <a:latin typeface="Century Gothic" panose="020B0502020202020204"/>
                        </a:defRPr>
                      </a:lvl9pPr>
                    </a:lstStyle>
                    <a:p>
                      <a:pPr algn="ctr"/>
                      <a:r>
                        <a:rPr lang="en-GB" sz="2000" dirty="0"/>
                        <a:t>                k</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3010">
                        <a:tint val="40000"/>
                      </a:srgbClr>
                    </a:solidFill>
                  </a:tcPr>
                </a:tc>
                <a:tc>
                  <a:txBody>
                    <a:bodyPr/>
                    <a:lstStyle>
                      <a:lvl1pPr marL="0" algn="r" defTabSz="457200" rtl="1" eaLnBrk="1" latinLnBrk="0" hangingPunct="1">
                        <a:defRPr sz="1800" kern="1200">
                          <a:solidFill>
                            <a:schemeClr val="dk1"/>
                          </a:solidFill>
                          <a:latin typeface="Century Gothic" panose="020B0502020202020204"/>
                        </a:defRPr>
                      </a:lvl1pPr>
                      <a:lvl2pPr marL="457200" algn="r" defTabSz="457200" rtl="1" eaLnBrk="1" latinLnBrk="0" hangingPunct="1">
                        <a:defRPr sz="1800" kern="1200">
                          <a:solidFill>
                            <a:schemeClr val="dk1"/>
                          </a:solidFill>
                          <a:latin typeface="Century Gothic" panose="020B0502020202020204"/>
                        </a:defRPr>
                      </a:lvl2pPr>
                      <a:lvl3pPr marL="914400" algn="r" defTabSz="457200" rtl="1" eaLnBrk="1" latinLnBrk="0" hangingPunct="1">
                        <a:defRPr sz="1800" kern="1200">
                          <a:solidFill>
                            <a:schemeClr val="dk1"/>
                          </a:solidFill>
                          <a:latin typeface="Century Gothic" panose="020B0502020202020204"/>
                        </a:defRPr>
                      </a:lvl3pPr>
                      <a:lvl4pPr marL="1371600" algn="r" defTabSz="457200" rtl="1" eaLnBrk="1" latinLnBrk="0" hangingPunct="1">
                        <a:defRPr sz="1800" kern="1200">
                          <a:solidFill>
                            <a:schemeClr val="dk1"/>
                          </a:solidFill>
                          <a:latin typeface="Century Gothic" panose="020B0502020202020204"/>
                        </a:defRPr>
                      </a:lvl4pPr>
                      <a:lvl5pPr marL="1828800" algn="r" defTabSz="457200" rtl="1" eaLnBrk="1" latinLnBrk="0" hangingPunct="1">
                        <a:defRPr sz="1800" kern="1200">
                          <a:solidFill>
                            <a:schemeClr val="dk1"/>
                          </a:solidFill>
                          <a:latin typeface="Century Gothic" panose="020B0502020202020204"/>
                        </a:defRPr>
                      </a:lvl5pPr>
                      <a:lvl6pPr marL="2286000" algn="r" defTabSz="457200" rtl="1" eaLnBrk="1" latinLnBrk="0" hangingPunct="1">
                        <a:defRPr sz="1800" kern="1200">
                          <a:solidFill>
                            <a:schemeClr val="dk1"/>
                          </a:solidFill>
                          <a:latin typeface="Century Gothic" panose="020B0502020202020204"/>
                        </a:defRPr>
                      </a:lvl6pPr>
                      <a:lvl7pPr marL="2743200" algn="r" defTabSz="457200" rtl="1" eaLnBrk="1" latinLnBrk="0" hangingPunct="1">
                        <a:defRPr sz="1800" kern="1200">
                          <a:solidFill>
                            <a:schemeClr val="dk1"/>
                          </a:solidFill>
                          <a:latin typeface="Century Gothic" panose="020B0502020202020204"/>
                        </a:defRPr>
                      </a:lvl7pPr>
                      <a:lvl8pPr marL="3200400" algn="r" defTabSz="457200" rtl="1" eaLnBrk="1" latinLnBrk="0" hangingPunct="1">
                        <a:defRPr sz="1800" kern="1200">
                          <a:solidFill>
                            <a:schemeClr val="dk1"/>
                          </a:solidFill>
                          <a:latin typeface="Century Gothic" panose="020B0502020202020204"/>
                        </a:defRPr>
                      </a:lvl8pPr>
                      <a:lvl9pPr marL="3657600" algn="r" defTabSz="457200" rtl="1" eaLnBrk="1" latinLnBrk="0" hangingPunct="1">
                        <a:defRPr sz="1800" kern="1200">
                          <a:solidFill>
                            <a:schemeClr val="dk1"/>
                          </a:solidFill>
                          <a:latin typeface="Century Gothic" panose="020B0502020202020204"/>
                        </a:defRPr>
                      </a:lvl9pPr>
                    </a:lstStyle>
                    <a:p>
                      <a:pPr algn="ctr"/>
                      <a:r>
                        <a:rPr lang="en-GB" sz="2000" dirty="0"/>
                        <a:t>             black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3010">
                        <a:tint val="40000"/>
                      </a:srgbClr>
                    </a:solidFill>
                  </a:tcPr>
                </a:tc>
                <a:extLst>
                  <a:ext uri="{0D108BD9-81ED-4DB2-BD59-A6C34878D82A}">
                    <a16:rowId xmlns:a16="http://schemas.microsoft.com/office/drawing/2014/main" val="10007"/>
                  </a:ext>
                </a:extLst>
              </a:tr>
            </a:tbl>
          </a:graphicData>
        </a:graphic>
      </p:graphicFrame>
      <p:sp>
        <p:nvSpPr>
          <p:cNvPr id="5" name="TextBox 4">
            <a:extLst>
              <a:ext uri="{FF2B5EF4-FFF2-40B4-BE49-F238E27FC236}">
                <a16:creationId xmlns:a16="http://schemas.microsoft.com/office/drawing/2014/main" id="{4219BC91-A39C-44F1-A083-36B19C574743}"/>
              </a:ext>
            </a:extLst>
          </p:cNvPr>
          <p:cNvSpPr txBox="1"/>
          <p:nvPr/>
        </p:nvSpPr>
        <p:spPr>
          <a:xfrm>
            <a:off x="485336" y="2072195"/>
            <a:ext cx="2328203" cy="369332"/>
          </a:xfrm>
          <a:prstGeom prst="rect">
            <a:avLst/>
          </a:prstGeom>
          <a:noFill/>
          <a:ln>
            <a:solidFill>
              <a:srgbClr val="FF0000"/>
            </a:solidFill>
          </a:ln>
        </p:spPr>
        <p:txBody>
          <a:bodyPr wrap="square">
            <a:spAutoFit/>
          </a:bodyPr>
          <a:lstStyle/>
          <a:p>
            <a:pPr marL="285750" indent="-285750" algn="l">
              <a:buFont typeface="Wingdings" panose="05000000000000000000" pitchFamily="2" charset="2"/>
              <a:buChar char="q"/>
            </a:pPr>
            <a:r>
              <a:rPr lang="en-US" b="0" i="0" dirty="0">
                <a:solidFill>
                  <a:srgbClr val="000000"/>
                </a:solidFill>
                <a:effectLst/>
                <a:latin typeface="Segoe UI" panose="020B0502040204020203" pitchFamily="34" charset="0"/>
              </a:rPr>
              <a:t>Color Reference</a:t>
            </a:r>
          </a:p>
        </p:txBody>
      </p:sp>
    </p:spTree>
    <p:extLst>
      <p:ext uri="{BB962C8B-B14F-4D97-AF65-F5344CB8AC3E}">
        <p14:creationId xmlns:p14="http://schemas.microsoft.com/office/powerpoint/2010/main" val="23292052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8FEC547-C244-42AA-BB65-9860ABFF52D7}"/>
              </a:ext>
            </a:extLst>
          </p:cNvPr>
          <p:cNvSpPr txBox="1"/>
          <p:nvPr/>
        </p:nvSpPr>
        <p:spPr>
          <a:xfrm>
            <a:off x="246184" y="221513"/>
            <a:ext cx="2032782" cy="369332"/>
          </a:xfrm>
          <a:prstGeom prst="rect">
            <a:avLst/>
          </a:prstGeom>
          <a:noFill/>
          <a:ln>
            <a:solidFill>
              <a:srgbClr val="FF0000"/>
            </a:solidFill>
          </a:ln>
        </p:spPr>
        <p:txBody>
          <a:bodyPr wrap="square">
            <a:spAutoFit/>
          </a:bodyPr>
          <a:lstStyle/>
          <a:p>
            <a:pPr marL="285750" indent="-285750" algn="l">
              <a:buFont typeface="Wingdings" panose="05000000000000000000" pitchFamily="2" charset="2"/>
              <a:buChar char="q"/>
            </a:pPr>
            <a:r>
              <a:rPr lang="en-US" b="0" i="0" dirty="0">
                <a:solidFill>
                  <a:srgbClr val="000000"/>
                </a:solidFill>
                <a:effectLst/>
                <a:latin typeface="Segoe UI" panose="020B0502040204020203" pitchFamily="34" charset="0"/>
              </a:rPr>
              <a:t>Marker Size</a:t>
            </a:r>
          </a:p>
        </p:txBody>
      </p:sp>
      <p:sp>
        <p:nvSpPr>
          <p:cNvPr id="5" name="TextBox 4">
            <a:extLst>
              <a:ext uri="{FF2B5EF4-FFF2-40B4-BE49-F238E27FC236}">
                <a16:creationId xmlns:a16="http://schemas.microsoft.com/office/drawing/2014/main" id="{88B53E69-C725-4BF0-BC70-B041BB931293}"/>
              </a:ext>
            </a:extLst>
          </p:cNvPr>
          <p:cNvSpPr txBox="1"/>
          <p:nvPr/>
        </p:nvSpPr>
        <p:spPr>
          <a:xfrm>
            <a:off x="147711" y="752010"/>
            <a:ext cx="4705643" cy="1815882"/>
          </a:xfrm>
          <a:prstGeom prst="rect">
            <a:avLst/>
          </a:prstGeom>
          <a:noFill/>
        </p:spPr>
        <p:txBody>
          <a:bodyPr wrap="square">
            <a:spAutoFit/>
          </a:bodyPr>
          <a:lstStyle/>
          <a:p>
            <a:r>
              <a:rPr lang="en-US" sz="1600" b="0" i="0" dirty="0">
                <a:solidFill>
                  <a:srgbClr val="0000CD"/>
                </a:solidFill>
                <a:effectLst/>
                <a:latin typeface="Consolas" panose="020B0609020204030204" pitchFamily="49" charset="0"/>
              </a:rPr>
              <a:t>import</a:t>
            </a:r>
            <a:r>
              <a:rPr lang="en-US" sz="1600" b="0" i="0" dirty="0">
                <a:solidFill>
                  <a:srgbClr val="000000"/>
                </a:solidFill>
                <a:effectLst/>
                <a:latin typeface="Consolas" panose="020B0609020204030204" pitchFamily="49" charset="0"/>
              </a:rPr>
              <a:t> </a:t>
            </a:r>
            <a:r>
              <a:rPr lang="en-US" sz="1600" b="0" i="0" dirty="0" err="1">
                <a:solidFill>
                  <a:srgbClr val="000000"/>
                </a:solidFill>
                <a:effectLst/>
                <a:latin typeface="Consolas" panose="020B0609020204030204" pitchFamily="49" charset="0"/>
              </a:rPr>
              <a:t>matplotlib.pyplot</a:t>
            </a:r>
            <a:r>
              <a:rPr lang="en-US" sz="1600" b="0" i="0" dirty="0">
                <a:solidFill>
                  <a:srgbClr val="000000"/>
                </a:solidFill>
                <a:effectLst/>
                <a:latin typeface="Consolas" panose="020B0609020204030204" pitchFamily="49" charset="0"/>
              </a:rPr>
              <a:t> </a:t>
            </a:r>
            <a:r>
              <a:rPr lang="en-US" sz="1600" b="0" i="0" dirty="0">
                <a:solidFill>
                  <a:srgbClr val="0000CD"/>
                </a:solidFill>
                <a:effectLst/>
                <a:latin typeface="Consolas" panose="020B0609020204030204" pitchFamily="49" charset="0"/>
              </a:rPr>
              <a:t>as</a:t>
            </a:r>
            <a:r>
              <a:rPr lang="en-US" sz="1600" b="0" i="0" dirty="0">
                <a:solidFill>
                  <a:srgbClr val="000000"/>
                </a:solidFill>
                <a:effectLst/>
                <a:latin typeface="Consolas" panose="020B0609020204030204" pitchFamily="49" charset="0"/>
              </a:rPr>
              <a:t> </a:t>
            </a:r>
            <a:r>
              <a:rPr lang="en-US" sz="1600" b="0" i="0" dirty="0" err="1">
                <a:solidFill>
                  <a:srgbClr val="000000"/>
                </a:solidFill>
                <a:effectLst/>
                <a:latin typeface="Consolas" panose="020B0609020204030204" pitchFamily="49" charset="0"/>
              </a:rPr>
              <a:t>plt</a:t>
            </a:r>
            <a:r>
              <a:rPr lang="en-US" sz="1600" dirty="0"/>
              <a:t/>
            </a:r>
            <a:br>
              <a:rPr lang="en-US" sz="1600" dirty="0"/>
            </a:br>
            <a:r>
              <a:rPr lang="en-US" sz="1600" b="0" i="0" dirty="0">
                <a:solidFill>
                  <a:srgbClr val="0000CD"/>
                </a:solidFill>
                <a:effectLst/>
                <a:latin typeface="Consolas" panose="020B0609020204030204" pitchFamily="49" charset="0"/>
              </a:rPr>
              <a:t>import</a:t>
            </a:r>
            <a:r>
              <a:rPr lang="en-US" sz="1600" b="0" i="0" dirty="0">
                <a:solidFill>
                  <a:srgbClr val="000000"/>
                </a:solidFill>
                <a:effectLst/>
                <a:latin typeface="Consolas" panose="020B0609020204030204" pitchFamily="49" charset="0"/>
              </a:rPr>
              <a:t> </a:t>
            </a:r>
            <a:r>
              <a:rPr lang="en-US" sz="1600" b="0" i="0" dirty="0" err="1">
                <a:solidFill>
                  <a:srgbClr val="000000"/>
                </a:solidFill>
                <a:effectLst/>
                <a:latin typeface="Consolas" panose="020B0609020204030204" pitchFamily="49" charset="0"/>
              </a:rPr>
              <a:t>numpy</a:t>
            </a:r>
            <a:r>
              <a:rPr lang="en-US" sz="1600" b="0" i="0" dirty="0">
                <a:solidFill>
                  <a:srgbClr val="000000"/>
                </a:solidFill>
                <a:effectLst/>
                <a:latin typeface="Consolas" panose="020B0609020204030204" pitchFamily="49" charset="0"/>
              </a:rPr>
              <a:t> </a:t>
            </a:r>
            <a:r>
              <a:rPr lang="en-US" sz="1600" b="0" i="0" dirty="0">
                <a:solidFill>
                  <a:srgbClr val="0000CD"/>
                </a:solidFill>
                <a:effectLst/>
                <a:latin typeface="Consolas" panose="020B0609020204030204" pitchFamily="49" charset="0"/>
              </a:rPr>
              <a:t>as</a:t>
            </a:r>
            <a:r>
              <a:rPr lang="en-US" sz="1600" b="0" i="0" dirty="0">
                <a:solidFill>
                  <a:srgbClr val="000000"/>
                </a:solidFill>
                <a:effectLst/>
                <a:latin typeface="Consolas" panose="020B0609020204030204" pitchFamily="49" charset="0"/>
              </a:rPr>
              <a:t> np</a:t>
            </a:r>
            <a:r>
              <a:rPr lang="en-US" sz="1600" dirty="0"/>
              <a:t/>
            </a:r>
            <a:br>
              <a:rPr lang="en-US" sz="1600" dirty="0"/>
            </a:br>
            <a:r>
              <a:rPr lang="en-US" sz="1600" dirty="0"/>
              <a:t/>
            </a:r>
            <a:br>
              <a:rPr lang="en-US" sz="1600" dirty="0"/>
            </a:br>
            <a:r>
              <a:rPr lang="en-US" sz="1600" b="0" i="0" dirty="0" err="1">
                <a:solidFill>
                  <a:srgbClr val="000000"/>
                </a:solidFill>
                <a:effectLst/>
                <a:latin typeface="Consolas" panose="020B0609020204030204" pitchFamily="49" charset="0"/>
              </a:rPr>
              <a:t>ypoints</a:t>
            </a:r>
            <a:r>
              <a:rPr lang="en-US" sz="1600" b="0" i="0" dirty="0">
                <a:solidFill>
                  <a:srgbClr val="000000"/>
                </a:solidFill>
                <a:effectLst/>
                <a:latin typeface="Consolas" panose="020B0609020204030204" pitchFamily="49" charset="0"/>
              </a:rPr>
              <a:t> = </a:t>
            </a:r>
            <a:r>
              <a:rPr lang="en-US" sz="1600" b="0" i="0" dirty="0" err="1">
                <a:solidFill>
                  <a:srgbClr val="000000"/>
                </a:solidFill>
                <a:effectLst/>
                <a:latin typeface="Consolas" panose="020B0609020204030204" pitchFamily="49" charset="0"/>
              </a:rPr>
              <a:t>np.array</a:t>
            </a:r>
            <a:r>
              <a:rPr lang="en-US" sz="1600" b="0" i="0" dirty="0">
                <a:solidFill>
                  <a:srgbClr val="000000"/>
                </a:solidFill>
                <a:effectLst/>
                <a:latin typeface="Consolas" panose="020B0609020204030204" pitchFamily="49" charset="0"/>
              </a:rPr>
              <a:t>([</a:t>
            </a:r>
            <a:r>
              <a:rPr lang="en-US" sz="1600" b="0" i="0" dirty="0">
                <a:solidFill>
                  <a:srgbClr val="FF0000"/>
                </a:solidFill>
                <a:effectLst/>
                <a:latin typeface="Consolas" panose="020B0609020204030204" pitchFamily="49" charset="0"/>
              </a:rPr>
              <a:t>3</a:t>
            </a:r>
            <a:r>
              <a:rPr lang="en-US" sz="1600" b="0" i="0" dirty="0">
                <a:solidFill>
                  <a:srgbClr val="000000"/>
                </a:solidFill>
                <a:effectLst/>
                <a:latin typeface="Consolas" panose="020B0609020204030204" pitchFamily="49" charset="0"/>
              </a:rPr>
              <a:t>, </a:t>
            </a:r>
            <a:r>
              <a:rPr lang="en-US" sz="1600" b="0" i="0" dirty="0">
                <a:solidFill>
                  <a:srgbClr val="FF0000"/>
                </a:solidFill>
                <a:effectLst/>
                <a:latin typeface="Consolas" panose="020B0609020204030204" pitchFamily="49" charset="0"/>
              </a:rPr>
              <a:t>8</a:t>
            </a:r>
            <a:r>
              <a:rPr lang="en-US" sz="1600" b="0" i="0" dirty="0">
                <a:solidFill>
                  <a:srgbClr val="000000"/>
                </a:solidFill>
                <a:effectLst/>
                <a:latin typeface="Consolas" panose="020B0609020204030204" pitchFamily="49" charset="0"/>
              </a:rPr>
              <a:t>, </a:t>
            </a:r>
            <a:r>
              <a:rPr lang="en-US" sz="1600" b="0" i="0" dirty="0">
                <a:solidFill>
                  <a:srgbClr val="FF0000"/>
                </a:solidFill>
                <a:effectLst/>
                <a:latin typeface="Consolas" panose="020B0609020204030204" pitchFamily="49" charset="0"/>
              </a:rPr>
              <a:t>1</a:t>
            </a:r>
            <a:r>
              <a:rPr lang="en-US" sz="1600" b="0" i="0" dirty="0">
                <a:solidFill>
                  <a:srgbClr val="000000"/>
                </a:solidFill>
                <a:effectLst/>
                <a:latin typeface="Consolas" panose="020B0609020204030204" pitchFamily="49" charset="0"/>
              </a:rPr>
              <a:t>, </a:t>
            </a:r>
            <a:r>
              <a:rPr lang="en-US" sz="1600" b="0" i="0" dirty="0">
                <a:solidFill>
                  <a:srgbClr val="FF0000"/>
                </a:solidFill>
                <a:effectLst/>
                <a:latin typeface="Consolas" panose="020B0609020204030204" pitchFamily="49" charset="0"/>
              </a:rPr>
              <a:t>10</a:t>
            </a:r>
            <a:r>
              <a:rPr lang="en-US" sz="1600" b="0" i="0" dirty="0">
                <a:solidFill>
                  <a:srgbClr val="000000"/>
                </a:solidFill>
                <a:effectLst/>
                <a:latin typeface="Consolas" panose="020B0609020204030204" pitchFamily="49" charset="0"/>
              </a:rPr>
              <a:t>])</a:t>
            </a:r>
            <a:r>
              <a:rPr lang="en-US" sz="1600" dirty="0"/>
              <a:t/>
            </a:r>
            <a:br>
              <a:rPr lang="en-US" sz="1600" dirty="0"/>
            </a:br>
            <a:r>
              <a:rPr lang="en-US" sz="1600" dirty="0"/>
              <a:t/>
            </a:r>
            <a:br>
              <a:rPr lang="en-US" sz="1600" dirty="0"/>
            </a:br>
            <a:r>
              <a:rPr lang="en-US" sz="1600" b="0" i="0" dirty="0" err="1">
                <a:solidFill>
                  <a:srgbClr val="000000"/>
                </a:solidFill>
                <a:effectLst/>
                <a:latin typeface="Consolas" panose="020B0609020204030204" pitchFamily="49" charset="0"/>
              </a:rPr>
              <a:t>plt.plot</a:t>
            </a:r>
            <a:r>
              <a:rPr lang="en-US" sz="1600" b="0" i="0" dirty="0">
                <a:solidFill>
                  <a:srgbClr val="000000"/>
                </a:solidFill>
                <a:effectLst/>
                <a:latin typeface="Consolas" panose="020B0609020204030204" pitchFamily="49" charset="0"/>
              </a:rPr>
              <a:t>(</a:t>
            </a:r>
            <a:r>
              <a:rPr lang="en-US" sz="1600" b="0" i="0" dirty="0" err="1">
                <a:solidFill>
                  <a:srgbClr val="000000"/>
                </a:solidFill>
                <a:effectLst/>
                <a:latin typeface="Consolas" panose="020B0609020204030204" pitchFamily="49" charset="0"/>
              </a:rPr>
              <a:t>ypoints</a:t>
            </a:r>
            <a:r>
              <a:rPr lang="en-US" sz="1600" b="0" i="0" dirty="0">
                <a:solidFill>
                  <a:srgbClr val="000000"/>
                </a:solidFill>
                <a:effectLst/>
                <a:latin typeface="Consolas" panose="020B0609020204030204" pitchFamily="49" charset="0"/>
              </a:rPr>
              <a:t>, marker = </a:t>
            </a:r>
            <a:r>
              <a:rPr lang="en-US" sz="1600" b="0" i="0" dirty="0">
                <a:solidFill>
                  <a:srgbClr val="A52A2A"/>
                </a:solidFill>
                <a:effectLst/>
                <a:latin typeface="Consolas" panose="020B0609020204030204" pitchFamily="49" charset="0"/>
              </a:rPr>
              <a:t>'o'</a:t>
            </a:r>
            <a:r>
              <a:rPr lang="en-US" sz="1600" b="0" i="0" dirty="0">
                <a:solidFill>
                  <a:srgbClr val="000000"/>
                </a:solidFill>
                <a:effectLst/>
                <a:latin typeface="Consolas" panose="020B0609020204030204" pitchFamily="49" charset="0"/>
              </a:rPr>
              <a:t>, </a:t>
            </a:r>
            <a:r>
              <a:rPr lang="en-US" sz="1600" b="0" i="0" dirty="0" err="1">
                <a:solidFill>
                  <a:srgbClr val="000000"/>
                </a:solidFill>
                <a:effectLst/>
                <a:latin typeface="Consolas" panose="020B0609020204030204" pitchFamily="49" charset="0"/>
              </a:rPr>
              <a:t>ms</a:t>
            </a:r>
            <a:r>
              <a:rPr lang="en-US" sz="1600" b="0" i="0" dirty="0">
                <a:solidFill>
                  <a:srgbClr val="000000"/>
                </a:solidFill>
                <a:effectLst/>
                <a:latin typeface="Consolas" panose="020B0609020204030204" pitchFamily="49" charset="0"/>
              </a:rPr>
              <a:t> = </a:t>
            </a:r>
            <a:r>
              <a:rPr lang="en-US" sz="1600" b="0" i="0" dirty="0">
                <a:solidFill>
                  <a:srgbClr val="FF0000"/>
                </a:solidFill>
                <a:effectLst/>
                <a:latin typeface="Consolas" panose="020B0609020204030204" pitchFamily="49" charset="0"/>
              </a:rPr>
              <a:t>20</a:t>
            </a:r>
            <a:r>
              <a:rPr lang="en-US" sz="1600" b="0" i="0" dirty="0">
                <a:solidFill>
                  <a:srgbClr val="000000"/>
                </a:solidFill>
                <a:effectLst/>
                <a:latin typeface="Consolas" panose="020B0609020204030204" pitchFamily="49" charset="0"/>
              </a:rPr>
              <a:t>)</a:t>
            </a:r>
            <a:r>
              <a:rPr lang="en-US" sz="1600" dirty="0"/>
              <a:t/>
            </a:r>
            <a:br>
              <a:rPr lang="en-US" sz="1600" dirty="0"/>
            </a:br>
            <a:r>
              <a:rPr lang="en-US" sz="1600" b="0" i="0" dirty="0" err="1">
                <a:solidFill>
                  <a:srgbClr val="000000"/>
                </a:solidFill>
                <a:effectLst/>
                <a:latin typeface="Consolas" panose="020B0609020204030204" pitchFamily="49" charset="0"/>
              </a:rPr>
              <a:t>plt.show</a:t>
            </a:r>
            <a:r>
              <a:rPr lang="en-US" sz="1600" b="0" i="0" dirty="0">
                <a:solidFill>
                  <a:srgbClr val="000000"/>
                </a:solidFill>
                <a:effectLst/>
                <a:latin typeface="Consolas" panose="020B0609020204030204" pitchFamily="49" charset="0"/>
              </a:rPr>
              <a:t>()</a:t>
            </a:r>
            <a:endParaRPr lang="en-US" sz="1600" dirty="0"/>
          </a:p>
        </p:txBody>
      </p:sp>
      <p:pic>
        <p:nvPicPr>
          <p:cNvPr id="7" name="Picture 6">
            <a:extLst>
              <a:ext uri="{FF2B5EF4-FFF2-40B4-BE49-F238E27FC236}">
                <a16:creationId xmlns:a16="http://schemas.microsoft.com/office/drawing/2014/main" id="{FAAA77C9-03BF-4DC4-8EE2-572C247052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6166" y="174061"/>
            <a:ext cx="4074681" cy="3033373"/>
          </a:xfrm>
          <a:prstGeom prst="rect">
            <a:avLst/>
          </a:prstGeom>
        </p:spPr>
      </p:pic>
      <p:sp>
        <p:nvSpPr>
          <p:cNvPr id="9" name="TextBox 8">
            <a:extLst>
              <a:ext uri="{FF2B5EF4-FFF2-40B4-BE49-F238E27FC236}">
                <a16:creationId xmlns:a16="http://schemas.microsoft.com/office/drawing/2014/main" id="{5F721EB2-EF1E-4667-B73F-82F85922DB75}"/>
              </a:ext>
            </a:extLst>
          </p:cNvPr>
          <p:cNvSpPr txBox="1"/>
          <p:nvPr/>
        </p:nvSpPr>
        <p:spPr>
          <a:xfrm>
            <a:off x="143153" y="3201011"/>
            <a:ext cx="2595490" cy="400110"/>
          </a:xfrm>
          <a:prstGeom prst="rect">
            <a:avLst/>
          </a:prstGeom>
          <a:noFill/>
        </p:spPr>
        <p:txBody>
          <a:bodyPr wrap="square">
            <a:spAutoFit/>
          </a:bodyPr>
          <a:lstStyle/>
          <a:p>
            <a:pPr marL="285750" indent="-285750">
              <a:buFont typeface="Wingdings" panose="05000000000000000000" pitchFamily="2" charset="2"/>
              <a:buChar char="q"/>
            </a:pPr>
            <a:r>
              <a:rPr lang="en-US" sz="2000" b="0" i="0" dirty="0" err="1">
                <a:solidFill>
                  <a:srgbClr val="DC143C"/>
                </a:solidFill>
                <a:effectLst/>
                <a:latin typeface="Consolas" panose="020B0609020204030204" pitchFamily="49" charset="0"/>
              </a:rPr>
              <a:t>markeredgecolor</a:t>
            </a:r>
            <a:endParaRPr lang="en-US" sz="2000" dirty="0"/>
          </a:p>
        </p:txBody>
      </p:sp>
      <p:sp>
        <p:nvSpPr>
          <p:cNvPr id="11" name="TextBox 10">
            <a:extLst>
              <a:ext uri="{FF2B5EF4-FFF2-40B4-BE49-F238E27FC236}">
                <a16:creationId xmlns:a16="http://schemas.microsoft.com/office/drawing/2014/main" id="{6546CC07-4636-49D3-9D82-789167F09F7F}"/>
              </a:ext>
            </a:extLst>
          </p:cNvPr>
          <p:cNvSpPr txBox="1"/>
          <p:nvPr/>
        </p:nvSpPr>
        <p:spPr>
          <a:xfrm>
            <a:off x="63303" y="3797666"/>
            <a:ext cx="5859195" cy="1815882"/>
          </a:xfrm>
          <a:prstGeom prst="rect">
            <a:avLst/>
          </a:prstGeom>
          <a:noFill/>
        </p:spPr>
        <p:txBody>
          <a:bodyPr wrap="square">
            <a:spAutoFit/>
          </a:bodyPr>
          <a:lstStyle/>
          <a:p>
            <a:r>
              <a:rPr lang="en-US" sz="1600" b="0" i="0" dirty="0">
                <a:solidFill>
                  <a:srgbClr val="0000CD"/>
                </a:solidFill>
                <a:effectLst/>
                <a:latin typeface="Consolas" panose="020B0609020204030204" pitchFamily="49" charset="0"/>
              </a:rPr>
              <a:t>import</a:t>
            </a:r>
            <a:r>
              <a:rPr lang="en-US" sz="1600" b="0" i="0" dirty="0">
                <a:solidFill>
                  <a:srgbClr val="000000"/>
                </a:solidFill>
                <a:effectLst/>
                <a:latin typeface="Consolas" panose="020B0609020204030204" pitchFamily="49" charset="0"/>
              </a:rPr>
              <a:t> </a:t>
            </a:r>
            <a:r>
              <a:rPr lang="en-US" sz="1600" b="0" i="0" dirty="0" err="1">
                <a:solidFill>
                  <a:srgbClr val="000000"/>
                </a:solidFill>
                <a:effectLst/>
                <a:latin typeface="Consolas" panose="020B0609020204030204" pitchFamily="49" charset="0"/>
              </a:rPr>
              <a:t>matplotlib.pyplot</a:t>
            </a:r>
            <a:r>
              <a:rPr lang="en-US" sz="1600" b="0" i="0" dirty="0">
                <a:solidFill>
                  <a:srgbClr val="000000"/>
                </a:solidFill>
                <a:effectLst/>
                <a:latin typeface="Consolas" panose="020B0609020204030204" pitchFamily="49" charset="0"/>
              </a:rPr>
              <a:t> </a:t>
            </a:r>
            <a:r>
              <a:rPr lang="en-US" sz="1600" b="0" i="0" dirty="0">
                <a:solidFill>
                  <a:srgbClr val="0000CD"/>
                </a:solidFill>
                <a:effectLst/>
                <a:latin typeface="Consolas" panose="020B0609020204030204" pitchFamily="49" charset="0"/>
              </a:rPr>
              <a:t>as</a:t>
            </a:r>
            <a:r>
              <a:rPr lang="en-US" sz="1600" b="0" i="0" dirty="0">
                <a:solidFill>
                  <a:srgbClr val="000000"/>
                </a:solidFill>
                <a:effectLst/>
                <a:latin typeface="Consolas" panose="020B0609020204030204" pitchFamily="49" charset="0"/>
              </a:rPr>
              <a:t> </a:t>
            </a:r>
            <a:r>
              <a:rPr lang="en-US" sz="1600" b="0" i="0" dirty="0" err="1">
                <a:solidFill>
                  <a:srgbClr val="000000"/>
                </a:solidFill>
                <a:effectLst/>
                <a:latin typeface="Consolas" panose="020B0609020204030204" pitchFamily="49" charset="0"/>
              </a:rPr>
              <a:t>plt</a:t>
            </a:r>
            <a:r>
              <a:rPr lang="en-US" sz="1600" dirty="0"/>
              <a:t/>
            </a:r>
            <a:br>
              <a:rPr lang="en-US" sz="1600" dirty="0"/>
            </a:br>
            <a:r>
              <a:rPr lang="en-US" sz="1600" b="0" i="0" dirty="0">
                <a:solidFill>
                  <a:srgbClr val="0000CD"/>
                </a:solidFill>
                <a:effectLst/>
                <a:latin typeface="Consolas" panose="020B0609020204030204" pitchFamily="49" charset="0"/>
              </a:rPr>
              <a:t>import</a:t>
            </a:r>
            <a:r>
              <a:rPr lang="en-US" sz="1600" b="0" i="0" dirty="0">
                <a:solidFill>
                  <a:srgbClr val="000000"/>
                </a:solidFill>
                <a:effectLst/>
                <a:latin typeface="Consolas" panose="020B0609020204030204" pitchFamily="49" charset="0"/>
              </a:rPr>
              <a:t> </a:t>
            </a:r>
            <a:r>
              <a:rPr lang="en-US" sz="1600" b="0" i="0" dirty="0" err="1">
                <a:solidFill>
                  <a:srgbClr val="000000"/>
                </a:solidFill>
                <a:effectLst/>
                <a:latin typeface="Consolas" panose="020B0609020204030204" pitchFamily="49" charset="0"/>
              </a:rPr>
              <a:t>numpy</a:t>
            </a:r>
            <a:r>
              <a:rPr lang="en-US" sz="1600" b="0" i="0" dirty="0">
                <a:solidFill>
                  <a:srgbClr val="000000"/>
                </a:solidFill>
                <a:effectLst/>
                <a:latin typeface="Consolas" panose="020B0609020204030204" pitchFamily="49" charset="0"/>
              </a:rPr>
              <a:t> </a:t>
            </a:r>
            <a:r>
              <a:rPr lang="en-US" sz="1600" b="0" i="0" dirty="0">
                <a:solidFill>
                  <a:srgbClr val="0000CD"/>
                </a:solidFill>
                <a:effectLst/>
                <a:latin typeface="Consolas" panose="020B0609020204030204" pitchFamily="49" charset="0"/>
              </a:rPr>
              <a:t>as</a:t>
            </a:r>
            <a:r>
              <a:rPr lang="en-US" sz="1600" b="0" i="0" dirty="0">
                <a:solidFill>
                  <a:srgbClr val="000000"/>
                </a:solidFill>
                <a:effectLst/>
                <a:latin typeface="Consolas" panose="020B0609020204030204" pitchFamily="49" charset="0"/>
              </a:rPr>
              <a:t> np</a:t>
            </a:r>
            <a:r>
              <a:rPr lang="en-US" sz="1600" dirty="0"/>
              <a:t/>
            </a:r>
            <a:br>
              <a:rPr lang="en-US" sz="1600" dirty="0"/>
            </a:br>
            <a:r>
              <a:rPr lang="en-US" sz="1600" dirty="0"/>
              <a:t/>
            </a:r>
            <a:br>
              <a:rPr lang="en-US" sz="1600" dirty="0"/>
            </a:br>
            <a:r>
              <a:rPr lang="en-US" sz="1600" b="0" i="0" dirty="0" err="1">
                <a:solidFill>
                  <a:srgbClr val="000000"/>
                </a:solidFill>
                <a:effectLst/>
                <a:latin typeface="Consolas" panose="020B0609020204030204" pitchFamily="49" charset="0"/>
              </a:rPr>
              <a:t>ypoints</a:t>
            </a:r>
            <a:r>
              <a:rPr lang="en-US" sz="1600" b="0" i="0" dirty="0">
                <a:solidFill>
                  <a:srgbClr val="000000"/>
                </a:solidFill>
                <a:effectLst/>
                <a:latin typeface="Consolas" panose="020B0609020204030204" pitchFamily="49" charset="0"/>
              </a:rPr>
              <a:t> = </a:t>
            </a:r>
            <a:r>
              <a:rPr lang="en-US" sz="1600" b="0" i="0" dirty="0" err="1">
                <a:solidFill>
                  <a:srgbClr val="000000"/>
                </a:solidFill>
                <a:effectLst/>
                <a:latin typeface="Consolas" panose="020B0609020204030204" pitchFamily="49" charset="0"/>
              </a:rPr>
              <a:t>np.array</a:t>
            </a:r>
            <a:r>
              <a:rPr lang="en-US" sz="1600" b="0" i="0" dirty="0">
                <a:solidFill>
                  <a:srgbClr val="000000"/>
                </a:solidFill>
                <a:effectLst/>
                <a:latin typeface="Consolas" panose="020B0609020204030204" pitchFamily="49" charset="0"/>
              </a:rPr>
              <a:t>([</a:t>
            </a:r>
            <a:r>
              <a:rPr lang="en-US" sz="1600" b="0" i="0" dirty="0">
                <a:solidFill>
                  <a:srgbClr val="FF0000"/>
                </a:solidFill>
                <a:effectLst/>
                <a:latin typeface="Consolas" panose="020B0609020204030204" pitchFamily="49" charset="0"/>
              </a:rPr>
              <a:t>3</a:t>
            </a:r>
            <a:r>
              <a:rPr lang="en-US" sz="1600" b="0" i="0" dirty="0">
                <a:solidFill>
                  <a:srgbClr val="000000"/>
                </a:solidFill>
                <a:effectLst/>
                <a:latin typeface="Consolas" panose="020B0609020204030204" pitchFamily="49" charset="0"/>
              </a:rPr>
              <a:t>, </a:t>
            </a:r>
            <a:r>
              <a:rPr lang="en-US" sz="1600" b="0" i="0" dirty="0">
                <a:solidFill>
                  <a:srgbClr val="FF0000"/>
                </a:solidFill>
                <a:effectLst/>
                <a:latin typeface="Consolas" panose="020B0609020204030204" pitchFamily="49" charset="0"/>
              </a:rPr>
              <a:t>8</a:t>
            </a:r>
            <a:r>
              <a:rPr lang="en-US" sz="1600" b="0" i="0" dirty="0">
                <a:solidFill>
                  <a:srgbClr val="000000"/>
                </a:solidFill>
                <a:effectLst/>
                <a:latin typeface="Consolas" panose="020B0609020204030204" pitchFamily="49" charset="0"/>
              </a:rPr>
              <a:t>, </a:t>
            </a:r>
            <a:r>
              <a:rPr lang="en-US" sz="1600" b="0" i="0" dirty="0">
                <a:solidFill>
                  <a:srgbClr val="FF0000"/>
                </a:solidFill>
                <a:effectLst/>
                <a:latin typeface="Consolas" panose="020B0609020204030204" pitchFamily="49" charset="0"/>
              </a:rPr>
              <a:t>1</a:t>
            </a:r>
            <a:r>
              <a:rPr lang="en-US" sz="1600" b="0" i="0" dirty="0">
                <a:solidFill>
                  <a:srgbClr val="000000"/>
                </a:solidFill>
                <a:effectLst/>
                <a:latin typeface="Consolas" panose="020B0609020204030204" pitchFamily="49" charset="0"/>
              </a:rPr>
              <a:t>, </a:t>
            </a:r>
            <a:r>
              <a:rPr lang="en-US" sz="1600" b="0" i="0" dirty="0">
                <a:solidFill>
                  <a:srgbClr val="FF0000"/>
                </a:solidFill>
                <a:effectLst/>
                <a:latin typeface="Consolas" panose="020B0609020204030204" pitchFamily="49" charset="0"/>
              </a:rPr>
              <a:t>10</a:t>
            </a:r>
            <a:r>
              <a:rPr lang="en-US" sz="1600" b="0" i="0" dirty="0">
                <a:solidFill>
                  <a:srgbClr val="000000"/>
                </a:solidFill>
                <a:effectLst/>
                <a:latin typeface="Consolas" panose="020B0609020204030204" pitchFamily="49" charset="0"/>
              </a:rPr>
              <a:t>])</a:t>
            </a:r>
            <a:r>
              <a:rPr lang="en-US" sz="1600" dirty="0"/>
              <a:t/>
            </a:r>
            <a:br>
              <a:rPr lang="en-US" sz="1600" dirty="0"/>
            </a:br>
            <a:r>
              <a:rPr lang="en-US" sz="1600" dirty="0"/>
              <a:t/>
            </a:r>
            <a:br>
              <a:rPr lang="en-US" sz="1600" dirty="0"/>
            </a:br>
            <a:r>
              <a:rPr lang="en-US" sz="1600" b="0" i="0" dirty="0" err="1">
                <a:solidFill>
                  <a:srgbClr val="000000"/>
                </a:solidFill>
                <a:effectLst/>
                <a:latin typeface="Consolas" panose="020B0609020204030204" pitchFamily="49" charset="0"/>
              </a:rPr>
              <a:t>plt.plot</a:t>
            </a:r>
            <a:r>
              <a:rPr lang="en-US" sz="1600" b="0" i="0" dirty="0">
                <a:solidFill>
                  <a:srgbClr val="000000"/>
                </a:solidFill>
                <a:effectLst/>
                <a:latin typeface="Consolas" panose="020B0609020204030204" pitchFamily="49" charset="0"/>
              </a:rPr>
              <a:t>(</a:t>
            </a:r>
            <a:r>
              <a:rPr lang="en-US" sz="1600" b="0" i="0" dirty="0" err="1">
                <a:solidFill>
                  <a:srgbClr val="000000"/>
                </a:solidFill>
                <a:effectLst/>
                <a:latin typeface="Consolas" panose="020B0609020204030204" pitchFamily="49" charset="0"/>
              </a:rPr>
              <a:t>ypoints</a:t>
            </a:r>
            <a:r>
              <a:rPr lang="en-US" sz="1600" b="0" i="0" dirty="0">
                <a:solidFill>
                  <a:srgbClr val="000000"/>
                </a:solidFill>
                <a:effectLst/>
                <a:latin typeface="Consolas" panose="020B0609020204030204" pitchFamily="49" charset="0"/>
              </a:rPr>
              <a:t>, marker = </a:t>
            </a:r>
            <a:r>
              <a:rPr lang="en-US" sz="1600" b="0" i="0" dirty="0">
                <a:solidFill>
                  <a:srgbClr val="A52A2A"/>
                </a:solidFill>
                <a:effectLst/>
                <a:latin typeface="Consolas" panose="020B0609020204030204" pitchFamily="49" charset="0"/>
              </a:rPr>
              <a:t>'o'</a:t>
            </a:r>
            <a:r>
              <a:rPr lang="en-US" sz="1600" b="0" i="0" dirty="0">
                <a:solidFill>
                  <a:srgbClr val="000000"/>
                </a:solidFill>
                <a:effectLst/>
                <a:latin typeface="Consolas" panose="020B0609020204030204" pitchFamily="49" charset="0"/>
              </a:rPr>
              <a:t>, </a:t>
            </a:r>
            <a:r>
              <a:rPr lang="en-US" sz="1600" b="0" i="0" dirty="0" err="1">
                <a:solidFill>
                  <a:srgbClr val="000000"/>
                </a:solidFill>
                <a:effectLst/>
                <a:latin typeface="Consolas" panose="020B0609020204030204" pitchFamily="49" charset="0"/>
              </a:rPr>
              <a:t>ms</a:t>
            </a:r>
            <a:r>
              <a:rPr lang="en-US" sz="1600" b="0" i="0" dirty="0">
                <a:solidFill>
                  <a:srgbClr val="000000"/>
                </a:solidFill>
                <a:effectLst/>
                <a:latin typeface="Consolas" panose="020B0609020204030204" pitchFamily="49" charset="0"/>
              </a:rPr>
              <a:t> = </a:t>
            </a:r>
            <a:r>
              <a:rPr lang="en-US" sz="1600" b="0" i="0" dirty="0">
                <a:solidFill>
                  <a:srgbClr val="FF0000"/>
                </a:solidFill>
                <a:effectLst/>
                <a:latin typeface="Consolas" panose="020B0609020204030204" pitchFamily="49" charset="0"/>
              </a:rPr>
              <a:t>20</a:t>
            </a:r>
            <a:r>
              <a:rPr lang="en-US" sz="1600" b="0" i="0" dirty="0">
                <a:solidFill>
                  <a:srgbClr val="000000"/>
                </a:solidFill>
                <a:effectLst/>
                <a:latin typeface="Consolas" panose="020B0609020204030204" pitchFamily="49" charset="0"/>
              </a:rPr>
              <a:t>, </a:t>
            </a:r>
            <a:r>
              <a:rPr lang="en-US" sz="1600" b="0" i="0" dirty="0" err="1">
                <a:solidFill>
                  <a:srgbClr val="000000"/>
                </a:solidFill>
                <a:effectLst/>
                <a:latin typeface="Consolas" panose="020B0609020204030204" pitchFamily="49" charset="0"/>
              </a:rPr>
              <a:t>mec</a:t>
            </a:r>
            <a:r>
              <a:rPr lang="en-US" sz="1600" b="0" i="0" dirty="0">
                <a:solidFill>
                  <a:srgbClr val="000000"/>
                </a:solidFill>
                <a:effectLst/>
                <a:latin typeface="Consolas" panose="020B0609020204030204" pitchFamily="49" charset="0"/>
              </a:rPr>
              <a:t> = </a:t>
            </a:r>
            <a:r>
              <a:rPr lang="en-US" sz="1600" b="0" i="0" dirty="0">
                <a:solidFill>
                  <a:srgbClr val="A52A2A"/>
                </a:solidFill>
                <a:effectLst/>
                <a:latin typeface="Consolas" panose="020B0609020204030204" pitchFamily="49" charset="0"/>
              </a:rPr>
              <a:t>'r'</a:t>
            </a:r>
            <a:r>
              <a:rPr lang="en-US" sz="1600" b="0" i="0" dirty="0">
                <a:solidFill>
                  <a:srgbClr val="000000"/>
                </a:solidFill>
                <a:effectLst/>
                <a:latin typeface="Consolas" panose="020B0609020204030204" pitchFamily="49" charset="0"/>
              </a:rPr>
              <a:t>)</a:t>
            </a:r>
            <a:r>
              <a:rPr lang="en-US" sz="1600" dirty="0"/>
              <a:t/>
            </a:r>
            <a:br>
              <a:rPr lang="en-US" sz="1600" dirty="0"/>
            </a:br>
            <a:r>
              <a:rPr lang="en-US" sz="1600" b="0" i="0" dirty="0" err="1">
                <a:solidFill>
                  <a:srgbClr val="000000"/>
                </a:solidFill>
                <a:effectLst/>
                <a:latin typeface="Consolas" panose="020B0609020204030204" pitchFamily="49" charset="0"/>
              </a:rPr>
              <a:t>plt.show</a:t>
            </a:r>
            <a:r>
              <a:rPr lang="en-US" sz="1600" b="0" i="0" dirty="0">
                <a:solidFill>
                  <a:srgbClr val="000000"/>
                </a:solidFill>
                <a:effectLst/>
                <a:latin typeface="Consolas" panose="020B0609020204030204" pitchFamily="49" charset="0"/>
              </a:rPr>
              <a:t>()</a:t>
            </a:r>
            <a:endParaRPr lang="en-US" sz="1600" dirty="0"/>
          </a:p>
        </p:txBody>
      </p:sp>
      <p:pic>
        <p:nvPicPr>
          <p:cNvPr id="13" name="Picture 12">
            <a:extLst>
              <a:ext uri="{FF2B5EF4-FFF2-40B4-BE49-F238E27FC236}">
                <a16:creationId xmlns:a16="http://schemas.microsoft.com/office/drawing/2014/main" id="{97DA82D9-E7F2-4846-A4A2-14635B7FE8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22498" y="3548845"/>
            <a:ext cx="3158199" cy="2370130"/>
          </a:xfrm>
          <a:prstGeom prst="rect">
            <a:avLst/>
          </a:prstGeom>
        </p:spPr>
      </p:pic>
    </p:spTree>
    <p:extLst>
      <p:ext uri="{BB962C8B-B14F-4D97-AF65-F5344CB8AC3E}">
        <p14:creationId xmlns:p14="http://schemas.microsoft.com/office/powerpoint/2010/main" val="3926801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69A9803-5D28-4A46-9D24-144A1BFB5A31}"/>
              </a:ext>
            </a:extLst>
          </p:cNvPr>
          <p:cNvSpPr txBox="1"/>
          <p:nvPr/>
        </p:nvSpPr>
        <p:spPr>
          <a:xfrm>
            <a:off x="203980" y="145925"/>
            <a:ext cx="2609557" cy="400110"/>
          </a:xfrm>
          <a:prstGeom prst="rect">
            <a:avLst/>
          </a:prstGeom>
          <a:noFill/>
        </p:spPr>
        <p:txBody>
          <a:bodyPr wrap="square">
            <a:spAutoFit/>
          </a:bodyPr>
          <a:lstStyle/>
          <a:p>
            <a:pPr marL="285750" indent="-285750">
              <a:buFont typeface="Wingdings" panose="05000000000000000000" pitchFamily="2" charset="2"/>
              <a:buChar char="q"/>
            </a:pPr>
            <a:r>
              <a:rPr lang="en-US" sz="2000" b="0" i="0" dirty="0" err="1">
                <a:solidFill>
                  <a:srgbClr val="DC143C"/>
                </a:solidFill>
                <a:effectLst/>
                <a:latin typeface="Consolas" panose="020B0609020204030204" pitchFamily="49" charset="0"/>
              </a:rPr>
              <a:t>Markerfacecolor</a:t>
            </a:r>
            <a:endParaRPr lang="en-US" sz="2000" dirty="0"/>
          </a:p>
        </p:txBody>
      </p:sp>
      <p:sp>
        <p:nvSpPr>
          <p:cNvPr id="5" name="TextBox 4">
            <a:extLst>
              <a:ext uri="{FF2B5EF4-FFF2-40B4-BE49-F238E27FC236}">
                <a16:creationId xmlns:a16="http://schemas.microsoft.com/office/drawing/2014/main" id="{F5EEB65B-BCDF-4BF9-BB26-CF8F15056F47}"/>
              </a:ext>
            </a:extLst>
          </p:cNvPr>
          <p:cNvSpPr txBox="1"/>
          <p:nvPr/>
        </p:nvSpPr>
        <p:spPr>
          <a:xfrm>
            <a:off x="203980" y="640290"/>
            <a:ext cx="8475786" cy="2031325"/>
          </a:xfrm>
          <a:prstGeom prst="rect">
            <a:avLst/>
          </a:prstGeom>
          <a:noFill/>
        </p:spPr>
        <p:txBody>
          <a:bodyPr wrap="square">
            <a:spAutoFit/>
          </a:bodyPr>
          <a:lstStyle/>
          <a:p>
            <a:r>
              <a:rPr lang="en-US" b="0" i="0" dirty="0">
                <a:solidFill>
                  <a:srgbClr val="0000CD"/>
                </a:solidFill>
                <a:effectLst/>
                <a:latin typeface="Consolas" panose="020B0609020204030204" pitchFamily="49" charset="0"/>
              </a:rPr>
              <a:t>import</a:t>
            </a:r>
            <a:r>
              <a:rPr lang="en-US" b="0" i="0" dirty="0">
                <a:solidFill>
                  <a:srgbClr val="000000"/>
                </a:solidFill>
                <a:effectLst/>
                <a:latin typeface="Consolas" panose="020B0609020204030204" pitchFamily="49" charset="0"/>
              </a:rPr>
              <a:t> </a:t>
            </a:r>
            <a:r>
              <a:rPr lang="en-US" b="0" i="0" dirty="0" err="1">
                <a:solidFill>
                  <a:srgbClr val="000000"/>
                </a:solidFill>
                <a:effectLst/>
                <a:latin typeface="Consolas" panose="020B0609020204030204" pitchFamily="49" charset="0"/>
              </a:rPr>
              <a:t>matplotlib.pyplot</a:t>
            </a:r>
            <a:r>
              <a:rPr lang="en-US" b="0" i="0" dirty="0">
                <a:solidFill>
                  <a:srgbClr val="000000"/>
                </a:solidFill>
                <a:effectLst/>
                <a:latin typeface="Consolas" panose="020B0609020204030204" pitchFamily="49" charset="0"/>
              </a:rPr>
              <a:t> </a:t>
            </a:r>
            <a:r>
              <a:rPr lang="en-US" b="0" i="0" dirty="0">
                <a:solidFill>
                  <a:srgbClr val="0000CD"/>
                </a:solidFill>
                <a:effectLst/>
                <a:latin typeface="Consolas" panose="020B0609020204030204" pitchFamily="49" charset="0"/>
              </a:rPr>
              <a:t>as</a:t>
            </a:r>
            <a:r>
              <a:rPr lang="en-US" b="0" i="0" dirty="0">
                <a:solidFill>
                  <a:srgbClr val="000000"/>
                </a:solidFill>
                <a:effectLst/>
                <a:latin typeface="Consolas" panose="020B0609020204030204" pitchFamily="49" charset="0"/>
              </a:rPr>
              <a:t> </a:t>
            </a:r>
            <a:r>
              <a:rPr lang="en-US" b="0" i="0" dirty="0" err="1">
                <a:solidFill>
                  <a:srgbClr val="000000"/>
                </a:solidFill>
                <a:effectLst/>
                <a:latin typeface="Consolas" panose="020B0609020204030204" pitchFamily="49" charset="0"/>
              </a:rPr>
              <a:t>plt</a:t>
            </a:r>
            <a:r>
              <a:rPr lang="en-US" dirty="0"/>
              <a:t/>
            </a:r>
            <a:br>
              <a:rPr lang="en-US" dirty="0"/>
            </a:br>
            <a:r>
              <a:rPr lang="en-US" b="0" i="0" dirty="0">
                <a:solidFill>
                  <a:srgbClr val="0000CD"/>
                </a:solidFill>
                <a:effectLst/>
                <a:latin typeface="Consolas" panose="020B0609020204030204" pitchFamily="49" charset="0"/>
              </a:rPr>
              <a:t>import</a:t>
            </a:r>
            <a:r>
              <a:rPr lang="en-US" b="0" i="0" dirty="0">
                <a:solidFill>
                  <a:srgbClr val="000000"/>
                </a:solidFill>
                <a:effectLst/>
                <a:latin typeface="Consolas" panose="020B0609020204030204" pitchFamily="49" charset="0"/>
              </a:rPr>
              <a:t> </a:t>
            </a:r>
            <a:r>
              <a:rPr lang="en-US" b="0" i="0" dirty="0" err="1">
                <a:solidFill>
                  <a:srgbClr val="000000"/>
                </a:solidFill>
                <a:effectLst/>
                <a:latin typeface="Consolas" panose="020B0609020204030204" pitchFamily="49" charset="0"/>
              </a:rPr>
              <a:t>numpy</a:t>
            </a:r>
            <a:r>
              <a:rPr lang="en-US" b="0" i="0" dirty="0">
                <a:solidFill>
                  <a:srgbClr val="000000"/>
                </a:solidFill>
                <a:effectLst/>
                <a:latin typeface="Consolas" panose="020B0609020204030204" pitchFamily="49" charset="0"/>
              </a:rPr>
              <a:t> </a:t>
            </a:r>
            <a:r>
              <a:rPr lang="en-US" b="0" i="0" dirty="0">
                <a:solidFill>
                  <a:srgbClr val="0000CD"/>
                </a:solidFill>
                <a:effectLst/>
                <a:latin typeface="Consolas" panose="020B0609020204030204" pitchFamily="49" charset="0"/>
              </a:rPr>
              <a:t>as</a:t>
            </a:r>
            <a:r>
              <a:rPr lang="en-US" b="0" i="0" dirty="0">
                <a:solidFill>
                  <a:srgbClr val="000000"/>
                </a:solidFill>
                <a:effectLst/>
                <a:latin typeface="Consolas" panose="020B0609020204030204" pitchFamily="49" charset="0"/>
              </a:rPr>
              <a:t> np</a:t>
            </a:r>
            <a:r>
              <a:rPr lang="en-US" dirty="0"/>
              <a:t/>
            </a:r>
            <a:br>
              <a:rPr lang="en-US" dirty="0"/>
            </a:br>
            <a:r>
              <a:rPr lang="en-US" dirty="0"/>
              <a:t/>
            </a:r>
            <a:br>
              <a:rPr lang="en-US" dirty="0"/>
            </a:br>
            <a:r>
              <a:rPr lang="en-US" b="0" i="0" dirty="0" err="1">
                <a:solidFill>
                  <a:srgbClr val="000000"/>
                </a:solidFill>
                <a:effectLst/>
                <a:latin typeface="Consolas" panose="020B0609020204030204" pitchFamily="49" charset="0"/>
              </a:rPr>
              <a:t>ypoints</a:t>
            </a:r>
            <a:r>
              <a:rPr lang="en-US" b="0" i="0" dirty="0">
                <a:solidFill>
                  <a:srgbClr val="000000"/>
                </a:solidFill>
                <a:effectLst/>
                <a:latin typeface="Consolas" panose="020B0609020204030204" pitchFamily="49" charset="0"/>
              </a:rPr>
              <a:t> = </a:t>
            </a:r>
            <a:r>
              <a:rPr lang="en-US" b="0" i="0" dirty="0" err="1">
                <a:solidFill>
                  <a:srgbClr val="000000"/>
                </a:solidFill>
                <a:effectLst/>
                <a:latin typeface="Consolas" panose="020B0609020204030204" pitchFamily="49" charset="0"/>
              </a:rPr>
              <a:t>np.array</a:t>
            </a:r>
            <a:r>
              <a:rPr lang="en-US" b="0" i="0" dirty="0">
                <a:solidFill>
                  <a:srgbClr val="000000"/>
                </a:solidFill>
                <a:effectLst/>
                <a:latin typeface="Consolas" panose="020B0609020204030204" pitchFamily="49" charset="0"/>
              </a:rPr>
              <a:t>([</a:t>
            </a:r>
            <a:r>
              <a:rPr lang="en-US" b="0" i="0" dirty="0">
                <a:solidFill>
                  <a:srgbClr val="FF0000"/>
                </a:solidFill>
                <a:effectLst/>
                <a:latin typeface="Consolas" panose="020B0609020204030204" pitchFamily="49" charset="0"/>
              </a:rPr>
              <a:t>3</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8</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1</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10</a:t>
            </a:r>
            <a:r>
              <a:rPr lang="en-US" b="0" i="0" dirty="0">
                <a:solidFill>
                  <a:srgbClr val="000000"/>
                </a:solidFill>
                <a:effectLst/>
                <a:latin typeface="Consolas" panose="020B0609020204030204" pitchFamily="49" charset="0"/>
              </a:rPr>
              <a:t>])</a:t>
            </a:r>
            <a:r>
              <a:rPr lang="en-US" dirty="0"/>
              <a:t/>
            </a:r>
            <a:br>
              <a:rPr lang="en-US" dirty="0"/>
            </a:br>
            <a:r>
              <a:rPr lang="en-US" dirty="0"/>
              <a:t/>
            </a:r>
            <a:br>
              <a:rPr lang="en-US" dirty="0"/>
            </a:br>
            <a:r>
              <a:rPr lang="en-US" b="0" i="0" dirty="0" err="1">
                <a:solidFill>
                  <a:srgbClr val="000000"/>
                </a:solidFill>
                <a:effectLst/>
                <a:latin typeface="Consolas" panose="020B0609020204030204" pitchFamily="49" charset="0"/>
              </a:rPr>
              <a:t>plt.plot</a:t>
            </a:r>
            <a:r>
              <a:rPr lang="en-US" b="0" i="0" dirty="0">
                <a:solidFill>
                  <a:srgbClr val="000000"/>
                </a:solidFill>
                <a:effectLst/>
                <a:latin typeface="Consolas" panose="020B0609020204030204" pitchFamily="49" charset="0"/>
              </a:rPr>
              <a:t>(</a:t>
            </a:r>
            <a:r>
              <a:rPr lang="en-US" b="0" i="0" dirty="0" err="1">
                <a:solidFill>
                  <a:srgbClr val="000000"/>
                </a:solidFill>
                <a:effectLst/>
                <a:latin typeface="Consolas" panose="020B0609020204030204" pitchFamily="49" charset="0"/>
              </a:rPr>
              <a:t>ypoints</a:t>
            </a:r>
            <a:r>
              <a:rPr lang="en-US" b="0" i="0" dirty="0">
                <a:solidFill>
                  <a:srgbClr val="000000"/>
                </a:solidFill>
                <a:effectLst/>
                <a:latin typeface="Consolas" panose="020B0609020204030204" pitchFamily="49" charset="0"/>
              </a:rPr>
              <a:t>, marker = </a:t>
            </a:r>
            <a:r>
              <a:rPr lang="en-US" b="0" i="0" dirty="0">
                <a:solidFill>
                  <a:srgbClr val="A52A2A"/>
                </a:solidFill>
                <a:effectLst/>
                <a:latin typeface="Consolas" panose="020B0609020204030204" pitchFamily="49" charset="0"/>
              </a:rPr>
              <a:t>'o'</a:t>
            </a:r>
            <a:r>
              <a:rPr lang="en-US" b="0" i="0" dirty="0">
                <a:solidFill>
                  <a:srgbClr val="000000"/>
                </a:solidFill>
                <a:effectLst/>
                <a:latin typeface="Consolas" panose="020B0609020204030204" pitchFamily="49" charset="0"/>
              </a:rPr>
              <a:t>, </a:t>
            </a:r>
            <a:r>
              <a:rPr lang="en-US" b="0" i="0" dirty="0" err="1">
                <a:solidFill>
                  <a:srgbClr val="000000"/>
                </a:solidFill>
                <a:effectLst/>
                <a:latin typeface="Consolas" panose="020B0609020204030204" pitchFamily="49" charset="0"/>
              </a:rPr>
              <a:t>ms</a:t>
            </a:r>
            <a:r>
              <a:rPr lang="en-US" b="0" i="0" dirty="0">
                <a:solidFill>
                  <a:srgbClr val="000000"/>
                </a:solidFill>
                <a:effectLst/>
                <a:latin typeface="Consolas" panose="020B0609020204030204" pitchFamily="49" charset="0"/>
              </a:rPr>
              <a:t> = </a:t>
            </a:r>
            <a:r>
              <a:rPr lang="en-US" b="0" i="0" dirty="0">
                <a:solidFill>
                  <a:srgbClr val="FF0000"/>
                </a:solidFill>
                <a:effectLst/>
                <a:latin typeface="Consolas" panose="020B0609020204030204" pitchFamily="49" charset="0"/>
              </a:rPr>
              <a:t>20</a:t>
            </a:r>
            <a:r>
              <a:rPr lang="en-US" b="0" i="0" dirty="0">
                <a:solidFill>
                  <a:srgbClr val="000000"/>
                </a:solidFill>
                <a:effectLst/>
                <a:latin typeface="Consolas" panose="020B0609020204030204" pitchFamily="49" charset="0"/>
              </a:rPr>
              <a:t>, </a:t>
            </a:r>
            <a:r>
              <a:rPr lang="en-US" b="0" i="0" dirty="0" err="1">
                <a:solidFill>
                  <a:srgbClr val="000000"/>
                </a:solidFill>
                <a:effectLst/>
                <a:latin typeface="Consolas" panose="020B0609020204030204" pitchFamily="49" charset="0"/>
              </a:rPr>
              <a:t>mfc</a:t>
            </a:r>
            <a:r>
              <a:rPr lang="en-US" b="0" i="0" dirty="0">
                <a:solidFill>
                  <a:srgbClr val="000000"/>
                </a:solidFill>
                <a:effectLst/>
                <a:latin typeface="Consolas" panose="020B0609020204030204" pitchFamily="49" charset="0"/>
              </a:rPr>
              <a:t> = </a:t>
            </a:r>
            <a:r>
              <a:rPr lang="en-US" b="0" i="0" dirty="0">
                <a:solidFill>
                  <a:srgbClr val="A52A2A"/>
                </a:solidFill>
                <a:effectLst/>
                <a:latin typeface="Consolas" panose="020B0609020204030204" pitchFamily="49" charset="0"/>
              </a:rPr>
              <a:t>'r'</a:t>
            </a:r>
            <a:r>
              <a:rPr lang="en-US" b="0" i="0" dirty="0">
                <a:solidFill>
                  <a:srgbClr val="000000"/>
                </a:solidFill>
                <a:effectLst/>
                <a:latin typeface="Consolas" panose="020B0609020204030204" pitchFamily="49" charset="0"/>
              </a:rPr>
              <a:t>)</a:t>
            </a:r>
            <a:r>
              <a:rPr lang="en-US" dirty="0"/>
              <a:t/>
            </a:r>
            <a:br>
              <a:rPr lang="en-US" dirty="0"/>
            </a:br>
            <a:r>
              <a:rPr lang="en-US" b="0" i="0" dirty="0" err="1">
                <a:solidFill>
                  <a:srgbClr val="000000"/>
                </a:solidFill>
                <a:effectLst/>
                <a:latin typeface="Consolas" panose="020B0609020204030204" pitchFamily="49" charset="0"/>
              </a:rPr>
              <a:t>plt.show</a:t>
            </a:r>
            <a:r>
              <a:rPr lang="en-US" b="0" i="0" dirty="0">
                <a:solidFill>
                  <a:srgbClr val="000000"/>
                </a:solidFill>
                <a:effectLst/>
                <a:latin typeface="Consolas" panose="020B0609020204030204" pitchFamily="49" charset="0"/>
              </a:rPr>
              <a:t>()</a:t>
            </a:r>
            <a:endParaRPr lang="en-US" dirty="0"/>
          </a:p>
        </p:txBody>
      </p:sp>
      <p:pic>
        <p:nvPicPr>
          <p:cNvPr id="7" name="Picture 6">
            <a:extLst>
              <a:ext uri="{FF2B5EF4-FFF2-40B4-BE49-F238E27FC236}">
                <a16:creationId xmlns:a16="http://schemas.microsoft.com/office/drawing/2014/main" id="{6D251C49-4634-4808-A69A-7A08253A47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2019" y="2671615"/>
            <a:ext cx="4656406" cy="3566982"/>
          </a:xfrm>
          <a:prstGeom prst="rect">
            <a:avLst/>
          </a:prstGeom>
        </p:spPr>
      </p:pic>
    </p:spTree>
    <p:extLst>
      <p:ext uri="{BB962C8B-B14F-4D97-AF65-F5344CB8AC3E}">
        <p14:creationId xmlns:p14="http://schemas.microsoft.com/office/powerpoint/2010/main" val="29389821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F3B2375-3D5D-4D1D-B929-D5247AC759F7}"/>
              </a:ext>
            </a:extLst>
          </p:cNvPr>
          <p:cNvSpPr txBox="1"/>
          <p:nvPr/>
        </p:nvSpPr>
        <p:spPr>
          <a:xfrm>
            <a:off x="386861" y="258466"/>
            <a:ext cx="1962443" cy="369332"/>
          </a:xfrm>
          <a:prstGeom prst="rect">
            <a:avLst/>
          </a:prstGeom>
          <a:noFill/>
          <a:ln>
            <a:solidFill>
              <a:srgbClr val="FF0000"/>
            </a:solidFill>
          </a:ln>
        </p:spPr>
        <p:txBody>
          <a:bodyPr wrap="square">
            <a:spAutoFit/>
          </a:bodyPr>
          <a:lstStyle/>
          <a:p>
            <a:pPr marL="285750" indent="-285750" algn="l">
              <a:buFont typeface="Wingdings" panose="05000000000000000000" pitchFamily="2" charset="2"/>
              <a:buChar char="q"/>
            </a:pPr>
            <a:r>
              <a:rPr lang="en-US" b="0" i="0" dirty="0">
                <a:solidFill>
                  <a:srgbClr val="000000"/>
                </a:solidFill>
                <a:effectLst/>
                <a:latin typeface="Segoe UI" panose="020B0502040204020203" pitchFamily="34" charset="0"/>
              </a:rPr>
              <a:t>Line Width</a:t>
            </a:r>
          </a:p>
        </p:txBody>
      </p:sp>
      <p:sp>
        <p:nvSpPr>
          <p:cNvPr id="5" name="TextBox 4">
            <a:extLst>
              <a:ext uri="{FF2B5EF4-FFF2-40B4-BE49-F238E27FC236}">
                <a16:creationId xmlns:a16="http://schemas.microsoft.com/office/drawing/2014/main" id="{6E3BC5EC-2856-455F-AFD0-C703B988C448}"/>
              </a:ext>
            </a:extLst>
          </p:cNvPr>
          <p:cNvSpPr txBox="1"/>
          <p:nvPr/>
        </p:nvSpPr>
        <p:spPr>
          <a:xfrm>
            <a:off x="182880" y="892688"/>
            <a:ext cx="4389120" cy="1815882"/>
          </a:xfrm>
          <a:prstGeom prst="rect">
            <a:avLst/>
          </a:prstGeom>
          <a:noFill/>
        </p:spPr>
        <p:txBody>
          <a:bodyPr wrap="square">
            <a:spAutoFit/>
          </a:bodyPr>
          <a:lstStyle/>
          <a:p>
            <a:r>
              <a:rPr lang="en-US" sz="1600" b="0" i="0" dirty="0">
                <a:solidFill>
                  <a:srgbClr val="0000CD"/>
                </a:solidFill>
                <a:effectLst/>
                <a:latin typeface="Consolas" panose="020B0609020204030204" pitchFamily="49" charset="0"/>
              </a:rPr>
              <a:t>import</a:t>
            </a:r>
            <a:r>
              <a:rPr lang="en-US" sz="1600" b="0" i="0" dirty="0">
                <a:solidFill>
                  <a:srgbClr val="000000"/>
                </a:solidFill>
                <a:effectLst/>
                <a:latin typeface="Consolas" panose="020B0609020204030204" pitchFamily="49" charset="0"/>
              </a:rPr>
              <a:t> </a:t>
            </a:r>
            <a:r>
              <a:rPr lang="en-US" sz="1600" b="0" i="0" dirty="0" err="1">
                <a:solidFill>
                  <a:srgbClr val="000000"/>
                </a:solidFill>
                <a:effectLst/>
                <a:latin typeface="Consolas" panose="020B0609020204030204" pitchFamily="49" charset="0"/>
              </a:rPr>
              <a:t>matplotlib.pyplot</a:t>
            </a:r>
            <a:r>
              <a:rPr lang="en-US" sz="1600" b="0" i="0" dirty="0">
                <a:solidFill>
                  <a:srgbClr val="000000"/>
                </a:solidFill>
                <a:effectLst/>
                <a:latin typeface="Consolas" panose="020B0609020204030204" pitchFamily="49" charset="0"/>
              </a:rPr>
              <a:t> </a:t>
            </a:r>
            <a:r>
              <a:rPr lang="en-US" sz="1600" b="0" i="0" dirty="0">
                <a:solidFill>
                  <a:srgbClr val="0000CD"/>
                </a:solidFill>
                <a:effectLst/>
                <a:latin typeface="Consolas" panose="020B0609020204030204" pitchFamily="49" charset="0"/>
              </a:rPr>
              <a:t>as</a:t>
            </a:r>
            <a:r>
              <a:rPr lang="en-US" sz="1600" b="0" i="0" dirty="0">
                <a:solidFill>
                  <a:srgbClr val="000000"/>
                </a:solidFill>
                <a:effectLst/>
                <a:latin typeface="Consolas" panose="020B0609020204030204" pitchFamily="49" charset="0"/>
              </a:rPr>
              <a:t> </a:t>
            </a:r>
            <a:r>
              <a:rPr lang="en-US" sz="1600" b="0" i="0" dirty="0" err="1">
                <a:solidFill>
                  <a:srgbClr val="000000"/>
                </a:solidFill>
                <a:effectLst/>
                <a:latin typeface="Consolas" panose="020B0609020204030204" pitchFamily="49" charset="0"/>
              </a:rPr>
              <a:t>plt</a:t>
            </a:r>
            <a:r>
              <a:rPr lang="en-US" sz="1600" dirty="0"/>
              <a:t/>
            </a:r>
            <a:br>
              <a:rPr lang="en-US" sz="1600" dirty="0"/>
            </a:br>
            <a:r>
              <a:rPr lang="en-US" sz="1600" b="0" i="0" dirty="0">
                <a:solidFill>
                  <a:srgbClr val="0000CD"/>
                </a:solidFill>
                <a:effectLst/>
                <a:latin typeface="Consolas" panose="020B0609020204030204" pitchFamily="49" charset="0"/>
              </a:rPr>
              <a:t>import</a:t>
            </a:r>
            <a:r>
              <a:rPr lang="en-US" sz="1600" b="0" i="0" dirty="0">
                <a:solidFill>
                  <a:srgbClr val="000000"/>
                </a:solidFill>
                <a:effectLst/>
                <a:latin typeface="Consolas" panose="020B0609020204030204" pitchFamily="49" charset="0"/>
              </a:rPr>
              <a:t> </a:t>
            </a:r>
            <a:r>
              <a:rPr lang="en-US" sz="1600" b="0" i="0" dirty="0" err="1">
                <a:solidFill>
                  <a:srgbClr val="000000"/>
                </a:solidFill>
                <a:effectLst/>
                <a:latin typeface="Consolas" panose="020B0609020204030204" pitchFamily="49" charset="0"/>
              </a:rPr>
              <a:t>numpy</a:t>
            </a:r>
            <a:r>
              <a:rPr lang="en-US" sz="1600" b="0" i="0" dirty="0">
                <a:solidFill>
                  <a:srgbClr val="000000"/>
                </a:solidFill>
                <a:effectLst/>
                <a:latin typeface="Consolas" panose="020B0609020204030204" pitchFamily="49" charset="0"/>
              </a:rPr>
              <a:t> </a:t>
            </a:r>
            <a:r>
              <a:rPr lang="en-US" sz="1600" b="0" i="0" dirty="0">
                <a:solidFill>
                  <a:srgbClr val="0000CD"/>
                </a:solidFill>
                <a:effectLst/>
                <a:latin typeface="Consolas" panose="020B0609020204030204" pitchFamily="49" charset="0"/>
              </a:rPr>
              <a:t>as</a:t>
            </a:r>
            <a:r>
              <a:rPr lang="en-US" sz="1600" b="0" i="0" dirty="0">
                <a:solidFill>
                  <a:srgbClr val="000000"/>
                </a:solidFill>
                <a:effectLst/>
                <a:latin typeface="Consolas" panose="020B0609020204030204" pitchFamily="49" charset="0"/>
              </a:rPr>
              <a:t> np</a:t>
            </a:r>
            <a:r>
              <a:rPr lang="en-US" sz="1600" dirty="0"/>
              <a:t/>
            </a:r>
            <a:br>
              <a:rPr lang="en-US" sz="1600" dirty="0"/>
            </a:br>
            <a:r>
              <a:rPr lang="en-US" sz="1600" dirty="0"/>
              <a:t/>
            </a:r>
            <a:br>
              <a:rPr lang="en-US" sz="1600" dirty="0"/>
            </a:br>
            <a:r>
              <a:rPr lang="en-US" sz="1600" b="0" i="0" dirty="0" err="1">
                <a:solidFill>
                  <a:srgbClr val="000000"/>
                </a:solidFill>
                <a:effectLst/>
                <a:latin typeface="Consolas" panose="020B0609020204030204" pitchFamily="49" charset="0"/>
              </a:rPr>
              <a:t>ypoints</a:t>
            </a:r>
            <a:r>
              <a:rPr lang="en-US" sz="1600" b="0" i="0" dirty="0">
                <a:solidFill>
                  <a:srgbClr val="000000"/>
                </a:solidFill>
                <a:effectLst/>
                <a:latin typeface="Consolas" panose="020B0609020204030204" pitchFamily="49" charset="0"/>
              </a:rPr>
              <a:t> = </a:t>
            </a:r>
            <a:r>
              <a:rPr lang="en-US" sz="1600" b="0" i="0" dirty="0" err="1">
                <a:solidFill>
                  <a:srgbClr val="000000"/>
                </a:solidFill>
                <a:effectLst/>
                <a:latin typeface="Consolas" panose="020B0609020204030204" pitchFamily="49" charset="0"/>
              </a:rPr>
              <a:t>np.array</a:t>
            </a:r>
            <a:r>
              <a:rPr lang="en-US" sz="1600" b="0" i="0" dirty="0">
                <a:solidFill>
                  <a:srgbClr val="000000"/>
                </a:solidFill>
                <a:effectLst/>
                <a:latin typeface="Consolas" panose="020B0609020204030204" pitchFamily="49" charset="0"/>
              </a:rPr>
              <a:t>([</a:t>
            </a:r>
            <a:r>
              <a:rPr lang="en-US" sz="1600" b="0" i="0" dirty="0">
                <a:solidFill>
                  <a:srgbClr val="FF0000"/>
                </a:solidFill>
                <a:effectLst/>
                <a:latin typeface="Consolas" panose="020B0609020204030204" pitchFamily="49" charset="0"/>
              </a:rPr>
              <a:t>3</a:t>
            </a:r>
            <a:r>
              <a:rPr lang="en-US" sz="1600" b="0" i="0" dirty="0">
                <a:solidFill>
                  <a:srgbClr val="000000"/>
                </a:solidFill>
                <a:effectLst/>
                <a:latin typeface="Consolas" panose="020B0609020204030204" pitchFamily="49" charset="0"/>
              </a:rPr>
              <a:t>, </a:t>
            </a:r>
            <a:r>
              <a:rPr lang="en-US" sz="1600" b="0" i="0" dirty="0">
                <a:solidFill>
                  <a:srgbClr val="FF0000"/>
                </a:solidFill>
                <a:effectLst/>
                <a:latin typeface="Consolas" panose="020B0609020204030204" pitchFamily="49" charset="0"/>
              </a:rPr>
              <a:t>8</a:t>
            </a:r>
            <a:r>
              <a:rPr lang="en-US" sz="1600" b="0" i="0" dirty="0">
                <a:solidFill>
                  <a:srgbClr val="000000"/>
                </a:solidFill>
                <a:effectLst/>
                <a:latin typeface="Consolas" panose="020B0609020204030204" pitchFamily="49" charset="0"/>
              </a:rPr>
              <a:t>, </a:t>
            </a:r>
            <a:r>
              <a:rPr lang="en-US" sz="1600" b="0" i="0" dirty="0">
                <a:solidFill>
                  <a:srgbClr val="FF0000"/>
                </a:solidFill>
                <a:effectLst/>
                <a:latin typeface="Consolas" panose="020B0609020204030204" pitchFamily="49" charset="0"/>
              </a:rPr>
              <a:t>1</a:t>
            </a:r>
            <a:r>
              <a:rPr lang="en-US" sz="1600" b="0" i="0" dirty="0">
                <a:solidFill>
                  <a:srgbClr val="000000"/>
                </a:solidFill>
                <a:effectLst/>
                <a:latin typeface="Consolas" panose="020B0609020204030204" pitchFamily="49" charset="0"/>
              </a:rPr>
              <a:t>, </a:t>
            </a:r>
            <a:r>
              <a:rPr lang="en-US" sz="1600" b="0" i="0" dirty="0">
                <a:solidFill>
                  <a:srgbClr val="FF0000"/>
                </a:solidFill>
                <a:effectLst/>
                <a:latin typeface="Consolas" panose="020B0609020204030204" pitchFamily="49" charset="0"/>
              </a:rPr>
              <a:t>10</a:t>
            </a:r>
            <a:r>
              <a:rPr lang="en-US" sz="1600" b="0" i="0" dirty="0">
                <a:solidFill>
                  <a:srgbClr val="000000"/>
                </a:solidFill>
                <a:effectLst/>
                <a:latin typeface="Consolas" panose="020B0609020204030204" pitchFamily="49" charset="0"/>
              </a:rPr>
              <a:t>])</a:t>
            </a:r>
            <a:r>
              <a:rPr lang="en-US" sz="1600" dirty="0"/>
              <a:t/>
            </a:r>
            <a:br>
              <a:rPr lang="en-US" sz="1600" dirty="0"/>
            </a:br>
            <a:r>
              <a:rPr lang="en-US" sz="1600" dirty="0"/>
              <a:t/>
            </a:r>
            <a:br>
              <a:rPr lang="en-US" sz="1600" dirty="0"/>
            </a:br>
            <a:r>
              <a:rPr lang="en-US" sz="1600" b="0" i="0" dirty="0" err="1">
                <a:solidFill>
                  <a:srgbClr val="000000"/>
                </a:solidFill>
                <a:effectLst/>
                <a:latin typeface="Consolas" panose="020B0609020204030204" pitchFamily="49" charset="0"/>
              </a:rPr>
              <a:t>plt.plot</a:t>
            </a:r>
            <a:r>
              <a:rPr lang="en-US" sz="1600" b="0" i="0" dirty="0">
                <a:solidFill>
                  <a:srgbClr val="000000"/>
                </a:solidFill>
                <a:effectLst/>
                <a:latin typeface="Consolas" panose="020B0609020204030204" pitchFamily="49" charset="0"/>
              </a:rPr>
              <a:t>(</a:t>
            </a:r>
            <a:r>
              <a:rPr lang="en-US" sz="1600" b="0" i="0" dirty="0" err="1">
                <a:solidFill>
                  <a:srgbClr val="000000"/>
                </a:solidFill>
                <a:effectLst/>
                <a:latin typeface="Consolas" panose="020B0609020204030204" pitchFamily="49" charset="0"/>
              </a:rPr>
              <a:t>ypoints</a:t>
            </a:r>
            <a:r>
              <a:rPr lang="en-US" sz="1600" b="0" i="0" dirty="0">
                <a:solidFill>
                  <a:srgbClr val="000000"/>
                </a:solidFill>
                <a:effectLst/>
                <a:latin typeface="Consolas" panose="020B0609020204030204" pitchFamily="49" charset="0"/>
              </a:rPr>
              <a:t>, linewidth = </a:t>
            </a:r>
            <a:r>
              <a:rPr lang="en-US" sz="1600" b="0" i="0" dirty="0">
                <a:solidFill>
                  <a:srgbClr val="A52A2A"/>
                </a:solidFill>
                <a:effectLst/>
                <a:latin typeface="Consolas" panose="020B0609020204030204" pitchFamily="49" charset="0"/>
              </a:rPr>
              <a:t>'20.5'</a:t>
            </a:r>
            <a:r>
              <a:rPr lang="en-US" sz="1600" b="0" i="0" dirty="0">
                <a:solidFill>
                  <a:srgbClr val="000000"/>
                </a:solidFill>
                <a:effectLst/>
                <a:latin typeface="Consolas" panose="020B0609020204030204" pitchFamily="49" charset="0"/>
              </a:rPr>
              <a:t>)</a:t>
            </a:r>
            <a:r>
              <a:rPr lang="en-US" sz="1600" dirty="0"/>
              <a:t/>
            </a:r>
            <a:br>
              <a:rPr lang="en-US" sz="1600" dirty="0"/>
            </a:br>
            <a:r>
              <a:rPr lang="en-US" sz="1600" b="0" i="0" dirty="0" err="1">
                <a:solidFill>
                  <a:srgbClr val="000000"/>
                </a:solidFill>
                <a:effectLst/>
                <a:latin typeface="Consolas" panose="020B0609020204030204" pitchFamily="49" charset="0"/>
              </a:rPr>
              <a:t>plt.show</a:t>
            </a:r>
            <a:r>
              <a:rPr lang="en-US" sz="1600" b="0" i="0" dirty="0">
                <a:solidFill>
                  <a:srgbClr val="000000"/>
                </a:solidFill>
                <a:effectLst/>
                <a:latin typeface="Consolas" panose="020B0609020204030204" pitchFamily="49" charset="0"/>
              </a:rPr>
              <a:t>()</a:t>
            </a:r>
            <a:endParaRPr lang="en-US" sz="1600" dirty="0"/>
          </a:p>
        </p:txBody>
      </p:sp>
      <p:pic>
        <p:nvPicPr>
          <p:cNvPr id="7" name="Picture 6">
            <a:extLst>
              <a:ext uri="{FF2B5EF4-FFF2-40B4-BE49-F238E27FC236}">
                <a16:creationId xmlns:a16="http://schemas.microsoft.com/office/drawing/2014/main" id="{628D39CD-EF79-4CD3-895C-A4B020D3A5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2166" y="103721"/>
            <a:ext cx="3953022" cy="2942641"/>
          </a:xfrm>
          <a:prstGeom prst="rect">
            <a:avLst/>
          </a:prstGeom>
        </p:spPr>
      </p:pic>
      <p:sp>
        <p:nvSpPr>
          <p:cNvPr id="9" name="TextBox 8">
            <a:extLst>
              <a:ext uri="{FF2B5EF4-FFF2-40B4-BE49-F238E27FC236}">
                <a16:creationId xmlns:a16="http://schemas.microsoft.com/office/drawing/2014/main" id="{EFFF7519-4B71-436E-9654-14D039D2D572}"/>
              </a:ext>
            </a:extLst>
          </p:cNvPr>
          <p:cNvSpPr txBox="1"/>
          <p:nvPr/>
        </p:nvSpPr>
        <p:spPr>
          <a:xfrm>
            <a:off x="182880" y="3557472"/>
            <a:ext cx="4572000" cy="2554545"/>
          </a:xfrm>
          <a:prstGeom prst="rect">
            <a:avLst/>
          </a:prstGeom>
          <a:noFill/>
        </p:spPr>
        <p:txBody>
          <a:bodyPr wrap="square">
            <a:spAutoFit/>
          </a:bodyPr>
          <a:lstStyle/>
          <a:p>
            <a:r>
              <a:rPr lang="en-US" sz="1600" b="0" i="0" dirty="0">
                <a:solidFill>
                  <a:srgbClr val="0000CD"/>
                </a:solidFill>
                <a:effectLst/>
                <a:latin typeface="Consolas" panose="020B0609020204030204" pitchFamily="49" charset="0"/>
              </a:rPr>
              <a:t>import</a:t>
            </a:r>
            <a:r>
              <a:rPr lang="en-US" sz="1600" b="0" i="0" dirty="0">
                <a:solidFill>
                  <a:srgbClr val="000000"/>
                </a:solidFill>
                <a:effectLst/>
                <a:latin typeface="Consolas" panose="020B0609020204030204" pitchFamily="49" charset="0"/>
              </a:rPr>
              <a:t> </a:t>
            </a:r>
            <a:r>
              <a:rPr lang="en-US" sz="1600" b="0" i="0" dirty="0" err="1">
                <a:solidFill>
                  <a:srgbClr val="000000"/>
                </a:solidFill>
                <a:effectLst/>
                <a:latin typeface="Consolas" panose="020B0609020204030204" pitchFamily="49" charset="0"/>
              </a:rPr>
              <a:t>matplotlib.pyplot</a:t>
            </a:r>
            <a:r>
              <a:rPr lang="en-US" sz="1600" b="0" i="0" dirty="0">
                <a:solidFill>
                  <a:srgbClr val="000000"/>
                </a:solidFill>
                <a:effectLst/>
                <a:latin typeface="Consolas" panose="020B0609020204030204" pitchFamily="49" charset="0"/>
              </a:rPr>
              <a:t> </a:t>
            </a:r>
            <a:r>
              <a:rPr lang="en-US" sz="1600" b="0" i="0" dirty="0">
                <a:solidFill>
                  <a:srgbClr val="0000CD"/>
                </a:solidFill>
                <a:effectLst/>
                <a:latin typeface="Consolas" panose="020B0609020204030204" pitchFamily="49" charset="0"/>
              </a:rPr>
              <a:t>as</a:t>
            </a:r>
            <a:r>
              <a:rPr lang="en-US" sz="1600" b="0" i="0" dirty="0">
                <a:solidFill>
                  <a:srgbClr val="000000"/>
                </a:solidFill>
                <a:effectLst/>
                <a:latin typeface="Consolas" panose="020B0609020204030204" pitchFamily="49" charset="0"/>
              </a:rPr>
              <a:t> </a:t>
            </a:r>
            <a:r>
              <a:rPr lang="en-US" sz="1600" b="0" i="0" dirty="0" err="1">
                <a:solidFill>
                  <a:srgbClr val="000000"/>
                </a:solidFill>
                <a:effectLst/>
                <a:latin typeface="Consolas" panose="020B0609020204030204" pitchFamily="49" charset="0"/>
              </a:rPr>
              <a:t>plt</a:t>
            </a:r>
            <a:r>
              <a:rPr lang="en-US" sz="1600" dirty="0"/>
              <a:t/>
            </a:r>
            <a:br>
              <a:rPr lang="en-US" sz="1600" dirty="0"/>
            </a:br>
            <a:r>
              <a:rPr lang="en-US" sz="1600" b="0" i="0" dirty="0">
                <a:solidFill>
                  <a:srgbClr val="0000CD"/>
                </a:solidFill>
                <a:effectLst/>
                <a:latin typeface="Consolas" panose="020B0609020204030204" pitchFamily="49" charset="0"/>
              </a:rPr>
              <a:t>import</a:t>
            </a:r>
            <a:r>
              <a:rPr lang="en-US" sz="1600" b="0" i="0" dirty="0">
                <a:solidFill>
                  <a:srgbClr val="000000"/>
                </a:solidFill>
                <a:effectLst/>
                <a:latin typeface="Consolas" panose="020B0609020204030204" pitchFamily="49" charset="0"/>
              </a:rPr>
              <a:t> </a:t>
            </a:r>
            <a:r>
              <a:rPr lang="en-US" sz="1600" b="0" i="0" dirty="0" err="1">
                <a:solidFill>
                  <a:srgbClr val="000000"/>
                </a:solidFill>
                <a:effectLst/>
                <a:latin typeface="Consolas" panose="020B0609020204030204" pitchFamily="49" charset="0"/>
              </a:rPr>
              <a:t>numpy</a:t>
            </a:r>
            <a:r>
              <a:rPr lang="en-US" sz="1600" b="0" i="0" dirty="0">
                <a:solidFill>
                  <a:srgbClr val="000000"/>
                </a:solidFill>
                <a:effectLst/>
                <a:latin typeface="Consolas" panose="020B0609020204030204" pitchFamily="49" charset="0"/>
              </a:rPr>
              <a:t> </a:t>
            </a:r>
            <a:r>
              <a:rPr lang="en-US" sz="1600" b="0" i="0" dirty="0">
                <a:solidFill>
                  <a:srgbClr val="0000CD"/>
                </a:solidFill>
                <a:effectLst/>
                <a:latin typeface="Consolas" panose="020B0609020204030204" pitchFamily="49" charset="0"/>
              </a:rPr>
              <a:t>as</a:t>
            </a:r>
            <a:r>
              <a:rPr lang="en-US" sz="1600" b="0" i="0" dirty="0">
                <a:solidFill>
                  <a:srgbClr val="000000"/>
                </a:solidFill>
                <a:effectLst/>
                <a:latin typeface="Consolas" panose="020B0609020204030204" pitchFamily="49" charset="0"/>
              </a:rPr>
              <a:t> np</a:t>
            </a:r>
            <a:r>
              <a:rPr lang="en-US" sz="1600" dirty="0"/>
              <a:t/>
            </a:r>
            <a:br>
              <a:rPr lang="en-US" sz="1600" dirty="0"/>
            </a:br>
            <a:r>
              <a:rPr lang="en-US" sz="1600" dirty="0"/>
              <a:t/>
            </a:r>
            <a:br>
              <a:rPr lang="en-US" sz="1600" dirty="0"/>
            </a:br>
            <a:r>
              <a:rPr lang="en-US" sz="1600" b="0" i="0" dirty="0">
                <a:solidFill>
                  <a:srgbClr val="000000"/>
                </a:solidFill>
                <a:effectLst/>
                <a:latin typeface="Consolas" panose="020B0609020204030204" pitchFamily="49" charset="0"/>
              </a:rPr>
              <a:t>x1 = </a:t>
            </a:r>
            <a:r>
              <a:rPr lang="en-US" sz="1600" b="0" i="0" dirty="0" err="1">
                <a:solidFill>
                  <a:srgbClr val="000000"/>
                </a:solidFill>
                <a:effectLst/>
                <a:latin typeface="Consolas" panose="020B0609020204030204" pitchFamily="49" charset="0"/>
              </a:rPr>
              <a:t>np.array</a:t>
            </a:r>
            <a:r>
              <a:rPr lang="en-US" sz="1600" b="0" i="0" dirty="0">
                <a:solidFill>
                  <a:srgbClr val="000000"/>
                </a:solidFill>
                <a:effectLst/>
                <a:latin typeface="Consolas" panose="020B0609020204030204" pitchFamily="49" charset="0"/>
              </a:rPr>
              <a:t>([</a:t>
            </a:r>
            <a:r>
              <a:rPr lang="en-US" sz="1600" b="0" i="0" dirty="0">
                <a:solidFill>
                  <a:srgbClr val="FF0000"/>
                </a:solidFill>
                <a:effectLst/>
                <a:latin typeface="Consolas" panose="020B0609020204030204" pitchFamily="49" charset="0"/>
              </a:rPr>
              <a:t>0</a:t>
            </a:r>
            <a:r>
              <a:rPr lang="en-US" sz="1600" b="0" i="0" dirty="0">
                <a:solidFill>
                  <a:srgbClr val="000000"/>
                </a:solidFill>
                <a:effectLst/>
                <a:latin typeface="Consolas" panose="020B0609020204030204" pitchFamily="49" charset="0"/>
              </a:rPr>
              <a:t>, </a:t>
            </a:r>
            <a:r>
              <a:rPr lang="en-US" sz="1600" b="0" i="0" dirty="0">
                <a:solidFill>
                  <a:srgbClr val="FF0000"/>
                </a:solidFill>
                <a:effectLst/>
                <a:latin typeface="Consolas" panose="020B0609020204030204" pitchFamily="49" charset="0"/>
              </a:rPr>
              <a:t>1</a:t>
            </a:r>
            <a:r>
              <a:rPr lang="en-US" sz="1600" b="0" i="0" dirty="0">
                <a:solidFill>
                  <a:srgbClr val="000000"/>
                </a:solidFill>
                <a:effectLst/>
                <a:latin typeface="Consolas" panose="020B0609020204030204" pitchFamily="49" charset="0"/>
              </a:rPr>
              <a:t>, </a:t>
            </a:r>
            <a:r>
              <a:rPr lang="en-US" sz="1600" b="0" i="0" dirty="0">
                <a:solidFill>
                  <a:srgbClr val="FF0000"/>
                </a:solidFill>
                <a:effectLst/>
                <a:latin typeface="Consolas" panose="020B0609020204030204" pitchFamily="49" charset="0"/>
              </a:rPr>
              <a:t>2</a:t>
            </a:r>
            <a:r>
              <a:rPr lang="en-US" sz="1600" b="0" i="0" dirty="0">
                <a:solidFill>
                  <a:srgbClr val="000000"/>
                </a:solidFill>
                <a:effectLst/>
                <a:latin typeface="Consolas" panose="020B0609020204030204" pitchFamily="49" charset="0"/>
              </a:rPr>
              <a:t>, </a:t>
            </a:r>
            <a:r>
              <a:rPr lang="en-US" sz="1600" b="0" i="0" dirty="0">
                <a:solidFill>
                  <a:srgbClr val="FF0000"/>
                </a:solidFill>
                <a:effectLst/>
                <a:latin typeface="Consolas" panose="020B0609020204030204" pitchFamily="49" charset="0"/>
              </a:rPr>
              <a:t>3</a:t>
            </a:r>
            <a:r>
              <a:rPr lang="en-US" sz="1600" b="0" i="0" dirty="0">
                <a:solidFill>
                  <a:srgbClr val="000000"/>
                </a:solidFill>
                <a:effectLst/>
                <a:latin typeface="Consolas" panose="020B0609020204030204" pitchFamily="49" charset="0"/>
              </a:rPr>
              <a:t>])</a:t>
            </a:r>
            <a:r>
              <a:rPr lang="en-US" sz="1600" dirty="0"/>
              <a:t/>
            </a:r>
            <a:br>
              <a:rPr lang="en-US" sz="1600" dirty="0"/>
            </a:br>
            <a:r>
              <a:rPr lang="en-US" sz="1600" b="0" i="0" dirty="0">
                <a:solidFill>
                  <a:srgbClr val="000000"/>
                </a:solidFill>
                <a:effectLst/>
                <a:latin typeface="Consolas" panose="020B0609020204030204" pitchFamily="49" charset="0"/>
              </a:rPr>
              <a:t>y1 = </a:t>
            </a:r>
            <a:r>
              <a:rPr lang="en-US" sz="1600" b="0" i="0" dirty="0" err="1">
                <a:solidFill>
                  <a:srgbClr val="000000"/>
                </a:solidFill>
                <a:effectLst/>
                <a:latin typeface="Consolas" panose="020B0609020204030204" pitchFamily="49" charset="0"/>
              </a:rPr>
              <a:t>np.array</a:t>
            </a:r>
            <a:r>
              <a:rPr lang="en-US" sz="1600" b="0" i="0" dirty="0">
                <a:solidFill>
                  <a:srgbClr val="000000"/>
                </a:solidFill>
                <a:effectLst/>
                <a:latin typeface="Consolas" panose="020B0609020204030204" pitchFamily="49" charset="0"/>
              </a:rPr>
              <a:t>([</a:t>
            </a:r>
            <a:r>
              <a:rPr lang="en-US" sz="1600" b="0" i="0" dirty="0">
                <a:solidFill>
                  <a:srgbClr val="FF0000"/>
                </a:solidFill>
                <a:effectLst/>
                <a:latin typeface="Consolas" panose="020B0609020204030204" pitchFamily="49" charset="0"/>
              </a:rPr>
              <a:t>3</a:t>
            </a:r>
            <a:r>
              <a:rPr lang="en-US" sz="1600" b="0" i="0" dirty="0">
                <a:solidFill>
                  <a:srgbClr val="000000"/>
                </a:solidFill>
                <a:effectLst/>
                <a:latin typeface="Consolas" panose="020B0609020204030204" pitchFamily="49" charset="0"/>
              </a:rPr>
              <a:t>, </a:t>
            </a:r>
            <a:r>
              <a:rPr lang="en-US" sz="1600" b="0" i="0" dirty="0">
                <a:solidFill>
                  <a:srgbClr val="FF0000"/>
                </a:solidFill>
                <a:effectLst/>
                <a:latin typeface="Consolas" panose="020B0609020204030204" pitchFamily="49" charset="0"/>
              </a:rPr>
              <a:t>8</a:t>
            </a:r>
            <a:r>
              <a:rPr lang="en-US" sz="1600" b="0" i="0" dirty="0">
                <a:solidFill>
                  <a:srgbClr val="000000"/>
                </a:solidFill>
                <a:effectLst/>
                <a:latin typeface="Consolas" panose="020B0609020204030204" pitchFamily="49" charset="0"/>
              </a:rPr>
              <a:t>, </a:t>
            </a:r>
            <a:r>
              <a:rPr lang="en-US" sz="1600" b="0" i="0" dirty="0">
                <a:solidFill>
                  <a:srgbClr val="FF0000"/>
                </a:solidFill>
                <a:effectLst/>
                <a:latin typeface="Consolas" panose="020B0609020204030204" pitchFamily="49" charset="0"/>
              </a:rPr>
              <a:t>1</a:t>
            </a:r>
            <a:r>
              <a:rPr lang="en-US" sz="1600" b="0" i="0" dirty="0">
                <a:solidFill>
                  <a:srgbClr val="000000"/>
                </a:solidFill>
                <a:effectLst/>
                <a:latin typeface="Consolas" panose="020B0609020204030204" pitchFamily="49" charset="0"/>
              </a:rPr>
              <a:t>, </a:t>
            </a:r>
            <a:r>
              <a:rPr lang="en-US" sz="1600" b="0" i="0" dirty="0">
                <a:solidFill>
                  <a:srgbClr val="FF0000"/>
                </a:solidFill>
                <a:effectLst/>
                <a:latin typeface="Consolas" panose="020B0609020204030204" pitchFamily="49" charset="0"/>
              </a:rPr>
              <a:t>10</a:t>
            </a:r>
            <a:r>
              <a:rPr lang="en-US" sz="1600" b="0" i="0" dirty="0">
                <a:solidFill>
                  <a:srgbClr val="000000"/>
                </a:solidFill>
                <a:effectLst/>
                <a:latin typeface="Consolas" panose="020B0609020204030204" pitchFamily="49" charset="0"/>
              </a:rPr>
              <a:t>])</a:t>
            </a:r>
            <a:r>
              <a:rPr lang="en-US" sz="1600" dirty="0"/>
              <a:t/>
            </a:r>
            <a:br>
              <a:rPr lang="en-US" sz="1600" dirty="0"/>
            </a:br>
            <a:r>
              <a:rPr lang="en-US" sz="1600" b="0" i="0" dirty="0">
                <a:solidFill>
                  <a:srgbClr val="000000"/>
                </a:solidFill>
                <a:effectLst/>
                <a:latin typeface="Consolas" panose="020B0609020204030204" pitchFamily="49" charset="0"/>
              </a:rPr>
              <a:t>x2 = </a:t>
            </a:r>
            <a:r>
              <a:rPr lang="en-US" sz="1600" b="0" i="0" dirty="0" err="1">
                <a:solidFill>
                  <a:srgbClr val="000000"/>
                </a:solidFill>
                <a:effectLst/>
                <a:latin typeface="Consolas" panose="020B0609020204030204" pitchFamily="49" charset="0"/>
              </a:rPr>
              <a:t>np.array</a:t>
            </a:r>
            <a:r>
              <a:rPr lang="en-US" sz="1600" b="0" i="0" dirty="0">
                <a:solidFill>
                  <a:srgbClr val="000000"/>
                </a:solidFill>
                <a:effectLst/>
                <a:latin typeface="Consolas" panose="020B0609020204030204" pitchFamily="49" charset="0"/>
              </a:rPr>
              <a:t>([</a:t>
            </a:r>
            <a:r>
              <a:rPr lang="en-US" sz="1600" b="0" i="0" dirty="0">
                <a:solidFill>
                  <a:srgbClr val="FF0000"/>
                </a:solidFill>
                <a:effectLst/>
                <a:latin typeface="Consolas" panose="020B0609020204030204" pitchFamily="49" charset="0"/>
              </a:rPr>
              <a:t>0</a:t>
            </a:r>
            <a:r>
              <a:rPr lang="en-US" sz="1600" b="0" i="0" dirty="0">
                <a:solidFill>
                  <a:srgbClr val="000000"/>
                </a:solidFill>
                <a:effectLst/>
                <a:latin typeface="Consolas" panose="020B0609020204030204" pitchFamily="49" charset="0"/>
              </a:rPr>
              <a:t>, </a:t>
            </a:r>
            <a:r>
              <a:rPr lang="en-US" sz="1600" b="0" i="0" dirty="0">
                <a:solidFill>
                  <a:srgbClr val="FF0000"/>
                </a:solidFill>
                <a:effectLst/>
                <a:latin typeface="Consolas" panose="020B0609020204030204" pitchFamily="49" charset="0"/>
              </a:rPr>
              <a:t>1</a:t>
            </a:r>
            <a:r>
              <a:rPr lang="en-US" sz="1600" b="0" i="0" dirty="0">
                <a:solidFill>
                  <a:srgbClr val="000000"/>
                </a:solidFill>
                <a:effectLst/>
                <a:latin typeface="Consolas" panose="020B0609020204030204" pitchFamily="49" charset="0"/>
              </a:rPr>
              <a:t>, </a:t>
            </a:r>
            <a:r>
              <a:rPr lang="en-US" sz="1600" b="0" i="0" dirty="0">
                <a:solidFill>
                  <a:srgbClr val="FF0000"/>
                </a:solidFill>
                <a:effectLst/>
                <a:latin typeface="Consolas" panose="020B0609020204030204" pitchFamily="49" charset="0"/>
              </a:rPr>
              <a:t>2</a:t>
            </a:r>
            <a:r>
              <a:rPr lang="en-US" sz="1600" b="0" i="0" dirty="0">
                <a:solidFill>
                  <a:srgbClr val="000000"/>
                </a:solidFill>
                <a:effectLst/>
                <a:latin typeface="Consolas" panose="020B0609020204030204" pitchFamily="49" charset="0"/>
              </a:rPr>
              <a:t>, </a:t>
            </a:r>
            <a:r>
              <a:rPr lang="en-US" sz="1600" b="0" i="0" dirty="0">
                <a:solidFill>
                  <a:srgbClr val="FF0000"/>
                </a:solidFill>
                <a:effectLst/>
                <a:latin typeface="Consolas" panose="020B0609020204030204" pitchFamily="49" charset="0"/>
              </a:rPr>
              <a:t>3</a:t>
            </a:r>
            <a:r>
              <a:rPr lang="en-US" sz="1600" b="0" i="0" dirty="0">
                <a:solidFill>
                  <a:srgbClr val="000000"/>
                </a:solidFill>
                <a:effectLst/>
                <a:latin typeface="Consolas" panose="020B0609020204030204" pitchFamily="49" charset="0"/>
              </a:rPr>
              <a:t>])</a:t>
            </a:r>
            <a:r>
              <a:rPr lang="en-US" sz="1600" dirty="0"/>
              <a:t/>
            </a:r>
            <a:br>
              <a:rPr lang="en-US" sz="1600" dirty="0"/>
            </a:br>
            <a:r>
              <a:rPr lang="en-US" sz="1600" b="0" i="0" dirty="0">
                <a:solidFill>
                  <a:srgbClr val="000000"/>
                </a:solidFill>
                <a:effectLst/>
                <a:latin typeface="Consolas" panose="020B0609020204030204" pitchFamily="49" charset="0"/>
              </a:rPr>
              <a:t>y2 = </a:t>
            </a:r>
            <a:r>
              <a:rPr lang="en-US" sz="1600" b="0" i="0" dirty="0" err="1">
                <a:solidFill>
                  <a:srgbClr val="000000"/>
                </a:solidFill>
                <a:effectLst/>
                <a:latin typeface="Consolas" panose="020B0609020204030204" pitchFamily="49" charset="0"/>
              </a:rPr>
              <a:t>np.array</a:t>
            </a:r>
            <a:r>
              <a:rPr lang="en-US" sz="1600" b="0" i="0" dirty="0">
                <a:solidFill>
                  <a:srgbClr val="000000"/>
                </a:solidFill>
                <a:effectLst/>
                <a:latin typeface="Consolas" panose="020B0609020204030204" pitchFamily="49" charset="0"/>
              </a:rPr>
              <a:t>([</a:t>
            </a:r>
            <a:r>
              <a:rPr lang="en-US" sz="1600" b="0" i="0" dirty="0">
                <a:solidFill>
                  <a:srgbClr val="FF0000"/>
                </a:solidFill>
                <a:effectLst/>
                <a:latin typeface="Consolas" panose="020B0609020204030204" pitchFamily="49" charset="0"/>
              </a:rPr>
              <a:t>6</a:t>
            </a:r>
            <a:r>
              <a:rPr lang="en-US" sz="1600" b="0" i="0" dirty="0">
                <a:solidFill>
                  <a:srgbClr val="000000"/>
                </a:solidFill>
                <a:effectLst/>
                <a:latin typeface="Consolas" panose="020B0609020204030204" pitchFamily="49" charset="0"/>
              </a:rPr>
              <a:t>, </a:t>
            </a:r>
            <a:r>
              <a:rPr lang="en-US" sz="1600" b="0" i="0" dirty="0">
                <a:solidFill>
                  <a:srgbClr val="FF0000"/>
                </a:solidFill>
                <a:effectLst/>
                <a:latin typeface="Consolas" panose="020B0609020204030204" pitchFamily="49" charset="0"/>
              </a:rPr>
              <a:t>2</a:t>
            </a:r>
            <a:r>
              <a:rPr lang="en-US" sz="1600" b="0" i="0" dirty="0">
                <a:solidFill>
                  <a:srgbClr val="000000"/>
                </a:solidFill>
                <a:effectLst/>
                <a:latin typeface="Consolas" panose="020B0609020204030204" pitchFamily="49" charset="0"/>
              </a:rPr>
              <a:t>, </a:t>
            </a:r>
            <a:r>
              <a:rPr lang="en-US" sz="1600" b="0" i="0" dirty="0">
                <a:solidFill>
                  <a:srgbClr val="FF0000"/>
                </a:solidFill>
                <a:effectLst/>
                <a:latin typeface="Consolas" panose="020B0609020204030204" pitchFamily="49" charset="0"/>
              </a:rPr>
              <a:t>7</a:t>
            </a:r>
            <a:r>
              <a:rPr lang="en-US" sz="1600" b="0" i="0" dirty="0">
                <a:solidFill>
                  <a:srgbClr val="000000"/>
                </a:solidFill>
                <a:effectLst/>
                <a:latin typeface="Consolas" panose="020B0609020204030204" pitchFamily="49" charset="0"/>
              </a:rPr>
              <a:t>, </a:t>
            </a:r>
            <a:r>
              <a:rPr lang="en-US" sz="1600" b="0" i="0" dirty="0">
                <a:solidFill>
                  <a:srgbClr val="FF0000"/>
                </a:solidFill>
                <a:effectLst/>
                <a:latin typeface="Consolas" panose="020B0609020204030204" pitchFamily="49" charset="0"/>
              </a:rPr>
              <a:t>11</a:t>
            </a:r>
            <a:r>
              <a:rPr lang="en-US" sz="1600" b="0" i="0" dirty="0">
                <a:solidFill>
                  <a:srgbClr val="000000"/>
                </a:solidFill>
                <a:effectLst/>
                <a:latin typeface="Consolas" panose="020B0609020204030204" pitchFamily="49" charset="0"/>
              </a:rPr>
              <a:t>])</a:t>
            </a:r>
            <a:r>
              <a:rPr lang="en-US" sz="1600" dirty="0"/>
              <a:t/>
            </a:r>
            <a:br>
              <a:rPr lang="en-US" sz="1600" dirty="0"/>
            </a:br>
            <a:r>
              <a:rPr lang="en-US" sz="1600" dirty="0"/>
              <a:t/>
            </a:r>
            <a:br>
              <a:rPr lang="en-US" sz="1600" dirty="0"/>
            </a:br>
            <a:r>
              <a:rPr lang="en-US" sz="1600" b="0" i="0" dirty="0" err="1">
                <a:solidFill>
                  <a:srgbClr val="000000"/>
                </a:solidFill>
                <a:effectLst/>
                <a:latin typeface="Consolas" panose="020B0609020204030204" pitchFamily="49" charset="0"/>
              </a:rPr>
              <a:t>plt.plot</a:t>
            </a:r>
            <a:r>
              <a:rPr lang="en-US" sz="1600" b="0" i="0" dirty="0">
                <a:solidFill>
                  <a:srgbClr val="000000"/>
                </a:solidFill>
                <a:effectLst/>
                <a:latin typeface="Consolas" panose="020B0609020204030204" pitchFamily="49" charset="0"/>
              </a:rPr>
              <a:t>(x1, y1, x2, y2)</a:t>
            </a:r>
            <a:r>
              <a:rPr lang="en-US" sz="1600" dirty="0"/>
              <a:t/>
            </a:r>
            <a:br>
              <a:rPr lang="en-US" sz="1600" dirty="0"/>
            </a:br>
            <a:r>
              <a:rPr lang="en-US" sz="1600" b="0" i="0" dirty="0" err="1">
                <a:solidFill>
                  <a:srgbClr val="000000"/>
                </a:solidFill>
                <a:effectLst/>
                <a:latin typeface="Consolas" panose="020B0609020204030204" pitchFamily="49" charset="0"/>
              </a:rPr>
              <a:t>plt.show</a:t>
            </a:r>
            <a:r>
              <a:rPr lang="en-US" sz="1600" b="0" i="0" dirty="0">
                <a:solidFill>
                  <a:srgbClr val="000000"/>
                </a:solidFill>
                <a:effectLst/>
                <a:latin typeface="Consolas" panose="020B0609020204030204" pitchFamily="49" charset="0"/>
              </a:rPr>
              <a:t>()</a:t>
            </a:r>
            <a:endParaRPr lang="en-US" sz="1600" dirty="0"/>
          </a:p>
        </p:txBody>
      </p:sp>
      <p:pic>
        <p:nvPicPr>
          <p:cNvPr id="11" name="Picture 10">
            <a:extLst>
              <a:ext uri="{FF2B5EF4-FFF2-40B4-BE49-F238E27FC236}">
                <a16:creationId xmlns:a16="http://schemas.microsoft.com/office/drawing/2014/main" id="{5AF77175-A277-44EC-864F-DBE888B80C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02041" y="3046362"/>
            <a:ext cx="4241959" cy="3171558"/>
          </a:xfrm>
          <a:prstGeom prst="rect">
            <a:avLst/>
          </a:prstGeom>
        </p:spPr>
      </p:pic>
    </p:spTree>
    <p:extLst>
      <p:ext uri="{BB962C8B-B14F-4D97-AF65-F5344CB8AC3E}">
        <p14:creationId xmlns:p14="http://schemas.microsoft.com/office/powerpoint/2010/main" val="29607369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3CFF3AF-83EA-4360-AFC8-89599EF926F0}"/>
              </a:ext>
            </a:extLst>
          </p:cNvPr>
          <p:cNvSpPr txBox="1"/>
          <p:nvPr/>
        </p:nvSpPr>
        <p:spPr>
          <a:xfrm>
            <a:off x="316524" y="230331"/>
            <a:ext cx="3425483" cy="369332"/>
          </a:xfrm>
          <a:prstGeom prst="rect">
            <a:avLst/>
          </a:prstGeom>
          <a:noFill/>
          <a:ln>
            <a:solidFill>
              <a:srgbClr val="FF0000"/>
            </a:solidFill>
          </a:ln>
        </p:spPr>
        <p:txBody>
          <a:bodyPr wrap="square">
            <a:spAutoFit/>
          </a:bodyPr>
          <a:lstStyle/>
          <a:p>
            <a:pPr marL="285750" indent="-285750" algn="l">
              <a:buFont typeface="Wingdings" panose="05000000000000000000" pitchFamily="2" charset="2"/>
              <a:buChar char="q"/>
            </a:pPr>
            <a:r>
              <a:rPr lang="en-US" b="0" i="0" dirty="0">
                <a:solidFill>
                  <a:srgbClr val="000000"/>
                </a:solidFill>
                <a:effectLst/>
                <a:latin typeface="Segoe UI" panose="020B0502040204020203" pitchFamily="34" charset="0"/>
              </a:rPr>
              <a:t>Matplotlib Labels and Title</a:t>
            </a:r>
          </a:p>
        </p:txBody>
      </p:sp>
      <p:sp>
        <p:nvSpPr>
          <p:cNvPr id="4" name="Rectangle 1">
            <a:extLst>
              <a:ext uri="{FF2B5EF4-FFF2-40B4-BE49-F238E27FC236}">
                <a16:creationId xmlns:a16="http://schemas.microsoft.com/office/drawing/2014/main" id="{42B6ABFD-786D-4821-9D2F-1F95D300B4B5}"/>
              </a:ext>
            </a:extLst>
          </p:cNvPr>
          <p:cNvSpPr>
            <a:spLocks noChangeArrowheads="1"/>
          </p:cNvSpPr>
          <p:nvPr/>
        </p:nvSpPr>
        <p:spPr bwMode="auto">
          <a:xfrm>
            <a:off x="218050" y="747384"/>
            <a:ext cx="8925950" cy="10720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88872" rIns="0" bIns="88872"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Create Labels for a Plot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With </a:t>
            </a:r>
            <a:r>
              <a:rPr kumimoji="0" lang="en-US" altLang="en-US"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Pyplot</a:t>
            </a:r>
            <a:r>
              <a:rPr kumimoji="0" lang="en-US" altLang="en-US"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you can use the </a:t>
            </a:r>
            <a:r>
              <a:rPr kumimoji="0" lang="en-US" altLang="en-US" b="0" i="0" u="none" strike="noStrike" cap="none" normalizeH="0" baseline="0" dirty="0" err="1">
                <a:ln>
                  <a:noFill/>
                </a:ln>
                <a:solidFill>
                  <a:srgbClr val="DC143C"/>
                </a:solidFill>
                <a:effectLst/>
                <a:latin typeface="Times New Roman" panose="02020603050405020304" pitchFamily="18" charset="0"/>
                <a:cs typeface="Times New Roman" panose="02020603050405020304" pitchFamily="18" charset="0"/>
              </a:rPr>
              <a:t>xlabel</a:t>
            </a:r>
            <a:r>
              <a:rPr kumimoji="0" lang="en-US" altLang="en-US" b="0" i="0" u="none" strike="noStrike" cap="none" normalizeH="0" baseline="0" dirty="0">
                <a:ln>
                  <a:noFill/>
                </a:ln>
                <a:solidFill>
                  <a:srgbClr val="DC143C"/>
                </a:solidFill>
                <a:effectLst/>
                <a:latin typeface="Times New Roman" panose="02020603050405020304" pitchFamily="18" charset="0"/>
                <a:cs typeface="Times New Roman" panose="02020603050405020304" pitchFamily="18" charset="0"/>
              </a:rPr>
              <a:t>()</a:t>
            </a:r>
            <a:r>
              <a:rPr kumimoji="0" lang="en-US" altLang="en-US"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and </a:t>
            </a:r>
            <a:r>
              <a:rPr kumimoji="0" lang="en-US" altLang="en-US" b="0" i="0" u="none" strike="noStrike" cap="none" normalizeH="0" baseline="0" dirty="0" err="1">
                <a:ln>
                  <a:noFill/>
                </a:ln>
                <a:solidFill>
                  <a:srgbClr val="DC143C"/>
                </a:solidFill>
                <a:effectLst/>
                <a:latin typeface="Times New Roman" panose="02020603050405020304" pitchFamily="18" charset="0"/>
                <a:cs typeface="Times New Roman" panose="02020603050405020304" pitchFamily="18" charset="0"/>
              </a:rPr>
              <a:t>ylabel</a:t>
            </a:r>
            <a:r>
              <a:rPr kumimoji="0" lang="en-US" altLang="en-US" b="0" i="0" u="none" strike="noStrike" cap="none" normalizeH="0" baseline="0" dirty="0">
                <a:ln>
                  <a:noFill/>
                </a:ln>
                <a:solidFill>
                  <a:srgbClr val="DC143C"/>
                </a:solidFill>
                <a:effectLst/>
                <a:latin typeface="Times New Roman" panose="02020603050405020304" pitchFamily="18" charset="0"/>
                <a:cs typeface="Times New Roman" panose="02020603050405020304" pitchFamily="18" charset="0"/>
              </a:rPr>
              <a:t>()</a:t>
            </a:r>
            <a:r>
              <a:rPr kumimoji="0" lang="en-US" altLang="en-US"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functions to set a label for the x- and y-axis</a:t>
            </a:r>
            <a:endParaRPr kumimoji="0" lang="en-US"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8747BBC5-0E0C-41DC-B72D-064D87BCC4FA}"/>
              </a:ext>
            </a:extLst>
          </p:cNvPr>
          <p:cNvSpPr txBox="1"/>
          <p:nvPr/>
        </p:nvSpPr>
        <p:spPr>
          <a:xfrm>
            <a:off x="218050" y="2419368"/>
            <a:ext cx="3946409" cy="646331"/>
          </a:xfrm>
          <a:prstGeom prst="rect">
            <a:avLst/>
          </a:prstGeom>
          <a:noFill/>
        </p:spPr>
        <p:txBody>
          <a:bodyPr wrap="square">
            <a:spAutoFit/>
          </a:bodyPr>
          <a:lstStyle/>
          <a:p>
            <a:pPr algn="l"/>
            <a:r>
              <a:rPr lang="en-GB" b="0" i="0" dirty="0">
                <a:solidFill>
                  <a:srgbClr val="000000"/>
                </a:solidFill>
                <a:effectLst/>
                <a:latin typeface="Segoe UI" panose="020B0502040204020203" pitchFamily="34" charset="0"/>
              </a:rPr>
              <a:t>Example</a:t>
            </a:r>
          </a:p>
          <a:p>
            <a:pPr algn="l"/>
            <a:r>
              <a:rPr lang="en-GB" b="0" i="0" dirty="0">
                <a:solidFill>
                  <a:srgbClr val="000000"/>
                </a:solidFill>
                <a:effectLst/>
                <a:latin typeface="Verdana" panose="020B0604030504040204" pitchFamily="34" charset="0"/>
              </a:rPr>
              <a:t>Add labels to the x- and y-axis:</a:t>
            </a:r>
          </a:p>
        </p:txBody>
      </p:sp>
      <p:sp>
        <p:nvSpPr>
          <p:cNvPr id="9" name="TextBox 8">
            <a:extLst>
              <a:ext uri="{FF2B5EF4-FFF2-40B4-BE49-F238E27FC236}">
                <a16:creationId xmlns:a16="http://schemas.microsoft.com/office/drawing/2014/main" id="{9BCE5916-CF38-43E5-8EFC-6147D55BA971}"/>
              </a:ext>
            </a:extLst>
          </p:cNvPr>
          <p:cNvSpPr txBox="1"/>
          <p:nvPr/>
        </p:nvSpPr>
        <p:spPr>
          <a:xfrm>
            <a:off x="63517" y="3266522"/>
            <a:ext cx="4353950" cy="2677656"/>
          </a:xfrm>
          <a:prstGeom prst="rect">
            <a:avLst/>
          </a:prstGeom>
          <a:noFill/>
        </p:spPr>
        <p:txBody>
          <a:bodyPr wrap="square">
            <a:spAutoFit/>
          </a:bodyPr>
          <a:lstStyle/>
          <a:p>
            <a:r>
              <a:rPr lang="en-US" sz="1400" b="0" i="0" dirty="0">
                <a:solidFill>
                  <a:srgbClr val="0000CD"/>
                </a:solidFill>
                <a:effectLst/>
                <a:latin typeface="Consolas" panose="020B0609020204030204" pitchFamily="49" charset="0"/>
              </a:rPr>
              <a:t>import </a:t>
            </a:r>
            <a:r>
              <a:rPr lang="en-US" sz="1400" b="0" i="0" dirty="0" err="1">
                <a:solidFill>
                  <a:srgbClr val="0000CD"/>
                </a:solidFill>
                <a:effectLst/>
                <a:latin typeface="Consolas" panose="020B0609020204030204" pitchFamily="49" charset="0"/>
              </a:rPr>
              <a:t>numpy</a:t>
            </a:r>
            <a:r>
              <a:rPr lang="en-US" sz="1400" b="0" i="0" dirty="0">
                <a:solidFill>
                  <a:srgbClr val="0000CD"/>
                </a:solidFill>
                <a:effectLst/>
                <a:latin typeface="Consolas" panose="020B0609020204030204" pitchFamily="49" charset="0"/>
              </a:rPr>
              <a:t> as np</a:t>
            </a:r>
          </a:p>
          <a:p>
            <a:r>
              <a:rPr lang="en-US" sz="1400" b="0" i="0" dirty="0">
                <a:solidFill>
                  <a:srgbClr val="0000CD"/>
                </a:solidFill>
                <a:effectLst/>
                <a:latin typeface="Consolas" panose="020B0609020204030204" pitchFamily="49" charset="0"/>
              </a:rPr>
              <a:t>import </a:t>
            </a:r>
            <a:r>
              <a:rPr lang="en-US" sz="1400" b="0" i="0" dirty="0" err="1">
                <a:solidFill>
                  <a:srgbClr val="0000CD"/>
                </a:solidFill>
                <a:effectLst/>
                <a:latin typeface="Consolas" panose="020B0609020204030204" pitchFamily="49" charset="0"/>
              </a:rPr>
              <a:t>matplotlib.pyplot</a:t>
            </a:r>
            <a:r>
              <a:rPr lang="en-US" sz="1400" b="0" i="0" dirty="0">
                <a:solidFill>
                  <a:srgbClr val="0000CD"/>
                </a:solidFill>
                <a:effectLst/>
                <a:latin typeface="Consolas" panose="020B0609020204030204" pitchFamily="49" charset="0"/>
              </a:rPr>
              <a:t> as </a:t>
            </a:r>
            <a:r>
              <a:rPr lang="en-US" sz="1400" b="0" i="0" dirty="0" err="1">
                <a:solidFill>
                  <a:srgbClr val="0000CD"/>
                </a:solidFill>
                <a:effectLst/>
                <a:latin typeface="Consolas" panose="020B0609020204030204" pitchFamily="49" charset="0"/>
              </a:rPr>
              <a:t>plt</a:t>
            </a:r>
            <a:endParaRPr lang="en-US" sz="1400" b="0" i="0" dirty="0">
              <a:solidFill>
                <a:srgbClr val="0000CD"/>
              </a:solidFill>
              <a:effectLst/>
              <a:latin typeface="Consolas" panose="020B0609020204030204" pitchFamily="49" charset="0"/>
            </a:endParaRPr>
          </a:p>
          <a:p>
            <a:endParaRPr lang="en-US" sz="1400" b="0" i="0" dirty="0">
              <a:solidFill>
                <a:srgbClr val="0000CD"/>
              </a:solidFill>
              <a:effectLst/>
              <a:latin typeface="Consolas" panose="020B0609020204030204" pitchFamily="49" charset="0"/>
            </a:endParaRPr>
          </a:p>
          <a:p>
            <a:r>
              <a:rPr lang="en-US" sz="1400" b="0" i="0" dirty="0">
                <a:solidFill>
                  <a:srgbClr val="0000CD"/>
                </a:solidFill>
                <a:effectLst/>
                <a:latin typeface="Consolas" panose="020B0609020204030204" pitchFamily="49" charset="0"/>
              </a:rPr>
              <a:t>x = </a:t>
            </a:r>
            <a:r>
              <a:rPr lang="en-US" sz="1400" b="0" i="0" dirty="0" err="1">
                <a:solidFill>
                  <a:srgbClr val="0000CD"/>
                </a:solidFill>
                <a:effectLst/>
                <a:latin typeface="Consolas" panose="020B0609020204030204" pitchFamily="49" charset="0"/>
              </a:rPr>
              <a:t>np.array</a:t>
            </a:r>
            <a:r>
              <a:rPr lang="en-US" sz="1400" b="0" i="0" dirty="0">
                <a:solidFill>
                  <a:srgbClr val="0000CD"/>
                </a:solidFill>
                <a:effectLst/>
                <a:latin typeface="Consolas" panose="020B0609020204030204" pitchFamily="49" charset="0"/>
              </a:rPr>
              <a:t>([1, 2, 3, 4, 5, 6, 7])</a:t>
            </a:r>
          </a:p>
          <a:p>
            <a:r>
              <a:rPr lang="en-US" sz="1400" b="0" i="0" dirty="0">
                <a:solidFill>
                  <a:srgbClr val="0000CD"/>
                </a:solidFill>
                <a:effectLst/>
                <a:latin typeface="Consolas" panose="020B0609020204030204" pitchFamily="49" charset="0"/>
              </a:rPr>
              <a:t>y = </a:t>
            </a:r>
            <a:r>
              <a:rPr lang="en-US" sz="1400" b="0" i="0" dirty="0" err="1">
                <a:solidFill>
                  <a:srgbClr val="0000CD"/>
                </a:solidFill>
                <a:effectLst/>
                <a:latin typeface="Consolas" panose="020B0609020204030204" pitchFamily="49" charset="0"/>
              </a:rPr>
              <a:t>np.array</a:t>
            </a:r>
            <a:r>
              <a:rPr lang="en-US" sz="1400" b="0" i="0" dirty="0">
                <a:solidFill>
                  <a:srgbClr val="0000CD"/>
                </a:solidFill>
                <a:effectLst/>
                <a:latin typeface="Consolas" panose="020B0609020204030204" pitchFamily="49" charset="0"/>
              </a:rPr>
              <a:t>([2, 4, 6, 8, 10, 12, 14])</a:t>
            </a:r>
          </a:p>
          <a:p>
            <a:endParaRPr lang="en-US" sz="1400" b="0" i="0" dirty="0">
              <a:solidFill>
                <a:srgbClr val="0000CD"/>
              </a:solidFill>
              <a:effectLst/>
              <a:latin typeface="Consolas" panose="020B0609020204030204" pitchFamily="49" charset="0"/>
            </a:endParaRPr>
          </a:p>
          <a:p>
            <a:r>
              <a:rPr lang="en-US" sz="1400" b="0" i="0" dirty="0" err="1">
                <a:solidFill>
                  <a:srgbClr val="0000CD"/>
                </a:solidFill>
                <a:effectLst/>
                <a:latin typeface="Consolas" panose="020B0609020204030204" pitchFamily="49" charset="0"/>
              </a:rPr>
              <a:t>plt.plot</a:t>
            </a:r>
            <a:r>
              <a:rPr lang="en-US" sz="1400" b="0" i="0" dirty="0">
                <a:solidFill>
                  <a:srgbClr val="0000CD"/>
                </a:solidFill>
                <a:effectLst/>
                <a:latin typeface="Consolas" panose="020B0609020204030204" pitchFamily="49" charset="0"/>
              </a:rPr>
              <a:t>(x, y)</a:t>
            </a:r>
          </a:p>
          <a:p>
            <a:endParaRPr lang="en-US" sz="1400" b="0" i="0" dirty="0">
              <a:solidFill>
                <a:srgbClr val="0000CD"/>
              </a:solidFill>
              <a:effectLst/>
              <a:latin typeface="Consolas" panose="020B0609020204030204" pitchFamily="49" charset="0"/>
            </a:endParaRPr>
          </a:p>
          <a:p>
            <a:r>
              <a:rPr lang="en-US" sz="1400" b="0" i="0" dirty="0" err="1">
                <a:solidFill>
                  <a:srgbClr val="0000CD"/>
                </a:solidFill>
                <a:effectLst/>
                <a:latin typeface="Consolas" panose="020B0609020204030204" pitchFamily="49" charset="0"/>
              </a:rPr>
              <a:t>plt.xlabel</a:t>
            </a:r>
            <a:r>
              <a:rPr lang="en-US" sz="1400" b="0" i="0" dirty="0">
                <a:solidFill>
                  <a:srgbClr val="0000CD"/>
                </a:solidFill>
                <a:effectLst/>
                <a:latin typeface="Consolas" panose="020B0609020204030204" pitchFamily="49" charset="0"/>
              </a:rPr>
              <a:t>("</a:t>
            </a:r>
            <a:r>
              <a:rPr lang="en-US" sz="1400" b="0" i="0" dirty="0" err="1">
                <a:solidFill>
                  <a:srgbClr val="0000CD"/>
                </a:solidFill>
                <a:effectLst/>
                <a:latin typeface="Consolas" panose="020B0609020204030204" pitchFamily="49" charset="0"/>
              </a:rPr>
              <a:t>Amper</a:t>
            </a:r>
            <a:r>
              <a:rPr lang="en-US" sz="1400" b="0" i="0" dirty="0">
                <a:solidFill>
                  <a:srgbClr val="0000CD"/>
                </a:solidFill>
                <a:effectLst/>
                <a:latin typeface="Consolas" panose="020B0609020204030204" pitchFamily="49" charset="0"/>
              </a:rPr>
              <a:t>")</a:t>
            </a:r>
          </a:p>
          <a:p>
            <a:r>
              <a:rPr lang="en-US" sz="1400" b="0" i="0" dirty="0" err="1">
                <a:solidFill>
                  <a:srgbClr val="0000CD"/>
                </a:solidFill>
                <a:effectLst/>
                <a:latin typeface="Consolas" panose="020B0609020204030204" pitchFamily="49" charset="0"/>
              </a:rPr>
              <a:t>plt.ylabel</a:t>
            </a:r>
            <a:r>
              <a:rPr lang="en-US" sz="1400" b="0" i="0" dirty="0">
                <a:solidFill>
                  <a:srgbClr val="0000CD"/>
                </a:solidFill>
                <a:effectLst/>
                <a:latin typeface="Consolas" panose="020B0609020204030204" pitchFamily="49" charset="0"/>
              </a:rPr>
              <a:t>("Volt")</a:t>
            </a:r>
          </a:p>
          <a:p>
            <a:endParaRPr lang="en-US" sz="1400" b="0" i="0" dirty="0">
              <a:solidFill>
                <a:srgbClr val="0000CD"/>
              </a:solidFill>
              <a:effectLst/>
              <a:latin typeface="Consolas" panose="020B0609020204030204" pitchFamily="49" charset="0"/>
            </a:endParaRPr>
          </a:p>
          <a:p>
            <a:r>
              <a:rPr lang="en-US" sz="1400" b="0" i="0" dirty="0" err="1">
                <a:solidFill>
                  <a:srgbClr val="0000CD"/>
                </a:solidFill>
                <a:effectLst/>
                <a:latin typeface="Consolas" panose="020B0609020204030204" pitchFamily="49" charset="0"/>
              </a:rPr>
              <a:t>plt.show</a:t>
            </a:r>
            <a:r>
              <a:rPr lang="en-US" sz="1400" b="0" i="0" dirty="0">
                <a:solidFill>
                  <a:srgbClr val="0000CD"/>
                </a:solidFill>
                <a:effectLst/>
                <a:latin typeface="Consolas" panose="020B0609020204030204" pitchFamily="49" charset="0"/>
              </a:rPr>
              <a:t>()</a:t>
            </a:r>
            <a:endParaRPr lang="en-US" sz="1400" dirty="0"/>
          </a:p>
        </p:txBody>
      </p:sp>
      <p:pic>
        <p:nvPicPr>
          <p:cNvPr id="13" name="Picture 12">
            <a:extLst>
              <a:ext uri="{FF2B5EF4-FFF2-40B4-BE49-F238E27FC236}">
                <a16:creationId xmlns:a16="http://schemas.microsoft.com/office/drawing/2014/main" id="{729D6DC3-52D0-48C5-8FD5-393B519870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64459" y="2218544"/>
            <a:ext cx="4979541" cy="3725634"/>
          </a:xfrm>
          <a:prstGeom prst="rect">
            <a:avLst/>
          </a:prstGeom>
        </p:spPr>
      </p:pic>
    </p:spTree>
    <p:extLst>
      <p:ext uri="{BB962C8B-B14F-4D97-AF65-F5344CB8AC3E}">
        <p14:creationId xmlns:p14="http://schemas.microsoft.com/office/powerpoint/2010/main" val="4494281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7E46D64-D276-4BFD-A80B-1E17F65C7AC5}"/>
              </a:ext>
            </a:extLst>
          </p:cNvPr>
          <p:cNvSpPr>
            <a:spLocks noChangeArrowheads="1"/>
          </p:cNvSpPr>
          <p:nvPr/>
        </p:nvSpPr>
        <p:spPr bwMode="auto">
          <a:xfrm>
            <a:off x="200694" y="246271"/>
            <a:ext cx="8102991" cy="733478"/>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88872" rIns="0" bIns="88872"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FF0000"/>
                </a:solidFill>
                <a:effectLst/>
                <a:latin typeface="Segoe UI" panose="020B0502040204020203" pitchFamily="34" charset="0"/>
                <a:cs typeface="Segoe UI" panose="020B0502040204020203" pitchFamily="34" charset="0"/>
              </a:rPr>
              <a:t>Create a Title for a Plot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Verdana" panose="020B0604030504040204" pitchFamily="34" charset="0"/>
              </a:rPr>
              <a:t>With </a:t>
            </a:r>
            <a:r>
              <a:rPr kumimoji="0" lang="en-US" altLang="en-US" sz="1600" b="0" i="0" u="none" strike="noStrike" cap="none" normalizeH="0" baseline="0" dirty="0" err="1">
                <a:ln>
                  <a:noFill/>
                </a:ln>
                <a:solidFill>
                  <a:srgbClr val="000000"/>
                </a:solidFill>
                <a:effectLst/>
                <a:latin typeface="Verdana" panose="020B0604030504040204" pitchFamily="34" charset="0"/>
              </a:rPr>
              <a:t>Pyplot</a:t>
            </a:r>
            <a:r>
              <a:rPr kumimoji="0" lang="en-US" altLang="en-US" sz="1600" b="0" i="0" u="none" strike="noStrike" cap="none" normalizeH="0" baseline="0" dirty="0">
                <a:ln>
                  <a:noFill/>
                </a:ln>
                <a:solidFill>
                  <a:srgbClr val="000000"/>
                </a:solidFill>
                <a:effectLst/>
                <a:latin typeface="Verdana" panose="020B0604030504040204" pitchFamily="34" charset="0"/>
              </a:rPr>
              <a:t>, you can use the </a:t>
            </a:r>
            <a:r>
              <a:rPr kumimoji="0" lang="en-US" altLang="en-US" sz="1600" b="0" i="0" u="none" strike="noStrike" cap="none" normalizeH="0" baseline="0" dirty="0">
                <a:ln>
                  <a:noFill/>
                </a:ln>
                <a:solidFill>
                  <a:srgbClr val="DC143C"/>
                </a:solidFill>
                <a:effectLst/>
                <a:latin typeface="Consolas" panose="020B0609020204030204" pitchFamily="49" charset="0"/>
              </a:rPr>
              <a:t>title()</a:t>
            </a:r>
            <a:r>
              <a:rPr kumimoji="0" lang="en-US" altLang="en-US" sz="1600" b="0" i="0" u="none" strike="noStrike" cap="none" normalizeH="0" baseline="0" dirty="0">
                <a:ln>
                  <a:noFill/>
                </a:ln>
                <a:solidFill>
                  <a:srgbClr val="000000"/>
                </a:solidFill>
                <a:effectLst/>
                <a:latin typeface="Verdana" panose="020B0604030504040204" pitchFamily="34" charset="0"/>
              </a:rPr>
              <a:t> function to set a title for the plot.</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
        <p:nvSpPr>
          <p:cNvPr id="4" name="TextBox 3">
            <a:extLst>
              <a:ext uri="{FF2B5EF4-FFF2-40B4-BE49-F238E27FC236}">
                <a16:creationId xmlns:a16="http://schemas.microsoft.com/office/drawing/2014/main" id="{1AEF2970-BAD9-4BDC-93A8-B30E96207067}"/>
              </a:ext>
            </a:extLst>
          </p:cNvPr>
          <p:cNvSpPr txBox="1"/>
          <p:nvPr/>
        </p:nvSpPr>
        <p:spPr>
          <a:xfrm>
            <a:off x="200694" y="1206311"/>
            <a:ext cx="7561385" cy="646331"/>
          </a:xfrm>
          <a:prstGeom prst="rect">
            <a:avLst/>
          </a:prstGeom>
          <a:noFill/>
        </p:spPr>
        <p:txBody>
          <a:bodyPr wrap="square">
            <a:spAutoFit/>
          </a:bodyPr>
          <a:lstStyle/>
          <a:p>
            <a:pPr algn="l"/>
            <a:r>
              <a:rPr lang="en-GB" b="0" i="0" dirty="0">
                <a:solidFill>
                  <a:srgbClr val="000000"/>
                </a:solidFill>
                <a:effectLst/>
                <a:latin typeface="Segoe UI" panose="020B0502040204020203" pitchFamily="34" charset="0"/>
              </a:rPr>
              <a:t>Example</a:t>
            </a:r>
          </a:p>
          <a:p>
            <a:pPr algn="l"/>
            <a:r>
              <a:rPr lang="en-GB" b="0" i="0" dirty="0">
                <a:solidFill>
                  <a:srgbClr val="000000"/>
                </a:solidFill>
                <a:effectLst/>
                <a:latin typeface="Verdana" panose="020B0604030504040204" pitchFamily="34" charset="0"/>
              </a:rPr>
              <a:t>Add a plot title and labels for the x- and y-axis:</a:t>
            </a:r>
          </a:p>
        </p:txBody>
      </p:sp>
      <p:sp>
        <p:nvSpPr>
          <p:cNvPr id="6" name="TextBox 5">
            <a:extLst>
              <a:ext uri="{FF2B5EF4-FFF2-40B4-BE49-F238E27FC236}">
                <a16:creationId xmlns:a16="http://schemas.microsoft.com/office/drawing/2014/main" id="{1EB19A1C-37A5-498E-972F-AE0C86B4D962}"/>
              </a:ext>
            </a:extLst>
          </p:cNvPr>
          <p:cNvSpPr txBox="1"/>
          <p:nvPr/>
        </p:nvSpPr>
        <p:spPr>
          <a:xfrm>
            <a:off x="105507" y="2318662"/>
            <a:ext cx="3833447" cy="3693319"/>
          </a:xfrm>
          <a:prstGeom prst="rect">
            <a:avLst/>
          </a:prstGeom>
          <a:noFill/>
        </p:spPr>
        <p:txBody>
          <a:bodyPr wrap="square">
            <a:spAutoFit/>
          </a:bodyPr>
          <a:lstStyle/>
          <a:p>
            <a:r>
              <a:rPr lang="en-US" dirty="0"/>
              <a:t>import </a:t>
            </a:r>
            <a:r>
              <a:rPr lang="en-US" dirty="0" err="1"/>
              <a:t>numpy</a:t>
            </a:r>
            <a:r>
              <a:rPr lang="en-US" dirty="0"/>
              <a:t> as np</a:t>
            </a:r>
          </a:p>
          <a:p>
            <a:r>
              <a:rPr lang="en-US" dirty="0"/>
              <a:t>import </a:t>
            </a:r>
            <a:r>
              <a:rPr lang="en-US" dirty="0" err="1"/>
              <a:t>matplotlib.pyplot</a:t>
            </a:r>
            <a:r>
              <a:rPr lang="en-US" dirty="0"/>
              <a:t> as </a:t>
            </a:r>
            <a:r>
              <a:rPr lang="en-US" dirty="0" err="1"/>
              <a:t>plt</a:t>
            </a:r>
            <a:endParaRPr lang="en-US" dirty="0"/>
          </a:p>
          <a:p>
            <a:endParaRPr lang="en-US" dirty="0"/>
          </a:p>
          <a:p>
            <a:r>
              <a:rPr lang="en-US" dirty="0"/>
              <a:t>x = </a:t>
            </a:r>
            <a:r>
              <a:rPr lang="en-US" dirty="0" err="1"/>
              <a:t>np.array</a:t>
            </a:r>
            <a:r>
              <a:rPr lang="en-US" dirty="0"/>
              <a:t>([1, 2, 3, 4, 5, 6, 7])</a:t>
            </a:r>
          </a:p>
          <a:p>
            <a:r>
              <a:rPr lang="en-US" dirty="0"/>
              <a:t>y = </a:t>
            </a:r>
            <a:r>
              <a:rPr lang="en-US" dirty="0" err="1"/>
              <a:t>np.array</a:t>
            </a:r>
            <a:r>
              <a:rPr lang="en-US" dirty="0"/>
              <a:t>([2, 4, 6, 8, 10, 12, 14])</a:t>
            </a:r>
          </a:p>
          <a:p>
            <a:endParaRPr lang="en-US" dirty="0"/>
          </a:p>
          <a:p>
            <a:r>
              <a:rPr lang="en-US" dirty="0" err="1"/>
              <a:t>plt.plot</a:t>
            </a:r>
            <a:r>
              <a:rPr lang="en-US" dirty="0"/>
              <a:t>(x, y)</a:t>
            </a:r>
          </a:p>
          <a:p>
            <a:endParaRPr lang="en-US" dirty="0"/>
          </a:p>
          <a:p>
            <a:r>
              <a:rPr lang="en-US" dirty="0" err="1"/>
              <a:t>plt.title</a:t>
            </a:r>
            <a:r>
              <a:rPr lang="en-US" dirty="0"/>
              <a:t>("Ohm's law")</a:t>
            </a:r>
          </a:p>
          <a:p>
            <a:r>
              <a:rPr lang="en-US" dirty="0" err="1"/>
              <a:t>plt.xlabel</a:t>
            </a:r>
            <a:r>
              <a:rPr lang="en-US" dirty="0"/>
              <a:t>("</a:t>
            </a:r>
            <a:r>
              <a:rPr lang="en-US" dirty="0" err="1"/>
              <a:t>Amper</a:t>
            </a:r>
            <a:r>
              <a:rPr lang="en-US" dirty="0"/>
              <a:t>")</a:t>
            </a:r>
          </a:p>
          <a:p>
            <a:r>
              <a:rPr lang="en-US" dirty="0" err="1"/>
              <a:t>plt.ylabel</a:t>
            </a:r>
            <a:r>
              <a:rPr lang="en-US" dirty="0"/>
              <a:t>("Volt")</a:t>
            </a:r>
          </a:p>
          <a:p>
            <a:endParaRPr lang="en-US" dirty="0"/>
          </a:p>
          <a:p>
            <a:r>
              <a:rPr lang="en-US" dirty="0" err="1"/>
              <a:t>plt.show</a:t>
            </a:r>
            <a:r>
              <a:rPr lang="en-US" dirty="0"/>
              <a:t>() </a:t>
            </a:r>
          </a:p>
        </p:txBody>
      </p:sp>
      <p:pic>
        <p:nvPicPr>
          <p:cNvPr id="8" name="Picture 7">
            <a:extLst>
              <a:ext uri="{FF2B5EF4-FFF2-40B4-BE49-F238E27FC236}">
                <a16:creationId xmlns:a16="http://schemas.microsoft.com/office/drawing/2014/main" id="{6D98E99D-8C10-42CB-888C-18548A1495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4597" y="2085651"/>
            <a:ext cx="5413896" cy="4159339"/>
          </a:xfrm>
          <a:prstGeom prst="rect">
            <a:avLst/>
          </a:prstGeom>
        </p:spPr>
      </p:pic>
    </p:spTree>
    <p:extLst>
      <p:ext uri="{BB962C8B-B14F-4D97-AF65-F5344CB8AC3E}">
        <p14:creationId xmlns:p14="http://schemas.microsoft.com/office/powerpoint/2010/main" val="621051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7039" y="0"/>
            <a:ext cx="6244017" cy="523220"/>
          </a:xfrm>
          <a:prstGeom prst="rect">
            <a:avLst/>
          </a:prstGeom>
        </p:spPr>
        <p:txBody>
          <a:bodyPr wrap="none">
            <a:spAutoFit/>
          </a:bodyPr>
          <a:lstStyle/>
          <a:p>
            <a:r>
              <a:rPr lang="en-US" sz="2800" b="1" dirty="0">
                <a:ln w="22225">
                  <a:solidFill>
                    <a:schemeClr val="accent2"/>
                  </a:solidFill>
                  <a:prstDash val="solid"/>
                </a:ln>
                <a:solidFill>
                  <a:schemeClr val="accent6">
                    <a:lumMod val="50000"/>
                  </a:schemeClr>
                </a:solidFill>
                <a:latin typeface="Times New Roman" panose="02020603050405020304" pitchFamily="18" charset="0"/>
                <a:cs typeface="Times New Roman" panose="02020603050405020304" pitchFamily="18" charset="0"/>
              </a:rPr>
              <a:t>Style and Formatting </a:t>
            </a:r>
            <a:r>
              <a:rPr lang="en-US" sz="2800" dirty="0">
                <a:solidFill>
                  <a:srgbClr val="DE7E18"/>
                </a:solidFill>
                <a:latin typeface="Times New Roman" panose="02020603050405020304" pitchFamily="18" charset="0"/>
                <a:cs typeface="Times New Roman" panose="02020603050405020304" pitchFamily="18" charset="0"/>
              </a:rPr>
              <a:t>plotting</a:t>
            </a:r>
            <a:r>
              <a:rPr lang="en-US" sz="2800" b="1" dirty="0">
                <a:ln w="22225">
                  <a:solidFill>
                    <a:schemeClr val="accent2"/>
                  </a:solidFill>
                  <a:prstDash val="solid"/>
                </a:ln>
                <a:solidFill>
                  <a:schemeClr val="accent6">
                    <a:lumMod val="50000"/>
                  </a:schemeClr>
                </a:solidFill>
                <a:latin typeface="Times New Roman" panose="02020603050405020304" pitchFamily="18" charset="0"/>
                <a:cs typeface="Times New Roman" panose="02020603050405020304" pitchFamily="18" charset="0"/>
              </a:rPr>
              <a:t> in Python</a:t>
            </a:r>
            <a:endParaRPr lang="ar-IQ" sz="2800" b="1" dirty="0">
              <a:ln w="22225">
                <a:solidFill>
                  <a:schemeClr val="accent2"/>
                </a:solidFill>
                <a:prstDash val="solid"/>
              </a:ln>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886BFDC9-B666-4FB1-A7EE-DBB810A9432E}"/>
              </a:ext>
            </a:extLst>
          </p:cNvPr>
          <p:cNvSpPr txBox="1"/>
          <p:nvPr/>
        </p:nvSpPr>
        <p:spPr>
          <a:xfrm>
            <a:off x="-1" y="1939778"/>
            <a:ext cx="4890655" cy="3693319"/>
          </a:xfrm>
          <a:prstGeom prst="rect">
            <a:avLst/>
          </a:prstGeom>
          <a:noFill/>
          <a:ln>
            <a:solidFill>
              <a:srgbClr val="00B0F0"/>
            </a:solidFill>
          </a:ln>
        </p:spPr>
        <p:txBody>
          <a:bodyPr wrap="square">
            <a:spAutoFit/>
          </a:bodyPr>
          <a:lstStyle/>
          <a:p>
            <a:r>
              <a:rPr lang="en-US" dirty="0"/>
              <a:t>import </a:t>
            </a:r>
            <a:r>
              <a:rPr lang="en-US" dirty="0" err="1"/>
              <a:t>numpy</a:t>
            </a:r>
            <a:r>
              <a:rPr lang="en-US" dirty="0"/>
              <a:t> as np</a:t>
            </a:r>
          </a:p>
          <a:p>
            <a:r>
              <a:rPr lang="en-US" dirty="0"/>
              <a:t>import </a:t>
            </a:r>
            <a:r>
              <a:rPr lang="en-US" dirty="0" err="1"/>
              <a:t>matplotlib.pyplot</a:t>
            </a:r>
            <a:r>
              <a:rPr lang="en-US" dirty="0"/>
              <a:t> as </a:t>
            </a:r>
            <a:r>
              <a:rPr lang="en-US" dirty="0" err="1"/>
              <a:t>plt</a:t>
            </a:r>
            <a:endParaRPr lang="en-US" dirty="0"/>
          </a:p>
          <a:p>
            <a:endParaRPr lang="en-US" dirty="0"/>
          </a:p>
          <a:p>
            <a:r>
              <a:rPr lang="en-US" dirty="0"/>
              <a:t>x = </a:t>
            </a:r>
            <a:r>
              <a:rPr lang="en-US" dirty="0" err="1"/>
              <a:t>np.array</a:t>
            </a:r>
            <a:r>
              <a:rPr lang="en-US" dirty="0"/>
              <a:t>([1, 2, 3, 4, 5, 6, 7])</a:t>
            </a:r>
          </a:p>
          <a:p>
            <a:r>
              <a:rPr lang="en-US" dirty="0"/>
              <a:t>y = </a:t>
            </a:r>
            <a:r>
              <a:rPr lang="en-US" dirty="0" err="1"/>
              <a:t>np.array</a:t>
            </a:r>
            <a:r>
              <a:rPr lang="en-US" dirty="0"/>
              <a:t>([2, 4, 6, 8, 10, 12, 14])</a:t>
            </a:r>
          </a:p>
          <a:p>
            <a:endParaRPr lang="en-US" dirty="0"/>
          </a:p>
          <a:p>
            <a:r>
              <a:rPr lang="en-US" dirty="0" err="1"/>
              <a:t>plt.plot</a:t>
            </a:r>
            <a:r>
              <a:rPr lang="en-US" dirty="0"/>
              <a:t>(x, y)</a:t>
            </a:r>
          </a:p>
          <a:p>
            <a:endParaRPr lang="en-US" dirty="0"/>
          </a:p>
          <a:p>
            <a:r>
              <a:rPr lang="en-US" dirty="0"/>
              <a:t>plt.title("Ohm's </a:t>
            </a:r>
            <a:r>
              <a:rPr lang="en-US" dirty="0" err="1"/>
              <a:t>law",</a:t>
            </a:r>
            <a:r>
              <a:rPr lang="en-US" dirty="0" err="1">
                <a:highlight>
                  <a:srgbClr val="FFFF00"/>
                </a:highlight>
              </a:rPr>
              <a:t>loc</a:t>
            </a:r>
            <a:r>
              <a:rPr lang="en-US" dirty="0">
                <a:highlight>
                  <a:srgbClr val="FFFF00"/>
                </a:highlight>
              </a:rPr>
              <a:t>="right")</a:t>
            </a:r>
          </a:p>
          <a:p>
            <a:r>
              <a:rPr lang="en-US" dirty="0" err="1"/>
              <a:t>plt.xlabel</a:t>
            </a:r>
            <a:r>
              <a:rPr lang="en-US" dirty="0"/>
              <a:t>("Amper")</a:t>
            </a:r>
          </a:p>
          <a:p>
            <a:r>
              <a:rPr lang="en-US" dirty="0" err="1"/>
              <a:t>plt.ylabel</a:t>
            </a:r>
            <a:r>
              <a:rPr lang="en-US" dirty="0"/>
              <a:t>("Volt")</a:t>
            </a:r>
          </a:p>
          <a:p>
            <a:endParaRPr lang="en-US" dirty="0"/>
          </a:p>
          <a:p>
            <a:r>
              <a:rPr lang="en-US" dirty="0" err="1"/>
              <a:t>plt.show</a:t>
            </a:r>
            <a:r>
              <a:rPr lang="en-US" dirty="0"/>
              <a:t>() </a:t>
            </a:r>
          </a:p>
        </p:txBody>
      </p:sp>
      <p:sp>
        <p:nvSpPr>
          <p:cNvPr id="4" name="Rectangle 1">
            <a:extLst>
              <a:ext uri="{FF2B5EF4-FFF2-40B4-BE49-F238E27FC236}">
                <a16:creationId xmlns:a16="http://schemas.microsoft.com/office/drawing/2014/main" id="{6BAF57A7-1105-4EF6-804D-F4B8B73D24CD}"/>
              </a:ext>
            </a:extLst>
          </p:cNvPr>
          <p:cNvSpPr>
            <a:spLocks noChangeArrowheads="1"/>
          </p:cNvSpPr>
          <p:nvPr/>
        </p:nvSpPr>
        <p:spPr bwMode="auto">
          <a:xfrm>
            <a:off x="339777" y="1144745"/>
            <a:ext cx="8540987" cy="79503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88872" rIns="0" bIns="88872"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2000" dirty="0">
                <a:solidFill>
                  <a:srgbClr val="000000"/>
                </a:solidFill>
                <a:latin typeface="Times New Roman" panose="02020603050405020304" pitchFamily="18" charset="0"/>
                <a:cs typeface="Times New Roman" panose="02020603050405020304" pitchFamily="18" charset="0"/>
              </a:rPr>
              <a:t>You can use the </a:t>
            </a:r>
            <a:r>
              <a:rPr lang="en-US" altLang="en-US" sz="2000" dirty="0">
                <a:solidFill>
                  <a:srgbClr val="DC143C"/>
                </a:solidFill>
                <a:latin typeface="Times New Roman" panose="02020603050405020304" pitchFamily="18" charset="0"/>
                <a:cs typeface="Times New Roman" panose="02020603050405020304" pitchFamily="18" charset="0"/>
              </a:rPr>
              <a:t>loc</a:t>
            </a:r>
            <a:r>
              <a:rPr lang="en-US" altLang="en-US" sz="2000" dirty="0">
                <a:solidFill>
                  <a:srgbClr val="000000"/>
                </a:solidFill>
                <a:latin typeface="Times New Roman" panose="02020603050405020304" pitchFamily="18" charset="0"/>
                <a:cs typeface="Times New Roman" panose="02020603050405020304" pitchFamily="18" charset="0"/>
              </a:rPr>
              <a:t> parameter in </a:t>
            </a:r>
            <a:r>
              <a:rPr lang="en-US" altLang="en-US" sz="2000" dirty="0">
                <a:solidFill>
                  <a:srgbClr val="DC143C"/>
                </a:solidFill>
                <a:latin typeface="Times New Roman" panose="02020603050405020304" pitchFamily="18" charset="0"/>
                <a:cs typeface="Times New Roman" panose="02020603050405020304" pitchFamily="18" charset="0"/>
              </a:rPr>
              <a:t>title()</a:t>
            </a:r>
            <a:r>
              <a:rPr lang="en-US" altLang="en-US" sz="2000" dirty="0">
                <a:solidFill>
                  <a:srgbClr val="000000"/>
                </a:solidFill>
                <a:latin typeface="Times New Roman" panose="02020603050405020304" pitchFamily="18" charset="0"/>
                <a:cs typeface="Times New Roman" panose="02020603050405020304" pitchFamily="18" charset="0"/>
              </a:rPr>
              <a:t> to position the title.</a:t>
            </a:r>
            <a:endParaRPr lang="en-US" altLang="en-US" sz="1200" dirty="0">
              <a:latin typeface="Times New Roman" panose="02020603050405020304" pitchFamily="18" charset="0"/>
              <a:cs typeface="Times New Roman" panose="02020603050405020304" pitchFamily="18" charset="0"/>
            </a:endParaRPr>
          </a:p>
          <a:p>
            <a:pPr defTabSz="914400"/>
            <a:r>
              <a:rPr lang="en-US" altLang="en-US" sz="2000" dirty="0">
                <a:solidFill>
                  <a:srgbClr val="000000"/>
                </a:solidFill>
                <a:latin typeface="Times New Roman" panose="02020603050405020304" pitchFamily="18" charset="0"/>
                <a:cs typeface="Times New Roman" panose="02020603050405020304" pitchFamily="18" charset="0"/>
              </a:rPr>
              <a:t>Legal values are: 'left', 'right', and 'center'. Default value is 'center'.</a:t>
            </a:r>
            <a:endParaRPr lang="en-US" altLang="en-US" sz="36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FFF8CD92-36CC-4C59-B4E5-6C8589D397DA}"/>
              </a:ext>
            </a:extLst>
          </p:cNvPr>
          <p:cNvSpPr txBox="1"/>
          <p:nvPr/>
        </p:nvSpPr>
        <p:spPr>
          <a:xfrm>
            <a:off x="339777" y="683080"/>
            <a:ext cx="3377660" cy="461665"/>
          </a:xfrm>
          <a:prstGeom prst="rect">
            <a:avLst/>
          </a:prstGeom>
          <a:noFill/>
          <a:ln>
            <a:solidFill>
              <a:srgbClr val="FF0000"/>
            </a:solidFill>
          </a:ln>
        </p:spPr>
        <p:txBody>
          <a:bodyPr wrap="square">
            <a:spAutoFit/>
          </a:bodyPr>
          <a:lstStyle/>
          <a:p>
            <a:pPr defTabSz="914400" eaLnBrk="0" fontAlgn="base" hangingPunct="0">
              <a:spcBef>
                <a:spcPct val="0"/>
              </a:spcBef>
              <a:spcAft>
                <a:spcPct val="0"/>
              </a:spcAft>
            </a:pPr>
            <a:r>
              <a:rPr lang="en-US" altLang="en-US" sz="2400" dirty="0">
                <a:solidFill>
                  <a:srgbClr val="000000"/>
                </a:solidFill>
                <a:latin typeface="Segoe UI" panose="020B0502040204020203" pitchFamily="34" charset="0"/>
                <a:cs typeface="Segoe UI" panose="020B0502040204020203" pitchFamily="34" charset="0"/>
              </a:rPr>
              <a:t>Position the Title</a:t>
            </a:r>
          </a:p>
        </p:txBody>
      </p:sp>
      <p:pic>
        <p:nvPicPr>
          <p:cNvPr id="6" name="Picture 5">
            <a:extLst>
              <a:ext uri="{FF2B5EF4-FFF2-40B4-BE49-F238E27FC236}">
                <a16:creationId xmlns:a16="http://schemas.microsoft.com/office/drawing/2014/main" id="{32FBA151-C2FB-434F-B167-EDBF2B8B11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6489" y="1939778"/>
            <a:ext cx="4106850" cy="308013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793382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F339E53-AED0-4CA2-BA6C-9B775F52CA7C}"/>
              </a:ext>
            </a:extLst>
          </p:cNvPr>
          <p:cNvSpPr txBox="1"/>
          <p:nvPr/>
        </p:nvSpPr>
        <p:spPr>
          <a:xfrm>
            <a:off x="186487" y="508945"/>
            <a:ext cx="8789684" cy="369332"/>
          </a:xfrm>
          <a:prstGeom prst="rect">
            <a:avLst/>
          </a:prstGeom>
          <a:noFill/>
        </p:spPr>
        <p:txBody>
          <a:bodyPr wrap="square">
            <a:spAutoFit/>
          </a:bodyPr>
          <a:lstStyle/>
          <a:p>
            <a:r>
              <a:rPr lang="en-US" dirty="0"/>
              <a:t>With </a:t>
            </a:r>
            <a:r>
              <a:rPr lang="en-US" dirty="0" err="1"/>
              <a:t>Pyplot</a:t>
            </a:r>
            <a:r>
              <a:rPr lang="en-US" dirty="0"/>
              <a:t>, you can use the grid() function to add grid lines to the plot.</a:t>
            </a:r>
          </a:p>
        </p:txBody>
      </p:sp>
      <p:sp>
        <p:nvSpPr>
          <p:cNvPr id="3" name="TextBox 2">
            <a:extLst>
              <a:ext uri="{FF2B5EF4-FFF2-40B4-BE49-F238E27FC236}">
                <a16:creationId xmlns:a16="http://schemas.microsoft.com/office/drawing/2014/main" id="{BA566C60-BBC2-4473-B016-C6250797BA46}"/>
              </a:ext>
            </a:extLst>
          </p:cNvPr>
          <p:cNvSpPr txBox="1"/>
          <p:nvPr/>
        </p:nvSpPr>
        <p:spPr>
          <a:xfrm>
            <a:off x="257334" y="94125"/>
            <a:ext cx="3155429" cy="400110"/>
          </a:xfrm>
          <a:prstGeom prst="rect">
            <a:avLst/>
          </a:prstGeom>
          <a:solidFill>
            <a:schemeClr val="accent2">
              <a:lumMod val="40000"/>
              <a:lumOff val="60000"/>
            </a:schemeClr>
          </a:solidFill>
        </p:spPr>
        <p:txBody>
          <a:bodyPr wrap="square">
            <a:spAutoFit/>
          </a:bodyPr>
          <a:lstStyle/>
          <a:p>
            <a:r>
              <a:rPr lang="en-US" sz="2000" dirty="0">
                <a:latin typeface="Times New Roman" panose="02020603050405020304" pitchFamily="18" charset="0"/>
                <a:cs typeface="Times New Roman" panose="02020603050405020304" pitchFamily="18" charset="0"/>
              </a:rPr>
              <a:t>Add Grid Lines to a Plot </a:t>
            </a:r>
          </a:p>
        </p:txBody>
      </p:sp>
      <p:sp>
        <p:nvSpPr>
          <p:cNvPr id="4" name="TextBox 3">
            <a:extLst>
              <a:ext uri="{FF2B5EF4-FFF2-40B4-BE49-F238E27FC236}">
                <a16:creationId xmlns:a16="http://schemas.microsoft.com/office/drawing/2014/main" id="{4B0DF81A-E797-4FC7-914E-2247C2209557}"/>
              </a:ext>
            </a:extLst>
          </p:cNvPr>
          <p:cNvSpPr txBox="1"/>
          <p:nvPr/>
        </p:nvSpPr>
        <p:spPr>
          <a:xfrm>
            <a:off x="117427" y="948408"/>
            <a:ext cx="8217103" cy="5016758"/>
          </a:xfrm>
          <a:prstGeom prst="rect">
            <a:avLst/>
          </a:prstGeom>
          <a:noFill/>
        </p:spPr>
        <p:txBody>
          <a:bodyPr wrap="square">
            <a:spAutoFit/>
          </a:bodyPr>
          <a:lstStyle/>
          <a:p>
            <a:r>
              <a:rPr lang="en-US" dirty="0">
                <a:solidFill>
                  <a:srgbClr val="0000CD"/>
                </a:solidFill>
                <a:latin typeface="Consolas" panose="020B0609020204030204" pitchFamily="49" charset="0"/>
              </a:rPr>
              <a:t>import</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numpy</a:t>
            </a:r>
            <a:r>
              <a:rPr lang="en-US" dirty="0">
                <a:solidFill>
                  <a:srgbClr val="000000"/>
                </a:solidFill>
                <a:latin typeface="Consolas" panose="020B0609020204030204" pitchFamily="49" charset="0"/>
              </a:rPr>
              <a:t> </a:t>
            </a:r>
            <a:r>
              <a:rPr lang="en-US" dirty="0">
                <a:solidFill>
                  <a:srgbClr val="0000CD"/>
                </a:solidFill>
                <a:latin typeface="Consolas" panose="020B0609020204030204" pitchFamily="49" charset="0"/>
              </a:rPr>
              <a:t>as</a:t>
            </a:r>
            <a:r>
              <a:rPr lang="en-US" dirty="0">
                <a:solidFill>
                  <a:srgbClr val="000000"/>
                </a:solidFill>
                <a:latin typeface="Consolas" panose="020B0609020204030204" pitchFamily="49" charset="0"/>
              </a:rPr>
              <a:t> np</a:t>
            </a:r>
            <a:r>
              <a:rPr lang="en-US" dirty="0"/>
              <a:t/>
            </a:r>
            <a:br>
              <a:rPr lang="en-US" dirty="0"/>
            </a:br>
            <a:r>
              <a:rPr lang="en-US" dirty="0">
                <a:solidFill>
                  <a:srgbClr val="0000CD"/>
                </a:solidFill>
                <a:latin typeface="Consolas" panose="020B0609020204030204" pitchFamily="49" charset="0"/>
              </a:rPr>
              <a:t>import</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matplotlib.pyplot</a:t>
            </a:r>
            <a:r>
              <a:rPr lang="en-US" dirty="0">
                <a:solidFill>
                  <a:srgbClr val="000000"/>
                </a:solidFill>
                <a:latin typeface="Consolas" panose="020B0609020204030204" pitchFamily="49" charset="0"/>
              </a:rPr>
              <a:t> </a:t>
            </a:r>
            <a:r>
              <a:rPr lang="en-US" dirty="0">
                <a:solidFill>
                  <a:srgbClr val="0000CD"/>
                </a:solidFill>
                <a:latin typeface="Consolas" panose="020B0609020204030204" pitchFamily="49" charset="0"/>
              </a:rPr>
              <a:t>as</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plt</a:t>
            </a:r>
            <a:r>
              <a:rPr lang="en-US" dirty="0"/>
              <a:t/>
            </a:r>
            <a:br>
              <a:rPr lang="en-US" dirty="0"/>
            </a:br>
            <a:r>
              <a:rPr lang="es-ES" dirty="0">
                <a:solidFill>
                  <a:srgbClr val="000000"/>
                </a:solidFill>
                <a:latin typeface="Consolas" panose="020B0609020204030204" pitchFamily="49" charset="0"/>
              </a:rPr>
              <a:t>x = </a:t>
            </a:r>
            <a:r>
              <a:rPr lang="es-ES" dirty="0" err="1">
                <a:solidFill>
                  <a:srgbClr val="000000"/>
                </a:solidFill>
                <a:latin typeface="Consolas" panose="020B0609020204030204" pitchFamily="49" charset="0"/>
              </a:rPr>
              <a:t>np.array</a:t>
            </a:r>
            <a:r>
              <a:rPr lang="es-ES" dirty="0">
                <a:solidFill>
                  <a:srgbClr val="000000"/>
                </a:solidFill>
                <a:latin typeface="Consolas" panose="020B0609020204030204" pitchFamily="49" charset="0"/>
              </a:rPr>
              <a:t>([80, 85, 90, 95, 100, 105, 110, 115, 120, 125])</a:t>
            </a:r>
          </a:p>
          <a:p>
            <a:r>
              <a:rPr lang="es-ES" dirty="0">
                <a:solidFill>
                  <a:srgbClr val="000000"/>
                </a:solidFill>
                <a:latin typeface="Consolas" panose="020B0609020204030204" pitchFamily="49" charset="0"/>
              </a:rPr>
              <a:t>y = </a:t>
            </a:r>
            <a:r>
              <a:rPr lang="es-ES" dirty="0" err="1">
                <a:solidFill>
                  <a:srgbClr val="000000"/>
                </a:solidFill>
                <a:latin typeface="Consolas" panose="020B0609020204030204" pitchFamily="49" charset="0"/>
              </a:rPr>
              <a:t>np.array</a:t>
            </a:r>
            <a:r>
              <a:rPr lang="es-ES" dirty="0">
                <a:solidFill>
                  <a:srgbClr val="000000"/>
                </a:solidFill>
                <a:latin typeface="Consolas" panose="020B0609020204030204" pitchFamily="49" charset="0"/>
              </a:rPr>
              <a:t>([240, 250, 260, 270, 280, 290, 300, 310, 320, 330])</a:t>
            </a:r>
          </a:p>
          <a:p>
            <a:endParaRPr lang="es-ES" dirty="0">
              <a:solidFill>
                <a:srgbClr val="000000"/>
              </a:solidFill>
              <a:latin typeface="Consolas" panose="020B0609020204030204" pitchFamily="49" charset="0"/>
            </a:endParaRPr>
          </a:p>
          <a:p>
            <a:r>
              <a:rPr lang="en-US" sz="2300" dirty="0" err="1">
                <a:solidFill>
                  <a:srgbClr val="000000"/>
                </a:solidFill>
                <a:latin typeface="Consolas" panose="020B0609020204030204" pitchFamily="49" charset="0"/>
              </a:rPr>
              <a:t>plt.title</a:t>
            </a:r>
            <a:r>
              <a:rPr lang="en-US" sz="2300" dirty="0">
                <a:solidFill>
                  <a:srgbClr val="000000"/>
                </a:solidFill>
                <a:latin typeface="Consolas" panose="020B0609020204030204" pitchFamily="49" charset="0"/>
              </a:rPr>
              <a:t>(“Ohm's law”)</a:t>
            </a:r>
          </a:p>
          <a:p>
            <a:r>
              <a:rPr lang="en-US" sz="2300" dirty="0" err="1">
                <a:solidFill>
                  <a:srgbClr val="000000"/>
                </a:solidFill>
                <a:latin typeface="Consolas" panose="020B0609020204030204" pitchFamily="49" charset="0"/>
              </a:rPr>
              <a:t>plt.xlabel</a:t>
            </a:r>
            <a:r>
              <a:rPr lang="en-US" sz="2300" dirty="0">
                <a:solidFill>
                  <a:srgbClr val="000000"/>
                </a:solidFill>
                <a:latin typeface="Consolas" panose="020B0609020204030204" pitchFamily="49" charset="0"/>
              </a:rPr>
              <a:t>(“Amper”)</a:t>
            </a:r>
          </a:p>
          <a:p>
            <a:r>
              <a:rPr lang="en-US" sz="2300" dirty="0" err="1">
                <a:solidFill>
                  <a:srgbClr val="000000"/>
                </a:solidFill>
                <a:latin typeface="Consolas" panose="020B0609020204030204" pitchFamily="49" charset="0"/>
              </a:rPr>
              <a:t>plt.ylabel</a:t>
            </a:r>
            <a:r>
              <a:rPr lang="en-US" sz="2300" dirty="0">
                <a:solidFill>
                  <a:srgbClr val="000000"/>
                </a:solidFill>
                <a:latin typeface="Consolas" panose="020B0609020204030204" pitchFamily="49" charset="0"/>
              </a:rPr>
              <a:t>(“Volt”)</a:t>
            </a:r>
          </a:p>
          <a:p>
            <a:r>
              <a:rPr lang="en-US" sz="2300" dirty="0"/>
              <a:t/>
            </a:r>
            <a:br>
              <a:rPr lang="en-US" sz="2300" dirty="0"/>
            </a:br>
            <a:r>
              <a:rPr lang="en-US" sz="2300" dirty="0"/>
              <a:t/>
            </a:r>
            <a:br>
              <a:rPr lang="en-US" sz="2300" dirty="0"/>
            </a:br>
            <a:r>
              <a:rPr lang="en-US" sz="2300" dirty="0" err="1">
                <a:solidFill>
                  <a:srgbClr val="000000"/>
                </a:solidFill>
                <a:latin typeface="Consolas" panose="020B0609020204030204" pitchFamily="49" charset="0"/>
              </a:rPr>
              <a:t>plt.plot</a:t>
            </a:r>
            <a:r>
              <a:rPr lang="en-US" sz="2300" dirty="0">
                <a:solidFill>
                  <a:srgbClr val="000000"/>
                </a:solidFill>
                <a:latin typeface="Consolas" panose="020B0609020204030204" pitchFamily="49" charset="0"/>
              </a:rPr>
              <a:t>(</a:t>
            </a:r>
            <a:r>
              <a:rPr lang="en-US" sz="2300" dirty="0" err="1">
                <a:solidFill>
                  <a:srgbClr val="000000"/>
                </a:solidFill>
                <a:latin typeface="Consolas" panose="020B0609020204030204" pitchFamily="49" charset="0"/>
              </a:rPr>
              <a:t>x,y</a:t>
            </a:r>
            <a:r>
              <a:rPr lang="en-US" sz="2300" dirty="0">
                <a:solidFill>
                  <a:srgbClr val="000000"/>
                </a:solidFill>
                <a:latin typeface="Consolas" panose="020B0609020204030204" pitchFamily="49" charset="0"/>
              </a:rPr>
              <a:t>)</a:t>
            </a:r>
            <a:r>
              <a:rPr lang="en-US" sz="2300" dirty="0"/>
              <a:t/>
            </a:r>
            <a:br>
              <a:rPr lang="en-US" sz="2300" dirty="0"/>
            </a:br>
            <a:r>
              <a:rPr lang="en-US" sz="2300" dirty="0"/>
              <a:t/>
            </a:r>
            <a:br>
              <a:rPr lang="en-US" sz="2300" dirty="0"/>
            </a:br>
            <a:r>
              <a:rPr lang="en-US" sz="2300" dirty="0" err="1">
                <a:solidFill>
                  <a:srgbClr val="000000"/>
                </a:solidFill>
                <a:latin typeface="Consolas" panose="020B0609020204030204" pitchFamily="49" charset="0"/>
              </a:rPr>
              <a:t>plt.grid</a:t>
            </a:r>
            <a:r>
              <a:rPr lang="en-US" sz="2300" dirty="0">
                <a:solidFill>
                  <a:srgbClr val="000000"/>
                </a:solidFill>
                <a:latin typeface="Consolas" panose="020B0609020204030204" pitchFamily="49" charset="0"/>
              </a:rPr>
              <a:t>()</a:t>
            </a:r>
            <a:r>
              <a:rPr lang="en-US" sz="2300" dirty="0"/>
              <a:t/>
            </a:r>
            <a:br>
              <a:rPr lang="en-US" sz="2300" dirty="0"/>
            </a:br>
            <a:r>
              <a:rPr lang="en-US" sz="2300" dirty="0"/>
              <a:t/>
            </a:r>
            <a:br>
              <a:rPr lang="en-US" sz="2300" dirty="0"/>
            </a:br>
            <a:r>
              <a:rPr lang="en-US" sz="2300" dirty="0" err="1">
                <a:solidFill>
                  <a:srgbClr val="000000"/>
                </a:solidFill>
                <a:latin typeface="Consolas" panose="020B0609020204030204" pitchFamily="49" charset="0"/>
              </a:rPr>
              <a:t>plt.show</a:t>
            </a:r>
            <a:r>
              <a:rPr lang="en-US" sz="2300" dirty="0">
                <a:solidFill>
                  <a:srgbClr val="000000"/>
                </a:solidFill>
                <a:latin typeface="Consolas" panose="020B0609020204030204" pitchFamily="49" charset="0"/>
              </a:rPr>
              <a:t>()</a:t>
            </a:r>
            <a:endParaRPr lang="en-US" sz="2300" dirty="0"/>
          </a:p>
        </p:txBody>
      </p:sp>
      <p:pic>
        <p:nvPicPr>
          <p:cNvPr id="5" name="Picture 4">
            <a:extLst>
              <a:ext uri="{FF2B5EF4-FFF2-40B4-BE49-F238E27FC236}">
                <a16:creationId xmlns:a16="http://schemas.microsoft.com/office/drawing/2014/main" id="{93D30577-086C-428F-85D8-FF576A45D2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93119" y="2305081"/>
            <a:ext cx="5236774" cy="392758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14395001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1C02BFA-96C1-4989-A686-C718B2B499E5}"/>
              </a:ext>
            </a:extLst>
          </p:cNvPr>
          <p:cNvSpPr txBox="1"/>
          <p:nvPr/>
        </p:nvSpPr>
        <p:spPr>
          <a:xfrm>
            <a:off x="0" y="148252"/>
            <a:ext cx="9143999" cy="5663089"/>
          </a:xfrm>
          <a:prstGeom prst="rect">
            <a:avLst/>
          </a:prstGeom>
          <a:noFill/>
        </p:spPr>
        <p:txBody>
          <a:bodyPr wrap="square">
            <a:spAutoFit/>
          </a:bodyPr>
          <a:lstStyle/>
          <a:p>
            <a:r>
              <a:rPr lang="en-US" dirty="0">
                <a:solidFill>
                  <a:srgbClr val="0000CD"/>
                </a:solidFill>
                <a:latin typeface="Consolas" panose="020B0609020204030204" pitchFamily="49" charset="0"/>
              </a:rPr>
              <a:t>import</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numpy</a:t>
            </a:r>
            <a:r>
              <a:rPr lang="en-US" dirty="0">
                <a:solidFill>
                  <a:srgbClr val="000000"/>
                </a:solidFill>
                <a:latin typeface="Consolas" panose="020B0609020204030204" pitchFamily="49" charset="0"/>
              </a:rPr>
              <a:t> </a:t>
            </a:r>
            <a:r>
              <a:rPr lang="en-US" dirty="0">
                <a:solidFill>
                  <a:srgbClr val="0000CD"/>
                </a:solidFill>
                <a:latin typeface="Consolas" panose="020B0609020204030204" pitchFamily="49" charset="0"/>
              </a:rPr>
              <a:t>as</a:t>
            </a:r>
            <a:r>
              <a:rPr lang="en-US" dirty="0">
                <a:solidFill>
                  <a:srgbClr val="000000"/>
                </a:solidFill>
                <a:latin typeface="Consolas" panose="020B0609020204030204" pitchFamily="49" charset="0"/>
              </a:rPr>
              <a:t> np</a:t>
            </a:r>
            <a:r>
              <a:rPr lang="en-US" dirty="0"/>
              <a:t/>
            </a:r>
            <a:br>
              <a:rPr lang="en-US" dirty="0"/>
            </a:br>
            <a:r>
              <a:rPr lang="en-US" dirty="0">
                <a:solidFill>
                  <a:srgbClr val="0000CD"/>
                </a:solidFill>
                <a:latin typeface="Consolas" panose="020B0609020204030204" pitchFamily="49" charset="0"/>
              </a:rPr>
              <a:t>import</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matplotlib.pyplot</a:t>
            </a:r>
            <a:r>
              <a:rPr lang="en-US" dirty="0">
                <a:solidFill>
                  <a:srgbClr val="000000"/>
                </a:solidFill>
                <a:latin typeface="Consolas" panose="020B0609020204030204" pitchFamily="49" charset="0"/>
              </a:rPr>
              <a:t> </a:t>
            </a:r>
            <a:r>
              <a:rPr lang="en-US" dirty="0">
                <a:solidFill>
                  <a:srgbClr val="0000CD"/>
                </a:solidFill>
                <a:latin typeface="Consolas" panose="020B0609020204030204" pitchFamily="49" charset="0"/>
              </a:rPr>
              <a:t>as</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plt</a:t>
            </a:r>
            <a:r>
              <a:rPr lang="en-US" dirty="0"/>
              <a:t/>
            </a:r>
            <a:br>
              <a:rPr lang="en-US" dirty="0"/>
            </a:br>
            <a:r>
              <a:rPr lang="en-US" dirty="0"/>
              <a:t/>
            </a:r>
            <a:br>
              <a:rPr lang="en-US" dirty="0"/>
            </a:br>
            <a:r>
              <a:rPr lang="es-ES" dirty="0">
                <a:solidFill>
                  <a:srgbClr val="000000"/>
                </a:solidFill>
                <a:latin typeface="Consolas" panose="020B0609020204030204" pitchFamily="49" charset="0"/>
              </a:rPr>
              <a:t>x = </a:t>
            </a:r>
            <a:r>
              <a:rPr lang="es-ES" dirty="0" err="1">
                <a:solidFill>
                  <a:srgbClr val="000000"/>
                </a:solidFill>
                <a:latin typeface="Consolas" panose="020B0609020204030204" pitchFamily="49" charset="0"/>
              </a:rPr>
              <a:t>np.array</a:t>
            </a:r>
            <a:r>
              <a:rPr lang="es-ES" dirty="0">
                <a:solidFill>
                  <a:srgbClr val="000000"/>
                </a:solidFill>
                <a:latin typeface="Consolas" panose="020B0609020204030204" pitchFamily="49" charset="0"/>
              </a:rPr>
              <a:t>([80, 85, 90, 95, 100, 105, 110, 115, 120, 125])</a:t>
            </a:r>
          </a:p>
          <a:p>
            <a:r>
              <a:rPr lang="es-ES" dirty="0">
                <a:solidFill>
                  <a:srgbClr val="000000"/>
                </a:solidFill>
                <a:latin typeface="Consolas" panose="020B0609020204030204" pitchFamily="49" charset="0"/>
              </a:rPr>
              <a:t>y = </a:t>
            </a:r>
            <a:r>
              <a:rPr lang="es-ES" dirty="0" err="1">
                <a:solidFill>
                  <a:srgbClr val="000000"/>
                </a:solidFill>
                <a:latin typeface="Consolas" panose="020B0609020204030204" pitchFamily="49" charset="0"/>
              </a:rPr>
              <a:t>np.array</a:t>
            </a:r>
            <a:r>
              <a:rPr lang="es-ES" dirty="0">
                <a:solidFill>
                  <a:srgbClr val="000000"/>
                </a:solidFill>
                <a:latin typeface="Consolas" panose="020B0609020204030204" pitchFamily="49" charset="0"/>
              </a:rPr>
              <a:t>([240, 250, 260, 270, 280, 290, 300, 310, 320, 330])</a:t>
            </a:r>
          </a:p>
          <a:p>
            <a:endParaRPr lang="es-ES" dirty="0">
              <a:solidFill>
                <a:srgbClr val="000000"/>
              </a:solidFill>
              <a:latin typeface="Consolas" panose="020B0609020204030204" pitchFamily="49" charset="0"/>
            </a:endParaRPr>
          </a:p>
          <a:p>
            <a:r>
              <a:rPr lang="en-US" sz="2300" dirty="0" err="1">
                <a:solidFill>
                  <a:srgbClr val="000000"/>
                </a:solidFill>
                <a:latin typeface="Consolas" panose="020B0609020204030204" pitchFamily="49" charset="0"/>
              </a:rPr>
              <a:t>plt.title</a:t>
            </a:r>
            <a:r>
              <a:rPr lang="en-US" sz="2300" dirty="0">
                <a:solidFill>
                  <a:srgbClr val="000000"/>
                </a:solidFill>
                <a:latin typeface="Consolas" panose="020B0609020204030204" pitchFamily="49" charset="0"/>
              </a:rPr>
              <a:t>(“Ohm's law”)</a:t>
            </a:r>
          </a:p>
          <a:p>
            <a:r>
              <a:rPr lang="en-US" sz="2300" dirty="0" err="1">
                <a:solidFill>
                  <a:srgbClr val="000000"/>
                </a:solidFill>
                <a:latin typeface="Consolas" panose="020B0609020204030204" pitchFamily="49" charset="0"/>
              </a:rPr>
              <a:t>plt.xlabel</a:t>
            </a:r>
            <a:r>
              <a:rPr lang="en-US" sz="2300" dirty="0">
                <a:solidFill>
                  <a:srgbClr val="000000"/>
                </a:solidFill>
                <a:latin typeface="Consolas" panose="020B0609020204030204" pitchFamily="49" charset="0"/>
              </a:rPr>
              <a:t>(“Amper”)</a:t>
            </a:r>
          </a:p>
          <a:p>
            <a:r>
              <a:rPr lang="en-US" sz="2300" dirty="0" err="1">
                <a:solidFill>
                  <a:srgbClr val="000000"/>
                </a:solidFill>
                <a:latin typeface="Consolas" panose="020B0609020204030204" pitchFamily="49" charset="0"/>
              </a:rPr>
              <a:t>plt.ylabel</a:t>
            </a:r>
            <a:r>
              <a:rPr lang="en-US" sz="2300" dirty="0">
                <a:solidFill>
                  <a:srgbClr val="000000"/>
                </a:solidFill>
                <a:latin typeface="Consolas" panose="020B0609020204030204" pitchFamily="49" charset="0"/>
              </a:rPr>
              <a:t>(“Volt”)</a:t>
            </a:r>
          </a:p>
          <a:p>
            <a:r>
              <a:rPr lang="en-US" sz="2300" dirty="0"/>
              <a:t/>
            </a:r>
            <a:br>
              <a:rPr lang="en-US" sz="2300" dirty="0"/>
            </a:br>
            <a:r>
              <a:rPr lang="en-US" sz="2300" dirty="0"/>
              <a:t/>
            </a:r>
            <a:br>
              <a:rPr lang="en-US" sz="2300" dirty="0"/>
            </a:br>
            <a:r>
              <a:rPr lang="en-US" sz="2300" dirty="0" err="1">
                <a:solidFill>
                  <a:srgbClr val="000000"/>
                </a:solidFill>
                <a:latin typeface="Consolas" panose="020B0609020204030204" pitchFamily="49" charset="0"/>
              </a:rPr>
              <a:t>plt.plot</a:t>
            </a:r>
            <a:r>
              <a:rPr lang="en-US" sz="2300" dirty="0">
                <a:solidFill>
                  <a:srgbClr val="000000"/>
                </a:solidFill>
                <a:latin typeface="Consolas" panose="020B0609020204030204" pitchFamily="49" charset="0"/>
              </a:rPr>
              <a:t>(</a:t>
            </a:r>
            <a:r>
              <a:rPr lang="en-US" sz="2300" dirty="0" err="1">
                <a:solidFill>
                  <a:srgbClr val="000000"/>
                </a:solidFill>
                <a:latin typeface="Consolas" panose="020B0609020204030204" pitchFamily="49" charset="0"/>
              </a:rPr>
              <a:t>x,y</a:t>
            </a:r>
            <a:r>
              <a:rPr lang="en-US" sz="2300" dirty="0">
                <a:solidFill>
                  <a:srgbClr val="000000"/>
                </a:solidFill>
                <a:latin typeface="Consolas" panose="020B0609020204030204" pitchFamily="49" charset="0"/>
              </a:rPr>
              <a:t>)</a:t>
            </a:r>
          </a:p>
          <a:p>
            <a:r>
              <a:rPr lang="en-US" sz="2300" dirty="0"/>
              <a:t/>
            </a:r>
            <a:br>
              <a:rPr lang="en-US" sz="2300" dirty="0"/>
            </a:br>
            <a:r>
              <a:rPr lang="en-US" sz="2400" b="0" i="0" dirty="0" err="1">
                <a:solidFill>
                  <a:srgbClr val="000000"/>
                </a:solidFill>
                <a:effectLst/>
                <a:highlight>
                  <a:srgbClr val="C0C0C0"/>
                </a:highlight>
                <a:latin typeface="Consolas" panose="020B0609020204030204" pitchFamily="49" charset="0"/>
              </a:rPr>
              <a:t>plt.grid</a:t>
            </a:r>
            <a:r>
              <a:rPr lang="en-US" sz="2400" b="0" i="0" dirty="0">
                <a:solidFill>
                  <a:srgbClr val="000000"/>
                </a:solidFill>
                <a:effectLst/>
                <a:highlight>
                  <a:srgbClr val="C0C0C0"/>
                </a:highlight>
                <a:latin typeface="Consolas" panose="020B0609020204030204" pitchFamily="49" charset="0"/>
              </a:rPr>
              <a:t>(axis=</a:t>
            </a:r>
            <a:r>
              <a:rPr lang="en-US" sz="2400" b="0" i="0" dirty="0">
                <a:solidFill>
                  <a:srgbClr val="A52A2A"/>
                </a:solidFill>
                <a:effectLst/>
                <a:highlight>
                  <a:srgbClr val="C0C0C0"/>
                </a:highlight>
                <a:latin typeface="Consolas" panose="020B0609020204030204" pitchFamily="49" charset="0"/>
              </a:rPr>
              <a:t>‘x’</a:t>
            </a:r>
            <a:r>
              <a:rPr lang="en-US" sz="2400" b="0" i="0" dirty="0">
                <a:solidFill>
                  <a:srgbClr val="000000"/>
                </a:solidFill>
                <a:effectLst/>
                <a:highlight>
                  <a:srgbClr val="C0C0C0"/>
                </a:highlight>
                <a:latin typeface="Consolas" panose="020B0609020204030204" pitchFamily="49" charset="0"/>
              </a:rPr>
              <a:t>) </a:t>
            </a:r>
            <a:r>
              <a:rPr lang="en-US" sz="2300" dirty="0"/>
              <a:t/>
            </a:r>
            <a:br>
              <a:rPr lang="en-US" sz="2300" dirty="0"/>
            </a:br>
            <a:r>
              <a:rPr lang="en-US" sz="2300" dirty="0">
                <a:solidFill>
                  <a:srgbClr val="00B050"/>
                </a:solidFill>
              </a:rPr>
              <a:t>#</a:t>
            </a:r>
            <a:r>
              <a:rPr lang="en-US" sz="2300" dirty="0"/>
              <a:t> </a:t>
            </a:r>
            <a:r>
              <a:rPr lang="en-US" sz="2300" dirty="0">
                <a:solidFill>
                  <a:srgbClr val="00B050"/>
                </a:solidFill>
              </a:rPr>
              <a:t>we use  gridlines for the y-axis:</a:t>
            </a:r>
            <a:r>
              <a:rPr lang="en-US" sz="2300" dirty="0"/>
              <a:t/>
            </a:r>
            <a:br>
              <a:rPr lang="en-US" sz="2300" dirty="0"/>
            </a:br>
            <a:r>
              <a:rPr lang="en-US" sz="2300" dirty="0"/>
              <a:t/>
            </a:r>
            <a:br>
              <a:rPr lang="en-US" sz="2300" dirty="0"/>
            </a:br>
            <a:r>
              <a:rPr lang="en-US" sz="2300" dirty="0" err="1">
                <a:solidFill>
                  <a:srgbClr val="000000"/>
                </a:solidFill>
                <a:latin typeface="Consolas" panose="020B0609020204030204" pitchFamily="49" charset="0"/>
              </a:rPr>
              <a:t>plt.show</a:t>
            </a:r>
            <a:r>
              <a:rPr lang="en-US" sz="2300" dirty="0">
                <a:solidFill>
                  <a:srgbClr val="000000"/>
                </a:solidFill>
                <a:latin typeface="Consolas" panose="020B0609020204030204" pitchFamily="49" charset="0"/>
              </a:rPr>
              <a:t>()</a:t>
            </a:r>
            <a:endParaRPr lang="en-US" sz="2300" dirty="0"/>
          </a:p>
        </p:txBody>
      </p:sp>
      <p:pic>
        <p:nvPicPr>
          <p:cNvPr id="3" name="Picture 2">
            <a:extLst>
              <a:ext uri="{FF2B5EF4-FFF2-40B4-BE49-F238E27FC236}">
                <a16:creationId xmlns:a16="http://schemas.microsoft.com/office/drawing/2014/main" id="{8F4A6911-52CC-4E7B-BF15-C27AF5CA8E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50341" y="2039547"/>
            <a:ext cx="5093658" cy="343299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730369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EBABAEA-165E-46A6-B95C-56572AE0A049}"/>
              </a:ext>
            </a:extLst>
          </p:cNvPr>
          <p:cNvSpPr/>
          <p:nvPr/>
        </p:nvSpPr>
        <p:spPr>
          <a:xfrm>
            <a:off x="195487" y="61829"/>
            <a:ext cx="8948513" cy="2000548"/>
          </a:xfrm>
          <a:prstGeom prst="rect">
            <a:avLst/>
          </a:prstGeom>
        </p:spPr>
        <p:txBody>
          <a:bodyPr wrap="square">
            <a:spAutoFit/>
          </a:bodyPr>
          <a:lstStyle/>
          <a:p>
            <a:r>
              <a:rPr lang="en-GB" sz="3200" dirty="0">
                <a:highlight>
                  <a:srgbClr val="FFFF00"/>
                </a:highlight>
              </a:rPr>
              <a:t>Installation of Matplotlib</a:t>
            </a:r>
          </a:p>
          <a:p>
            <a:endParaRPr lang="en-GB" sz="2000" dirty="0"/>
          </a:p>
          <a:p>
            <a:r>
              <a:rPr lang="en-GB" sz="2400" dirty="0"/>
              <a:t>If you have Python and PIP already installed on a system, then installation of Matplotlib is very easy.</a:t>
            </a:r>
          </a:p>
          <a:p>
            <a:r>
              <a:rPr lang="en-GB" sz="2400" dirty="0"/>
              <a:t>Install it using this command:</a:t>
            </a:r>
          </a:p>
        </p:txBody>
      </p:sp>
      <p:sp>
        <p:nvSpPr>
          <p:cNvPr id="3" name="Rectangle 2">
            <a:extLst>
              <a:ext uri="{FF2B5EF4-FFF2-40B4-BE49-F238E27FC236}">
                <a16:creationId xmlns:a16="http://schemas.microsoft.com/office/drawing/2014/main" id="{2980271B-7A93-4367-BEAF-7B5917B14683}"/>
              </a:ext>
            </a:extLst>
          </p:cNvPr>
          <p:cNvSpPr/>
          <p:nvPr/>
        </p:nvSpPr>
        <p:spPr>
          <a:xfrm>
            <a:off x="1899595" y="2419469"/>
            <a:ext cx="5540295" cy="461665"/>
          </a:xfrm>
          <a:prstGeom prst="rect">
            <a:avLst/>
          </a:prstGeom>
          <a:solidFill>
            <a:schemeClr val="tx1"/>
          </a:solidFill>
        </p:spPr>
        <p:txBody>
          <a:bodyPr wrap="square">
            <a:spAutoFit/>
          </a:bodyPr>
          <a:lstStyle/>
          <a:p>
            <a:r>
              <a:rPr lang="en-GB" sz="2400" dirty="0">
                <a:solidFill>
                  <a:schemeClr val="bg1"/>
                </a:solidFill>
              </a:rPr>
              <a:t>C:\Users\</a:t>
            </a:r>
            <a:r>
              <a:rPr lang="en-GB" sz="2400" i="1" dirty="0">
                <a:solidFill>
                  <a:schemeClr val="bg1"/>
                </a:solidFill>
              </a:rPr>
              <a:t>Your Name</a:t>
            </a:r>
            <a:r>
              <a:rPr lang="en-GB" sz="2400" dirty="0">
                <a:solidFill>
                  <a:schemeClr val="bg1"/>
                </a:solidFill>
              </a:rPr>
              <a:t>&gt;pip install matplotlib</a:t>
            </a:r>
            <a:endParaRPr lang="en-GB" sz="2800" dirty="0">
              <a:solidFill>
                <a:schemeClr val="bg1"/>
              </a:solidFill>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759A035C-169F-4A56-A57F-A02A6FF4A26E}"/>
              </a:ext>
            </a:extLst>
          </p:cNvPr>
          <p:cNvSpPr/>
          <p:nvPr/>
        </p:nvSpPr>
        <p:spPr>
          <a:xfrm>
            <a:off x="333377" y="3035057"/>
            <a:ext cx="8672732" cy="3108543"/>
          </a:xfrm>
          <a:prstGeom prst="rect">
            <a:avLst/>
          </a:prstGeom>
        </p:spPr>
        <p:txBody>
          <a:bodyPr wrap="square">
            <a:spAutoFit/>
          </a:bodyPr>
          <a:lstStyle/>
          <a:p>
            <a:pPr algn="just"/>
            <a:r>
              <a:rPr lang="en-GB" sz="2800" dirty="0">
                <a:latin typeface="Times New Roman" panose="02020603050405020304" pitchFamily="18" charset="0"/>
                <a:cs typeface="Times New Roman" panose="02020603050405020304" pitchFamily="18" charset="0"/>
              </a:rPr>
              <a:t>You need to have the following installed on your computer to be able to make nice plots</a:t>
            </a:r>
          </a:p>
          <a:p>
            <a:r>
              <a:rPr lang="en-GB" sz="2800" b="1" dirty="0">
                <a:latin typeface="Times New Roman" panose="02020603050405020304" pitchFamily="18" charset="0"/>
                <a:cs typeface="Times New Roman" panose="02020603050405020304" pitchFamily="18" charset="0"/>
              </a:rPr>
              <a:t>Python</a:t>
            </a:r>
          </a:p>
          <a:p>
            <a:r>
              <a:rPr lang="en-GB" sz="2800" b="1" dirty="0">
                <a:latin typeface="Times New Roman" panose="02020603050405020304" pitchFamily="18" charset="0"/>
                <a:cs typeface="Times New Roman" panose="02020603050405020304" pitchFamily="18" charset="0"/>
              </a:rPr>
              <a:t>NumPy</a:t>
            </a:r>
          </a:p>
          <a:p>
            <a:r>
              <a:rPr lang="en-GB" sz="2800" b="1" dirty="0">
                <a:latin typeface="Times New Roman" panose="02020603050405020304" pitchFamily="18" charset="0"/>
                <a:cs typeface="Times New Roman" panose="02020603050405020304" pitchFamily="18" charset="0"/>
              </a:rPr>
              <a:t>Matplotlib</a:t>
            </a:r>
          </a:p>
          <a:p>
            <a:endParaRPr lang="en-GB" sz="2800" b="1" dirty="0">
              <a:latin typeface="Times New Roman" panose="02020603050405020304" pitchFamily="18" charset="0"/>
              <a:cs typeface="Times New Roman" panose="02020603050405020304" pitchFamily="18" charset="0"/>
            </a:endParaRPr>
          </a:p>
          <a:p>
            <a:r>
              <a:rPr lang="en-GB" sz="2800" dirty="0">
                <a:latin typeface="Times New Roman" panose="02020603050405020304" pitchFamily="18" charset="0"/>
                <a:cs typeface="Times New Roman" panose="02020603050405020304" pitchFamily="18" charset="0"/>
              </a:rPr>
              <a:t>Also you can check which version you installed by doing </a:t>
            </a:r>
            <a:r>
              <a:rPr lang="en-GB" sz="2800" dirty="0" smtClean="0">
                <a:latin typeface="Times New Roman" panose="02020603050405020304" pitchFamily="18" charset="0"/>
                <a:cs typeface="Times New Roman" panose="02020603050405020304" pitchFamily="18" charset="0"/>
              </a:rPr>
              <a:t>:</a:t>
            </a:r>
            <a:endParaRPr lang="en-GB"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220689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4C38FF6-E297-4FC2-B94F-4983193E2252}"/>
              </a:ext>
            </a:extLst>
          </p:cNvPr>
          <p:cNvSpPr txBox="1"/>
          <p:nvPr/>
        </p:nvSpPr>
        <p:spPr>
          <a:xfrm>
            <a:off x="0" y="1552582"/>
            <a:ext cx="9047018" cy="4708981"/>
          </a:xfrm>
          <a:prstGeom prst="rect">
            <a:avLst/>
          </a:prstGeom>
          <a:noFill/>
        </p:spPr>
        <p:txBody>
          <a:bodyPr wrap="square">
            <a:spAutoFit/>
          </a:bodyPr>
          <a:lstStyle/>
          <a:p>
            <a:r>
              <a:rPr lang="en-US" sz="2000" dirty="0">
                <a:solidFill>
                  <a:srgbClr val="C00000"/>
                </a:solidFill>
              </a:rPr>
              <a:t>import </a:t>
            </a:r>
            <a:r>
              <a:rPr lang="en-US" sz="2000" dirty="0" err="1">
                <a:solidFill>
                  <a:srgbClr val="C00000"/>
                </a:solidFill>
              </a:rPr>
              <a:t>numpy</a:t>
            </a:r>
            <a:r>
              <a:rPr lang="en-US" sz="2000" dirty="0">
                <a:solidFill>
                  <a:srgbClr val="C00000"/>
                </a:solidFill>
              </a:rPr>
              <a:t> as np</a:t>
            </a:r>
          </a:p>
          <a:p>
            <a:r>
              <a:rPr lang="en-US" sz="2000" dirty="0">
                <a:solidFill>
                  <a:srgbClr val="C00000"/>
                </a:solidFill>
              </a:rPr>
              <a:t>import </a:t>
            </a:r>
            <a:r>
              <a:rPr lang="en-US" sz="2000" dirty="0" err="1">
                <a:solidFill>
                  <a:srgbClr val="C00000"/>
                </a:solidFill>
              </a:rPr>
              <a:t>matplotlib.pyplot</a:t>
            </a:r>
            <a:r>
              <a:rPr lang="en-US" sz="2000" dirty="0">
                <a:solidFill>
                  <a:srgbClr val="C00000"/>
                </a:solidFill>
              </a:rPr>
              <a:t> as </a:t>
            </a:r>
            <a:r>
              <a:rPr lang="en-US" sz="2000" dirty="0" err="1">
                <a:solidFill>
                  <a:srgbClr val="C00000"/>
                </a:solidFill>
              </a:rPr>
              <a:t>plt</a:t>
            </a:r>
            <a:endParaRPr lang="en-US" sz="2000" dirty="0">
              <a:solidFill>
                <a:srgbClr val="C00000"/>
              </a:solidFill>
            </a:endParaRPr>
          </a:p>
          <a:p>
            <a:endParaRPr lang="en-US" sz="2000" dirty="0"/>
          </a:p>
          <a:p>
            <a:r>
              <a:rPr lang="en-US" sz="2000" dirty="0"/>
              <a:t>x = </a:t>
            </a:r>
            <a:r>
              <a:rPr lang="en-US" sz="2000" dirty="0" err="1"/>
              <a:t>np.array</a:t>
            </a:r>
            <a:r>
              <a:rPr lang="en-US" sz="2000" dirty="0"/>
              <a:t>([80, 85, 90, 95, 100, 105, 110, 115, 120, 125])</a:t>
            </a:r>
          </a:p>
          <a:p>
            <a:r>
              <a:rPr lang="en-US" sz="2000" dirty="0"/>
              <a:t>y = </a:t>
            </a:r>
            <a:r>
              <a:rPr lang="en-US" sz="2000" dirty="0" err="1"/>
              <a:t>np.array</a:t>
            </a:r>
            <a:r>
              <a:rPr lang="en-US" sz="2000" dirty="0"/>
              <a:t>([240, 250, 260, 270, 280, 290, 300, 310, 320, 330])</a:t>
            </a:r>
          </a:p>
          <a:p>
            <a:endParaRPr lang="en-US" sz="2000" dirty="0"/>
          </a:p>
          <a:p>
            <a:r>
              <a:rPr lang="en-US" sz="2000" dirty="0" err="1"/>
              <a:t>plt.title</a:t>
            </a:r>
            <a:r>
              <a:rPr lang="en-US" sz="2000" dirty="0"/>
              <a:t>("Ohm's law")</a:t>
            </a:r>
          </a:p>
          <a:p>
            <a:r>
              <a:rPr lang="en-US" sz="2000" dirty="0" err="1"/>
              <a:t>plt.xlabel</a:t>
            </a:r>
            <a:r>
              <a:rPr lang="en-US" sz="2000" dirty="0"/>
              <a:t>("Amper")</a:t>
            </a:r>
          </a:p>
          <a:p>
            <a:r>
              <a:rPr lang="en-US" sz="2000" dirty="0" err="1"/>
              <a:t>plt.ylabel</a:t>
            </a:r>
            <a:r>
              <a:rPr lang="en-US" sz="2000" dirty="0"/>
              <a:t>("Volt")</a:t>
            </a:r>
          </a:p>
          <a:p>
            <a:endParaRPr lang="en-US" sz="2000" dirty="0"/>
          </a:p>
          <a:p>
            <a:r>
              <a:rPr lang="en-US" sz="2000" dirty="0" err="1"/>
              <a:t>plt.plot</a:t>
            </a:r>
            <a:r>
              <a:rPr lang="en-US" sz="2000" dirty="0"/>
              <a:t>(x, y)</a:t>
            </a:r>
          </a:p>
          <a:p>
            <a:endParaRPr lang="en-US" sz="2000" dirty="0"/>
          </a:p>
          <a:p>
            <a:r>
              <a:rPr lang="en-US" sz="2000" dirty="0" err="1">
                <a:highlight>
                  <a:srgbClr val="00FFFF"/>
                </a:highlight>
              </a:rPr>
              <a:t>plt.grid</a:t>
            </a:r>
            <a:r>
              <a:rPr lang="en-US" sz="2000" dirty="0">
                <a:highlight>
                  <a:srgbClr val="00FFFF"/>
                </a:highlight>
              </a:rPr>
              <a:t>(color = 'red', </a:t>
            </a:r>
            <a:r>
              <a:rPr lang="en-US" sz="2000" dirty="0" err="1">
                <a:highlight>
                  <a:srgbClr val="00FFFF"/>
                </a:highlight>
              </a:rPr>
              <a:t>linestyle</a:t>
            </a:r>
            <a:r>
              <a:rPr lang="en-US" sz="2000" dirty="0">
                <a:highlight>
                  <a:srgbClr val="00FFFF"/>
                </a:highlight>
              </a:rPr>
              <a:t> = '--', linewidth = 0.8)</a:t>
            </a:r>
          </a:p>
          <a:p>
            <a:endParaRPr lang="en-US" sz="2000" dirty="0"/>
          </a:p>
          <a:p>
            <a:r>
              <a:rPr lang="en-US" sz="2000" dirty="0" err="1"/>
              <a:t>plt.show</a:t>
            </a:r>
            <a:r>
              <a:rPr lang="en-US" sz="2000" dirty="0"/>
              <a:t>()</a:t>
            </a:r>
          </a:p>
        </p:txBody>
      </p:sp>
      <p:sp>
        <p:nvSpPr>
          <p:cNvPr id="3" name="TextBox 2">
            <a:extLst>
              <a:ext uri="{FF2B5EF4-FFF2-40B4-BE49-F238E27FC236}">
                <a16:creationId xmlns:a16="http://schemas.microsoft.com/office/drawing/2014/main" id="{52B700AE-C353-42E7-A669-5DEC4E41BB24}"/>
              </a:ext>
            </a:extLst>
          </p:cNvPr>
          <p:cNvSpPr txBox="1"/>
          <p:nvPr/>
        </p:nvSpPr>
        <p:spPr>
          <a:xfrm>
            <a:off x="0" y="630565"/>
            <a:ext cx="9047018" cy="646331"/>
          </a:xfrm>
          <a:prstGeom prst="rect">
            <a:avLst/>
          </a:prstGeom>
          <a:noFill/>
        </p:spPr>
        <p:txBody>
          <a:bodyPr wrap="square">
            <a:spAutoFit/>
          </a:bodyPr>
          <a:lstStyle/>
          <a:p>
            <a:pPr algn="l"/>
            <a:r>
              <a:rPr lang="en-GB" b="0" i="0" dirty="0" smtClean="0">
                <a:solidFill>
                  <a:srgbClr val="000000"/>
                </a:solidFill>
                <a:effectLst/>
                <a:latin typeface="Verdana" panose="020B0604030504040204" pitchFamily="34" charset="0"/>
              </a:rPr>
              <a:t>Set </a:t>
            </a:r>
            <a:r>
              <a:rPr lang="en-GB" b="0" i="0" dirty="0">
                <a:solidFill>
                  <a:srgbClr val="000000"/>
                </a:solidFill>
                <a:effectLst/>
                <a:latin typeface="Verdana" panose="020B0604030504040204" pitchFamily="34" charset="0"/>
              </a:rPr>
              <a:t>the line properties of the grid, like this: </a:t>
            </a:r>
            <a:endParaRPr lang="en-GB" b="0" i="0" dirty="0" smtClean="0">
              <a:solidFill>
                <a:srgbClr val="000000"/>
              </a:solidFill>
              <a:effectLst/>
              <a:latin typeface="Verdana" panose="020B0604030504040204" pitchFamily="34" charset="0"/>
            </a:endParaRPr>
          </a:p>
          <a:p>
            <a:pPr algn="l"/>
            <a:r>
              <a:rPr lang="en-GB" b="0" i="0" dirty="0" smtClean="0">
                <a:solidFill>
                  <a:srgbClr val="000000"/>
                </a:solidFill>
                <a:effectLst/>
                <a:latin typeface="Verdana" panose="020B0604030504040204" pitchFamily="34" charset="0"/>
              </a:rPr>
              <a:t>grid(</a:t>
            </a:r>
            <a:r>
              <a:rPr lang="en-GB" b="0" i="0" dirty="0" err="1" smtClean="0">
                <a:solidFill>
                  <a:srgbClr val="000000"/>
                </a:solidFill>
                <a:effectLst/>
                <a:latin typeface="Verdana" panose="020B0604030504040204" pitchFamily="34" charset="0"/>
              </a:rPr>
              <a:t>color</a:t>
            </a:r>
            <a:r>
              <a:rPr lang="en-GB" b="0" i="0" dirty="0">
                <a:solidFill>
                  <a:srgbClr val="000000"/>
                </a:solidFill>
                <a:effectLst/>
                <a:latin typeface="Verdana" panose="020B0604030504040204" pitchFamily="34" charset="0"/>
              </a:rPr>
              <a:t>='</a:t>
            </a:r>
            <a:r>
              <a:rPr lang="en-GB" b="0" i="1" dirty="0" err="1">
                <a:solidFill>
                  <a:srgbClr val="000000"/>
                </a:solidFill>
                <a:effectLst/>
                <a:latin typeface="Verdana" panose="020B0604030504040204" pitchFamily="34" charset="0"/>
              </a:rPr>
              <a:t>color</a:t>
            </a:r>
            <a:r>
              <a:rPr lang="en-GB" b="0" i="0" dirty="0">
                <a:solidFill>
                  <a:srgbClr val="000000"/>
                </a:solidFill>
                <a:effectLst/>
                <a:latin typeface="Verdana" panose="020B0604030504040204" pitchFamily="34" charset="0"/>
              </a:rPr>
              <a:t>',</a:t>
            </a:r>
            <a:r>
              <a:rPr lang="en-GB" b="0" i="0" dirty="0" err="1">
                <a:solidFill>
                  <a:srgbClr val="000000"/>
                </a:solidFill>
                <a:effectLst/>
                <a:latin typeface="Verdana" panose="020B0604030504040204" pitchFamily="34" charset="0"/>
              </a:rPr>
              <a:t>linestyle</a:t>
            </a:r>
            <a:r>
              <a:rPr lang="en-GB" b="0" i="0" dirty="0">
                <a:solidFill>
                  <a:srgbClr val="000000"/>
                </a:solidFill>
                <a:effectLst/>
                <a:latin typeface="Verdana" panose="020B0604030504040204" pitchFamily="34" charset="0"/>
              </a:rPr>
              <a:t>='</a:t>
            </a:r>
            <a:r>
              <a:rPr lang="en-GB" b="0" i="1" dirty="0" err="1">
                <a:solidFill>
                  <a:srgbClr val="000000"/>
                </a:solidFill>
                <a:effectLst/>
                <a:latin typeface="Verdana" panose="020B0604030504040204" pitchFamily="34" charset="0"/>
              </a:rPr>
              <a:t>linestyle</a:t>
            </a:r>
            <a:r>
              <a:rPr lang="en-GB" b="0" i="0" dirty="0">
                <a:solidFill>
                  <a:srgbClr val="000000"/>
                </a:solidFill>
                <a:effectLst/>
                <a:latin typeface="Verdana" panose="020B0604030504040204" pitchFamily="34" charset="0"/>
              </a:rPr>
              <a:t>', linewidth =</a:t>
            </a:r>
            <a:r>
              <a:rPr lang="en-GB" b="0" i="1" dirty="0">
                <a:solidFill>
                  <a:srgbClr val="000000"/>
                </a:solidFill>
                <a:effectLst/>
                <a:latin typeface="Verdana" panose="020B0604030504040204" pitchFamily="34" charset="0"/>
              </a:rPr>
              <a:t>number</a:t>
            </a:r>
            <a:r>
              <a:rPr lang="en-GB" b="0" i="0" dirty="0">
                <a:solidFill>
                  <a:srgbClr val="000000"/>
                </a:solidFill>
                <a:effectLst/>
                <a:latin typeface="Verdana" panose="020B0604030504040204" pitchFamily="34" charset="0"/>
              </a:rPr>
              <a:t>).</a:t>
            </a:r>
          </a:p>
        </p:txBody>
      </p:sp>
      <p:sp>
        <p:nvSpPr>
          <p:cNvPr id="4" name="TextBox 3">
            <a:extLst>
              <a:ext uri="{FF2B5EF4-FFF2-40B4-BE49-F238E27FC236}">
                <a16:creationId xmlns:a16="http://schemas.microsoft.com/office/drawing/2014/main" id="{A6C840D3-3E8F-4B79-B9F4-50D9BC54CF99}"/>
              </a:ext>
            </a:extLst>
          </p:cNvPr>
          <p:cNvSpPr txBox="1"/>
          <p:nvPr/>
        </p:nvSpPr>
        <p:spPr>
          <a:xfrm>
            <a:off x="153649" y="96383"/>
            <a:ext cx="3324069" cy="369332"/>
          </a:xfrm>
          <a:prstGeom prst="rect">
            <a:avLst/>
          </a:prstGeom>
          <a:noFill/>
          <a:ln>
            <a:solidFill>
              <a:srgbClr val="FF0000"/>
            </a:solidFill>
          </a:ln>
        </p:spPr>
        <p:txBody>
          <a:bodyPr wrap="square">
            <a:spAutoFit/>
          </a:bodyPr>
          <a:lstStyle/>
          <a:p>
            <a:pPr algn="l"/>
            <a:r>
              <a:rPr lang="en-GB" b="0" i="0" dirty="0">
                <a:solidFill>
                  <a:srgbClr val="000000"/>
                </a:solidFill>
                <a:effectLst/>
                <a:latin typeface="Segoe UI" panose="020B0502040204020203" pitchFamily="34" charset="0"/>
              </a:rPr>
              <a:t>Line Properties for the Grid</a:t>
            </a:r>
          </a:p>
        </p:txBody>
      </p:sp>
      <p:pic>
        <p:nvPicPr>
          <p:cNvPr id="5" name="Picture 4">
            <a:extLst>
              <a:ext uri="{FF2B5EF4-FFF2-40B4-BE49-F238E27FC236}">
                <a16:creationId xmlns:a16="http://schemas.microsoft.com/office/drawing/2014/main" id="{5EA703C8-428E-4798-A474-2540003D94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3919" y="3034057"/>
            <a:ext cx="3750081" cy="281256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0715871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3FEBAB3-2DFD-4397-B465-6891443BB39C}"/>
              </a:ext>
            </a:extLst>
          </p:cNvPr>
          <p:cNvSpPr txBox="1"/>
          <p:nvPr/>
        </p:nvSpPr>
        <p:spPr>
          <a:xfrm>
            <a:off x="618344" y="197583"/>
            <a:ext cx="2394679" cy="369332"/>
          </a:xfrm>
          <a:prstGeom prst="rect">
            <a:avLst/>
          </a:prstGeom>
          <a:solidFill>
            <a:schemeClr val="accent1">
              <a:lumMod val="60000"/>
              <a:lumOff val="40000"/>
            </a:schemeClr>
          </a:solidFill>
        </p:spPr>
        <p:txBody>
          <a:bodyPr wrap="square">
            <a:spAutoFit/>
          </a:bodyPr>
          <a:lstStyle/>
          <a:p>
            <a:pPr algn="l"/>
            <a:r>
              <a:rPr lang="en-US" b="0" i="0" dirty="0">
                <a:solidFill>
                  <a:srgbClr val="000000"/>
                </a:solidFill>
                <a:effectLst/>
                <a:latin typeface="Segoe UI" panose="020B0502040204020203" pitchFamily="34" charset="0"/>
              </a:rPr>
              <a:t>Matplotlib Subplots</a:t>
            </a:r>
          </a:p>
        </p:txBody>
      </p:sp>
      <p:sp>
        <p:nvSpPr>
          <p:cNvPr id="3" name="TextBox 2">
            <a:extLst>
              <a:ext uri="{FF2B5EF4-FFF2-40B4-BE49-F238E27FC236}">
                <a16:creationId xmlns:a16="http://schemas.microsoft.com/office/drawing/2014/main" id="{F95690A5-3EB9-4CE1-9CE2-9191206EE730}"/>
              </a:ext>
            </a:extLst>
          </p:cNvPr>
          <p:cNvSpPr txBox="1"/>
          <p:nvPr/>
        </p:nvSpPr>
        <p:spPr>
          <a:xfrm>
            <a:off x="198619" y="703661"/>
            <a:ext cx="8435715" cy="369332"/>
          </a:xfrm>
          <a:prstGeom prst="rect">
            <a:avLst/>
          </a:prstGeom>
          <a:noFill/>
        </p:spPr>
        <p:txBody>
          <a:bodyPr wrap="square">
            <a:spAutoFit/>
          </a:bodyPr>
          <a:lstStyle/>
          <a:p>
            <a:r>
              <a:rPr lang="en-GB" dirty="0"/>
              <a:t>With the </a:t>
            </a:r>
            <a:r>
              <a:rPr lang="en-GB" dirty="0">
                <a:solidFill>
                  <a:srgbClr val="C00000"/>
                </a:solidFill>
              </a:rPr>
              <a:t>subplots() </a:t>
            </a:r>
            <a:r>
              <a:rPr lang="en-GB" dirty="0"/>
              <a:t>function you can draw multiple plots in one figure:</a:t>
            </a:r>
            <a:endParaRPr lang="en-US" dirty="0"/>
          </a:p>
        </p:txBody>
      </p:sp>
      <p:sp>
        <p:nvSpPr>
          <p:cNvPr id="4" name="TextBox 3">
            <a:extLst>
              <a:ext uri="{FF2B5EF4-FFF2-40B4-BE49-F238E27FC236}">
                <a16:creationId xmlns:a16="http://schemas.microsoft.com/office/drawing/2014/main" id="{475940AE-68A9-40E0-A2DB-7ED47A728452}"/>
              </a:ext>
            </a:extLst>
          </p:cNvPr>
          <p:cNvSpPr txBox="1"/>
          <p:nvPr/>
        </p:nvSpPr>
        <p:spPr>
          <a:xfrm>
            <a:off x="18504" y="1220265"/>
            <a:ext cx="6093500" cy="369332"/>
          </a:xfrm>
          <a:prstGeom prst="rect">
            <a:avLst/>
          </a:prstGeom>
          <a:noFill/>
        </p:spPr>
        <p:txBody>
          <a:bodyPr wrap="square">
            <a:spAutoFit/>
          </a:bodyPr>
          <a:lstStyle/>
          <a:p>
            <a:r>
              <a:rPr lang="en-US" b="0" i="0" dirty="0" err="1">
                <a:solidFill>
                  <a:srgbClr val="000000"/>
                </a:solidFill>
                <a:effectLst/>
                <a:latin typeface="Consolas" panose="020B0609020204030204" pitchFamily="49" charset="0"/>
              </a:rPr>
              <a:t>plt.subplot</a:t>
            </a:r>
            <a:r>
              <a:rPr lang="en-US" b="0" i="0" dirty="0">
                <a:solidFill>
                  <a:srgbClr val="000000"/>
                </a:solidFill>
                <a:effectLst/>
                <a:latin typeface="Consolas" panose="020B0609020204030204" pitchFamily="49" charset="0"/>
              </a:rPr>
              <a:t>(</a:t>
            </a:r>
            <a:r>
              <a:rPr lang="en-US" b="0" i="0" dirty="0">
                <a:solidFill>
                  <a:srgbClr val="FF0000"/>
                </a:solidFill>
                <a:effectLst/>
                <a:latin typeface="Consolas" panose="020B0609020204030204" pitchFamily="49" charset="0"/>
              </a:rPr>
              <a:t>1</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2</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1</a:t>
            </a:r>
            <a:r>
              <a:rPr lang="en-US" b="0" i="0" dirty="0">
                <a:solidFill>
                  <a:srgbClr val="000000"/>
                </a:solidFill>
                <a:effectLst/>
                <a:latin typeface="Consolas" panose="020B0609020204030204" pitchFamily="49" charset="0"/>
              </a:rPr>
              <a:t>)</a:t>
            </a:r>
            <a:endParaRPr lang="en-US" dirty="0"/>
          </a:p>
        </p:txBody>
      </p:sp>
      <p:sp>
        <p:nvSpPr>
          <p:cNvPr id="5" name="TextBox 4">
            <a:extLst>
              <a:ext uri="{FF2B5EF4-FFF2-40B4-BE49-F238E27FC236}">
                <a16:creationId xmlns:a16="http://schemas.microsoft.com/office/drawing/2014/main" id="{487DC133-94BB-43D3-871A-03295D738612}"/>
              </a:ext>
            </a:extLst>
          </p:cNvPr>
          <p:cNvSpPr txBox="1"/>
          <p:nvPr/>
        </p:nvSpPr>
        <p:spPr>
          <a:xfrm>
            <a:off x="6112004" y="1041407"/>
            <a:ext cx="3788764" cy="1200329"/>
          </a:xfrm>
          <a:prstGeom prst="rect">
            <a:avLst/>
          </a:prstGeom>
          <a:noFill/>
        </p:spPr>
        <p:txBody>
          <a:bodyPr wrap="square">
            <a:spAutoFit/>
          </a:bodyPr>
          <a:lstStyle/>
          <a:p>
            <a:r>
              <a:rPr lang="en-US" b="0" i="0" dirty="0">
                <a:solidFill>
                  <a:srgbClr val="008000"/>
                </a:solidFill>
                <a:effectLst/>
                <a:latin typeface="Consolas" panose="020B0609020204030204" pitchFamily="49" charset="0"/>
              </a:rPr>
              <a:t>the figure has</a:t>
            </a:r>
          </a:p>
          <a:p>
            <a:r>
              <a:rPr lang="en-US" b="0" i="0" dirty="0">
                <a:solidFill>
                  <a:srgbClr val="008000"/>
                </a:solidFill>
                <a:effectLst/>
                <a:highlight>
                  <a:srgbClr val="00FFFF"/>
                </a:highlight>
                <a:latin typeface="Consolas" panose="020B0609020204030204" pitchFamily="49" charset="0"/>
              </a:rPr>
              <a:t>1 row</a:t>
            </a:r>
          </a:p>
          <a:p>
            <a:r>
              <a:rPr lang="en-US" b="0" i="0" dirty="0">
                <a:solidFill>
                  <a:srgbClr val="008000"/>
                </a:solidFill>
                <a:effectLst/>
                <a:highlight>
                  <a:srgbClr val="FFFF00"/>
                </a:highlight>
                <a:latin typeface="Consolas" panose="020B0609020204030204" pitchFamily="49" charset="0"/>
              </a:rPr>
              <a:t>2 columns</a:t>
            </a:r>
          </a:p>
          <a:p>
            <a:r>
              <a:rPr lang="en-GB" b="0" i="0" dirty="0">
                <a:solidFill>
                  <a:srgbClr val="008000"/>
                </a:solidFill>
                <a:effectLst/>
                <a:highlight>
                  <a:srgbClr val="C0C0C0"/>
                </a:highlight>
                <a:latin typeface="Consolas" panose="020B0609020204030204" pitchFamily="49" charset="0"/>
              </a:rPr>
              <a:t>plot is the </a:t>
            </a:r>
            <a:r>
              <a:rPr lang="en-GB" b="0" i="1" dirty="0">
                <a:solidFill>
                  <a:srgbClr val="008000"/>
                </a:solidFill>
                <a:effectLst/>
                <a:highlight>
                  <a:srgbClr val="C0C0C0"/>
                </a:highlight>
                <a:latin typeface="Consolas" panose="020B0609020204030204" pitchFamily="49" charset="0"/>
              </a:rPr>
              <a:t>first</a:t>
            </a:r>
            <a:r>
              <a:rPr lang="en-GB" b="0" i="0" dirty="0">
                <a:solidFill>
                  <a:srgbClr val="008000"/>
                </a:solidFill>
                <a:effectLst/>
                <a:highlight>
                  <a:srgbClr val="C0C0C0"/>
                </a:highlight>
                <a:latin typeface="Consolas" panose="020B0609020204030204" pitchFamily="49" charset="0"/>
              </a:rPr>
              <a:t> plot.</a:t>
            </a:r>
            <a:endParaRPr lang="en-US" dirty="0">
              <a:highlight>
                <a:srgbClr val="C0C0C0"/>
              </a:highlight>
            </a:endParaRPr>
          </a:p>
        </p:txBody>
      </p:sp>
      <p:sp>
        <p:nvSpPr>
          <p:cNvPr id="6" name="Freeform: Shape 29">
            <a:extLst>
              <a:ext uri="{FF2B5EF4-FFF2-40B4-BE49-F238E27FC236}">
                <a16:creationId xmlns:a16="http://schemas.microsoft.com/office/drawing/2014/main" id="{F761C5FB-15E0-4F25-B5A3-44DC7A4B030E}"/>
              </a:ext>
            </a:extLst>
          </p:cNvPr>
          <p:cNvSpPr/>
          <p:nvPr/>
        </p:nvSpPr>
        <p:spPr>
          <a:xfrm>
            <a:off x="1729312" y="1041408"/>
            <a:ext cx="4313416" cy="369331"/>
          </a:xfrm>
          <a:custGeom>
            <a:avLst/>
            <a:gdLst>
              <a:gd name="connsiteX0" fmla="*/ 0 w 4557010"/>
              <a:gd name="connsiteY0" fmla="*/ 189345 h 571743"/>
              <a:gd name="connsiteX1" fmla="*/ 119922 w 4557010"/>
              <a:gd name="connsiteY1" fmla="*/ 84414 h 571743"/>
              <a:gd name="connsiteX2" fmla="*/ 179882 w 4557010"/>
              <a:gd name="connsiteY2" fmla="*/ 39443 h 571743"/>
              <a:gd name="connsiteX3" fmla="*/ 359764 w 4557010"/>
              <a:gd name="connsiteY3" fmla="*/ 24453 h 571743"/>
              <a:gd name="connsiteX4" fmla="*/ 704538 w 4557010"/>
              <a:gd name="connsiteY4" fmla="*/ 39443 h 571743"/>
              <a:gd name="connsiteX5" fmla="*/ 929391 w 4557010"/>
              <a:gd name="connsiteY5" fmla="*/ 69423 h 571743"/>
              <a:gd name="connsiteX6" fmla="*/ 989351 w 4557010"/>
              <a:gd name="connsiteY6" fmla="*/ 84414 h 571743"/>
              <a:gd name="connsiteX7" fmla="*/ 1364105 w 4557010"/>
              <a:gd name="connsiteY7" fmla="*/ 99404 h 571743"/>
              <a:gd name="connsiteX8" fmla="*/ 1454046 w 4557010"/>
              <a:gd name="connsiteY8" fmla="*/ 129384 h 571743"/>
              <a:gd name="connsiteX9" fmla="*/ 1603948 w 4557010"/>
              <a:gd name="connsiteY9" fmla="*/ 159364 h 571743"/>
              <a:gd name="connsiteX10" fmla="*/ 1693889 w 4557010"/>
              <a:gd name="connsiteY10" fmla="*/ 189345 h 571743"/>
              <a:gd name="connsiteX11" fmla="*/ 1813810 w 4557010"/>
              <a:gd name="connsiteY11" fmla="*/ 219325 h 571743"/>
              <a:gd name="connsiteX12" fmla="*/ 1903751 w 4557010"/>
              <a:gd name="connsiteY12" fmla="*/ 249305 h 571743"/>
              <a:gd name="connsiteX13" fmla="*/ 2083633 w 4557010"/>
              <a:gd name="connsiteY13" fmla="*/ 279286 h 571743"/>
              <a:gd name="connsiteX14" fmla="*/ 2338466 w 4557010"/>
              <a:gd name="connsiteY14" fmla="*/ 309266 h 571743"/>
              <a:gd name="connsiteX15" fmla="*/ 2473378 w 4557010"/>
              <a:gd name="connsiteY15" fmla="*/ 339246 h 571743"/>
              <a:gd name="connsiteX16" fmla="*/ 2578309 w 4557010"/>
              <a:gd name="connsiteY16" fmla="*/ 354237 h 571743"/>
              <a:gd name="connsiteX17" fmla="*/ 2698230 w 4557010"/>
              <a:gd name="connsiteY17" fmla="*/ 369227 h 571743"/>
              <a:gd name="connsiteX18" fmla="*/ 3013023 w 4557010"/>
              <a:gd name="connsiteY18" fmla="*/ 399207 h 571743"/>
              <a:gd name="connsiteX19" fmla="*/ 3087974 w 4557010"/>
              <a:gd name="connsiteY19" fmla="*/ 414197 h 571743"/>
              <a:gd name="connsiteX20" fmla="*/ 3162925 w 4557010"/>
              <a:gd name="connsiteY20" fmla="*/ 444178 h 571743"/>
              <a:gd name="connsiteX21" fmla="*/ 3282846 w 4557010"/>
              <a:gd name="connsiteY21" fmla="*/ 459168 h 571743"/>
              <a:gd name="connsiteX22" fmla="*/ 3837482 w 4557010"/>
              <a:gd name="connsiteY22" fmla="*/ 474158 h 571743"/>
              <a:gd name="connsiteX23" fmla="*/ 3942414 w 4557010"/>
              <a:gd name="connsiteY23" fmla="*/ 534119 h 571743"/>
              <a:gd name="connsiteX24" fmla="*/ 4557010 w 4557010"/>
              <a:gd name="connsiteY24" fmla="*/ 564099 h 571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557010" h="571743">
                <a:moveTo>
                  <a:pt x="0" y="189345"/>
                </a:moveTo>
                <a:cubicBezTo>
                  <a:pt x="99288" y="65235"/>
                  <a:pt x="13626" y="150849"/>
                  <a:pt x="119922" y="84414"/>
                </a:cubicBezTo>
                <a:cubicBezTo>
                  <a:pt x="141108" y="71173"/>
                  <a:pt x="155644" y="45502"/>
                  <a:pt x="179882" y="39443"/>
                </a:cubicBezTo>
                <a:cubicBezTo>
                  <a:pt x="238254" y="24850"/>
                  <a:pt x="299803" y="29450"/>
                  <a:pt x="359764" y="24453"/>
                </a:cubicBezTo>
                <a:cubicBezTo>
                  <a:pt x="499209" y="-22028"/>
                  <a:pt x="394129" y="6185"/>
                  <a:pt x="704538" y="39443"/>
                </a:cubicBezTo>
                <a:cubicBezTo>
                  <a:pt x="736311" y="42847"/>
                  <a:pt x="892639" y="62741"/>
                  <a:pt x="929391" y="69423"/>
                </a:cubicBezTo>
                <a:cubicBezTo>
                  <a:pt x="949661" y="73108"/>
                  <a:pt x="968798" y="82997"/>
                  <a:pt x="989351" y="84414"/>
                </a:cubicBezTo>
                <a:cubicBezTo>
                  <a:pt x="1114073" y="93016"/>
                  <a:pt x="1239187" y="94407"/>
                  <a:pt x="1364105" y="99404"/>
                </a:cubicBezTo>
                <a:cubicBezTo>
                  <a:pt x="1394085" y="109397"/>
                  <a:pt x="1423388" y="121719"/>
                  <a:pt x="1454046" y="129384"/>
                </a:cubicBezTo>
                <a:cubicBezTo>
                  <a:pt x="1616094" y="169896"/>
                  <a:pt x="1479398" y="121999"/>
                  <a:pt x="1603948" y="159364"/>
                </a:cubicBezTo>
                <a:cubicBezTo>
                  <a:pt x="1634217" y="168445"/>
                  <a:pt x="1663230" y="181680"/>
                  <a:pt x="1693889" y="189345"/>
                </a:cubicBezTo>
                <a:cubicBezTo>
                  <a:pt x="1733863" y="199338"/>
                  <a:pt x="1774721" y="206295"/>
                  <a:pt x="1813810" y="219325"/>
                </a:cubicBezTo>
                <a:cubicBezTo>
                  <a:pt x="1843790" y="229318"/>
                  <a:pt x="1872763" y="243107"/>
                  <a:pt x="1903751" y="249305"/>
                </a:cubicBezTo>
                <a:cubicBezTo>
                  <a:pt x="1991005" y="266757"/>
                  <a:pt x="1984464" y="266890"/>
                  <a:pt x="2083633" y="279286"/>
                </a:cubicBezTo>
                <a:cubicBezTo>
                  <a:pt x="2168503" y="289895"/>
                  <a:pt x="2253930" y="296261"/>
                  <a:pt x="2338466" y="309266"/>
                </a:cubicBezTo>
                <a:cubicBezTo>
                  <a:pt x="2383998" y="316271"/>
                  <a:pt x="2428099" y="330756"/>
                  <a:pt x="2473378" y="339246"/>
                </a:cubicBezTo>
                <a:cubicBezTo>
                  <a:pt x="2508105" y="345757"/>
                  <a:pt x="2543287" y="349567"/>
                  <a:pt x="2578309" y="354237"/>
                </a:cubicBezTo>
                <a:cubicBezTo>
                  <a:pt x="2618240" y="359561"/>
                  <a:pt x="2658145" y="365219"/>
                  <a:pt x="2698230" y="369227"/>
                </a:cubicBezTo>
                <a:cubicBezTo>
                  <a:pt x="2818900" y="381294"/>
                  <a:pt x="2896748" y="382596"/>
                  <a:pt x="3013023" y="399207"/>
                </a:cubicBezTo>
                <a:cubicBezTo>
                  <a:pt x="3038245" y="402810"/>
                  <a:pt x="3062990" y="409200"/>
                  <a:pt x="3087974" y="414197"/>
                </a:cubicBezTo>
                <a:cubicBezTo>
                  <a:pt x="3112958" y="424191"/>
                  <a:pt x="3136706" y="438127"/>
                  <a:pt x="3162925" y="444178"/>
                </a:cubicBezTo>
                <a:cubicBezTo>
                  <a:pt x="3202178" y="453237"/>
                  <a:pt x="3242601" y="457379"/>
                  <a:pt x="3282846" y="459168"/>
                </a:cubicBezTo>
                <a:cubicBezTo>
                  <a:pt x="3467610" y="467380"/>
                  <a:pt x="3652603" y="469161"/>
                  <a:pt x="3837482" y="474158"/>
                </a:cubicBezTo>
                <a:cubicBezTo>
                  <a:pt x="3866544" y="493532"/>
                  <a:pt x="3909134" y="524610"/>
                  <a:pt x="3942414" y="534119"/>
                </a:cubicBezTo>
                <a:cubicBezTo>
                  <a:pt x="4153665" y="594477"/>
                  <a:pt x="4316584" y="564099"/>
                  <a:pt x="4557010" y="564099"/>
                </a:cubicBezTo>
              </a:path>
            </a:pathLst>
          </a:custGeom>
          <a:ln w="9525" cap="flat" cmpd="sng" algn="ctr">
            <a:solidFill>
              <a:schemeClr val="dk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a:p>
        </p:txBody>
      </p:sp>
      <p:sp>
        <p:nvSpPr>
          <p:cNvPr id="7" name="Freeform: Shape 30">
            <a:extLst>
              <a:ext uri="{FF2B5EF4-FFF2-40B4-BE49-F238E27FC236}">
                <a16:creationId xmlns:a16="http://schemas.microsoft.com/office/drawing/2014/main" id="{DB89BD98-40F7-483E-AAF9-37308893435A}"/>
              </a:ext>
            </a:extLst>
          </p:cNvPr>
          <p:cNvSpPr/>
          <p:nvPr/>
        </p:nvSpPr>
        <p:spPr>
          <a:xfrm>
            <a:off x="2098390" y="1199213"/>
            <a:ext cx="4017364" cy="585106"/>
          </a:xfrm>
          <a:custGeom>
            <a:avLst/>
            <a:gdLst>
              <a:gd name="connsiteX0" fmla="*/ 0 w 4017364"/>
              <a:gd name="connsiteY0" fmla="*/ 104931 h 585106"/>
              <a:gd name="connsiteX1" fmla="*/ 44970 w 4017364"/>
              <a:gd name="connsiteY1" fmla="*/ 29980 h 585106"/>
              <a:gd name="connsiteX2" fmla="*/ 104931 w 4017364"/>
              <a:gd name="connsiteY2" fmla="*/ 0 h 585106"/>
              <a:gd name="connsiteX3" fmla="*/ 509665 w 4017364"/>
              <a:gd name="connsiteY3" fmla="*/ 14990 h 585106"/>
              <a:gd name="connsiteX4" fmla="*/ 569626 w 4017364"/>
              <a:gd name="connsiteY4" fmla="*/ 29980 h 585106"/>
              <a:gd name="connsiteX5" fmla="*/ 809469 w 4017364"/>
              <a:gd name="connsiteY5" fmla="*/ 59961 h 585106"/>
              <a:gd name="connsiteX6" fmla="*/ 989351 w 4017364"/>
              <a:gd name="connsiteY6" fmla="*/ 74951 h 585106"/>
              <a:gd name="connsiteX7" fmla="*/ 1169233 w 4017364"/>
              <a:gd name="connsiteY7" fmla="*/ 119921 h 585106"/>
              <a:gd name="connsiteX8" fmla="*/ 1244184 w 4017364"/>
              <a:gd name="connsiteY8" fmla="*/ 149902 h 585106"/>
              <a:gd name="connsiteX9" fmla="*/ 1334125 w 4017364"/>
              <a:gd name="connsiteY9" fmla="*/ 164892 h 585106"/>
              <a:gd name="connsiteX10" fmla="*/ 1484026 w 4017364"/>
              <a:gd name="connsiteY10" fmla="*/ 194872 h 585106"/>
              <a:gd name="connsiteX11" fmla="*/ 1588957 w 4017364"/>
              <a:gd name="connsiteY11" fmla="*/ 209862 h 585106"/>
              <a:gd name="connsiteX12" fmla="*/ 1648918 w 4017364"/>
              <a:gd name="connsiteY12" fmla="*/ 224853 h 585106"/>
              <a:gd name="connsiteX13" fmla="*/ 1723869 w 4017364"/>
              <a:gd name="connsiteY13" fmla="*/ 239843 h 585106"/>
              <a:gd name="connsiteX14" fmla="*/ 1813810 w 4017364"/>
              <a:gd name="connsiteY14" fmla="*/ 254833 h 585106"/>
              <a:gd name="connsiteX15" fmla="*/ 1903751 w 4017364"/>
              <a:gd name="connsiteY15" fmla="*/ 284813 h 585106"/>
              <a:gd name="connsiteX16" fmla="*/ 2173574 w 4017364"/>
              <a:gd name="connsiteY16" fmla="*/ 314794 h 585106"/>
              <a:gd name="connsiteX17" fmla="*/ 2263515 w 4017364"/>
              <a:gd name="connsiteY17" fmla="*/ 329784 h 585106"/>
              <a:gd name="connsiteX18" fmla="*/ 2503357 w 4017364"/>
              <a:gd name="connsiteY18" fmla="*/ 359764 h 585106"/>
              <a:gd name="connsiteX19" fmla="*/ 2578308 w 4017364"/>
              <a:gd name="connsiteY19" fmla="*/ 374754 h 585106"/>
              <a:gd name="connsiteX20" fmla="*/ 2803161 w 4017364"/>
              <a:gd name="connsiteY20" fmla="*/ 434715 h 585106"/>
              <a:gd name="connsiteX21" fmla="*/ 2863121 w 4017364"/>
              <a:gd name="connsiteY21" fmla="*/ 449705 h 585106"/>
              <a:gd name="connsiteX22" fmla="*/ 2968052 w 4017364"/>
              <a:gd name="connsiteY22" fmla="*/ 479685 h 585106"/>
              <a:gd name="connsiteX23" fmla="*/ 3207895 w 4017364"/>
              <a:gd name="connsiteY23" fmla="*/ 509666 h 585106"/>
              <a:gd name="connsiteX24" fmla="*/ 3312826 w 4017364"/>
              <a:gd name="connsiteY24" fmla="*/ 524656 h 585106"/>
              <a:gd name="connsiteX25" fmla="*/ 3432747 w 4017364"/>
              <a:gd name="connsiteY25" fmla="*/ 554636 h 585106"/>
              <a:gd name="connsiteX26" fmla="*/ 3522688 w 4017364"/>
              <a:gd name="connsiteY26" fmla="*/ 569626 h 585106"/>
              <a:gd name="connsiteX27" fmla="*/ 4017364 w 4017364"/>
              <a:gd name="connsiteY27" fmla="*/ 584617 h 5851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017364" h="585106">
                <a:moveTo>
                  <a:pt x="0" y="104931"/>
                </a:moveTo>
                <a:cubicBezTo>
                  <a:pt x="14990" y="79947"/>
                  <a:pt x="24368" y="50582"/>
                  <a:pt x="44970" y="29980"/>
                </a:cubicBezTo>
                <a:cubicBezTo>
                  <a:pt x="60771" y="14179"/>
                  <a:pt x="82597" y="720"/>
                  <a:pt x="104931" y="0"/>
                </a:cubicBezTo>
                <a:lnTo>
                  <a:pt x="509665" y="14990"/>
                </a:lnTo>
                <a:cubicBezTo>
                  <a:pt x="529652" y="19987"/>
                  <a:pt x="549424" y="25940"/>
                  <a:pt x="569626" y="29980"/>
                </a:cubicBezTo>
                <a:cubicBezTo>
                  <a:pt x="657406" y="47536"/>
                  <a:pt x="714732" y="51349"/>
                  <a:pt x="809469" y="59961"/>
                </a:cubicBezTo>
                <a:lnTo>
                  <a:pt x="989351" y="74951"/>
                </a:lnTo>
                <a:cubicBezTo>
                  <a:pt x="1116309" y="138430"/>
                  <a:pt x="971312" y="74247"/>
                  <a:pt x="1169233" y="119921"/>
                </a:cubicBezTo>
                <a:cubicBezTo>
                  <a:pt x="1195452" y="125972"/>
                  <a:pt x="1218224" y="142822"/>
                  <a:pt x="1244184" y="149902"/>
                </a:cubicBezTo>
                <a:cubicBezTo>
                  <a:pt x="1273507" y="157899"/>
                  <a:pt x="1304252" y="159291"/>
                  <a:pt x="1334125" y="164892"/>
                </a:cubicBezTo>
                <a:cubicBezTo>
                  <a:pt x="1384209" y="174283"/>
                  <a:pt x="1433845" y="186017"/>
                  <a:pt x="1484026" y="194872"/>
                </a:cubicBezTo>
                <a:cubicBezTo>
                  <a:pt x="1518820" y="201012"/>
                  <a:pt x="1554195" y="203541"/>
                  <a:pt x="1588957" y="209862"/>
                </a:cubicBezTo>
                <a:cubicBezTo>
                  <a:pt x="1609227" y="213548"/>
                  <a:pt x="1628806" y="220384"/>
                  <a:pt x="1648918" y="224853"/>
                </a:cubicBezTo>
                <a:cubicBezTo>
                  <a:pt x="1673790" y="230380"/>
                  <a:pt x="1698802" y="235285"/>
                  <a:pt x="1723869" y="239843"/>
                </a:cubicBezTo>
                <a:cubicBezTo>
                  <a:pt x="1753773" y="245280"/>
                  <a:pt x="1784324" y="247461"/>
                  <a:pt x="1813810" y="254833"/>
                </a:cubicBezTo>
                <a:cubicBezTo>
                  <a:pt x="1844468" y="262498"/>
                  <a:pt x="1872579" y="279618"/>
                  <a:pt x="1903751" y="284813"/>
                </a:cubicBezTo>
                <a:cubicBezTo>
                  <a:pt x="1993014" y="299690"/>
                  <a:pt x="2084311" y="299917"/>
                  <a:pt x="2173574" y="314794"/>
                </a:cubicBezTo>
                <a:cubicBezTo>
                  <a:pt x="2203554" y="319791"/>
                  <a:pt x="2233400" y="325677"/>
                  <a:pt x="2263515" y="329784"/>
                </a:cubicBezTo>
                <a:cubicBezTo>
                  <a:pt x="2343346" y="340670"/>
                  <a:pt x="2424352" y="343963"/>
                  <a:pt x="2503357" y="359764"/>
                </a:cubicBezTo>
                <a:lnTo>
                  <a:pt x="2578308" y="374754"/>
                </a:lnTo>
                <a:cubicBezTo>
                  <a:pt x="2731601" y="436073"/>
                  <a:pt x="2568111" y="375952"/>
                  <a:pt x="2803161" y="434715"/>
                </a:cubicBezTo>
                <a:cubicBezTo>
                  <a:pt x="2823148" y="439712"/>
                  <a:pt x="2843312" y="444045"/>
                  <a:pt x="2863121" y="449705"/>
                </a:cubicBezTo>
                <a:cubicBezTo>
                  <a:pt x="2929794" y="468754"/>
                  <a:pt x="2889950" y="464064"/>
                  <a:pt x="2968052" y="479685"/>
                </a:cubicBezTo>
                <a:cubicBezTo>
                  <a:pt x="3074446" y="500964"/>
                  <a:pt x="3082405" y="494903"/>
                  <a:pt x="3207895" y="509666"/>
                </a:cubicBezTo>
                <a:cubicBezTo>
                  <a:pt x="3242985" y="513794"/>
                  <a:pt x="3277849" y="519659"/>
                  <a:pt x="3312826" y="524656"/>
                </a:cubicBezTo>
                <a:cubicBezTo>
                  <a:pt x="3375236" y="545459"/>
                  <a:pt x="3353157" y="540165"/>
                  <a:pt x="3432747" y="554636"/>
                </a:cubicBezTo>
                <a:cubicBezTo>
                  <a:pt x="3462651" y="560073"/>
                  <a:pt x="3492408" y="566993"/>
                  <a:pt x="3522688" y="569626"/>
                </a:cubicBezTo>
                <a:cubicBezTo>
                  <a:pt x="3749071" y="589312"/>
                  <a:pt x="3794145" y="584617"/>
                  <a:pt x="4017364" y="584617"/>
                </a:cubicBezTo>
              </a:path>
            </a:pathLst>
          </a:cu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dirty="0"/>
          </a:p>
        </p:txBody>
      </p:sp>
      <p:cxnSp>
        <p:nvCxnSpPr>
          <p:cNvPr id="8" name="Connector: Elbow 32">
            <a:extLst>
              <a:ext uri="{FF2B5EF4-FFF2-40B4-BE49-F238E27FC236}">
                <a16:creationId xmlns:a16="http://schemas.microsoft.com/office/drawing/2014/main" id="{4732B969-ED32-4362-B2EB-B1BD9D8E0F7C}"/>
              </a:ext>
            </a:extLst>
          </p:cNvPr>
          <p:cNvCxnSpPr/>
          <p:nvPr/>
        </p:nvCxnSpPr>
        <p:spPr>
          <a:xfrm>
            <a:off x="2413183" y="1485690"/>
            <a:ext cx="3713810" cy="627922"/>
          </a:xfrm>
          <a:prstGeom prst="bentConnector3">
            <a:avLst>
              <a:gd name="adj1" fmla="val -50"/>
            </a:avLst>
          </a:prstGeom>
          <a:ln>
            <a:headEnd type="triangle"/>
            <a:tailEnd type="triangle"/>
          </a:ln>
        </p:spPr>
        <p:style>
          <a:lnRef idx="1">
            <a:schemeClr val="accent5"/>
          </a:lnRef>
          <a:fillRef idx="0">
            <a:schemeClr val="accent5"/>
          </a:fillRef>
          <a:effectRef idx="0">
            <a:schemeClr val="accent5"/>
          </a:effectRef>
          <a:fontRef idx="minor">
            <a:schemeClr val="tx1"/>
          </a:fontRef>
        </p:style>
      </p:cxnSp>
      <p:grpSp>
        <p:nvGrpSpPr>
          <p:cNvPr id="9" name="Group 8">
            <a:extLst>
              <a:ext uri="{FF2B5EF4-FFF2-40B4-BE49-F238E27FC236}">
                <a16:creationId xmlns:a16="http://schemas.microsoft.com/office/drawing/2014/main" id="{A6BB08E5-9C58-4636-A5F4-DC2C7AF77681}"/>
              </a:ext>
            </a:extLst>
          </p:cNvPr>
          <p:cNvGrpSpPr/>
          <p:nvPr/>
        </p:nvGrpSpPr>
        <p:grpSpPr>
          <a:xfrm>
            <a:off x="1432297" y="2632653"/>
            <a:ext cx="9230193" cy="646331"/>
            <a:chOff x="453452" y="2967335"/>
            <a:chExt cx="9230193" cy="646331"/>
          </a:xfrm>
        </p:grpSpPr>
        <p:sp>
          <p:nvSpPr>
            <p:cNvPr id="10" name="TextBox 9">
              <a:extLst>
                <a:ext uri="{FF2B5EF4-FFF2-40B4-BE49-F238E27FC236}">
                  <a16:creationId xmlns:a16="http://schemas.microsoft.com/office/drawing/2014/main" id="{54409FC1-7621-4392-A173-3C2333A596C8}"/>
                </a:ext>
              </a:extLst>
            </p:cNvPr>
            <p:cNvSpPr txBox="1"/>
            <p:nvPr/>
          </p:nvSpPr>
          <p:spPr>
            <a:xfrm>
              <a:off x="453452" y="2967335"/>
              <a:ext cx="9230193" cy="646331"/>
            </a:xfrm>
            <a:prstGeom prst="rect">
              <a:avLst/>
            </a:prstGeom>
            <a:noFill/>
          </p:spPr>
          <p:txBody>
            <a:bodyPr wrap="square">
              <a:spAutoFit/>
            </a:bodyPr>
            <a:lstStyle/>
            <a:p>
              <a:r>
                <a:rPr lang="en-GB" b="0" i="0" dirty="0" err="1">
                  <a:solidFill>
                    <a:srgbClr val="000000"/>
                  </a:solidFill>
                  <a:effectLst/>
                  <a:latin typeface="Consolas" panose="020B0609020204030204" pitchFamily="49" charset="0"/>
                </a:rPr>
                <a:t>plt.subplot</a:t>
              </a:r>
              <a:r>
                <a:rPr lang="en-GB" b="0" i="0" dirty="0">
                  <a:solidFill>
                    <a:srgbClr val="000000"/>
                  </a:solidFill>
                  <a:effectLst/>
                  <a:latin typeface="Consolas" panose="020B0609020204030204" pitchFamily="49" charset="0"/>
                </a:rPr>
                <a:t>(</a:t>
              </a:r>
              <a:r>
                <a:rPr lang="en-GB" b="0" i="0" dirty="0">
                  <a:solidFill>
                    <a:srgbClr val="FF0000"/>
                  </a:solidFill>
                  <a:effectLst/>
                  <a:latin typeface="Consolas" panose="020B0609020204030204" pitchFamily="49" charset="0"/>
                </a:rPr>
                <a:t>1</a:t>
              </a:r>
              <a:r>
                <a:rPr lang="en-GB" b="0" i="0" dirty="0">
                  <a:solidFill>
                    <a:srgbClr val="000000"/>
                  </a:solidFill>
                  <a:effectLst/>
                  <a:latin typeface="Consolas" panose="020B0609020204030204" pitchFamily="49" charset="0"/>
                </a:rPr>
                <a:t>, </a:t>
              </a:r>
              <a:r>
                <a:rPr lang="en-GB" b="0" i="0" dirty="0">
                  <a:solidFill>
                    <a:srgbClr val="FF0000"/>
                  </a:solidFill>
                  <a:effectLst/>
                  <a:latin typeface="Consolas" panose="020B0609020204030204" pitchFamily="49" charset="0"/>
                </a:rPr>
                <a:t>2</a:t>
              </a:r>
              <a:r>
                <a:rPr lang="en-GB" b="0" i="0" dirty="0">
                  <a:solidFill>
                    <a:srgbClr val="000000"/>
                  </a:solidFill>
                  <a:effectLst/>
                  <a:latin typeface="Consolas" panose="020B0609020204030204" pitchFamily="49" charset="0"/>
                </a:rPr>
                <a:t>, </a:t>
              </a:r>
              <a:r>
                <a:rPr lang="en-GB" b="0" i="0" dirty="0">
                  <a:solidFill>
                    <a:srgbClr val="FF0000"/>
                  </a:solidFill>
                  <a:effectLst/>
                  <a:latin typeface="Consolas" panose="020B0609020204030204" pitchFamily="49" charset="0"/>
                </a:rPr>
                <a:t>2</a:t>
              </a:r>
              <a:r>
                <a:rPr lang="en-GB" b="0" i="0" dirty="0">
                  <a:solidFill>
                    <a:srgbClr val="000000"/>
                  </a:solidFill>
                  <a:effectLst/>
                  <a:latin typeface="Consolas" panose="020B0609020204030204" pitchFamily="49" charset="0"/>
                </a:rPr>
                <a:t>)</a:t>
              </a:r>
              <a:r>
                <a:rPr lang="en-GB" dirty="0"/>
                <a:t/>
              </a:r>
              <a:br>
                <a:rPr lang="en-GB" dirty="0"/>
              </a:br>
              <a:r>
                <a:rPr lang="en-GB" dirty="0"/>
                <a:t>                                                                 </a:t>
              </a:r>
              <a:r>
                <a:rPr lang="en-GB" b="0" i="0" dirty="0">
                  <a:solidFill>
                    <a:srgbClr val="008000"/>
                  </a:solidFill>
                  <a:effectLst/>
                  <a:latin typeface="Consolas" panose="020B0609020204030204" pitchFamily="49" charset="0"/>
                </a:rPr>
                <a:t>this plot is the </a:t>
              </a:r>
              <a:r>
                <a:rPr lang="en-GB" b="0" i="1" dirty="0">
                  <a:solidFill>
                    <a:srgbClr val="008000"/>
                  </a:solidFill>
                  <a:effectLst/>
                  <a:latin typeface="Consolas" panose="020B0609020204030204" pitchFamily="49" charset="0"/>
                </a:rPr>
                <a:t>second</a:t>
              </a:r>
              <a:r>
                <a:rPr lang="en-GB" b="0" i="0" dirty="0">
                  <a:solidFill>
                    <a:srgbClr val="008000"/>
                  </a:solidFill>
                  <a:effectLst/>
                  <a:latin typeface="Consolas" panose="020B0609020204030204" pitchFamily="49" charset="0"/>
                </a:rPr>
                <a:t> plot.</a:t>
              </a:r>
              <a:endParaRPr lang="en-US" dirty="0"/>
            </a:p>
          </p:txBody>
        </p:sp>
        <p:cxnSp>
          <p:nvCxnSpPr>
            <p:cNvPr id="11" name="Connector: Elbow 41">
              <a:extLst>
                <a:ext uri="{FF2B5EF4-FFF2-40B4-BE49-F238E27FC236}">
                  <a16:creationId xmlns:a16="http://schemas.microsoft.com/office/drawing/2014/main" id="{B109CEEB-4B90-4808-8650-985EF34C1790}"/>
                </a:ext>
              </a:extLst>
            </p:cNvPr>
            <p:cNvCxnSpPr/>
            <p:nvPr/>
          </p:nvCxnSpPr>
          <p:spPr>
            <a:xfrm>
              <a:off x="2848131" y="3244334"/>
              <a:ext cx="944380" cy="184666"/>
            </a:xfrm>
            <a:prstGeom prst="bentConnector3">
              <a:avLst>
                <a:gd name="adj1" fmla="val 794"/>
              </a:avLst>
            </a:prstGeom>
            <a:ln>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12" name="TextBox 11">
            <a:extLst>
              <a:ext uri="{FF2B5EF4-FFF2-40B4-BE49-F238E27FC236}">
                <a16:creationId xmlns:a16="http://schemas.microsoft.com/office/drawing/2014/main" id="{8C95F4ED-3367-4474-899F-16409B58D831}"/>
              </a:ext>
            </a:extLst>
          </p:cNvPr>
          <p:cNvSpPr txBox="1"/>
          <p:nvPr/>
        </p:nvSpPr>
        <p:spPr>
          <a:xfrm>
            <a:off x="319165" y="3801396"/>
            <a:ext cx="8565744" cy="892552"/>
          </a:xfrm>
          <a:prstGeom prst="rect">
            <a:avLst/>
          </a:prstGeom>
          <a:noFill/>
        </p:spPr>
        <p:txBody>
          <a:bodyPr wrap="square">
            <a:spAutoFit/>
          </a:bodyPr>
          <a:lstStyle/>
          <a:p>
            <a:r>
              <a:rPr lang="en-US" sz="2800" b="1" dirty="0">
                <a:solidFill>
                  <a:srgbClr val="C00000"/>
                </a:solidFill>
              </a:rPr>
              <a:t>Title</a:t>
            </a:r>
          </a:p>
          <a:p>
            <a:r>
              <a:rPr lang="en-US" sz="2400" dirty="0"/>
              <a:t>You can add a title to </a:t>
            </a:r>
            <a:r>
              <a:rPr lang="en-US" sz="2400" dirty="0">
                <a:solidFill>
                  <a:srgbClr val="FF0000"/>
                </a:solidFill>
              </a:rPr>
              <a:t>each </a:t>
            </a:r>
            <a:r>
              <a:rPr lang="en-US" sz="2400" dirty="0"/>
              <a:t>plot with the </a:t>
            </a:r>
            <a:r>
              <a:rPr lang="en-US" sz="2400" dirty="0">
                <a:solidFill>
                  <a:srgbClr val="7030A0"/>
                </a:solidFill>
              </a:rPr>
              <a:t>title() </a:t>
            </a:r>
            <a:r>
              <a:rPr lang="en-US" sz="2400" dirty="0"/>
              <a:t>function:</a:t>
            </a:r>
          </a:p>
        </p:txBody>
      </p:sp>
      <p:sp>
        <p:nvSpPr>
          <p:cNvPr id="13" name="TextBox 12">
            <a:extLst>
              <a:ext uri="{FF2B5EF4-FFF2-40B4-BE49-F238E27FC236}">
                <a16:creationId xmlns:a16="http://schemas.microsoft.com/office/drawing/2014/main" id="{22629CB7-D08B-4CD2-840D-3EF092102E81}"/>
              </a:ext>
            </a:extLst>
          </p:cNvPr>
          <p:cNvSpPr txBox="1"/>
          <p:nvPr/>
        </p:nvSpPr>
        <p:spPr>
          <a:xfrm>
            <a:off x="198619" y="5252946"/>
            <a:ext cx="8686290" cy="892552"/>
          </a:xfrm>
          <a:prstGeom prst="rect">
            <a:avLst/>
          </a:prstGeom>
          <a:noFill/>
        </p:spPr>
        <p:txBody>
          <a:bodyPr wrap="square">
            <a:spAutoFit/>
          </a:bodyPr>
          <a:lstStyle/>
          <a:p>
            <a:r>
              <a:rPr lang="en-US" sz="2800" b="1" dirty="0">
                <a:solidFill>
                  <a:srgbClr val="C00000"/>
                </a:solidFill>
              </a:rPr>
              <a:t>Super Title</a:t>
            </a:r>
          </a:p>
          <a:p>
            <a:r>
              <a:rPr lang="en-US" sz="2400" dirty="0"/>
              <a:t>You can add a title to the </a:t>
            </a:r>
            <a:r>
              <a:rPr lang="en-US" sz="2400" dirty="0">
                <a:solidFill>
                  <a:srgbClr val="FF0000"/>
                </a:solidFill>
              </a:rPr>
              <a:t>entire</a:t>
            </a:r>
            <a:r>
              <a:rPr lang="en-US" sz="2400" dirty="0"/>
              <a:t> figure with the </a:t>
            </a:r>
            <a:r>
              <a:rPr lang="en-US" sz="2400" dirty="0" err="1">
                <a:solidFill>
                  <a:srgbClr val="00B0F0"/>
                </a:solidFill>
              </a:rPr>
              <a:t>suptitle</a:t>
            </a:r>
            <a:r>
              <a:rPr lang="en-US" sz="2400" dirty="0">
                <a:solidFill>
                  <a:srgbClr val="00B0F0"/>
                </a:solidFill>
              </a:rPr>
              <a:t>() </a:t>
            </a:r>
            <a:r>
              <a:rPr lang="en-US" sz="2400" dirty="0"/>
              <a:t>function:</a:t>
            </a:r>
          </a:p>
        </p:txBody>
      </p:sp>
    </p:spTree>
    <p:extLst>
      <p:ext uri="{BB962C8B-B14F-4D97-AF65-F5344CB8AC3E}">
        <p14:creationId xmlns:p14="http://schemas.microsoft.com/office/powerpoint/2010/main" val="3473133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5"/>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down)">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down)">
                                      <p:cBhvr>
                                        <p:cTn id="21" dur="500"/>
                                        <p:tgtEl>
                                          <p:spTgt spid="8"/>
                                        </p:tgtEl>
                                      </p:cBhvr>
                                    </p:animEffect>
                                  </p:childTnLst>
                                </p:cTn>
                              </p:par>
                              <p:par>
                                <p:cTn id="22" presetID="1" presetClass="entr" presetSubtype="0" fill="hold" nodeType="withEffect">
                                  <p:stCondLst>
                                    <p:cond delay="0"/>
                                  </p:stCondLst>
                                  <p:childTnLst>
                                    <p:set>
                                      <p:cBhvr>
                                        <p:cTn id="23" dur="1" fill="hold">
                                          <p:stCondLst>
                                            <p:cond delay="0"/>
                                          </p:stCondLst>
                                        </p:cTn>
                                        <p:tgtEl>
                                          <p:spTgt spid="9"/>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6" presetClass="emph" presetSubtype="0" fill="hold" nodeType="clickEffect">
                                  <p:stCondLst>
                                    <p:cond delay="0"/>
                                  </p:stCondLst>
                                  <p:childTnLst>
                                    <p:animScale>
                                      <p:cBhvr>
                                        <p:cTn id="27" dur="2000" fill="hold"/>
                                        <p:tgtEl>
                                          <p:spTgt spid="9"/>
                                        </p:tgtEl>
                                      </p:cBhvr>
                                      <p:by x="120000" y="120000"/>
                                    </p:animScale>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arn(inVertical)">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down)">
                                      <p:cBhvr>
                                        <p:cTn id="3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P spid="12" grpId="0"/>
      <p:bldP spid="1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ED14A55-4893-47D6-9635-43B3CDFA01DF}"/>
              </a:ext>
            </a:extLst>
          </p:cNvPr>
          <p:cNvSpPr txBox="1"/>
          <p:nvPr/>
        </p:nvSpPr>
        <p:spPr>
          <a:xfrm>
            <a:off x="0" y="472829"/>
            <a:ext cx="6192982" cy="3970318"/>
          </a:xfrm>
          <a:prstGeom prst="rect">
            <a:avLst/>
          </a:prstGeom>
          <a:noFill/>
        </p:spPr>
        <p:txBody>
          <a:bodyPr wrap="square">
            <a:spAutoFit/>
          </a:bodyPr>
          <a:lstStyle/>
          <a:p>
            <a:r>
              <a:rPr lang="en-US" sz="1400" b="0" i="0" dirty="0">
                <a:solidFill>
                  <a:srgbClr val="0000CD"/>
                </a:solidFill>
                <a:effectLst/>
                <a:latin typeface="Consolas" panose="020B0609020204030204" pitchFamily="49" charset="0"/>
              </a:rPr>
              <a:t>import</a:t>
            </a:r>
            <a:r>
              <a:rPr lang="en-US" sz="1400" b="0" i="0" dirty="0">
                <a:solidFill>
                  <a:srgbClr val="000000"/>
                </a:solidFill>
                <a:effectLst/>
                <a:latin typeface="Consolas" panose="020B0609020204030204" pitchFamily="49" charset="0"/>
              </a:rPr>
              <a:t> </a:t>
            </a:r>
            <a:r>
              <a:rPr lang="en-US" sz="1400" b="0" i="0" dirty="0" err="1">
                <a:solidFill>
                  <a:srgbClr val="000000"/>
                </a:solidFill>
                <a:effectLst/>
                <a:latin typeface="Consolas" panose="020B0609020204030204" pitchFamily="49" charset="0"/>
              </a:rPr>
              <a:t>matplotlib.pyplot</a:t>
            </a:r>
            <a:r>
              <a:rPr lang="en-US" sz="1400" b="0" i="0" dirty="0">
                <a:solidFill>
                  <a:srgbClr val="000000"/>
                </a:solidFill>
                <a:effectLst/>
                <a:latin typeface="Consolas" panose="020B0609020204030204" pitchFamily="49" charset="0"/>
              </a:rPr>
              <a:t> </a:t>
            </a:r>
            <a:r>
              <a:rPr lang="en-US" sz="1400" b="0" i="0" dirty="0">
                <a:solidFill>
                  <a:srgbClr val="0000CD"/>
                </a:solidFill>
                <a:effectLst/>
                <a:latin typeface="Consolas" panose="020B0609020204030204" pitchFamily="49" charset="0"/>
              </a:rPr>
              <a:t>as</a:t>
            </a:r>
            <a:r>
              <a:rPr lang="en-US" sz="1400" b="0" i="0" dirty="0">
                <a:solidFill>
                  <a:srgbClr val="000000"/>
                </a:solidFill>
                <a:effectLst/>
                <a:latin typeface="Consolas" panose="020B0609020204030204" pitchFamily="49" charset="0"/>
              </a:rPr>
              <a:t> </a:t>
            </a:r>
            <a:r>
              <a:rPr lang="en-US" sz="1400" b="0" i="0" dirty="0" err="1">
                <a:solidFill>
                  <a:srgbClr val="000000"/>
                </a:solidFill>
                <a:effectLst/>
                <a:latin typeface="Consolas" panose="020B0609020204030204" pitchFamily="49" charset="0"/>
              </a:rPr>
              <a:t>plt</a:t>
            </a:r>
            <a:r>
              <a:rPr lang="en-US" sz="1400" dirty="0"/>
              <a:t/>
            </a:r>
            <a:br>
              <a:rPr lang="en-US" sz="1400" dirty="0"/>
            </a:br>
            <a:r>
              <a:rPr lang="en-US" sz="1400" b="0" i="0" dirty="0">
                <a:solidFill>
                  <a:srgbClr val="0000CD"/>
                </a:solidFill>
                <a:effectLst/>
                <a:latin typeface="Consolas" panose="020B0609020204030204" pitchFamily="49" charset="0"/>
              </a:rPr>
              <a:t>import</a:t>
            </a:r>
            <a:r>
              <a:rPr lang="en-US" sz="1400" b="0" i="0" dirty="0">
                <a:solidFill>
                  <a:srgbClr val="000000"/>
                </a:solidFill>
                <a:effectLst/>
                <a:latin typeface="Consolas" panose="020B0609020204030204" pitchFamily="49" charset="0"/>
              </a:rPr>
              <a:t> </a:t>
            </a:r>
            <a:r>
              <a:rPr lang="en-US" sz="1400" b="0" i="0" dirty="0" err="1">
                <a:solidFill>
                  <a:srgbClr val="000000"/>
                </a:solidFill>
                <a:effectLst/>
                <a:latin typeface="Consolas" panose="020B0609020204030204" pitchFamily="49" charset="0"/>
              </a:rPr>
              <a:t>numpy</a:t>
            </a:r>
            <a:r>
              <a:rPr lang="en-US" sz="1400" b="0" i="0" dirty="0">
                <a:solidFill>
                  <a:srgbClr val="000000"/>
                </a:solidFill>
                <a:effectLst/>
                <a:latin typeface="Consolas" panose="020B0609020204030204" pitchFamily="49" charset="0"/>
              </a:rPr>
              <a:t> </a:t>
            </a:r>
            <a:r>
              <a:rPr lang="en-US" sz="1400" b="0" i="0" dirty="0">
                <a:solidFill>
                  <a:srgbClr val="0000CD"/>
                </a:solidFill>
                <a:effectLst/>
                <a:latin typeface="Consolas" panose="020B0609020204030204" pitchFamily="49" charset="0"/>
              </a:rPr>
              <a:t>as</a:t>
            </a:r>
            <a:r>
              <a:rPr lang="en-US" sz="1400" b="0" i="0" dirty="0">
                <a:solidFill>
                  <a:srgbClr val="000000"/>
                </a:solidFill>
                <a:effectLst/>
                <a:latin typeface="Consolas" panose="020B0609020204030204" pitchFamily="49" charset="0"/>
              </a:rPr>
              <a:t> np</a:t>
            </a:r>
            <a:r>
              <a:rPr lang="en-US" sz="1400" dirty="0"/>
              <a:t/>
            </a:r>
            <a:br>
              <a:rPr lang="en-US" sz="1400" dirty="0"/>
            </a:br>
            <a:r>
              <a:rPr lang="en-US" sz="1400" dirty="0"/>
              <a:t/>
            </a:r>
            <a:br>
              <a:rPr lang="en-US" sz="1400" dirty="0"/>
            </a:br>
            <a:r>
              <a:rPr lang="en-US" sz="1400" b="0" i="0" dirty="0">
                <a:solidFill>
                  <a:srgbClr val="008000"/>
                </a:solidFill>
                <a:effectLst/>
                <a:latin typeface="Consolas" panose="020B0609020204030204" pitchFamily="49" charset="0"/>
              </a:rPr>
              <a:t>#plot 1:</a:t>
            </a:r>
            <a:br>
              <a:rPr lang="en-US" sz="1400" b="0" i="0" dirty="0">
                <a:solidFill>
                  <a:srgbClr val="008000"/>
                </a:solidFill>
                <a:effectLst/>
                <a:latin typeface="Consolas" panose="020B0609020204030204" pitchFamily="49" charset="0"/>
              </a:rPr>
            </a:br>
            <a:r>
              <a:rPr lang="en-US" sz="1400" b="0" i="0" dirty="0">
                <a:solidFill>
                  <a:srgbClr val="000000"/>
                </a:solidFill>
                <a:effectLst/>
                <a:latin typeface="Consolas" panose="020B0609020204030204" pitchFamily="49" charset="0"/>
              </a:rPr>
              <a:t>x = </a:t>
            </a:r>
            <a:r>
              <a:rPr lang="en-US" sz="1400" b="0" i="0" dirty="0" err="1">
                <a:solidFill>
                  <a:srgbClr val="000000"/>
                </a:solidFill>
                <a:effectLst/>
                <a:latin typeface="Consolas" panose="020B0609020204030204" pitchFamily="49" charset="0"/>
              </a:rPr>
              <a:t>np.array</a:t>
            </a:r>
            <a:r>
              <a:rPr lang="en-US" sz="1400" b="0" i="0" dirty="0">
                <a:solidFill>
                  <a:srgbClr val="000000"/>
                </a:solidFill>
                <a:effectLst/>
                <a:latin typeface="Consolas" panose="020B0609020204030204" pitchFamily="49" charset="0"/>
              </a:rPr>
              <a:t>([</a:t>
            </a:r>
            <a:r>
              <a:rPr lang="en-US" sz="1400" b="0" i="0" dirty="0">
                <a:solidFill>
                  <a:srgbClr val="FF0000"/>
                </a:solidFill>
                <a:effectLst/>
                <a:latin typeface="Consolas" panose="020B0609020204030204" pitchFamily="49" charset="0"/>
              </a:rPr>
              <a:t>0</a:t>
            </a:r>
            <a:r>
              <a:rPr lang="en-US" sz="1400" b="0" i="0" dirty="0">
                <a:solidFill>
                  <a:srgbClr val="000000"/>
                </a:solidFill>
                <a:effectLst/>
                <a:latin typeface="Consolas" panose="020B0609020204030204" pitchFamily="49" charset="0"/>
              </a:rPr>
              <a:t>, </a:t>
            </a:r>
            <a:r>
              <a:rPr lang="en-US" sz="1400" b="0" i="0" dirty="0">
                <a:solidFill>
                  <a:srgbClr val="FF0000"/>
                </a:solidFill>
                <a:effectLst/>
                <a:latin typeface="Consolas" panose="020B0609020204030204" pitchFamily="49" charset="0"/>
              </a:rPr>
              <a:t>1</a:t>
            </a:r>
            <a:r>
              <a:rPr lang="en-US" sz="1400" b="0" i="0" dirty="0">
                <a:solidFill>
                  <a:srgbClr val="000000"/>
                </a:solidFill>
                <a:effectLst/>
                <a:latin typeface="Consolas" panose="020B0609020204030204" pitchFamily="49" charset="0"/>
              </a:rPr>
              <a:t>, </a:t>
            </a:r>
            <a:r>
              <a:rPr lang="en-US" sz="1400" b="0" i="0" dirty="0">
                <a:solidFill>
                  <a:srgbClr val="FF0000"/>
                </a:solidFill>
                <a:effectLst/>
                <a:latin typeface="Consolas" panose="020B0609020204030204" pitchFamily="49" charset="0"/>
              </a:rPr>
              <a:t>2</a:t>
            </a:r>
            <a:r>
              <a:rPr lang="en-US" sz="1400" b="0" i="0" dirty="0">
                <a:solidFill>
                  <a:srgbClr val="000000"/>
                </a:solidFill>
                <a:effectLst/>
                <a:latin typeface="Consolas" panose="020B0609020204030204" pitchFamily="49" charset="0"/>
              </a:rPr>
              <a:t>, </a:t>
            </a:r>
            <a:r>
              <a:rPr lang="en-US" sz="1400" b="0" i="0" dirty="0">
                <a:solidFill>
                  <a:srgbClr val="FF0000"/>
                </a:solidFill>
                <a:effectLst/>
                <a:latin typeface="Consolas" panose="020B0609020204030204" pitchFamily="49" charset="0"/>
              </a:rPr>
              <a:t>3</a:t>
            </a:r>
            <a:r>
              <a:rPr lang="en-US" sz="1400" b="0" i="0" dirty="0">
                <a:solidFill>
                  <a:srgbClr val="000000"/>
                </a:solidFill>
                <a:effectLst/>
                <a:latin typeface="Consolas" panose="020B0609020204030204" pitchFamily="49" charset="0"/>
              </a:rPr>
              <a:t>])</a:t>
            </a:r>
            <a:r>
              <a:rPr lang="en-US" sz="1400" dirty="0"/>
              <a:t/>
            </a:r>
            <a:br>
              <a:rPr lang="en-US" sz="1400" dirty="0"/>
            </a:br>
            <a:r>
              <a:rPr lang="en-US" sz="1400" b="0" i="0" dirty="0">
                <a:solidFill>
                  <a:srgbClr val="000000"/>
                </a:solidFill>
                <a:effectLst/>
                <a:latin typeface="Consolas" panose="020B0609020204030204" pitchFamily="49" charset="0"/>
              </a:rPr>
              <a:t>y = </a:t>
            </a:r>
            <a:r>
              <a:rPr lang="en-US" sz="1400" b="0" i="0" dirty="0" err="1">
                <a:solidFill>
                  <a:srgbClr val="000000"/>
                </a:solidFill>
                <a:effectLst/>
                <a:latin typeface="Consolas" panose="020B0609020204030204" pitchFamily="49" charset="0"/>
              </a:rPr>
              <a:t>np.array</a:t>
            </a:r>
            <a:r>
              <a:rPr lang="en-US" sz="1400" b="0" i="0" dirty="0">
                <a:solidFill>
                  <a:srgbClr val="000000"/>
                </a:solidFill>
                <a:effectLst/>
                <a:latin typeface="Consolas" panose="020B0609020204030204" pitchFamily="49" charset="0"/>
              </a:rPr>
              <a:t>([</a:t>
            </a:r>
            <a:r>
              <a:rPr lang="en-US" sz="1400" b="0" i="0" dirty="0">
                <a:solidFill>
                  <a:srgbClr val="FF0000"/>
                </a:solidFill>
                <a:effectLst/>
                <a:latin typeface="Consolas" panose="020B0609020204030204" pitchFamily="49" charset="0"/>
              </a:rPr>
              <a:t>3</a:t>
            </a:r>
            <a:r>
              <a:rPr lang="en-US" sz="1400" b="0" i="0" dirty="0">
                <a:solidFill>
                  <a:srgbClr val="000000"/>
                </a:solidFill>
                <a:effectLst/>
                <a:latin typeface="Consolas" panose="020B0609020204030204" pitchFamily="49" charset="0"/>
              </a:rPr>
              <a:t>, </a:t>
            </a:r>
            <a:r>
              <a:rPr lang="en-US" sz="1400" b="0" i="0" dirty="0">
                <a:solidFill>
                  <a:srgbClr val="FF0000"/>
                </a:solidFill>
                <a:effectLst/>
                <a:latin typeface="Consolas" panose="020B0609020204030204" pitchFamily="49" charset="0"/>
              </a:rPr>
              <a:t>8</a:t>
            </a:r>
            <a:r>
              <a:rPr lang="en-US" sz="1400" b="0" i="0" dirty="0">
                <a:solidFill>
                  <a:srgbClr val="000000"/>
                </a:solidFill>
                <a:effectLst/>
                <a:latin typeface="Consolas" panose="020B0609020204030204" pitchFamily="49" charset="0"/>
              </a:rPr>
              <a:t>, </a:t>
            </a:r>
            <a:r>
              <a:rPr lang="en-US" sz="1400" b="0" i="0" dirty="0">
                <a:solidFill>
                  <a:srgbClr val="FF0000"/>
                </a:solidFill>
                <a:effectLst/>
                <a:latin typeface="Consolas" panose="020B0609020204030204" pitchFamily="49" charset="0"/>
              </a:rPr>
              <a:t>1</a:t>
            </a:r>
            <a:r>
              <a:rPr lang="en-US" sz="1400" b="0" i="0" dirty="0">
                <a:solidFill>
                  <a:srgbClr val="000000"/>
                </a:solidFill>
                <a:effectLst/>
                <a:latin typeface="Consolas" panose="020B0609020204030204" pitchFamily="49" charset="0"/>
              </a:rPr>
              <a:t>, </a:t>
            </a:r>
            <a:r>
              <a:rPr lang="en-US" sz="1400" b="0" i="0" dirty="0">
                <a:solidFill>
                  <a:srgbClr val="FF0000"/>
                </a:solidFill>
                <a:effectLst/>
                <a:latin typeface="Consolas" panose="020B0609020204030204" pitchFamily="49" charset="0"/>
              </a:rPr>
              <a:t>10</a:t>
            </a:r>
            <a:r>
              <a:rPr lang="en-US" sz="1400" b="0" i="0" dirty="0">
                <a:solidFill>
                  <a:srgbClr val="000000"/>
                </a:solidFill>
                <a:effectLst/>
                <a:latin typeface="Consolas" panose="020B0609020204030204" pitchFamily="49" charset="0"/>
              </a:rPr>
              <a:t>])</a:t>
            </a:r>
            <a:r>
              <a:rPr lang="en-US" sz="1400" dirty="0"/>
              <a:t/>
            </a:r>
            <a:br>
              <a:rPr lang="en-US" sz="1400" dirty="0"/>
            </a:br>
            <a:r>
              <a:rPr lang="en-US" sz="1400" dirty="0"/>
              <a:t/>
            </a:r>
            <a:br>
              <a:rPr lang="en-US" sz="1400" dirty="0"/>
            </a:br>
            <a:r>
              <a:rPr lang="en-US" sz="1400" b="0" i="0" dirty="0" err="1">
                <a:solidFill>
                  <a:srgbClr val="000000"/>
                </a:solidFill>
                <a:effectLst/>
                <a:highlight>
                  <a:srgbClr val="00FFFF"/>
                </a:highlight>
                <a:latin typeface="Consolas" panose="020B0609020204030204" pitchFamily="49" charset="0"/>
              </a:rPr>
              <a:t>plt.subplot</a:t>
            </a:r>
            <a:r>
              <a:rPr lang="en-US" sz="1400" b="0" i="0" dirty="0">
                <a:solidFill>
                  <a:srgbClr val="000000"/>
                </a:solidFill>
                <a:effectLst/>
                <a:highlight>
                  <a:srgbClr val="00FFFF"/>
                </a:highlight>
                <a:latin typeface="Consolas" panose="020B0609020204030204" pitchFamily="49" charset="0"/>
              </a:rPr>
              <a:t>(</a:t>
            </a:r>
            <a:r>
              <a:rPr lang="en-US" sz="1400" b="0" i="0" dirty="0">
                <a:solidFill>
                  <a:srgbClr val="FF0000"/>
                </a:solidFill>
                <a:effectLst/>
                <a:highlight>
                  <a:srgbClr val="00FFFF"/>
                </a:highlight>
                <a:latin typeface="Consolas" panose="020B0609020204030204" pitchFamily="49" charset="0"/>
              </a:rPr>
              <a:t>1</a:t>
            </a:r>
            <a:r>
              <a:rPr lang="en-US" sz="1400" b="0" i="0" dirty="0">
                <a:solidFill>
                  <a:srgbClr val="000000"/>
                </a:solidFill>
                <a:effectLst/>
                <a:highlight>
                  <a:srgbClr val="00FFFF"/>
                </a:highlight>
                <a:latin typeface="Consolas" panose="020B0609020204030204" pitchFamily="49" charset="0"/>
              </a:rPr>
              <a:t>, </a:t>
            </a:r>
            <a:r>
              <a:rPr lang="en-US" sz="1400" b="0" i="0" dirty="0">
                <a:solidFill>
                  <a:srgbClr val="FF0000"/>
                </a:solidFill>
                <a:effectLst/>
                <a:highlight>
                  <a:srgbClr val="00FFFF"/>
                </a:highlight>
                <a:latin typeface="Consolas" panose="020B0609020204030204" pitchFamily="49" charset="0"/>
              </a:rPr>
              <a:t>2</a:t>
            </a:r>
            <a:r>
              <a:rPr lang="en-US" sz="1400" b="0" i="0" dirty="0">
                <a:solidFill>
                  <a:srgbClr val="000000"/>
                </a:solidFill>
                <a:effectLst/>
                <a:highlight>
                  <a:srgbClr val="00FFFF"/>
                </a:highlight>
                <a:latin typeface="Consolas" panose="020B0609020204030204" pitchFamily="49" charset="0"/>
              </a:rPr>
              <a:t>, </a:t>
            </a:r>
            <a:r>
              <a:rPr lang="en-US" sz="1400" b="0" i="0" dirty="0">
                <a:solidFill>
                  <a:srgbClr val="FF0000"/>
                </a:solidFill>
                <a:effectLst/>
                <a:highlight>
                  <a:srgbClr val="00FFFF"/>
                </a:highlight>
                <a:latin typeface="Consolas" panose="020B0609020204030204" pitchFamily="49" charset="0"/>
              </a:rPr>
              <a:t>1</a:t>
            </a:r>
            <a:r>
              <a:rPr lang="en-US" sz="1400" b="0" i="0" dirty="0">
                <a:solidFill>
                  <a:srgbClr val="000000"/>
                </a:solidFill>
                <a:effectLst/>
                <a:highlight>
                  <a:srgbClr val="00FFFF"/>
                </a:highlight>
                <a:latin typeface="Consolas" panose="020B0609020204030204" pitchFamily="49" charset="0"/>
              </a:rPr>
              <a:t>)</a:t>
            </a:r>
            <a:r>
              <a:rPr lang="en-US" sz="1400" dirty="0">
                <a:highlight>
                  <a:srgbClr val="00FFFF"/>
                </a:highlight>
              </a:rPr>
              <a:t/>
            </a:r>
            <a:br>
              <a:rPr lang="en-US" sz="1400" dirty="0">
                <a:highlight>
                  <a:srgbClr val="00FFFF"/>
                </a:highlight>
              </a:rPr>
            </a:br>
            <a:r>
              <a:rPr lang="en-US" sz="1400" b="0" i="0" dirty="0" err="1">
                <a:solidFill>
                  <a:srgbClr val="000000"/>
                </a:solidFill>
                <a:effectLst/>
                <a:latin typeface="Consolas" panose="020B0609020204030204" pitchFamily="49" charset="0"/>
              </a:rPr>
              <a:t>plt.plot</a:t>
            </a:r>
            <a:r>
              <a:rPr lang="en-US" sz="1400" b="0" i="0" dirty="0">
                <a:solidFill>
                  <a:srgbClr val="000000"/>
                </a:solidFill>
                <a:effectLst/>
                <a:latin typeface="Consolas" panose="020B0609020204030204" pitchFamily="49" charset="0"/>
              </a:rPr>
              <a:t>(</a:t>
            </a:r>
            <a:r>
              <a:rPr lang="en-US" sz="1400" b="0" i="0" dirty="0" err="1">
                <a:solidFill>
                  <a:srgbClr val="000000"/>
                </a:solidFill>
                <a:effectLst/>
                <a:latin typeface="Consolas" panose="020B0609020204030204" pitchFamily="49" charset="0"/>
              </a:rPr>
              <a:t>x,y</a:t>
            </a:r>
            <a:r>
              <a:rPr lang="en-US" sz="1400" b="0" i="0" dirty="0">
                <a:solidFill>
                  <a:srgbClr val="000000"/>
                </a:solidFill>
                <a:effectLst/>
                <a:latin typeface="Consolas" panose="020B0609020204030204" pitchFamily="49" charset="0"/>
              </a:rPr>
              <a:t>)</a:t>
            </a:r>
            <a:r>
              <a:rPr lang="en-US" sz="1400" dirty="0"/>
              <a:t/>
            </a:r>
            <a:br>
              <a:rPr lang="en-US" sz="1400" dirty="0"/>
            </a:br>
            <a:r>
              <a:rPr lang="en-US" sz="1400" dirty="0"/>
              <a:t/>
            </a:r>
            <a:br>
              <a:rPr lang="en-US" sz="1400" dirty="0"/>
            </a:br>
            <a:r>
              <a:rPr lang="en-US" sz="1400" b="0" i="0" dirty="0">
                <a:solidFill>
                  <a:srgbClr val="008000"/>
                </a:solidFill>
                <a:effectLst/>
                <a:latin typeface="Consolas" panose="020B0609020204030204" pitchFamily="49" charset="0"/>
              </a:rPr>
              <a:t>#plot 2:</a:t>
            </a:r>
            <a:br>
              <a:rPr lang="en-US" sz="1400" b="0" i="0" dirty="0">
                <a:solidFill>
                  <a:srgbClr val="008000"/>
                </a:solidFill>
                <a:effectLst/>
                <a:latin typeface="Consolas" panose="020B0609020204030204" pitchFamily="49" charset="0"/>
              </a:rPr>
            </a:br>
            <a:r>
              <a:rPr lang="en-US" sz="1400" b="0" i="0" dirty="0">
                <a:solidFill>
                  <a:srgbClr val="000000"/>
                </a:solidFill>
                <a:effectLst/>
                <a:latin typeface="Consolas" panose="020B0609020204030204" pitchFamily="49" charset="0"/>
              </a:rPr>
              <a:t>x = </a:t>
            </a:r>
            <a:r>
              <a:rPr lang="en-US" sz="1400" b="0" i="0" dirty="0" err="1">
                <a:solidFill>
                  <a:srgbClr val="000000"/>
                </a:solidFill>
                <a:effectLst/>
                <a:latin typeface="Consolas" panose="020B0609020204030204" pitchFamily="49" charset="0"/>
              </a:rPr>
              <a:t>np.array</a:t>
            </a:r>
            <a:r>
              <a:rPr lang="en-US" sz="1400" b="0" i="0" dirty="0">
                <a:solidFill>
                  <a:srgbClr val="000000"/>
                </a:solidFill>
                <a:effectLst/>
                <a:latin typeface="Consolas" panose="020B0609020204030204" pitchFamily="49" charset="0"/>
              </a:rPr>
              <a:t>([</a:t>
            </a:r>
            <a:r>
              <a:rPr lang="en-US" sz="1400" b="0" i="0" dirty="0">
                <a:solidFill>
                  <a:srgbClr val="FF0000"/>
                </a:solidFill>
                <a:effectLst/>
                <a:latin typeface="Consolas" panose="020B0609020204030204" pitchFamily="49" charset="0"/>
              </a:rPr>
              <a:t>0</a:t>
            </a:r>
            <a:r>
              <a:rPr lang="en-US" sz="1400" b="0" i="0" dirty="0">
                <a:solidFill>
                  <a:srgbClr val="000000"/>
                </a:solidFill>
                <a:effectLst/>
                <a:latin typeface="Consolas" panose="020B0609020204030204" pitchFamily="49" charset="0"/>
              </a:rPr>
              <a:t>, </a:t>
            </a:r>
            <a:r>
              <a:rPr lang="en-US" sz="1400" b="0" i="0" dirty="0">
                <a:solidFill>
                  <a:srgbClr val="FF0000"/>
                </a:solidFill>
                <a:effectLst/>
                <a:latin typeface="Consolas" panose="020B0609020204030204" pitchFamily="49" charset="0"/>
              </a:rPr>
              <a:t>1</a:t>
            </a:r>
            <a:r>
              <a:rPr lang="en-US" sz="1400" b="0" i="0" dirty="0">
                <a:solidFill>
                  <a:srgbClr val="000000"/>
                </a:solidFill>
                <a:effectLst/>
                <a:latin typeface="Consolas" panose="020B0609020204030204" pitchFamily="49" charset="0"/>
              </a:rPr>
              <a:t>, </a:t>
            </a:r>
            <a:r>
              <a:rPr lang="en-US" sz="1400" b="0" i="0" dirty="0">
                <a:solidFill>
                  <a:srgbClr val="FF0000"/>
                </a:solidFill>
                <a:effectLst/>
                <a:latin typeface="Consolas" panose="020B0609020204030204" pitchFamily="49" charset="0"/>
              </a:rPr>
              <a:t>2</a:t>
            </a:r>
            <a:r>
              <a:rPr lang="en-US" sz="1400" b="0" i="0" dirty="0">
                <a:solidFill>
                  <a:srgbClr val="000000"/>
                </a:solidFill>
                <a:effectLst/>
                <a:latin typeface="Consolas" panose="020B0609020204030204" pitchFamily="49" charset="0"/>
              </a:rPr>
              <a:t>, </a:t>
            </a:r>
            <a:r>
              <a:rPr lang="en-US" sz="1400" b="0" i="0" dirty="0">
                <a:solidFill>
                  <a:srgbClr val="FF0000"/>
                </a:solidFill>
                <a:effectLst/>
                <a:latin typeface="Consolas" panose="020B0609020204030204" pitchFamily="49" charset="0"/>
              </a:rPr>
              <a:t>3</a:t>
            </a:r>
            <a:r>
              <a:rPr lang="en-US" sz="1400" b="0" i="0" dirty="0">
                <a:solidFill>
                  <a:srgbClr val="000000"/>
                </a:solidFill>
                <a:effectLst/>
                <a:latin typeface="Consolas" panose="020B0609020204030204" pitchFamily="49" charset="0"/>
              </a:rPr>
              <a:t>])</a:t>
            </a:r>
            <a:r>
              <a:rPr lang="en-US" sz="1400" dirty="0"/>
              <a:t/>
            </a:r>
            <a:br>
              <a:rPr lang="en-US" sz="1400" dirty="0"/>
            </a:br>
            <a:r>
              <a:rPr lang="en-US" sz="1400" b="0" i="0" dirty="0">
                <a:solidFill>
                  <a:srgbClr val="000000"/>
                </a:solidFill>
                <a:effectLst/>
                <a:latin typeface="Consolas" panose="020B0609020204030204" pitchFamily="49" charset="0"/>
              </a:rPr>
              <a:t>y = </a:t>
            </a:r>
            <a:r>
              <a:rPr lang="en-US" sz="1400" b="0" i="0" dirty="0" err="1">
                <a:solidFill>
                  <a:srgbClr val="000000"/>
                </a:solidFill>
                <a:effectLst/>
                <a:latin typeface="Consolas" panose="020B0609020204030204" pitchFamily="49" charset="0"/>
              </a:rPr>
              <a:t>np.array</a:t>
            </a:r>
            <a:r>
              <a:rPr lang="en-US" sz="1400" b="0" i="0" dirty="0">
                <a:solidFill>
                  <a:srgbClr val="000000"/>
                </a:solidFill>
                <a:effectLst/>
                <a:latin typeface="Consolas" panose="020B0609020204030204" pitchFamily="49" charset="0"/>
              </a:rPr>
              <a:t>([</a:t>
            </a:r>
            <a:r>
              <a:rPr lang="en-US" sz="1400" b="0" i="0" dirty="0">
                <a:solidFill>
                  <a:srgbClr val="FF0000"/>
                </a:solidFill>
                <a:effectLst/>
                <a:latin typeface="Consolas" panose="020B0609020204030204" pitchFamily="49" charset="0"/>
              </a:rPr>
              <a:t>10</a:t>
            </a:r>
            <a:r>
              <a:rPr lang="en-US" sz="1400" b="0" i="0" dirty="0">
                <a:solidFill>
                  <a:srgbClr val="000000"/>
                </a:solidFill>
                <a:effectLst/>
                <a:latin typeface="Consolas" panose="020B0609020204030204" pitchFamily="49" charset="0"/>
              </a:rPr>
              <a:t>, </a:t>
            </a:r>
            <a:r>
              <a:rPr lang="en-US" sz="1400" b="0" i="0" dirty="0">
                <a:solidFill>
                  <a:srgbClr val="FF0000"/>
                </a:solidFill>
                <a:effectLst/>
                <a:latin typeface="Consolas" panose="020B0609020204030204" pitchFamily="49" charset="0"/>
              </a:rPr>
              <a:t>20</a:t>
            </a:r>
            <a:r>
              <a:rPr lang="en-US" sz="1400" b="0" i="0" dirty="0">
                <a:solidFill>
                  <a:srgbClr val="000000"/>
                </a:solidFill>
                <a:effectLst/>
                <a:latin typeface="Consolas" panose="020B0609020204030204" pitchFamily="49" charset="0"/>
              </a:rPr>
              <a:t>, </a:t>
            </a:r>
            <a:r>
              <a:rPr lang="en-US" sz="1400" b="0" i="0" dirty="0">
                <a:solidFill>
                  <a:srgbClr val="FF0000"/>
                </a:solidFill>
                <a:effectLst/>
                <a:latin typeface="Consolas" panose="020B0609020204030204" pitchFamily="49" charset="0"/>
              </a:rPr>
              <a:t>30</a:t>
            </a:r>
            <a:r>
              <a:rPr lang="en-US" sz="1400" b="0" i="0" dirty="0">
                <a:solidFill>
                  <a:srgbClr val="000000"/>
                </a:solidFill>
                <a:effectLst/>
                <a:latin typeface="Consolas" panose="020B0609020204030204" pitchFamily="49" charset="0"/>
              </a:rPr>
              <a:t>, </a:t>
            </a:r>
            <a:r>
              <a:rPr lang="en-US" sz="1400" b="0" i="0" dirty="0">
                <a:solidFill>
                  <a:srgbClr val="FF0000"/>
                </a:solidFill>
                <a:effectLst/>
                <a:latin typeface="Consolas" panose="020B0609020204030204" pitchFamily="49" charset="0"/>
              </a:rPr>
              <a:t>40</a:t>
            </a:r>
            <a:r>
              <a:rPr lang="en-US" sz="1400" b="0" i="0" dirty="0">
                <a:solidFill>
                  <a:srgbClr val="000000"/>
                </a:solidFill>
                <a:effectLst/>
                <a:latin typeface="Consolas" panose="020B0609020204030204" pitchFamily="49" charset="0"/>
              </a:rPr>
              <a:t>])</a:t>
            </a:r>
            <a:r>
              <a:rPr lang="en-US" sz="1400" dirty="0"/>
              <a:t/>
            </a:r>
            <a:br>
              <a:rPr lang="en-US" sz="1400" dirty="0"/>
            </a:br>
            <a:r>
              <a:rPr lang="en-US" sz="1400" dirty="0"/>
              <a:t/>
            </a:r>
            <a:br>
              <a:rPr lang="en-US" sz="1400" dirty="0"/>
            </a:br>
            <a:r>
              <a:rPr lang="en-US" sz="1400" b="0" i="0" dirty="0" err="1">
                <a:solidFill>
                  <a:srgbClr val="000000"/>
                </a:solidFill>
                <a:effectLst/>
                <a:highlight>
                  <a:srgbClr val="00FFFF"/>
                </a:highlight>
                <a:latin typeface="Consolas" panose="020B0609020204030204" pitchFamily="49" charset="0"/>
              </a:rPr>
              <a:t>plt.subplot</a:t>
            </a:r>
            <a:r>
              <a:rPr lang="en-US" sz="1400" b="0" i="0" dirty="0">
                <a:solidFill>
                  <a:srgbClr val="000000"/>
                </a:solidFill>
                <a:effectLst/>
                <a:highlight>
                  <a:srgbClr val="00FFFF"/>
                </a:highlight>
                <a:latin typeface="Consolas" panose="020B0609020204030204" pitchFamily="49" charset="0"/>
              </a:rPr>
              <a:t>(</a:t>
            </a:r>
            <a:r>
              <a:rPr lang="en-US" sz="1400" b="0" i="0" dirty="0">
                <a:solidFill>
                  <a:srgbClr val="FF0000"/>
                </a:solidFill>
                <a:effectLst/>
                <a:highlight>
                  <a:srgbClr val="00FFFF"/>
                </a:highlight>
                <a:latin typeface="Consolas" panose="020B0609020204030204" pitchFamily="49" charset="0"/>
              </a:rPr>
              <a:t>1</a:t>
            </a:r>
            <a:r>
              <a:rPr lang="en-US" sz="1400" b="0" i="0" dirty="0">
                <a:solidFill>
                  <a:srgbClr val="000000"/>
                </a:solidFill>
                <a:effectLst/>
                <a:highlight>
                  <a:srgbClr val="00FFFF"/>
                </a:highlight>
                <a:latin typeface="Consolas" panose="020B0609020204030204" pitchFamily="49" charset="0"/>
              </a:rPr>
              <a:t>, </a:t>
            </a:r>
            <a:r>
              <a:rPr lang="en-US" sz="1400" b="0" i="0" dirty="0">
                <a:solidFill>
                  <a:srgbClr val="FF0000"/>
                </a:solidFill>
                <a:effectLst/>
                <a:highlight>
                  <a:srgbClr val="00FFFF"/>
                </a:highlight>
                <a:latin typeface="Consolas" panose="020B0609020204030204" pitchFamily="49" charset="0"/>
              </a:rPr>
              <a:t>2</a:t>
            </a:r>
            <a:r>
              <a:rPr lang="en-US" sz="1400" b="0" i="0" dirty="0">
                <a:solidFill>
                  <a:srgbClr val="000000"/>
                </a:solidFill>
                <a:effectLst/>
                <a:highlight>
                  <a:srgbClr val="00FFFF"/>
                </a:highlight>
                <a:latin typeface="Consolas" panose="020B0609020204030204" pitchFamily="49" charset="0"/>
              </a:rPr>
              <a:t>, </a:t>
            </a:r>
            <a:r>
              <a:rPr lang="en-US" sz="1400" b="0" i="0" dirty="0">
                <a:solidFill>
                  <a:srgbClr val="FF0000"/>
                </a:solidFill>
                <a:effectLst/>
                <a:highlight>
                  <a:srgbClr val="00FFFF"/>
                </a:highlight>
                <a:latin typeface="Consolas" panose="020B0609020204030204" pitchFamily="49" charset="0"/>
              </a:rPr>
              <a:t>2</a:t>
            </a:r>
            <a:r>
              <a:rPr lang="en-US" sz="1400" b="0" i="0" dirty="0">
                <a:solidFill>
                  <a:srgbClr val="000000"/>
                </a:solidFill>
                <a:effectLst/>
                <a:highlight>
                  <a:srgbClr val="00FFFF"/>
                </a:highlight>
                <a:latin typeface="Consolas" panose="020B0609020204030204" pitchFamily="49" charset="0"/>
              </a:rPr>
              <a:t>)</a:t>
            </a:r>
            <a:r>
              <a:rPr lang="en-US" sz="1400" dirty="0"/>
              <a:t/>
            </a:r>
            <a:br>
              <a:rPr lang="en-US" sz="1400" dirty="0"/>
            </a:br>
            <a:r>
              <a:rPr lang="en-US" sz="1400" b="0" i="0" dirty="0" err="1">
                <a:solidFill>
                  <a:srgbClr val="000000"/>
                </a:solidFill>
                <a:effectLst/>
                <a:latin typeface="Consolas" panose="020B0609020204030204" pitchFamily="49" charset="0"/>
              </a:rPr>
              <a:t>plt.plot</a:t>
            </a:r>
            <a:r>
              <a:rPr lang="en-US" sz="1400" b="0" i="0" dirty="0">
                <a:solidFill>
                  <a:srgbClr val="000000"/>
                </a:solidFill>
                <a:effectLst/>
                <a:latin typeface="Consolas" panose="020B0609020204030204" pitchFamily="49" charset="0"/>
              </a:rPr>
              <a:t>(</a:t>
            </a:r>
            <a:r>
              <a:rPr lang="en-US" sz="1400" b="0" i="0" dirty="0" err="1">
                <a:solidFill>
                  <a:srgbClr val="000000"/>
                </a:solidFill>
                <a:effectLst/>
                <a:latin typeface="Consolas" panose="020B0609020204030204" pitchFamily="49" charset="0"/>
              </a:rPr>
              <a:t>x,y</a:t>
            </a:r>
            <a:r>
              <a:rPr lang="en-US" sz="1400" b="0" i="0" dirty="0">
                <a:solidFill>
                  <a:srgbClr val="000000"/>
                </a:solidFill>
                <a:effectLst/>
                <a:latin typeface="Consolas" panose="020B0609020204030204" pitchFamily="49" charset="0"/>
              </a:rPr>
              <a:t>)</a:t>
            </a:r>
            <a:r>
              <a:rPr lang="en-US" sz="1400" dirty="0"/>
              <a:t/>
            </a:r>
            <a:br>
              <a:rPr lang="en-US" sz="1400" dirty="0"/>
            </a:br>
            <a:r>
              <a:rPr lang="en-US" sz="1400" dirty="0"/>
              <a:t/>
            </a:r>
            <a:br>
              <a:rPr lang="en-US" sz="1400" dirty="0"/>
            </a:br>
            <a:r>
              <a:rPr lang="en-US" sz="1400" b="0" i="0" dirty="0" err="1">
                <a:solidFill>
                  <a:srgbClr val="000000"/>
                </a:solidFill>
                <a:effectLst/>
                <a:latin typeface="Consolas" panose="020B0609020204030204" pitchFamily="49" charset="0"/>
              </a:rPr>
              <a:t>plt.show</a:t>
            </a:r>
            <a:r>
              <a:rPr lang="en-US" sz="1400" b="0" i="0" dirty="0">
                <a:solidFill>
                  <a:srgbClr val="000000"/>
                </a:solidFill>
                <a:effectLst/>
                <a:latin typeface="Consolas" panose="020B0609020204030204" pitchFamily="49" charset="0"/>
              </a:rPr>
              <a:t>()</a:t>
            </a:r>
            <a:endParaRPr lang="en-US" sz="1400" dirty="0"/>
          </a:p>
        </p:txBody>
      </p:sp>
      <p:pic>
        <p:nvPicPr>
          <p:cNvPr id="3" name="Picture 2">
            <a:extLst>
              <a:ext uri="{FF2B5EF4-FFF2-40B4-BE49-F238E27FC236}">
                <a16:creationId xmlns:a16="http://schemas.microsoft.com/office/drawing/2014/main" id="{9C3132E9-34B4-4D8D-A956-64FEEFDEB2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0555" y="1169587"/>
            <a:ext cx="5824854" cy="4350438"/>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15176536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5594882-A2BE-4119-AA1D-15C1774956DD}"/>
              </a:ext>
            </a:extLst>
          </p:cNvPr>
          <p:cNvSpPr txBox="1"/>
          <p:nvPr/>
        </p:nvSpPr>
        <p:spPr>
          <a:xfrm>
            <a:off x="0" y="554041"/>
            <a:ext cx="6093500" cy="5078313"/>
          </a:xfrm>
          <a:prstGeom prst="rect">
            <a:avLst/>
          </a:prstGeom>
          <a:noFill/>
        </p:spPr>
        <p:txBody>
          <a:bodyPr wrap="square">
            <a:spAutoFit/>
          </a:bodyPr>
          <a:lstStyle/>
          <a:p>
            <a:r>
              <a:rPr lang="en-US" b="0" i="0" dirty="0">
                <a:solidFill>
                  <a:srgbClr val="0000CD"/>
                </a:solidFill>
                <a:effectLst/>
                <a:latin typeface="Consolas" panose="020B0609020204030204" pitchFamily="49" charset="0"/>
              </a:rPr>
              <a:t>import</a:t>
            </a:r>
            <a:r>
              <a:rPr lang="en-US" b="0" i="0" dirty="0">
                <a:solidFill>
                  <a:srgbClr val="000000"/>
                </a:solidFill>
                <a:effectLst/>
                <a:latin typeface="Consolas" panose="020B0609020204030204" pitchFamily="49" charset="0"/>
              </a:rPr>
              <a:t> </a:t>
            </a:r>
            <a:r>
              <a:rPr lang="en-US" b="0" i="0" dirty="0" err="1">
                <a:solidFill>
                  <a:srgbClr val="000000"/>
                </a:solidFill>
                <a:effectLst/>
                <a:latin typeface="Consolas" panose="020B0609020204030204" pitchFamily="49" charset="0"/>
              </a:rPr>
              <a:t>matplotlib.pyplot</a:t>
            </a:r>
            <a:r>
              <a:rPr lang="en-US" b="0" i="0" dirty="0">
                <a:solidFill>
                  <a:srgbClr val="000000"/>
                </a:solidFill>
                <a:effectLst/>
                <a:latin typeface="Consolas" panose="020B0609020204030204" pitchFamily="49" charset="0"/>
              </a:rPr>
              <a:t> </a:t>
            </a:r>
            <a:r>
              <a:rPr lang="en-US" b="0" i="0" dirty="0">
                <a:solidFill>
                  <a:srgbClr val="0000CD"/>
                </a:solidFill>
                <a:effectLst/>
                <a:latin typeface="Consolas" panose="020B0609020204030204" pitchFamily="49" charset="0"/>
              </a:rPr>
              <a:t>as</a:t>
            </a:r>
            <a:r>
              <a:rPr lang="en-US" b="0" i="0" dirty="0">
                <a:solidFill>
                  <a:srgbClr val="000000"/>
                </a:solidFill>
                <a:effectLst/>
                <a:latin typeface="Consolas" panose="020B0609020204030204" pitchFamily="49" charset="0"/>
              </a:rPr>
              <a:t> </a:t>
            </a:r>
            <a:r>
              <a:rPr lang="en-US" b="0" i="0" dirty="0" err="1">
                <a:solidFill>
                  <a:srgbClr val="000000"/>
                </a:solidFill>
                <a:effectLst/>
                <a:latin typeface="Consolas" panose="020B0609020204030204" pitchFamily="49" charset="0"/>
              </a:rPr>
              <a:t>plt</a:t>
            </a:r>
            <a:r>
              <a:rPr lang="en-US" dirty="0"/>
              <a:t/>
            </a:r>
            <a:br>
              <a:rPr lang="en-US" dirty="0"/>
            </a:br>
            <a:r>
              <a:rPr lang="en-US" b="0" i="0" dirty="0">
                <a:solidFill>
                  <a:srgbClr val="0000CD"/>
                </a:solidFill>
                <a:effectLst/>
                <a:latin typeface="Consolas" panose="020B0609020204030204" pitchFamily="49" charset="0"/>
              </a:rPr>
              <a:t>import</a:t>
            </a:r>
            <a:r>
              <a:rPr lang="en-US" b="0" i="0" dirty="0">
                <a:solidFill>
                  <a:srgbClr val="000000"/>
                </a:solidFill>
                <a:effectLst/>
                <a:latin typeface="Consolas" panose="020B0609020204030204" pitchFamily="49" charset="0"/>
              </a:rPr>
              <a:t> </a:t>
            </a:r>
            <a:r>
              <a:rPr lang="en-US" b="0" i="0" dirty="0" err="1">
                <a:solidFill>
                  <a:srgbClr val="000000"/>
                </a:solidFill>
                <a:effectLst/>
                <a:latin typeface="Consolas" panose="020B0609020204030204" pitchFamily="49" charset="0"/>
              </a:rPr>
              <a:t>numpy</a:t>
            </a:r>
            <a:r>
              <a:rPr lang="en-US" b="0" i="0" dirty="0">
                <a:solidFill>
                  <a:srgbClr val="000000"/>
                </a:solidFill>
                <a:effectLst/>
                <a:latin typeface="Consolas" panose="020B0609020204030204" pitchFamily="49" charset="0"/>
              </a:rPr>
              <a:t> </a:t>
            </a:r>
            <a:r>
              <a:rPr lang="en-US" b="0" i="0" dirty="0">
                <a:solidFill>
                  <a:srgbClr val="0000CD"/>
                </a:solidFill>
                <a:effectLst/>
                <a:latin typeface="Consolas" panose="020B0609020204030204" pitchFamily="49" charset="0"/>
              </a:rPr>
              <a:t>as</a:t>
            </a:r>
            <a:r>
              <a:rPr lang="en-US" b="0" i="0" dirty="0">
                <a:solidFill>
                  <a:srgbClr val="000000"/>
                </a:solidFill>
                <a:effectLst/>
                <a:latin typeface="Consolas" panose="020B0609020204030204" pitchFamily="49" charset="0"/>
              </a:rPr>
              <a:t> np</a:t>
            </a:r>
            <a:r>
              <a:rPr lang="en-US" dirty="0"/>
              <a:t/>
            </a:r>
            <a:br>
              <a:rPr lang="en-US" dirty="0"/>
            </a:br>
            <a:r>
              <a:rPr lang="en-US" dirty="0"/>
              <a:t/>
            </a:r>
            <a:br>
              <a:rPr lang="en-US" dirty="0"/>
            </a:br>
            <a:r>
              <a:rPr lang="en-US" b="0" i="0" dirty="0">
                <a:solidFill>
                  <a:srgbClr val="008000"/>
                </a:solidFill>
                <a:effectLst/>
                <a:latin typeface="Consolas" panose="020B0609020204030204" pitchFamily="49" charset="0"/>
              </a:rPr>
              <a:t>#plot 1:</a:t>
            </a:r>
            <a:br>
              <a:rPr lang="en-US" b="0" i="0" dirty="0">
                <a:solidFill>
                  <a:srgbClr val="008000"/>
                </a:solidFill>
                <a:effectLst/>
                <a:latin typeface="Consolas" panose="020B0609020204030204" pitchFamily="49" charset="0"/>
              </a:rPr>
            </a:br>
            <a:r>
              <a:rPr lang="en-US" b="0" i="0" dirty="0">
                <a:solidFill>
                  <a:srgbClr val="000000"/>
                </a:solidFill>
                <a:effectLst/>
                <a:latin typeface="Consolas" panose="020B0609020204030204" pitchFamily="49" charset="0"/>
              </a:rPr>
              <a:t>x = </a:t>
            </a:r>
            <a:r>
              <a:rPr lang="en-US" b="0" i="0" dirty="0" err="1">
                <a:solidFill>
                  <a:srgbClr val="000000"/>
                </a:solidFill>
                <a:effectLst/>
                <a:latin typeface="Consolas" panose="020B0609020204030204" pitchFamily="49" charset="0"/>
              </a:rPr>
              <a:t>np.array</a:t>
            </a:r>
            <a:r>
              <a:rPr lang="en-US" b="0" i="0" dirty="0">
                <a:solidFill>
                  <a:srgbClr val="000000"/>
                </a:solidFill>
                <a:effectLst/>
                <a:latin typeface="Consolas" panose="020B0609020204030204" pitchFamily="49" charset="0"/>
              </a:rPr>
              <a:t>([</a:t>
            </a:r>
            <a:r>
              <a:rPr lang="en-US" b="0" i="0" dirty="0">
                <a:solidFill>
                  <a:srgbClr val="FF0000"/>
                </a:solidFill>
                <a:effectLst/>
                <a:latin typeface="Consolas" panose="020B0609020204030204" pitchFamily="49" charset="0"/>
              </a:rPr>
              <a:t>0</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1</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2</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3</a:t>
            </a:r>
            <a:r>
              <a:rPr lang="en-US" b="0" i="0" dirty="0">
                <a:solidFill>
                  <a:srgbClr val="000000"/>
                </a:solidFill>
                <a:effectLst/>
                <a:latin typeface="Consolas" panose="020B0609020204030204" pitchFamily="49" charset="0"/>
              </a:rPr>
              <a:t>])</a:t>
            </a:r>
            <a:r>
              <a:rPr lang="en-US" dirty="0"/>
              <a:t/>
            </a:r>
            <a:br>
              <a:rPr lang="en-US" dirty="0"/>
            </a:br>
            <a:r>
              <a:rPr lang="en-US" b="0" i="0" dirty="0">
                <a:solidFill>
                  <a:srgbClr val="000000"/>
                </a:solidFill>
                <a:effectLst/>
                <a:latin typeface="Consolas" panose="020B0609020204030204" pitchFamily="49" charset="0"/>
              </a:rPr>
              <a:t>y = </a:t>
            </a:r>
            <a:r>
              <a:rPr lang="en-US" b="0" i="0" dirty="0" err="1">
                <a:solidFill>
                  <a:srgbClr val="000000"/>
                </a:solidFill>
                <a:effectLst/>
                <a:latin typeface="Consolas" panose="020B0609020204030204" pitchFamily="49" charset="0"/>
              </a:rPr>
              <a:t>np.array</a:t>
            </a:r>
            <a:r>
              <a:rPr lang="en-US" b="0" i="0" dirty="0">
                <a:solidFill>
                  <a:srgbClr val="000000"/>
                </a:solidFill>
                <a:effectLst/>
                <a:latin typeface="Consolas" panose="020B0609020204030204" pitchFamily="49" charset="0"/>
              </a:rPr>
              <a:t>([</a:t>
            </a:r>
            <a:r>
              <a:rPr lang="en-US" b="0" i="0" dirty="0">
                <a:solidFill>
                  <a:srgbClr val="FF0000"/>
                </a:solidFill>
                <a:effectLst/>
                <a:latin typeface="Consolas" panose="020B0609020204030204" pitchFamily="49" charset="0"/>
              </a:rPr>
              <a:t>3</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8</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1</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10</a:t>
            </a:r>
            <a:r>
              <a:rPr lang="en-US" b="0" i="0" dirty="0">
                <a:solidFill>
                  <a:srgbClr val="000000"/>
                </a:solidFill>
                <a:effectLst/>
                <a:latin typeface="Consolas" panose="020B0609020204030204" pitchFamily="49" charset="0"/>
              </a:rPr>
              <a:t>])</a:t>
            </a:r>
            <a:r>
              <a:rPr lang="en-US" dirty="0"/>
              <a:t/>
            </a:r>
            <a:br>
              <a:rPr lang="en-US" dirty="0"/>
            </a:br>
            <a:r>
              <a:rPr lang="en-US" dirty="0"/>
              <a:t/>
            </a:r>
            <a:br>
              <a:rPr lang="en-US" dirty="0"/>
            </a:br>
            <a:r>
              <a:rPr lang="en-US" b="0" i="0" dirty="0" err="1">
                <a:solidFill>
                  <a:srgbClr val="000000"/>
                </a:solidFill>
                <a:effectLst/>
                <a:latin typeface="Consolas" panose="020B0609020204030204" pitchFamily="49" charset="0"/>
              </a:rPr>
              <a:t>plt.subplot</a:t>
            </a:r>
            <a:r>
              <a:rPr lang="en-US" b="0" i="0" dirty="0">
                <a:solidFill>
                  <a:srgbClr val="000000"/>
                </a:solidFill>
                <a:effectLst/>
                <a:latin typeface="Consolas" panose="020B0609020204030204" pitchFamily="49" charset="0"/>
              </a:rPr>
              <a:t>(</a:t>
            </a:r>
            <a:r>
              <a:rPr lang="en-US" b="0" i="0" dirty="0">
                <a:solidFill>
                  <a:srgbClr val="FF0000"/>
                </a:solidFill>
                <a:effectLst/>
                <a:latin typeface="Consolas" panose="020B0609020204030204" pitchFamily="49" charset="0"/>
              </a:rPr>
              <a:t>2</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1</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1</a:t>
            </a:r>
            <a:r>
              <a:rPr lang="en-US" b="0" i="0" dirty="0">
                <a:solidFill>
                  <a:srgbClr val="000000"/>
                </a:solidFill>
                <a:effectLst/>
                <a:latin typeface="Consolas" panose="020B0609020204030204" pitchFamily="49" charset="0"/>
              </a:rPr>
              <a:t>)</a:t>
            </a:r>
            <a:r>
              <a:rPr lang="en-US" dirty="0"/>
              <a:t/>
            </a:r>
            <a:br>
              <a:rPr lang="en-US" dirty="0"/>
            </a:br>
            <a:r>
              <a:rPr lang="en-US" b="0" i="0" dirty="0" err="1">
                <a:solidFill>
                  <a:srgbClr val="000000"/>
                </a:solidFill>
                <a:effectLst/>
                <a:latin typeface="Consolas" panose="020B0609020204030204" pitchFamily="49" charset="0"/>
              </a:rPr>
              <a:t>plt.plot</a:t>
            </a:r>
            <a:r>
              <a:rPr lang="en-US" b="0" i="0" dirty="0">
                <a:solidFill>
                  <a:srgbClr val="000000"/>
                </a:solidFill>
                <a:effectLst/>
                <a:latin typeface="Consolas" panose="020B0609020204030204" pitchFamily="49" charset="0"/>
              </a:rPr>
              <a:t>(</a:t>
            </a:r>
            <a:r>
              <a:rPr lang="en-US" b="0" i="0" dirty="0" err="1">
                <a:solidFill>
                  <a:srgbClr val="000000"/>
                </a:solidFill>
                <a:effectLst/>
                <a:latin typeface="Consolas" panose="020B0609020204030204" pitchFamily="49" charset="0"/>
              </a:rPr>
              <a:t>x,y</a:t>
            </a:r>
            <a:r>
              <a:rPr lang="en-US" b="0" i="0" dirty="0">
                <a:solidFill>
                  <a:srgbClr val="000000"/>
                </a:solidFill>
                <a:effectLst/>
                <a:latin typeface="Consolas" panose="020B0609020204030204" pitchFamily="49" charset="0"/>
              </a:rPr>
              <a:t>)</a:t>
            </a:r>
            <a:r>
              <a:rPr lang="en-US" dirty="0"/>
              <a:t/>
            </a:r>
            <a:br>
              <a:rPr lang="en-US" dirty="0"/>
            </a:br>
            <a:r>
              <a:rPr lang="en-US" dirty="0"/>
              <a:t/>
            </a:r>
            <a:br>
              <a:rPr lang="en-US" dirty="0"/>
            </a:br>
            <a:r>
              <a:rPr lang="en-US" b="0" i="0" dirty="0">
                <a:solidFill>
                  <a:srgbClr val="008000"/>
                </a:solidFill>
                <a:effectLst/>
                <a:latin typeface="Consolas" panose="020B0609020204030204" pitchFamily="49" charset="0"/>
              </a:rPr>
              <a:t>#plot 2:</a:t>
            </a:r>
            <a:br>
              <a:rPr lang="en-US" b="0" i="0" dirty="0">
                <a:solidFill>
                  <a:srgbClr val="008000"/>
                </a:solidFill>
                <a:effectLst/>
                <a:latin typeface="Consolas" panose="020B0609020204030204" pitchFamily="49" charset="0"/>
              </a:rPr>
            </a:br>
            <a:r>
              <a:rPr lang="en-US" b="0" i="0" dirty="0">
                <a:solidFill>
                  <a:srgbClr val="000000"/>
                </a:solidFill>
                <a:effectLst/>
                <a:latin typeface="Consolas" panose="020B0609020204030204" pitchFamily="49" charset="0"/>
              </a:rPr>
              <a:t>x = </a:t>
            </a:r>
            <a:r>
              <a:rPr lang="en-US" b="0" i="0" dirty="0" err="1">
                <a:solidFill>
                  <a:srgbClr val="000000"/>
                </a:solidFill>
                <a:effectLst/>
                <a:latin typeface="Consolas" panose="020B0609020204030204" pitchFamily="49" charset="0"/>
              </a:rPr>
              <a:t>np.array</a:t>
            </a:r>
            <a:r>
              <a:rPr lang="en-US" b="0" i="0" dirty="0">
                <a:solidFill>
                  <a:srgbClr val="000000"/>
                </a:solidFill>
                <a:effectLst/>
                <a:latin typeface="Consolas" panose="020B0609020204030204" pitchFamily="49" charset="0"/>
              </a:rPr>
              <a:t>([</a:t>
            </a:r>
            <a:r>
              <a:rPr lang="en-US" b="0" i="0" dirty="0">
                <a:solidFill>
                  <a:srgbClr val="FF0000"/>
                </a:solidFill>
                <a:effectLst/>
                <a:latin typeface="Consolas" panose="020B0609020204030204" pitchFamily="49" charset="0"/>
              </a:rPr>
              <a:t>0</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1</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2</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3</a:t>
            </a:r>
            <a:r>
              <a:rPr lang="en-US" b="0" i="0" dirty="0">
                <a:solidFill>
                  <a:srgbClr val="000000"/>
                </a:solidFill>
                <a:effectLst/>
                <a:latin typeface="Consolas" panose="020B0609020204030204" pitchFamily="49" charset="0"/>
              </a:rPr>
              <a:t>])</a:t>
            </a:r>
            <a:r>
              <a:rPr lang="en-US" dirty="0"/>
              <a:t/>
            </a:r>
            <a:br>
              <a:rPr lang="en-US" dirty="0"/>
            </a:br>
            <a:r>
              <a:rPr lang="en-US" b="0" i="0" dirty="0">
                <a:solidFill>
                  <a:srgbClr val="000000"/>
                </a:solidFill>
                <a:effectLst/>
                <a:latin typeface="Consolas" panose="020B0609020204030204" pitchFamily="49" charset="0"/>
              </a:rPr>
              <a:t>y = </a:t>
            </a:r>
            <a:r>
              <a:rPr lang="en-US" b="0" i="0" dirty="0" err="1">
                <a:solidFill>
                  <a:srgbClr val="000000"/>
                </a:solidFill>
                <a:effectLst/>
                <a:latin typeface="Consolas" panose="020B0609020204030204" pitchFamily="49" charset="0"/>
              </a:rPr>
              <a:t>np.array</a:t>
            </a:r>
            <a:r>
              <a:rPr lang="en-US" b="0" i="0" dirty="0">
                <a:solidFill>
                  <a:srgbClr val="000000"/>
                </a:solidFill>
                <a:effectLst/>
                <a:latin typeface="Consolas" panose="020B0609020204030204" pitchFamily="49" charset="0"/>
              </a:rPr>
              <a:t>([</a:t>
            </a:r>
            <a:r>
              <a:rPr lang="en-US" b="0" i="0" dirty="0">
                <a:solidFill>
                  <a:srgbClr val="FF0000"/>
                </a:solidFill>
                <a:effectLst/>
                <a:latin typeface="Consolas" panose="020B0609020204030204" pitchFamily="49" charset="0"/>
              </a:rPr>
              <a:t>10</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20</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30</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40</a:t>
            </a:r>
            <a:r>
              <a:rPr lang="en-US" b="0" i="0" dirty="0">
                <a:solidFill>
                  <a:srgbClr val="000000"/>
                </a:solidFill>
                <a:effectLst/>
                <a:latin typeface="Consolas" panose="020B0609020204030204" pitchFamily="49" charset="0"/>
              </a:rPr>
              <a:t>])</a:t>
            </a:r>
            <a:r>
              <a:rPr lang="en-US" dirty="0"/>
              <a:t/>
            </a:r>
            <a:br>
              <a:rPr lang="en-US" dirty="0"/>
            </a:br>
            <a:r>
              <a:rPr lang="en-US" dirty="0"/>
              <a:t/>
            </a:r>
            <a:br>
              <a:rPr lang="en-US" dirty="0"/>
            </a:br>
            <a:r>
              <a:rPr lang="en-US" b="0" i="0" dirty="0" err="1">
                <a:solidFill>
                  <a:srgbClr val="000000"/>
                </a:solidFill>
                <a:effectLst/>
                <a:latin typeface="Consolas" panose="020B0609020204030204" pitchFamily="49" charset="0"/>
              </a:rPr>
              <a:t>plt.subplot</a:t>
            </a:r>
            <a:r>
              <a:rPr lang="en-US" b="0" i="0" dirty="0">
                <a:solidFill>
                  <a:srgbClr val="000000"/>
                </a:solidFill>
                <a:effectLst/>
                <a:latin typeface="Consolas" panose="020B0609020204030204" pitchFamily="49" charset="0"/>
              </a:rPr>
              <a:t>(</a:t>
            </a:r>
            <a:r>
              <a:rPr lang="en-US" b="0" i="0" dirty="0">
                <a:solidFill>
                  <a:srgbClr val="FF0000"/>
                </a:solidFill>
                <a:effectLst/>
                <a:latin typeface="Consolas" panose="020B0609020204030204" pitchFamily="49" charset="0"/>
              </a:rPr>
              <a:t>2</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1</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2</a:t>
            </a:r>
            <a:r>
              <a:rPr lang="en-US" b="0" i="0" dirty="0">
                <a:solidFill>
                  <a:srgbClr val="000000"/>
                </a:solidFill>
                <a:effectLst/>
                <a:latin typeface="Consolas" panose="020B0609020204030204" pitchFamily="49" charset="0"/>
              </a:rPr>
              <a:t>)</a:t>
            </a:r>
            <a:r>
              <a:rPr lang="en-US" dirty="0"/>
              <a:t/>
            </a:r>
            <a:br>
              <a:rPr lang="en-US" dirty="0"/>
            </a:br>
            <a:r>
              <a:rPr lang="en-US" b="0" i="0" dirty="0" err="1">
                <a:solidFill>
                  <a:srgbClr val="000000"/>
                </a:solidFill>
                <a:effectLst/>
                <a:latin typeface="Consolas" panose="020B0609020204030204" pitchFamily="49" charset="0"/>
              </a:rPr>
              <a:t>plt.plot</a:t>
            </a:r>
            <a:r>
              <a:rPr lang="en-US" b="0" i="0" dirty="0">
                <a:solidFill>
                  <a:srgbClr val="000000"/>
                </a:solidFill>
                <a:effectLst/>
                <a:latin typeface="Consolas" panose="020B0609020204030204" pitchFamily="49" charset="0"/>
              </a:rPr>
              <a:t>(</a:t>
            </a:r>
            <a:r>
              <a:rPr lang="en-US" b="0" i="0" dirty="0" err="1">
                <a:solidFill>
                  <a:srgbClr val="000000"/>
                </a:solidFill>
                <a:effectLst/>
                <a:latin typeface="Consolas" panose="020B0609020204030204" pitchFamily="49" charset="0"/>
              </a:rPr>
              <a:t>x,y</a:t>
            </a:r>
            <a:r>
              <a:rPr lang="en-US" b="0" i="0" dirty="0">
                <a:solidFill>
                  <a:srgbClr val="000000"/>
                </a:solidFill>
                <a:effectLst/>
                <a:latin typeface="Consolas" panose="020B0609020204030204" pitchFamily="49" charset="0"/>
              </a:rPr>
              <a:t>)</a:t>
            </a:r>
            <a:r>
              <a:rPr lang="en-US" dirty="0"/>
              <a:t/>
            </a:r>
            <a:br>
              <a:rPr lang="en-US" dirty="0"/>
            </a:br>
            <a:r>
              <a:rPr lang="en-US" dirty="0"/>
              <a:t/>
            </a:r>
            <a:br>
              <a:rPr lang="en-US" dirty="0"/>
            </a:br>
            <a:r>
              <a:rPr lang="en-US" b="0" i="0" dirty="0" err="1">
                <a:solidFill>
                  <a:srgbClr val="000000"/>
                </a:solidFill>
                <a:effectLst/>
                <a:latin typeface="Consolas" panose="020B0609020204030204" pitchFamily="49" charset="0"/>
              </a:rPr>
              <a:t>plt.show</a:t>
            </a:r>
            <a:r>
              <a:rPr lang="en-US" b="0" i="0" dirty="0">
                <a:solidFill>
                  <a:srgbClr val="000000"/>
                </a:solidFill>
                <a:effectLst/>
                <a:latin typeface="Consolas" panose="020B0609020204030204" pitchFamily="49" charset="0"/>
              </a:rPr>
              <a:t>()</a:t>
            </a:r>
            <a:endParaRPr lang="en-US" dirty="0"/>
          </a:p>
        </p:txBody>
      </p:sp>
      <p:pic>
        <p:nvPicPr>
          <p:cNvPr id="3" name="Picture 2">
            <a:extLst>
              <a:ext uri="{FF2B5EF4-FFF2-40B4-BE49-F238E27FC236}">
                <a16:creationId xmlns:a16="http://schemas.microsoft.com/office/drawing/2014/main" id="{04BD7C47-C88C-4E74-AE87-D1A7B47D08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34691" y="1792353"/>
            <a:ext cx="5209309" cy="389070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6927963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FABD8BB-0A31-4E3C-A0BF-72DFA40BE305}"/>
              </a:ext>
            </a:extLst>
          </p:cNvPr>
          <p:cNvSpPr txBox="1"/>
          <p:nvPr/>
        </p:nvSpPr>
        <p:spPr>
          <a:xfrm>
            <a:off x="78698" y="10019"/>
            <a:ext cx="9065302" cy="3385542"/>
          </a:xfrm>
          <a:prstGeom prst="rect">
            <a:avLst/>
          </a:prstGeom>
          <a:noFill/>
        </p:spPr>
        <p:txBody>
          <a:bodyPr wrap="square">
            <a:spAutoFit/>
          </a:bodyPr>
          <a:lstStyle/>
          <a:p>
            <a:r>
              <a:rPr lang="en-US" dirty="0">
                <a:highlight>
                  <a:srgbClr val="FFFF00"/>
                </a:highlight>
              </a:rPr>
              <a:t>import </a:t>
            </a:r>
            <a:r>
              <a:rPr lang="en-US" dirty="0" err="1">
                <a:highlight>
                  <a:srgbClr val="FFFF00"/>
                </a:highlight>
              </a:rPr>
              <a:t>matplotlib.pyplot</a:t>
            </a:r>
            <a:r>
              <a:rPr lang="en-US" dirty="0">
                <a:highlight>
                  <a:srgbClr val="FFFF00"/>
                </a:highlight>
              </a:rPr>
              <a:t> as </a:t>
            </a:r>
            <a:r>
              <a:rPr lang="en-US" dirty="0" err="1">
                <a:highlight>
                  <a:srgbClr val="FFFF00"/>
                </a:highlight>
              </a:rPr>
              <a:t>plt</a:t>
            </a:r>
            <a:endParaRPr lang="en-US" dirty="0">
              <a:highlight>
                <a:srgbClr val="FFFF00"/>
              </a:highlight>
            </a:endParaRPr>
          </a:p>
          <a:p>
            <a:r>
              <a:rPr lang="en-US" dirty="0">
                <a:highlight>
                  <a:srgbClr val="FFFF00"/>
                </a:highlight>
              </a:rPr>
              <a:t>import </a:t>
            </a:r>
            <a:r>
              <a:rPr lang="en-US" dirty="0" err="1">
                <a:highlight>
                  <a:srgbClr val="FFFF00"/>
                </a:highlight>
              </a:rPr>
              <a:t>numpy</a:t>
            </a:r>
            <a:r>
              <a:rPr lang="en-US" dirty="0">
                <a:highlight>
                  <a:srgbClr val="FFFF00"/>
                </a:highlight>
              </a:rPr>
              <a:t> as </a:t>
            </a:r>
            <a:r>
              <a:rPr lang="en-US" dirty="0" smtClean="0">
                <a:highlight>
                  <a:srgbClr val="FFFF00"/>
                </a:highlight>
              </a:rPr>
              <a:t>np</a:t>
            </a:r>
          </a:p>
          <a:p>
            <a:endParaRPr lang="en-US" dirty="0">
              <a:highlight>
                <a:srgbClr val="FFFF00"/>
              </a:highlight>
            </a:endParaRPr>
          </a:p>
          <a:p>
            <a:r>
              <a:rPr lang="en-US" sz="1300" dirty="0"/>
              <a:t>x = </a:t>
            </a:r>
            <a:r>
              <a:rPr lang="en-US" sz="1300" dirty="0" err="1"/>
              <a:t>np.array</a:t>
            </a:r>
            <a:r>
              <a:rPr lang="en-US" sz="1300" dirty="0"/>
              <a:t>([5,7,8,7,2,17,2,9,4,11,12,9,6])</a:t>
            </a:r>
          </a:p>
          <a:p>
            <a:r>
              <a:rPr lang="en-US" sz="1300" dirty="0"/>
              <a:t>y = </a:t>
            </a:r>
            <a:r>
              <a:rPr lang="en-US" sz="1300" dirty="0" err="1"/>
              <a:t>np.array</a:t>
            </a:r>
            <a:r>
              <a:rPr lang="en-US" sz="1300" dirty="0"/>
              <a:t>([99,86,87,88,111,86,103,87,94,78,77,85,86])</a:t>
            </a:r>
          </a:p>
          <a:p>
            <a:r>
              <a:rPr lang="en-US" sz="1300" dirty="0"/>
              <a:t>sizes = </a:t>
            </a:r>
            <a:r>
              <a:rPr lang="en-US" sz="1300" dirty="0" err="1"/>
              <a:t>np.array</a:t>
            </a:r>
            <a:r>
              <a:rPr lang="en-US" sz="1300" dirty="0"/>
              <a:t>([40,90,100,400,500,1000,600,90,10,300,600,800,75])</a:t>
            </a:r>
          </a:p>
          <a:p>
            <a:r>
              <a:rPr lang="en-US" sz="1300" dirty="0"/>
              <a:t>Colors=</a:t>
            </a:r>
            <a:r>
              <a:rPr lang="en-US" sz="1300" dirty="0" err="1"/>
              <a:t>np.array</a:t>
            </a:r>
            <a:r>
              <a:rPr lang="en-US" sz="1300" dirty="0"/>
              <a:t>(["red","green","blue","yellow","pink","black","orange","purple","beige","brown","gray","cyan","magenta"])</a:t>
            </a:r>
          </a:p>
          <a:p>
            <a:endParaRPr lang="en-US" dirty="0"/>
          </a:p>
          <a:p>
            <a:endParaRPr lang="en-US" dirty="0"/>
          </a:p>
          <a:p>
            <a:endParaRPr lang="en-US" dirty="0"/>
          </a:p>
          <a:p>
            <a:r>
              <a:rPr lang="en-US" dirty="0" err="1"/>
              <a:t>plt.scatter</a:t>
            </a:r>
            <a:r>
              <a:rPr lang="en-US" dirty="0"/>
              <a:t>(x, y, </a:t>
            </a:r>
            <a:r>
              <a:rPr lang="en-US" dirty="0">
                <a:solidFill>
                  <a:srgbClr val="00B050"/>
                </a:solidFill>
              </a:rPr>
              <a:t>s=</a:t>
            </a:r>
            <a:r>
              <a:rPr lang="en-US" dirty="0" err="1">
                <a:solidFill>
                  <a:srgbClr val="00B050"/>
                </a:solidFill>
              </a:rPr>
              <a:t>sizes</a:t>
            </a:r>
            <a:r>
              <a:rPr lang="en-US" dirty="0" err="1"/>
              <a:t>,</a:t>
            </a:r>
            <a:r>
              <a:rPr lang="en-US" dirty="0" err="1">
                <a:solidFill>
                  <a:srgbClr val="7030A0"/>
                </a:solidFill>
              </a:rPr>
              <a:t>c</a:t>
            </a:r>
            <a:r>
              <a:rPr lang="en-US" dirty="0">
                <a:solidFill>
                  <a:srgbClr val="7030A0"/>
                </a:solidFill>
              </a:rPr>
              <a:t>=colors</a:t>
            </a:r>
            <a:r>
              <a:rPr lang="en-US" dirty="0"/>
              <a:t>, </a:t>
            </a:r>
            <a:r>
              <a:rPr lang="en-US" dirty="0">
                <a:solidFill>
                  <a:srgbClr val="FF0000"/>
                </a:solidFill>
              </a:rPr>
              <a:t>alpha=0.4</a:t>
            </a:r>
            <a:r>
              <a:rPr lang="en-US" dirty="0"/>
              <a:t>)</a:t>
            </a:r>
          </a:p>
          <a:p>
            <a:endParaRPr lang="en-US" dirty="0"/>
          </a:p>
          <a:p>
            <a:r>
              <a:rPr lang="en-US" dirty="0" err="1"/>
              <a:t>plt.show</a:t>
            </a:r>
            <a:r>
              <a:rPr lang="en-US" dirty="0"/>
              <a:t>()</a:t>
            </a:r>
          </a:p>
        </p:txBody>
      </p:sp>
      <p:pic>
        <p:nvPicPr>
          <p:cNvPr id="3" name="Picture 2">
            <a:extLst>
              <a:ext uri="{FF2B5EF4-FFF2-40B4-BE49-F238E27FC236}">
                <a16:creationId xmlns:a16="http://schemas.microsoft.com/office/drawing/2014/main" id="{44439EFE-E24F-415E-BE0C-111A5AE28B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6360" y="1910607"/>
            <a:ext cx="4987639" cy="3740731"/>
          </a:xfrm>
          <a:prstGeom prst="rect">
            <a:avLst/>
          </a:prstGeom>
        </p:spPr>
      </p:pic>
    </p:spTree>
    <p:extLst>
      <p:ext uri="{BB962C8B-B14F-4D97-AF65-F5344CB8AC3E}">
        <p14:creationId xmlns:p14="http://schemas.microsoft.com/office/powerpoint/2010/main" val="7377206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E7D207D-8170-416C-B740-284C392EAF8C}"/>
              </a:ext>
            </a:extLst>
          </p:cNvPr>
          <p:cNvSpPr txBox="1"/>
          <p:nvPr/>
        </p:nvSpPr>
        <p:spPr>
          <a:xfrm>
            <a:off x="1177064" y="1737418"/>
            <a:ext cx="6789872" cy="1862048"/>
          </a:xfrm>
          <a:prstGeom prst="rect">
            <a:avLst/>
          </a:prstGeom>
          <a:noFill/>
        </p:spPr>
        <p:txBody>
          <a:bodyPr wrap="square">
            <a:spAutoFit/>
          </a:bodyPr>
          <a:lstStyle/>
          <a:p>
            <a:pPr algn="ctr"/>
            <a:r>
              <a:rPr lang="en-GB" sz="115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Thank you</a:t>
            </a:r>
            <a:endParaRPr lang="ar-IQ" sz="115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30366905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AB9533-C379-4764-BFE2-5F6F342CBDC3}"/>
              </a:ext>
            </a:extLst>
          </p:cNvPr>
          <p:cNvSpPr txBox="1"/>
          <p:nvPr/>
        </p:nvSpPr>
        <p:spPr>
          <a:xfrm>
            <a:off x="401782" y="400551"/>
            <a:ext cx="8298873" cy="5632311"/>
          </a:xfrm>
          <a:prstGeom prst="rect">
            <a:avLst/>
          </a:prstGeom>
          <a:solidFill>
            <a:schemeClr val="accent3">
              <a:lumMod val="60000"/>
              <a:lumOff val="40000"/>
            </a:schemeClr>
          </a:solidFill>
        </p:spPr>
        <p:txBody>
          <a:bodyPr wrap="square">
            <a:spAutoFit/>
          </a:bodyPr>
          <a:lstStyle/>
          <a:p>
            <a:r>
              <a:rPr lang="en-GB" sz="3600" dirty="0" smtClean="0">
                <a:latin typeface="Times New Roman" panose="02020603050405020304" pitchFamily="18" charset="0"/>
                <a:cs typeface="Times New Roman" panose="02020603050405020304" pitchFamily="18" charset="0"/>
              </a:rPr>
              <a:t>&gt;&gt;&gt;</a:t>
            </a:r>
            <a:r>
              <a:rPr lang="en-GB" sz="3600" dirty="0">
                <a:latin typeface="Times New Roman" panose="02020603050405020304" pitchFamily="18" charset="0"/>
                <a:cs typeface="Times New Roman" panose="02020603050405020304" pitchFamily="18" charset="0"/>
              </a:rPr>
              <a:t>import </a:t>
            </a:r>
            <a:r>
              <a:rPr lang="en-GB" sz="3600" dirty="0" err="1">
                <a:latin typeface="Times New Roman" panose="02020603050405020304" pitchFamily="18" charset="0"/>
                <a:cs typeface="Times New Roman" panose="02020603050405020304" pitchFamily="18" charset="0"/>
              </a:rPr>
              <a:t>numpy</a:t>
            </a:r>
            <a:endParaRPr lang="en-GB" sz="3600" dirty="0">
              <a:latin typeface="Times New Roman" panose="02020603050405020304" pitchFamily="18" charset="0"/>
              <a:cs typeface="Times New Roman" panose="02020603050405020304" pitchFamily="18" charset="0"/>
            </a:endParaRPr>
          </a:p>
          <a:p>
            <a:r>
              <a:rPr lang="en-GB" sz="3600" dirty="0">
                <a:latin typeface="Times New Roman" panose="02020603050405020304" pitchFamily="18" charset="0"/>
                <a:cs typeface="Times New Roman" panose="02020603050405020304" pitchFamily="18" charset="0"/>
              </a:rPr>
              <a:t>&gt;&gt;&gt;</a:t>
            </a:r>
            <a:r>
              <a:rPr lang="en-GB" sz="3600" dirty="0" err="1">
                <a:latin typeface="Times New Roman" panose="02020603050405020304" pitchFamily="18" charset="0"/>
                <a:cs typeface="Times New Roman" panose="02020603050405020304" pitchFamily="18" charset="0"/>
              </a:rPr>
              <a:t>numpy</a:t>
            </a:r>
            <a:r>
              <a:rPr lang="en-GB" sz="3600" dirty="0">
                <a:latin typeface="Times New Roman" panose="02020603050405020304" pitchFamily="18" charset="0"/>
                <a:cs typeface="Times New Roman" panose="02020603050405020304" pitchFamily="18" charset="0"/>
              </a:rPr>
              <a:t>.__version__</a:t>
            </a:r>
          </a:p>
          <a:p>
            <a:r>
              <a:rPr lang="en-GB" sz="3600" dirty="0" smtClean="0">
                <a:latin typeface="Times New Roman" panose="02020603050405020304" pitchFamily="18" charset="0"/>
                <a:cs typeface="Times New Roman" panose="02020603050405020304" pitchFamily="18" charset="0"/>
              </a:rPr>
              <a:t>#It </a:t>
            </a:r>
            <a:r>
              <a:rPr lang="en-GB" sz="3600" dirty="0">
                <a:latin typeface="Times New Roman" panose="02020603050405020304" pitchFamily="18" charset="0"/>
                <a:cs typeface="Times New Roman" panose="02020603050405020304" pitchFamily="18" charset="0"/>
              </a:rPr>
              <a:t>should be something like this</a:t>
            </a:r>
          </a:p>
          <a:p>
            <a:r>
              <a:rPr lang="en-GB" sz="3600" dirty="0">
                <a:latin typeface="Times New Roman" panose="02020603050405020304" pitchFamily="18" charset="0"/>
                <a:cs typeface="Times New Roman" panose="02020603050405020304" pitchFamily="18" charset="0"/>
              </a:rPr>
              <a:t>‘1.5.1’</a:t>
            </a:r>
          </a:p>
          <a:p>
            <a:endParaRPr lang="en-GB" sz="3600" dirty="0" smtClean="0">
              <a:latin typeface="Times New Roman" panose="02020603050405020304" pitchFamily="18" charset="0"/>
              <a:cs typeface="Times New Roman" panose="02020603050405020304" pitchFamily="18" charset="0"/>
            </a:endParaRPr>
          </a:p>
          <a:p>
            <a:endParaRPr lang="en-GB" sz="3600" dirty="0">
              <a:latin typeface="Times New Roman" panose="02020603050405020304" pitchFamily="18" charset="0"/>
              <a:cs typeface="Times New Roman" panose="02020603050405020304" pitchFamily="18" charset="0"/>
            </a:endParaRPr>
          </a:p>
          <a:p>
            <a:r>
              <a:rPr lang="en-GB" sz="3600" dirty="0" smtClean="0">
                <a:latin typeface="Times New Roman" panose="02020603050405020304" pitchFamily="18" charset="0"/>
                <a:cs typeface="Times New Roman" panose="02020603050405020304" pitchFamily="18" charset="0"/>
              </a:rPr>
              <a:t>&gt;&gt;&gt;</a:t>
            </a:r>
            <a:r>
              <a:rPr lang="en-GB" sz="3600" dirty="0">
                <a:latin typeface="Times New Roman" panose="02020603050405020304" pitchFamily="18" charset="0"/>
                <a:cs typeface="Times New Roman" panose="02020603050405020304" pitchFamily="18" charset="0"/>
              </a:rPr>
              <a:t>import matplotlib</a:t>
            </a:r>
          </a:p>
          <a:p>
            <a:r>
              <a:rPr lang="en-GB" sz="3600" dirty="0">
                <a:latin typeface="Times New Roman" panose="02020603050405020304" pitchFamily="18" charset="0"/>
                <a:cs typeface="Times New Roman" panose="02020603050405020304" pitchFamily="18" charset="0"/>
              </a:rPr>
              <a:t>&gt;&gt;&gt;matplotlib.__ version__</a:t>
            </a:r>
          </a:p>
          <a:p>
            <a:r>
              <a:rPr lang="en-GB" sz="3600" dirty="0" smtClean="0">
                <a:latin typeface="Times New Roman" panose="02020603050405020304" pitchFamily="18" charset="0"/>
                <a:cs typeface="Times New Roman" panose="02020603050405020304" pitchFamily="18" charset="0"/>
              </a:rPr>
              <a:t>#Should </a:t>
            </a:r>
            <a:r>
              <a:rPr lang="en-GB" sz="3600" dirty="0">
                <a:latin typeface="Times New Roman" panose="02020603050405020304" pitchFamily="18" charset="0"/>
                <a:cs typeface="Times New Roman" panose="02020603050405020304" pitchFamily="18" charset="0"/>
              </a:rPr>
              <a:t>give you something like:</a:t>
            </a:r>
          </a:p>
          <a:p>
            <a:r>
              <a:rPr lang="en-GB" sz="3600" dirty="0">
                <a:latin typeface="Times New Roman" panose="02020603050405020304" pitchFamily="18" charset="0"/>
                <a:cs typeface="Times New Roman" panose="02020603050405020304" pitchFamily="18" charset="0"/>
              </a:rPr>
              <a:t>‘1.0.1’</a:t>
            </a:r>
          </a:p>
        </p:txBody>
      </p:sp>
    </p:spTree>
    <p:extLst>
      <p:ext uri="{BB962C8B-B14F-4D97-AF65-F5344CB8AC3E}">
        <p14:creationId xmlns:p14="http://schemas.microsoft.com/office/powerpoint/2010/main" val="78891493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8A1B669-5CA1-4866-A032-6D46632AB974}"/>
              </a:ext>
            </a:extLst>
          </p:cNvPr>
          <p:cNvSpPr/>
          <p:nvPr/>
        </p:nvSpPr>
        <p:spPr>
          <a:xfrm>
            <a:off x="154043" y="922420"/>
            <a:ext cx="8835911" cy="1015663"/>
          </a:xfrm>
          <a:prstGeom prst="rect">
            <a:avLst/>
          </a:prstGeom>
          <a:ln>
            <a:solidFill>
              <a:srgbClr val="00B0F0"/>
            </a:solidFill>
          </a:ln>
        </p:spPr>
        <p:txBody>
          <a:bodyPr wrap="square">
            <a:spAutoFit/>
          </a:bodyPr>
          <a:lstStyle/>
          <a:p>
            <a:pPr algn="just">
              <a:spcBef>
                <a:spcPts val="1000"/>
              </a:spcBef>
              <a:buClr>
                <a:srgbClr val="A53010"/>
              </a:buClr>
            </a:pPr>
            <a:r>
              <a:rPr lang="en-GB" sz="2000" b="1" dirty="0" err="1">
                <a:solidFill>
                  <a:prstClr val="black">
                    <a:lumMod val="75000"/>
                    <a:lumOff val="25000"/>
                  </a:prstClr>
                </a:solidFill>
                <a:latin typeface="Times New Roman" panose="02020603050405020304" pitchFamily="18" charset="0"/>
                <a:cs typeface="Times New Roman" panose="02020603050405020304" pitchFamily="18" charset="0"/>
              </a:rPr>
              <a:t>MatPlotLib</a:t>
            </a:r>
            <a:r>
              <a:rPr lang="en-GB" sz="2000" dirty="0">
                <a:solidFill>
                  <a:prstClr val="black">
                    <a:lumMod val="75000"/>
                    <a:lumOff val="25000"/>
                  </a:prstClr>
                </a:solidFill>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is a python based </a:t>
            </a:r>
            <a:r>
              <a:rPr lang="en-GB" sz="2000" dirty="0">
                <a:solidFill>
                  <a:srgbClr val="FF0000"/>
                </a:solidFill>
                <a:latin typeface="Times New Roman" panose="02020603050405020304" pitchFamily="18" charset="0"/>
                <a:cs typeface="Times New Roman" panose="02020603050405020304" pitchFamily="18" charset="0"/>
              </a:rPr>
              <a:t>plotting package</a:t>
            </a:r>
            <a:r>
              <a:rPr lang="en-GB" sz="2000" dirty="0">
                <a:latin typeface="Times New Roman" panose="02020603050405020304" pitchFamily="18" charset="0"/>
                <a:cs typeface="Times New Roman" panose="02020603050405020304" pitchFamily="18" charset="0"/>
              </a:rPr>
              <a:t>.  It is what we are using to </a:t>
            </a:r>
            <a:r>
              <a:rPr lang="en-GB" sz="2000" dirty="0">
                <a:solidFill>
                  <a:srgbClr val="FF0000"/>
                </a:solidFill>
                <a:latin typeface="Times New Roman" panose="02020603050405020304" pitchFamily="18" charset="0"/>
                <a:cs typeface="Times New Roman" panose="02020603050405020304" pitchFamily="18" charset="0"/>
              </a:rPr>
              <a:t>make</a:t>
            </a:r>
            <a:r>
              <a:rPr lang="en-GB" sz="2000" dirty="0">
                <a:latin typeface="Times New Roman" panose="02020603050405020304" pitchFamily="18" charset="0"/>
                <a:cs typeface="Times New Roman" panose="02020603050405020304" pitchFamily="18" charset="0"/>
              </a:rPr>
              <a:t> all of the </a:t>
            </a:r>
            <a:r>
              <a:rPr lang="en-GB" sz="2000" dirty="0">
                <a:solidFill>
                  <a:srgbClr val="7030A0"/>
                </a:solidFill>
                <a:latin typeface="Times New Roman" panose="02020603050405020304" pitchFamily="18" charset="0"/>
                <a:cs typeface="Times New Roman" panose="02020603050405020304" pitchFamily="18" charset="0"/>
              </a:rPr>
              <a:t>plots</a:t>
            </a:r>
            <a:r>
              <a:rPr lang="en-GB" sz="2000" dirty="0">
                <a:latin typeface="Times New Roman" panose="02020603050405020304" pitchFamily="18" charset="0"/>
                <a:cs typeface="Times New Roman" panose="02020603050405020304" pitchFamily="18" charset="0"/>
              </a:rPr>
              <a:t> in this </a:t>
            </a:r>
            <a:r>
              <a:rPr lang="en-GB" sz="2000" dirty="0">
                <a:solidFill>
                  <a:srgbClr val="C00000"/>
                </a:solidFill>
                <a:latin typeface="Times New Roman" panose="02020603050405020304" pitchFamily="18" charset="0"/>
                <a:cs typeface="Times New Roman" panose="02020603050405020304" pitchFamily="18" charset="0"/>
              </a:rPr>
              <a:t>stage</a:t>
            </a:r>
            <a:r>
              <a:rPr lang="en-GB" sz="2000" dirty="0">
                <a:latin typeface="Times New Roman" panose="02020603050405020304" pitchFamily="18" charset="0"/>
                <a:cs typeface="Times New Roman" panose="02020603050405020304" pitchFamily="18" charset="0"/>
              </a:rPr>
              <a:t>.  So, all of the plotting functions below are contained in the </a:t>
            </a:r>
            <a:r>
              <a:rPr lang="en-GB" sz="2000" b="1" dirty="0" err="1">
                <a:solidFill>
                  <a:srgbClr val="00B0F0"/>
                </a:solidFill>
                <a:latin typeface="Times New Roman" panose="02020603050405020304" pitchFamily="18" charset="0"/>
                <a:cs typeface="Times New Roman" panose="02020603050405020304" pitchFamily="18" charset="0"/>
              </a:rPr>
              <a:t>MatPlotLib</a:t>
            </a:r>
            <a:r>
              <a:rPr lang="en-GB" sz="2000" dirty="0">
                <a:latin typeface="Times New Roman" panose="02020603050405020304" pitchFamily="18" charset="0"/>
                <a:cs typeface="Times New Roman" panose="02020603050405020304" pitchFamily="18" charset="0"/>
              </a:rPr>
              <a:t> package.</a:t>
            </a:r>
          </a:p>
        </p:txBody>
      </p:sp>
      <p:graphicFrame>
        <p:nvGraphicFramePr>
          <p:cNvPr id="3" name="Table 2">
            <a:extLst>
              <a:ext uri="{FF2B5EF4-FFF2-40B4-BE49-F238E27FC236}">
                <a16:creationId xmlns:a16="http://schemas.microsoft.com/office/drawing/2014/main" id="{71224BB4-F464-4A38-A822-14F8C5FA5415}"/>
              </a:ext>
            </a:extLst>
          </p:cNvPr>
          <p:cNvGraphicFramePr>
            <a:graphicFrameLocks noGrp="1"/>
          </p:cNvGraphicFramePr>
          <p:nvPr>
            <p:extLst>
              <p:ext uri="{D42A27DB-BD31-4B8C-83A1-F6EECF244321}">
                <p14:modId xmlns:p14="http://schemas.microsoft.com/office/powerpoint/2010/main" val="375543738"/>
              </p:ext>
            </p:extLst>
          </p:nvPr>
        </p:nvGraphicFramePr>
        <p:xfrm>
          <a:off x="284813" y="2425060"/>
          <a:ext cx="8467505" cy="3510520"/>
        </p:xfrm>
        <a:graphic>
          <a:graphicData uri="http://schemas.openxmlformats.org/drawingml/2006/table">
            <a:tbl>
              <a:tblPr>
                <a:tableStyleId>{E8B1032C-EA38-4F05-BA0D-38AFFFC7BED3}</a:tableStyleId>
              </a:tblPr>
              <a:tblGrid>
                <a:gridCol w="6136802">
                  <a:extLst>
                    <a:ext uri="{9D8B030D-6E8A-4147-A177-3AD203B41FA5}">
                      <a16:colId xmlns:a16="http://schemas.microsoft.com/office/drawing/2014/main" val="20000"/>
                    </a:ext>
                  </a:extLst>
                </a:gridCol>
                <a:gridCol w="2330703">
                  <a:extLst>
                    <a:ext uri="{9D8B030D-6E8A-4147-A177-3AD203B41FA5}">
                      <a16:colId xmlns:a16="http://schemas.microsoft.com/office/drawing/2014/main" val="20001"/>
                    </a:ext>
                  </a:extLst>
                </a:gridCol>
              </a:tblGrid>
              <a:tr h="451987">
                <a:tc>
                  <a:txBody>
                    <a:bodyPr/>
                    <a:lstStyle/>
                    <a:p>
                      <a:pPr algn="ctr"/>
                      <a:r>
                        <a:rPr lang="en-GB" sz="2400" b="1" dirty="0">
                          <a:effectLst/>
                        </a:rPr>
                        <a:t>Function</a:t>
                      </a:r>
                      <a:endParaRPr lang="en-GB" sz="2400" dirty="0">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GB" sz="2400" b="1" dirty="0">
                          <a:effectLst/>
                        </a:rPr>
                        <a:t>Syntax</a:t>
                      </a:r>
                      <a:endParaRPr lang="en-GB" sz="2400" dirty="0">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0000"/>
                  </a:ext>
                </a:extLst>
              </a:tr>
              <a:tr h="451987">
                <a:tc>
                  <a:txBody>
                    <a:bodyPr/>
                    <a:lstStyle/>
                    <a:p>
                      <a:pPr algn="ctr"/>
                      <a:r>
                        <a:rPr lang="en-GB" sz="1800" dirty="0">
                          <a:effectLst/>
                        </a:rPr>
                        <a:t>Open a new plotting window</a:t>
                      </a: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800" dirty="0" smtClean="0">
                          <a:effectLst/>
                        </a:rPr>
                        <a:t>figure(</a:t>
                      </a:r>
                      <a:r>
                        <a:rPr lang="en-GB" sz="1800" dirty="0" err="1" smtClean="0">
                          <a:effectLst/>
                        </a:rPr>
                        <a:t>figsize</a:t>
                      </a:r>
                      <a:r>
                        <a:rPr lang="en-GB" sz="1800" dirty="0" smtClean="0">
                          <a:effectLst/>
                        </a:rPr>
                        <a:t>())</a:t>
                      </a:r>
                      <a:endParaRPr lang="en-GB" sz="1800" dirty="0">
                        <a:effectLst/>
                      </a:endParaRP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51987">
                <a:tc>
                  <a:txBody>
                    <a:bodyPr/>
                    <a:lstStyle/>
                    <a:p>
                      <a:pPr algn="ctr"/>
                      <a:r>
                        <a:rPr lang="en-GB" sz="1800" dirty="0">
                          <a:effectLst/>
                        </a:rPr>
                        <a:t>Graph of y against x</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dirty="0">
                          <a:effectLst/>
                        </a:rPr>
                        <a:t>plot(x, y)</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51987">
                <a:tc>
                  <a:txBody>
                    <a:bodyPr/>
                    <a:lstStyle/>
                    <a:p>
                      <a:pPr algn="ctr"/>
                      <a:r>
                        <a:rPr lang="en-GB" sz="1800" dirty="0">
                          <a:effectLst/>
                        </a:rPr>
                        <a:t>Clear the plotting window</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dirty="0" err="1">
                          <a:effectLst/>
                        </a:rPr>
                        <a:t>clf</a:t>
                      </a:r>
                      <a:r>
                        <a:rPr lang="en-GB" sz="1800" dirty="0">
                          <a:effectLst/>
                        </a:rPr>
                        <a:t>()</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567524">
                <a:tc>
                  <a:txBody>
                    <a:bodyPr/>
                    <a:lstStyle/>
                    <a:p>
                      <a:pPr algn="ctr"/>
                      <a:r>
                        <a:rPr lang="en-GB" sz="1800" dirty="0">
                          <a:effectLst/>
                        </a:rPr>
                        <a:t>Graph of array (b) against array (a) where both  axes are log scales</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dirty="0" err="1">
                          <a:effectLst/>
                        </a:rPr>
                        <a:t>loglog</a:t>
                      </a:r>
                      <a:r>
                        <a:rPr lang="en-GB" sz="1800" dirty="0">
                          <a:effectLst/>
                        </a:rPr>
                        <a:t>(a, b)</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567524">
                <a:tc>
                  <a:txBody>
                    <a:bodyPr/>
                    <a:lstStyle/>
                    <a:p>
                      <a:pPr algn="ctr"/>
                      <a:r>
                        <a:rPr lang="en-GB" sz="1800" dirty="0">
                          <a:effectLst/>
                        </a:rPr>
                        <a:t>Graph of array (b) against array (a) with log scale on the x axis</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dirty="0" err="1">
                          <a:effectLst/>
                        </a:rPr>
                        <a:t>semilogx</a:t>
                      </a:r>
                      <a:r>
                        <a:rPr lang="en-GB" sz="1800" dirty="0">
                          <a:effectLst/>
                        </a:rPr>
                        <a:t>(a, b)</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567524">
                <a:tc>
                  <a:txBody>
                    <a:bodyPr/>
                    <a:lstStyle/>
                    <a:p>
                      <a:pPr algn="ctr"/>
                      <a:r>
                        <a:rPr lang="en-GB" sz="1800" dirty="0">
                          <a:effectLst/>
                        </a:rPr>
                        <a:t>Graph of array (b) against array (a) with log scale on the y axis</a:t>
                      </a:r>
                    </a:p>
                  </a:txBody>
                  <a:tcPr marL="0" marR="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dirty="0" err="1">
                          <a:effectLst/>
                        </a:rPr>
                        <a:t>semilogy</a:t>
                      </a:r>
                      <a:r>
                        <a:rPr lang="en-GB" sz="1800" dirty="0">
                          <a:effectLst/>
                        </a:rPr>
                        <a:t>(a, b)</a:t>
                      </a:r>
                    </a:p>
                  </a:txBody>
                  <a:tcPr marL="0" marR="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bl>
          </a:graphicData>
        </a:graphic>
      </p:graphicFrame>
      <p:sp>
        <p:nvSpPr>
          <p:cNvPr id="5" name="TextBox 4">
            <a:extLst>
              <a:ext uri="{FF2B5EF4-FFF2-40B4-BE49-F238E27FC236}">
                <a16:creationId xmlns:a16="http://schemas.microsoft.com/office/drawing/2014/main" id="{238089CF-4081-4E2C-9C68-6F1AE46435A3}"/>
              </a:ext>
            </a:extLst>
          </p:cNvPr>
          <p:cNvSpPr txBox="1"/>
          <p:nvPr/>
        </p:nvSpPr>
        <p:spPr>
          <a:xfrm>
            <a:off x="3154670" y="82339"/>
            <a:ext cx="2146496" cy="461665"/>
          </a:xfrm>
          <a:prstGeom prst="rect">
            <a:avLst/>
          </a:prstGeom>
          <a:noFill/>
        </p:spPr>
        <p:txBody>
          <a:bodyPr wrap="square">
            <a:spAutoFit/>
          </a:bodyPr>
          <a:lstStyle/>
          <a:p>
            <a:pPr>
              <a:spcBef>
                <a:spcPts val="1000"/>
              </a:spcBef>
              <a:buClr>
                <a:srgbClr val="A53010"/>
              </a:buClr>
            </a:pPr>
            <a:r>
              <a:rPr lang="en-GB" sz="2400" b="1" dirty="0">
                <a:solidFill>
                  <a:prstClr val="black">
                    <a:lumMod val="75000"/>
                    <a:lumOff val="25000"/>
                  </a:prstClr>
                </a:solidFill>
                <a:highlight>
                  <a:srgbClr val="00FFFF"/>
                </a:highlight>
                <a:latin typeface="Times New Roman" panose="02020603050405020304" pitchFamily="18" charset="0"/>
                <a:cs typeface="Times New Roman" panose="02020603050405020304" pitchFamily="18" charset="0"/>
              </a:rPr>
              <a:t>Basic plotting</a:t>
            </a:r>
          </a:p>
        </p:txBody>
      </p:sp>
    </p:spTree>
    <p:extLst>
      <p:ext uri="{BB962C8B-B14F-4D97-AF65-F5344CB8AC3E}">
        <p14:creationId xmlns:p14="http://schemas.microsoft.com/office/powerpoint/2010/main" val="130939780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9BF89F2-D07F-441E-8745-4FD6F78D5610}"/>
              </a:ext>
            </a:extLst>
          </p:cNvPr>
          <p:cNvGraphicFramePr>
            <a:graphicFrameLocks noGrp="1"/>
          </p:cNvGraphicFramePr>
          <p:nvPr>
            <p:extLst>
              <p:ext uri="{D42A27DB-BD31-4B8C-83A1-F6EECF244321}">
                <p14:modId xmlns:p14="http://schemas.microsoft.com/office/powerpoint/2010/main" val="3351509527"/>
              </p:ext>
            </p:extLst>
          </p:nvPr>
        </p:nvGraphicFramePr>
        <p:xfrm>
          <a:off x="175844" y="126608"/>
          <a:ext cx="8792312" cy="6077241"/>
        </p:xfrm>
        <a:graphic>
          <a:graphicData uri="http://schemas.openxmlformats.org/drawingml/2006/table">
            <a:tbl>
              <a:tblPr/>
              <a:tblGrid>
                <a:gridCol w="4396156">
                  <a:extLst>
                    <a:ext uri="{9D8B030D-6E8A-4147-A177-3AD203B41FA5}">
                      <a16:colId xmlns:a16="http://schemas.microsoft.com/office/drawing/2014/main" val="959592193"/>
                    </a:ext>
                  </a:extLst>
                </a:gridCol>
                <a:gridCol w="4396156">
                  <a:extLst>
                    <a:ext uri="{9D8B030D-6E8A-4147-A177-3AD203B41FA5}">
                      <a16:colId xmlns:a16="http://schemas.microsoft.com/office/drawing/2014/main" val="693028405"/>
                    </a:ext>
                  </a:extLst>
                </a:gridCol>
              </a:tblGrid>
              <a:tr h="732550">
                <a:tc>
                  <a:txBody>
                    <a:bodyPr/>
                    <a:lstStyle/>
                    <a:p>
                      <a:pPr algn="ctr" fontAlgn="ctr"/>
                      <a:r>
                        <a:rPr lang="en-US" sz="2800" dirty="0">
                          <a:solidFill>
                            <a:srgbClr val="000000"/>
                          </a:solidFill>
                          <a:effectLst/>
                        </a:rPr>
                        <a:t>Function</a:t>
                      </a:r>
                    </a:p>
                  </a:txBody>
                  <a:tcPr marL="78877" marR="78877" marT="39438" marB="39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l" fontAlgn="ctr"/>
                      <a:r>
                        <a:rPr lang="en-US" sz="2800" dirty="0">
                          <a:solidFill>
                            <a:srgbClr val="000000"/>
                          </a:solidFill>
                          <a:effectLst/>
                        </a:rPr>
                        <a:t>Description</a:t>
                      </a:r>
                    </a:p>
                  </a:txBody>
                  <a:tcPr marL="78877" marR="78877" marT="39438" marB="39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extLst>
                  <a:ext uri="{0D108BD9-81ED-4DB2-BD59-A6C34878D82A}">
                    <a16:rowId xmlns:a16="http://schemas.microsoft.com/office/drawing/2014/main" val="1673753347"/>
                  </a:ext>
                </a:extLst>
              </a:tr>
              <a:tr h="798181">
                <a:tc>
                  <a:txBody>
                    <a:bodyPr/>
                    <a:lstStyle/>
                    <a:p>
                      <a:pPr algn="ctr" fontAlgn="ctr"/>
                      <a:r>
                        <a:rPr lang="en-US" sz="1800" dirty="0">
                          <a:solidFill>
                            <a:srgbClr val="000000"/>
                          </a:solidFill>
                          <a:effectLst/>
                          <a:latin typeface="Times New Roman" panose="02020603050405020304" pitchFamily="18" charset="0"/>
                          <a:cs typeface="Times New Roman" panose="02020603050405020304" pitchFamily="18" charset="0"/>
                        </a:rPr>
                        <a:t>Plot</a:t>
                      </a:r>
                    </a:p>
                  </a:txBody>
                  <a:tcPr marL="78877" marR="78877" marT="39438" marB="39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5FA"/>
                    </a:solidFill>
                  </a:tcPr>
                </a:tc>
                <a:tc>
                  <a:txBody>
                    <a:bodyPr/>
                    <a:lstStyle/>
                    <a:p>
                      <a:pPr algn="l" fontAlgn="ctr"/>
                      <a:r>
                        <a:rPr lang="en-US" sz="1800" dirty="0">
                          <a:solidFill>
                            <a:srgbClr val="000000"/>
                          </a:solidFill>
                          <a:effectLst/>
                          <a:latin typeface="Times New Roman" panose="02020603050405020304" pitchFamily="18" charset="0"/>
                          <a:cs typeface="Times New Roman" panose="02020603050405020304" pitchFamily="18" charset="0"/>
                        </a:rPr>
                        <a:t>plots y versus x as lines and/or markers</a:t>
                      </a:r>
                    </a:p>
                  </a:txBody>
                  <a:tcPr marL="78877" marR="78877" marT="39438" marB="39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5FA"/>
                    </a:solidFill>
                  </a:tcPr>
                </a:tc>
                <a:extLst>
                  <a:ext uri="{0D108BD9-81ED-4DB2-BD59-A6C34878D82A}">
                    <a16:rowId xmlns:a16="http://schemas.microsoft.com/office/drawing/2014/main" val="1461544429"/>
                  </a:ext>
                </a:extLst>
              </a:tr>
              <a:tr h="454651">
                <a:tc>
                  <a:txBody>
                    <a:bodyPr/>
                    <a:lstStyle/>
                    <a:p>
                      <a:pPr algn="ctr" fontAlgn="ctr"/>
                      <a:r>
                        <a:rPr lang="en-US" sz="1800" dirty="0">
                          <a:solidFill>
                            <a:srgbClr val="000000"/>
                          </a:solidFill>
                          <a:effectLst/>
                          <a:latin typeface="Times New Roman" panose="02020603050405020304" pitchFamily="18" charset="0"/>
                          <a:cs typeface="Times New Roman" panose="02020603050405020304" pitchFamily="18" charset="0"/>
                        </a:rPr>
                        <a:t>Show</a:t>
                      </a:r>
                    </a:p>
                  </a:txBody>
                  <a:tcPr marL="78877" marR="78877" marT="39438" marB="39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ctr"/>
                      <a:r>
                        <a:rPr lang="en-US" sz="1800">
                          <a:solidFill>
                            <a:srgbClr val="000000"/>
                          </a:solidFill>
                          <a:effectLst/>
                          <a:latin typeface="Times New Roman" panose="02020603050405020304" pitchFamily="18" charset="0"/>
                          <a:cs typeface="Times New Roman" panose="02020603050405020304" pitchFamily="18" charset="0"/>
                        </a:rPr>
                        <a:t>displays a figure</a:t>
                      </a:r>
                    </a:p>
                  </a:txBody>
                  <a:tcPr marL="78877" marR="78877" marT="39438" marB="39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314504677"/>
                  </a:ext>
                </a:extLst>
              </a:tr>
              <a:tr h="454651">
                <a:tc>
                  <a:txBody>
                    <a:bodyPr/>
                    <a:lstStyle/>
                    <a:p>
                      <a:pPr algn="ctr" fontAlgn="ctr"/>
                      <a:r>
                        <a:rPr lang="en-US" sz="1800" dirty="0">
                          <a:solidFill>
                            <a:srgbClr val="000000"/>
                          </a:solidFill>
                          <a:effectLst/>
                          <a:latin typeface="Times New Roman" panose="02020603050405020304" pitchFamily="18" charset="0"/>
                          <a:cs typeface="Times New Roman" panose="02020603050405020304" pitchFamily="18" charset="0"/>
                        </a:rPr>
                        <a:t>Axis</a:t>
                      </a:r>
                    </a:p>
                  </a:txBody>
                  <a:tcPr marL="78877" marR="78877" marT="39438" marB="39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5FA"/>
                    </a:solidFill>
                  </a:tcPr>
                </a:tc>
                <a:tc>
                  <a:txBody>
                    <a:bodyPr/>
                    <a:lstStyle/>
                    <a:p>
                      <a:pPr algn="l" fontAlgn="ctr"/>
                      <a:r>
                        <a:rPr lang="en-US" sz="1800" dirty="0">
                          <a:solidFill>
                            <a:srgbClr val="000000"/>
                          </a:solidFill>
                          <a:effectLst/>
                          <a:latin typeface="Times New Roman" panose="02020603050405020304" pitchFamily="18" charset="0"/>
                          <a:cs typeface="Times New Roman" panose="02020603050405020304" pitchFamily="18" charset="0"/>
                        </a:rPr>
                        <a:t>sets some axis properties</a:t>
                      </a:r>
                    </a:p>
                  </a:txBody>
                  <a:tcPr marL="78877" marR="78877" marT="39438" marB="39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5FA"/>
                    </a:solidFill>
                  </a:tcPr>
                </a:tc>
                <a:extLst>
                  <a:ext uri="{0D108BD9-81ED-4DB2-BD59-A6C34878D82A}">
                    <a16:rowId xmlns:a16="http://schemas.microsoft.com/office/drawing/2014/main" val="3406014203"/>
                  </a:ext>
                </a:extLst>
              </a:tr>
              <a:tr h="454651">
                <a:tc>
                  <a:txBody>
                    <a:bodyPr/>
                    <a:lstStyle/>
                    <a:p>
                      <a:pPr algn="ctr" fontAlgn="ctr"/>
                      <a:r>
                        <a:rPr lang="en-US" sz="1800" dirty="0" err="1">
                          <a:solidFill>
                            <a:srgbClr val="000000"/>
                          </a:solidFill>
                          <a:effectLst/>
                          <a:latin typeface="Times New Roman" panose="02020603050405020304" pitchFamily="18" charset="0"/>
                          <a:cs typeface="Times New Roman" panose="02020603050405020304" pitchFamily="18" charset="0"/>
                        </a:rPr>
                        <a:t>Xlabel</a:t>
                      </a:r>
                      <a:endParaRPr lang="en-US" sz="1800" dirty="0">
                        <a:solidFill>
                          <a:srgbClr val="000000"/>
                        </a:solidFill>
                        <a:effectLst/>
                        <a:latin typeface="Times New Roman" panose="02020603050405020304" pitchFamily="18" charset="0"/>
                        <a:cs typeface="Times New Roman" panose="02020603050405020304" pitchFamily="18" charset="0"/>
                      </a:endParaRPr>
                    </a:p>
                  </a:txBody>
                  <a:tcPr marL="78877" marR="78877" marT="39438" marB="39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ctr"/>
                      <a:r>
                        <a:rPr lang="en-US" sz="1800" dirty="0">
                          <a:solidFill>
                            <a:srgbClr val="000000"/>
                          </a:solidFill>
                          <a:effectLst/>
                          <a:latin typeface="Times New Roman" panose="02020603050405020304" pitchFamily="18" charset="0"/>
                          <a:cs typeface="Times New Roman" panose="02020603050405020304" pitchFamily="18" charset="0"/>
                        </a:rPr>
                        <a:t>sets the label for the x-axis</a:t>
                      </a:r>
                    </a:p>
                  </a:txBody>
                  <a:tcPr marL="78877" marR="78877" marT="39438" marB="39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699942960"/>
                  </a:ext>
                </a:extLst>
              </a:tr>
              <a:tr h="454651">
                <a:tc>
                  <a:txBody>
                    <a:bodyPr/>
                    <a:lstStyle/>
                    <a:p>
                      <a:pPr algn="ctr" fontAlgn="ctr"/>
                      <a:r>
                        <a:rPr lang="en-US" sz="1800" dirty="0" err="1">
                          <a:solidFill>
                            <a:srgbClr val="000000"/>
                          </a:solidFill>
                          <a:effectLst/>
                          <a:latin typeface="Times New Roman" panose="02020603050405020304" pitchFamily="18" charset="0"/>
                          <a:cs typeface="Times New Roman" panose="02020603050405020304" pitchFamily="18" charset="0"/>
                        </a:rPr>
                        <a:t>Ylabel</a:t>
                      </a:r>
                      <a:endParaRPr lang="en-US" sz="1800" dirty="0">
                        <a:solidFill>
                          <a:srgbClr val="000000"/>
                        </a:solidFill>
                        <a:effectLst/>
                        <a:latin typeface="Times New Roman" panose="02020603050405020304" pitchFamily="18" charset="0"/>
                        <a:cs typeface="Times New Roman" panose="02020603050405020304" pitchFamily="18" charset="0"/>
                      </a:endParaRPr>
                    </a:p>
                  </a:txBody>
                  <a:tcPr marL="78877" marR="78877" marT="39438" marB="39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5FA"/>
                    </a:solidFill>
                  </a:tcPr>
                </a:tc>
                <a:tc>
                  <a:txBody>
                    <a:bodyPr/>
                    <a:lstStyle/>
                    <a:p>
                      <a:pPr algn="l" fontAlgn="ctr"/>
                      <a:r>
                        <a:rPr lang="en-US" sz="1800" dirty="0">
                          <a:solidFill>
                            <a:srgbClr val="000000"/>
                          </a:solidFill>
                          <a:effectLst/>
                          <a:latin typeface="Times New Roman" panose="02020603050405020304" pitchFamily="18" charset="0"/>
                          <a:cs typeface="Times New Roman" panose="02020603050405020304" pitchFamily="18" charset="0"/>
                        </a:rPr>
                        <a:t>sets the label for the y-axis</a:t>
                      </a:r>
                    </a:p>
                  </a:txBody>
                  <a:tcPr marL="78877" marR="78877" marT="39438" marB="39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5FA"/>
                    </a:solidFill>
                  </a:tcPr>
                </a:tc>
                <a:extLst>
                  <a:ext uri="{0D108BD9-81ED-4DB2-BD59-A6C34878D82A}">
                    <a16:rowId xmlns:a16="http://schemas.microsoft.com/office/drawing/2014/main" val="3360368308"/>
                  </a:ext>
                </a:extLst>
              </a:tr>
              <a:tr h="454651">
                <a:tc>
                  <a:txBody>
                    <a:bodyPr/>
                    <a:lstStyle/>
                    <a:p>
                      <a:pPr algn="ctr" fontAlgn="ctr"/>
                      <a:r>
                        <a:rPr lang="en-US" sz="1800" dirty="0">
                          <a:solidFill>
                            <a:srgbClr val="000000"/>
                          </a:solidFill>
                          <a:effectLst/>
                          <a:latin typeface="Times New Roman" panose="02020603050405020304" pitchFamily="18" charset="0"/>
                          <a:cs typeface="Times New Roman" panose="02020603050405020304" pitchFamily="18" charset="0"/>
                        </a:rPr>
                        <a:t>Title</a:t>
                      </a:r>
                    </a:p>
                  </a:txBody>
                  <a:tcPr marL="78877" marR="78877" marT="39438" marB="39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ctr"/>
                      <a:r>
                        <a:rPr lang="en-US" sz="1800" dirty="0">
                          <a:solidFill>
                            <a:srgbClr val="000000"/>
                          </a:solidFill>
                          <a:effectLst/>
                          <a:latin typeface="Times New Roman" panose="02020603050405020304" pitchFamily="18" charset="0"/>
                          <a:cs typeface="Times New Roman" panose="02020603050405020304" pitchFamily="18" charset="0"/>
                        </a:rPr>
                        <a:t>sets a title for the axes</a:t>
                      </a:r>
                    </a:p>
                  </a:txBody>
                  <a:tcPr marL="78877" marR="78877" marT="39438" marB="39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232035099"/>
                  </a:ext>
                </a:extLst>
              </a:tr>
              <a:tr h="454651">
                <a:tc>
                  <a:txBody>
                    <a:bodyPr/>
                    <a:lstStyle/>
                    <a:p>
                      <a:pPr algn="ctr" fontAlgn="ctr"/>
                      <a:r>
                        <a:rPr lang="en-US" sz="1800" dirty="0">
                          <a:solidFill>
                            <a:srgbClr val="000000"/>
                          </a:solidFill>
                          <a:effectLst/>
                          <a:latin typeface="Times New Roman" panose="02020603050405020304" pitchFamily="18" charset="0"/>
                          <a:cs typeface="Times New Roman" panose="02020603050405020304" pitchFamily="18" charset="0"/>
                        </a:rPr>
                        <a:t>Subplot</a:t>
                      </a:r>
                    </a:p>
                  </a:txBody>
                  <a:tcPr marL="78877" marR="78877" marT="39438" marB="39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5FA"/>
                    </a:solidFill>
                  </a:tcPr>
                </a:tc>
                <a:tc>
                  <a:txBody>
                    <a:bodyPr/>
                    <a:lstStyle/>
                    <a:p>
                      <a:pPr algn="l" fontAlgn="ctr"/>
                      <a:r>
                        <a:rPr lang="en-US" sz="1800" dirty="0">
                          <a:solidFill>
                            <a:srgbClr val="000000"/>
                          </a:solidFill>
                          <a:effectLst/>
                          <a:latin typeface="Times New Roman" panose="02020603050405020304" pitchFamily="18" charset="0"/>
                          <a:cs typeface="Times New Roman" panose="02020603050405020304" pitchFamily="18" charset="0"/>
                        </a:rPr>
                        <a:t>adds a subplot to the current figure</a:t>
                      </a:r>
                    </a:p>
                  </a:txBody>
                  <a:tcPr marL="78877" marR="78877" marT="39438" marB="39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5FA"/>
                    </a:solidFill>
                  </a:tcPr>
                </a:tc>
                <a:extLst>
                  <a:ext uri="{0D108BD9-81ED-4DB2-BD59-A6C34878D82A}">
                    <a16:rowId xmlns:a16="http://schemas.microsoft.com/office/drawing/2014/main" val="3903357623"/>
                  </a:ext>
                </a:extLst>
              </a:tr>
              <a:tr h="454651">
                <a:tc>
                  <a:txBody>
                    <a:bodyPr/>
                    <a:lstStyle/>
                    <a:p>
                      <a:pPr algn="ctr" fontAlgn="ctr"/>
                      <a:r>
                        <a:rPr lang="en-US" sz="1800" dirty="0" smtClean="0">
                          <a:solidFill>
                            <a:srgbClr val="000000"/>
                          </a:solidFill>
                          <a:effectLst/>
                          <a:latin typeface="Times New Roman" panose="02020603050405020304" pitchFamily="18" charset="0"/>
                          <a:cs typeface="Times New Roman" panose="02020603050405020304" pitchFamily="18" charset="0"/>
                        </a:rPr>
                        <a:t>Subplots_adjust</a:t>
                      </a:r>
                      <a:endParaRPr lang="en-US" sz="1800" dirty="0">
                        <a:solidFill>
                          <a:srgbClr val="000000"/>
                        </a:solidFill>
                        <a:effectLst/>
                        <a:latin typeface="Times New Roman" panose="02020603050405020304" pitchFamily="18" charset="0"/>
                        <a:cs typeface="Times New Roman" panose="02020603050405020304" pitchFamily="18" charset="0"/>
                      </a:endParaRPr>
                    </a:p>
                  </a:txBody>
                  <a:tcPr marL="78877" marR="78877" marT="39438" marB="39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ctr"/>
                      <a:r>
                        <a:rPr lang="en-US" sz="1800" dirty="0">
                          <a:solidFill>
                            <a:srgbClr val="000000"/>
                          </a:solidFill>
                          <a:effectLst/>
                          <a:latin typeface="Times New Roman" panose="02020603050405020304" pitchFamily="18" charset="0"/>
                          <a:cs typeface="Times New Roman" panose="02020603050405020304" pitchFamily="18" charset="0"/>
                        </a:rPr>
                        <a:t>tunes the subplot layout</a:t>
                      </a:r>
                    </a:p>
                  </a:txBody>
                  <a:tcPr marL="78877" marR="78877" marT="39438" marB="39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595994601"/>
                  </a:ext>
                </a:extLst>
              </a:tr>
              <a:tr h="454651">
                <a:tc>
                  <a:txBody>
                    <a:bodyPr/>
                    <a:lstStyle/>
                    <a:p>
                      <a:pPr algn="ctr" fontAlgn="ctr"/>
                      <a:r>
                        <a:rPr lang="en-US" sz="1800" dirty="0">
                          <a:solidFill>
                            <a:srgbClr val="000000"/>
                          </a:solidFill>
                          <a:effectLst/>
                          <a:latin typeface="Times New Roman" panose="02020603050405020304" pitchFamily="18" charset="0"/>
                          <a:cs typeface="Times New Roman" panose="02020603050405020304" pitchFamily="18" charset="0"/>
                        </a:rPr>
                        <a:t>Legend</a:t>
                      </a:r>
                    </a:p>
                  </a:txBody>
                  <a:tcPr marL="78877" marR="78877" marT="39438" marB="39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5FA"/>
                    </a:solidFill>
                  </a:tcPr>
                </a:tc>
                <a:tc>
                  <a:txBody>
                    <a:bodyPr/>
                    <a:lstStyle/>
                    <a:p>
                      <a:pPr algn="l" fontAlgn="ctr"/>
                      <a:r>
                        <a:rPr lang="en-US" sz="1800" dirty="0">
                          <a:solidFill>
                            <a:srgbClr val="000000"/>
                          </a:solidFill>
                          <a:effectLst/>
                          <a:latin typeface="Times New Roman" panose="02020603050405020304" pitchFamily="18" charset="0"/>
                          <a:cs typeface="Times New Roman" panose="02020603050405020304" pitchFamily="18" charset="0"/>
                        </a:rPr>
                        <a:t>places a legend on the axes</a:t>
                      </a:r>
                    </a:p>
                  </a:txBody>
                  <a:tcPr marL="78877" marR="78877" marT="39438" marB="39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5FA"/>
                    </a:solidFill>
                  </a:tcPr>
                </a:tc>
                <a:extLst>
                  <a:ext uri="{0D108BD9-81ED-4DB2-BD59-A6C34878D82A}">
                    <a16:rowId xmlns:a16="http://schemas.microsoft.com/office/drawing/2014/main" val="1966968433"/>
                  </a:ext>
                </a:extLst>
              </a:tr>
              <a:tr h="454651">
                <a:tc>
                  <a:txBody>
                    <a:bodyPr/>
                    <a:lstStyle/>
                    <a:p>
                      <a:pPr algn="ctr" fontAlgn="ctr"/>
                      <a:r>
                        <a:rPr lang="en-US" sz="1800" dirty="0">
                          <a:solidFill>
                            <a:srgbClr val="000000"/>
                          </a:solidFill>
                          <a:effectLst/>
                          <a:latin typeface="Times New Roman" panose="02020603050405020304" pitchFamily="18" charset="0"/>
                          <a:cs typeface="Times New Roman" panose="02020603050405020304" pitchFamily="18" charset="0"/>
                        </a:rPr>
                        <a:t>Figure</a:t>
                      </a:r>
                    </a:p>
                  </a:txBody>
                  <a:tcPr marL="78877" marR="78877" marT="39438" marB="39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ctr"/>
                      <a:r>
                        <a:rPr lang="en-US" sz="1800" dirty="0">
                          <a:solidFill>
                            <a:srgbClr val="000000"/>
                          </a:solidFill>
                          <a:effectLst/>
                          <a:latin typeface="Times New Roman" panose="02020603050405020304" pitchFamily="18" charset="0"/>
                          <a:cs typeface="Times New Roman" panose="02020603050405020304" pitchFamily="18" charset="0"/>
                        </a:rPr>
                        <a:t>creates a new figure</a:t>
                      </a:r>
                    </a:p>
                  </a:txBody>
                  <a:tcPr marL="78877" marR="78877" marT="39438" marB="39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388586767"/>
                  </a:ext>
                </a:extLst>
              </a:tr>
              <a:tr h="454651">
                <a:tc>
                  <a:txBody>
                    <a:bodyPr/>
                    <a:lstStyle/>
                    <a:p>
                      <a:pPr algn="ctr" fontAlgn="ctr"/>
                      <a:r>
                        <a:rPr lang="en-US" sz="1800" dirty="0" err="1">
                          <a:solidFill>
                            <a:srgbClr val="000000"/>
                          </a:solidFill>
                          <a:effectLst/>
                          <a:latin typeface="Times New Roman" panose="02020603050405020304" pitchFamily="18" charset="0"/>
                          <a:cs typeface="Times New Roman" panose="02020603050405020304" pitchFamily="18" charset="0"/>
                        </a:rPr>
                        <a:t>Savefig</a:t>
                      </a:r>
                      <a:endParaRPr lang="en-US" sz="1800" dirty="0">
                        <a:solidFill>
                          <a:srgbClr val="000000"/>
                        </a:solidFill>
                        <a:effectLst/>
                        <a:latin typeface="Times New Roman" panose="02020603050405020304" pitchFamily="18" charset="0"/>
                        <a:cs typeface="Times New Roman" panose="02020603050405020304" pitchFamily="18" charset="0"/>
                      </a:endParaRPr>
                    </a:p>
                  </a:txBody>
                  <a:tcPr marL="78877" marR="78877" marT="39438" marB="39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5FA"/>
                    </a:solidFill>
                  </a:tcPr>
                </a:tc>
                <a:tc>
                  <a:txBody>
                    <a:bodyPr/>
                    <a:lstStyle/>
                    <a:p>
                      <a:pPr algn="l" fontAlgn="ctr"/>
                      <a:r>
                        <a:rPr lang="en-US" sz="1800" dirty="0">
                          <a:solidFill>
                            <a:srgbClr val="000000"/>
                          </a:solidFill>
                          <a:effectLst/>
                          <a:latin typeface="Times New Roman" panose="02020603050405020304" pitchFamily="18" charset="0"/>
                          <a:cs typeface="Times New Roman" panose="02020603050405020304" pitchFamily="18" charset="0"/>
                        </a:rPr>
                        <a:t>saves the current figure</a:t>
                      </a:r>
                    </a:p>
                  </a:txBody>
                  <a:tcPr marL="78877" marR="78877" marT="39438" marB="39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5FA"/>
                    </a:solidFill>
                  </a:tcPr>
                </a:tc>
                <a:extLst>
                  <a:ext uri="{0D108BD9-81ED-4DB2-BD59-A6C34878D82A}">
                    <a16:rowId xmlns:a16="http://schemas.microsoft.com/office/drawing/2014/main" val="3505873599"/>
                  </a:ext>
                </a:extLst>
              </a:tr>
            </a:tbl>
          </a:graphicData>
        </a:graphic>
      </p:graphicFrame>
    </p:spTree>
    <p:extLst>
      <p:ext uri="{BB962C8B-B14F-4D97-AF65-F5344CB8AC3E}">
        <p14:creationId xmlns:p14="http://schemas.microsoft.com/office/powerpoint/2010/main" val="194545255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D3F7FC-285A-4982-B0AE-DB25280B56FC}"/>
              </a:ext>
            </a:extLst>
          </p:cNvPr>
          <p:cNvSpPr/>
          <p:nvPr/>
        </p:nvSpPr>
        <p:spPr>
          <a:xfrm>
            <a:off x="239151" y="153322"/>
            <a:ext cx="8778240" cy="2323713"/>
          </a:xfrm>
          <a:prstGeom prst="rect">
            <a:avLst/>
          </a:prstGeom>
        </p:spPr>
        <p:txBody>
          <a:bodyPr wrap="square">
            <a:spAutoFit/>
          </a:bodyPr>
          <a:lstStyle/>
          <a:p>
            <a:pPr>
              <a:spcBef>
                <a:spcPts val="1000"/>
              </a:spcBef>
              <a:buClr>
                <a:srgbClr val="A53010"/>
              </a:buClr>
            </a:pPr>
            <a:r>
              <a:rPr lang="en-GB" sz="2000" dirty="0">
                <a:solidFill>
                  <a:prstClr val="black">
                    <a:lumMod val="75000"/>
                    <a:lumOff val="25000"/>
                  </a:prstClr>
                </a:solidFill>
                <a:latin typeface="Times New Roman" panose="02020603050405020304" pitchFamily="18" charset="0"/>
                <a:cs typeface="Times New Roman" panose="02020603050405020304" pitchFamily="18" charset="0"/>
              </a:rPr>
              <a:t>Two plot types which you will find are used very often in python, are line and scatter plots. </a:t>
            </a:r>
          </a:p>
          <a:p>
            <a:pPr marL="342900" indent="-342900">
              <a:spcBef>
                <a:spcPts val="1000"/>
              </a:spcBef>
              <a:buClr>
                <a:srgbClr val="A53010"/>
              </a:buClr>
              <a:buFont typeface="Wingdings" panose="05000000000000000000" pitchFamily="2" charset="2"/>
              <a:buChar char="q"/>
            </a:pPr>
            <a:r>
              <a:rPr lang="en-GB" sz="2000" b="1" dirty="0">
                <a:solidFill>
                  <a:srgbClr val="FF0000"/>
                </a:solidFill>
                <a:latin typeface="Times New Roman" panose="02020603050405020304" pitchFamily="18" charset="0"/>
                <a:cs typeface="Times New Roman" panose="02020603050405020304" pitchFamily="18" charset="0"/>
              </a:rPr>
              <a:t>Line</a:t>
            </a:r>
            <a:r>
              <a:rPr lang="en-GB" sz="2000" b="1" dirty="0">
                <a:solidFill>
                  <a:prstClr val="black">
                    <a:lumMod val="75000"/>
                    <a:lumOff val="25000"/>
                  </a:prstClr>
                </a:solidFill>
                <a:latin typeface="Times New Roman" panose="02020603050405020304" pitchFamily="18" charset="0"/>
                <a:cs typeface="Times New Roman" panose="02020603050405020304" pitchFamily="18" charset="0"/>
              </a:rPr>
              <a:t> and </a:t>
            </a:r>
            <a:r>
              <a:rPr lang="en-GB" sz="2000" b="1" dirty="0">
                <a:solidFill>
                  <a:srgbClr val="7030A0"/>
                </a:solidFill>
                <a:latin typeface="Times New Roman" panose="02020603050405020304" pitchFamily="18" charset="0"/>
                <a:cs typeface="Times New Roman" panose="02020603050405020304" pitchFamily="18" charset="0"/>
              </a:rPr>
              <a:t>scattered</a:t>
            </a:r>
            <a:r>
              <a:rPr lang="en-GB" sz="2000" b="1" dirty="0">
                <a:solidFill>
                  <a:prstClr val="black">
                    <a:lumMod val="75000"/>
                    <a:lumOff val="25000"/>
                  </a:prstClr>
                </a:solidFill>
                <a:latin typeface="Times New Roman" panose="02020603050405020304" pitchFamily="18" charset="0"/>
                <a:cs typeface="Times New Roman" panose="02020603050405020304" pitchFamily="18" charset="0"/>
              </a:rPr>
              <a:t> plots</a:t>
            </a:r>
          </a:p>
          <a:p>
            <a:pPr algn="just">
              <a:spcBef>
                <a:spcPts val="1000"/>
              </a:spcBef>
              <a:buClr>
                <a:srgbClr val="A53010"/>
              </a:buClr>
            </a:pPr>
            <a:r>
              <a:rPr lang="en-GB" sz="2000" dirty="0">
                <a:solidFill>
                  <a:prstClr val="black">
                    <a:lumMod val="75000"/>
                    <a:lumOff val="25000"/>
                  </a:prstClr>
                </a:solidFill>
                <a:latin typeface="Times New Roman" panose="02020603050405020304" pitchFamily="18" charset="0"/>
                <a:cs typeface="Times New Roman" panose="02020603050405020304" pitchFamily="18" charset="0"/>
              </a:rPr>
              <a:t>The scatter() function plots one dot for each observation. It needs two arrays of the same length, one for the values of the x-axis, and one for values on the y-axis:</a:t>
            </a:r>
          </a:p>
          <a:p>
            <a:pPr algn="just">
              <a:spcBef>
                <a:spcPts val="1000"/>
              </a:spcBef>
              <a:buClr>
                <a:srgbClr val="A53010"/>
              </a:buClr>
            </a:pPr>
            <a:endParaRPr lang="en-GB" sz="2000" dirty="0">
              <a:solidFill>
                <a:prstClr val="black">
                  <a:lumMod val="75000"/>
                  <a:lumOff val="25000"/>
                </a:prstClr>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D7D663BB-C93C-4F74-9BF7-1AD5CC6B10FE}"/>
              </a:ext>
            </a:extLst>
          </p:cNvPr>
          <p:cNvSpPr txBox="1"/>
          <p:nvPr/>
        </p:nvSpPr>
        <p:spPr>
          <a:xfrm>
            <a:off x="135987" y="2521367"/>
            <a:ext cx="3995225" cy="3206006"/>
          </a:xfrm>
          <a:prstGeom prst="rect">
            <a:avLst/>
          </a:prstGeom>
          <a:solidFill>
            <a:schemeClr val="bg1">
              <a:lumMod val="95000"/>
            </a:schemeClr>
          </a:solidFill>
        </p:spPr>
        <p:txBody>
          <a:bodyPr wrap="square">
            <a:spAutoFit/>
          </a:bodyPr>
          <a:lstStyle/>
          <a:p>
            <a:pPr algn="just">
              <a:spcBef>
                <a:spcPts val="1000"/>
              </a:spcBef>
              <a:buClr>
                <a:srgbClr val="A53010"/>
              </a:buClr>
            </a:pPr>
            <a:r>
              <a:rPr lang="en-GB" dirty="0">
                <a:solidFill>
                  <a:prstClr val="black">
                    <a:lumMod val="75000"/>
                    <a:lumOff val="25000"/>
                  </a:prstClr>
                </a:solidFill>
                <a:highlight>
                  <a:srgbClr val="FFFF00"/>
                </a:highlight>
                <a:latin typeface="Times New Roman" panose="02020603050405020304" pitchFamily="18" charset="0"/>
                <a:cs typeface="Times New Roman" panose="02020603050405020304" pitchFamily="18" charset="0"/>
              </a:rPr>
              <a:t>Example</a:t>
            </a:r>
          </a:p>
          <a:p>
            <a:pPr algn="just">
              <a:spcBef>
                <a:spcPts val="1000"/>
              </a:spcBef>
              <a:buClr>
                <a:srgbClr val="A53010"/>
              </a:buClr>
            </a:pPr>
            <a:r>
              <a:rPr lang="en-GB" dirty="0">
                <a:solidFill>
                  <a:prstClr val="black">
                    <a:lumMod val="75000"/>
                    <a:lumOff val="25000"/>
                  </a:prstClr>
                </a:solidFill>
                <a:latin typeface="Times New Roman" panose="02020603050405020304" pitchFamily="18" charset="0"/>
                <a:cs typeface="Times New Roman" panose="02020603050405020304" pitchFamily="18" charset="0"/>
              </a:rPr>
              <a:t>&gt;&gt;&gt; import </a:t>
            </a:r>
            <a:r>
              <a:rPr lang="en-GB" dirty="0" err="1">
                <a:solidFill>
                  <a:prstClr val="black">
                    <a:lumMod val="75000"/>
                    <a:lumOff val="25000"/>
                  </a:prstClr>
                </a:solidFill>
                <a:latin typeface="Times New Roman" panose="02020603050405020304" pitchFamily="18" charset="0"/>
                <a:cs typeface="Times New Roman" panose="02020603050405020304" pitchFamily="18" charset="0"/>
              </a:rPr>
              <a:t>matplotlib.pyplot</a:t>
            </a:r>
            <a:r>
              <a:rPr lang="en-GB" dirty="0">
                <a:solidFill>
                  <a:prstClr val="black">
                    <a:lumMod val="75000"/>
                    <a:lumOff val="25000"/>
                  </a:prstClr>
                </a:solidFill>
                <a:latin typeface="Times New Roman" panose="02020603050405020304" pitchFamily="18" charset="0"/>
                <a:cs typeface="Times New Roman" panose="02020603050405020304" pitchFamily="18" charset="0"/>
              </a:rPr>
              <a:t> as </a:t>
            </a:r>
            <a:r>
              <a:rPr lang="en-GB" dirty="0" err="1">
                <a:solidFill>
                  <a:prstClr val="black">
                    <a:lumMod val="75000"/>
                    <a:lumOff val="25000"/>
                  </a:prstClr>
                </a:solidFill>
                <a:latin typeface="Times New Roman" panose="02020603050405020304" pitchFamily="18" charset="0"/>
                <a:cs typeface="Times New Roman" panose="02020603050405020304" pitchFamily="18" charset="0"/>
              </a:rPr>
              <a:t>plt</a:t>
            </a:r>
            <a:endParaRPr lang="en-GB" dirty="0">
              <a:solidFill>
                <a:prstClr val="black">
                  <a:lumMod val="75000"/>
                  <a:lumOff val="25000"/>
                </a:prstClr>
              </a:solidFill>
              <a:latin typeface="Times New Roman" panose="02020603050405020304" pitchFamily="18" charset="0"/>
              <a:cs typeface="Times New Roman" panose="02020603050405020304" pitchFamily="18" charset="0"/>
            </a:endParaRPr>
          </a:p>
          <a:p>
            <a:pPr algn="just">
              <a:spcBef>
                <a:spcPts val="1000"/>
              </a:spcBef>
              <a:buClr>
                <a:srgbClr val="A53010"/>
              </a:buClr>
            </a:pPr>
            <a:r>
              <a:rPr lang="en-GB" dirty="0">
                <a:solidFill>
                  <a:prstClr val="black">
                    <a:lumMod val="75000"/>
                    <a:lumOff val="25000"/>
                  </a:prstClr>
                </a:solidFill>
                <a:latin typeface="Times New Roman" panose="02020603050405020304" pitchFamily="18" charset="0"/>
                <a:cs typeface="Times New Roman" panose="02020603050405020304" pitchFamily="18" charset="0"/>
              </a:rPr>
              <a:t>&gt;&gt;&gt; from </a:t>
            </a:r>
            <a:r>
              <a:rPr lang="en-GB" dirty="0" err="1">
                <a:solidFill>
                  <a:prstClr val="black">
                    <a:lumMod val="75000"/>
                    <a:lumOff val="25000"/>
                  </a:prstClr>
                </a:solidFill>
                <a:latin typeface="Times New Roman" panose="02020603050405020304" pitchFamily="18" charset="0"/>
                <a:cs typeface="Times New Roman" panose="02020603050405020304" pitchFamily="18" charset="0"/>
              </a:rPr>
              <a:t>numpy</a:t>
            </a:r>
            <a:r>
              <a:rPr lang="en-GB" dirty="0">
                <a:solidFill>
                  <a:prstClr val="black">
                    <a:lumMod val="75000"/>
                    <a:lumOff val="25000"/>
                  </a:prstClr>
                </a:solidFill>
                <a:latin typeface="Times New Roman" panose="02020603050405020304" pitchFamily="18" charset="0"/>
                <a:cs typeface="Times New Roman" panose="02020603050405020304" pitchFamily="18" charset="0"/>
              </a:rPr>
              <a:t> import*</a:t>
            </a:r>
          </a:p>
          <a:p>
            <a:pPr algn="just">
              <a:spcBef>
                <a:spcPts val="1000"/>
              </a:spcBef>
              <a:buClr>
                <a:srgbClr val="A53010"/>
              </a:buClr>
            </a:pPr>
            <a:r>
              <a:rPr lang="en-GB" dirty="0">
                <a:solidFill>
                  <a:prstClr val="black">
                    <a:lumMod val="75000"/>
                    <a:lumOff val="25000"/>
                  </a:prstClr>
                </a:solidFill>
                <a:latin typeface="Times New Roman" panose="02020603050405020304" pitchFamily="18" charset="0"/>
                <a:cs typeface="Times New Roman" panose="02020603050405020304" pitchFamily="18" charset="0"/>
              </a:rPr>
              <a:t>&gt;&gt;&gt; x= </a:t>
            </a:r>
            <a:r>
              <a:rPr lang="en-GB" dirty="0" err="1">
                <a:solidFill>
                  <a:srgbClr val="00B0F0"/>
                </a:solidFill>
                <a:latin typeface="Times New Roman" panose="02020603050405020304" pitchFamily="18" charset="0"/>
                <a:cs typeface="Times New Roman" panose="02020603050405020304" pitchFamily="18" charset="0"/>
              </a:rPr>
              <a:t>linspace</a:t>
            </a:r>
            <a:r>
              <a:rPr lang="en-GB" dirty="0">
                <a:solidFill>
                  <a:prstClr val="black">
                    <a:lumMod val="75000"/>
                    <a:lumOff val="25000"/>
                  </a:prstClr>
                </a:solidFill>
                <a:latin typeface="Times New Roman" panose="02020603050405020304" pitchFamily="18" charset="0"/>
                <a:cs typeface="Times New Roman" panose="02020603050405020304" pitchFamily="18" charset="0"/>
              </a:rPr>
              <a:t>(</a:t>
            </a:r>
            <a:r>
              <a:rPr lang="en-GB" dirty="0">
                <a:solidFill>
                  <a:srgbClr val="C00000"/>
                </a:solidFill>
                <a:latin typeface="Times New Roman" panose="02020603050405020304" pitchFamily="18" charset="0"/>
                <a:cs typeface="Times New Roman" panose="02020603050405020304" pitchFamily="18" charset="0"/>
              </a:rPr>
              <a:t>0</a:t>
            </a:r>
            <a:r>
              <a:rPr lang="en-GB" dirty="0">
                <a:solidFill>
                  <a:prstClr val="black">
                    <a:lumMod val="75000"/>
                    <a:lumOff val="25000"/>
                  </a:prstClr>
                </a:solidFill>
                <a:latin typeface="Times New Roman" panose="02020603050405020304" pitchFamily="18" charset="0"/>
                <a:cs typeface="Times New Roman" panose="02020603050405020304" pitchFamily="18" charset="0"/>
              </a:rPr>
              <a:t>, </a:t>
            </a:r>
            <a:r>
              <a:rPr lang="en-GB" dirty="0">
                <a:solidFill>
                  <a:srgbClr val="7030A0"/>
                </a:solidFill>
                <a:latin typeface="Times New Roman" panose="02020603050405020304" pitchFamily="18" charset="0"/>
                <a:cs typeface="Times New Roman" panose="02020603050405020304" pitchFamily="18" charset="0"/>
              </a:rPr>
              <a:t>3*pi</a:t>
            </a:r>
            <a:r>
              <a:rPr lang="en-GB" dirty="0">
                <a:solidFill>
                  <a:prstClr val="black">
                    <a:lumMod val="75000"/>
                    <a:lumOff val="25000"/>
                  </a:prstClr>
                </a:solidFill>
                <a:latin typeface="Times New Roman" panose="02020603050405020304" pitchFamily="18" charset="0"/>
                <a:cs typeface="Times New Roman" panose="02020603050405020304" pitchFamily="18" charset="0"/>
              </a:rPr>
              <a:t>, </a:t>
            </a:r>
            <a:r>
              <a:rPr lang="en-GB" dirty="0">
                <a:solidFill>
                  <a:schemeClr val="accent4">
                    <a:lumMod val="50000"/>
                  </a:schemeClr>
                </a:solidFill>
                <a:latin typeface="Times New Roman" panose="02020603050405020304" pitchFamily="18" charset="0"/>
                <a:cs typeface="Times New Roman" panose="02020603050405020304" pitchFamily="18" charset="0"/>
              </a:rPr>
              <a:t>100</a:t>
            </a:r>
            <a:r>
              <a:rPr lang="en-GB" dirty="0">
                <a:solidFill>
                  <a:prstClr val="black">
                    <a:lumMod val="75000"/>
                    <a:lumOff val="25000"/>
                  </a:prstClr>
                </a:solidFill>
                <a:latin typeface="Times New Roman" panose="02020603050405020304" pitchFamily="18" charset="0"/>
                <a:cs typeface="Times New Roman" panose="02020603050405020304" pitchFamily="18" charset="0"/>
              </a:rPr>
              <a:t>)</a:t>
            </a:r>
          </a:p>
          <a:p>
            <a:pPr algn="just">
              <a:spcBef>
                <a:spcPts val="1000"/>
              </a:spcBef>
              <a:buClr>
                <a:srgbClr val="A53010"/>
              </a:buClr>
            </a:pPr>
            <a:r>
              <a:rPr lang="en-GB" dirty="0">
                <a:solidFill>
                  <a:prstClr val="black">
                    <a:lumMod val="75000"/>
                    <a:lumOff val="25000"/>
                  </a:prstClr>
                </a:solidFill>
                <a:latin typeface="Times New Roman" panose="02020603050405020304" pitchFamily="18" charset="0"/>
                <a:cs typeface="Times New Roman" panose="02020603050405020304" pitchFamily="18" charset="0"/>
              </a:rPr>
              <a:t>&gt;&gt;&gt;</a:t>
            </a:r>
            <a:r>
              <a:rPr lang="en-GB" dirty="0" err="1">
                <a:solidFill>
                  <a:prstClr val="black">
                    <a:lumMod val="75000"/>
                    <a:lumOff val="25000"/>
                  </a:prstClr>
                </a:solidFill>
                <a:latin typeface="Times New Roman" panose="02020603050405020304" pitchFamily="18" charset="0"/>
                <a:cs typeface="Times New Roman" panose="02020603050405020304" pitchFamily="18" charset="0"/>
              </a:rPr>
              <a:t>plt.plot</a:t>
            </a:r>
            <a:r>
              <a:rPr lang="en-GB" dirty="0">
                <a:solidFill>
                  <a:prstClr val="black">
                    <a:lumMod val="75000"/>
                    <a:lumOff val="25000"/>
                  </a:prstClr>
                </a:solidFill>
                <a:latin typeface="Times New Roman" panose="02020603050405020304" pitchFamily="18" charset="0"/>
                <a:cs typeface="Times New Roman" panose="02020603050405020304" pitchFamily="18" charset="0"/>
              </a:rPr>
              <a:t>(x, sin(x) ) </a:t>
            </a:r>
            <a:r>
              <a:rPr lang="en-GB" dirty="0">
                <a:solidFill>
                  <a:srgbClr val="C00000"/>
                </a:solidFill>
                <a:latin typeface="Times New Roman" panose="02020603050405020304" pitchFamily="18" charset="0"/>
                <a:cs typeface="Times New Roman" panose="02020603050405020304" pitchFamily="18" charset="0"/>
              </a:rPr>
              <a:t>#line plot</a:t>
            </a:r>
            <a:r>
              <a:rPr lang="en-GB" dirty="0">
                <a:solidFill>
                  <a:prstClr val="black">
                    <a:lumMod val="75000"/>
                    <a:lumOff val="25000"/>
                  </a:prstClr>
                </a:solidFill>
                <a:latin typeface="Times New Roman" panose="02020603050405020304" pitchFamily="18" charset="0"/>
                <a:cs typeface="Times New Roman" panose="02020603050405020304" pitchFamily="18" charset="0"/>
              </a:rPr>
              <a:t>                                   </a:t>
            </a:r>
          </a:p>
          <a:p>
            <a:pPr algn="just">
              <a:spcBef>
                <a:spcPts val="1000"/>
              </a:spcBef>
              <a:buClr>
                <a:srgbClr val="A53010"/>
              </a:buClr>
            </a:pPr>
            <a:r>
              <a:rPr lang="en-GB" dirty="0">
                <a:solidFill>
                  <a:prstClr val="black">
                    <a:lumMod val="75000"/>
                    <a:lumOff val="25000"/>
                  </a:prstClr>
                </a:solidFill>
                <a:latin typeface="Times New Roman" panose="02020603050405020304" pitchFamily="18" charset="0"/>
                <a:cs typeface="Times New Roman" panose="02020603050405020304" pitchFamily="18" charset="0"/>
              </a:rPr>
              <a:t>&gt;&gt;&gt; </a:t>
            </a:r>
            <a:r>
              <a:rPr lang="en-GB" dirty="0" err="1">
                <a:solidFill>
                  <a:prstClr val="black">
                    <a:lumMod val="75000"/>
                    <a:lumOff val="25000"/>
                  </a:prstClr>
                </a:solidFill>
                <a:latin typeface="Times New Roman" panose="02020603050405020304" pitchFamily="18" charset="0"/>
                <a:cs typeface="Times New Roman" panose="02020603050405020304" pitchFamily="18" charset="0"/>
              </a:rPr>
              <a:t>plt.show</a:t>
            </a:r>
            <a:r>
              <a:rPr lang="en-GB" dirty="0">
                <a:solidFill>
                  <a:prstClr val="black">
                    <a:lumMod val="75000"/>
                    <a:lumOff val="25000"/>
                  </a:prstClr>
                </a:solidFill>
                <a:latin typeface="Times New Roman" panose="02020603050405020304" pitchFamily="18" charset="0"/>
                <a:cs typeface="Times New Roman" panose="02020603050405020304" pitchFamily="18" charset="0"/>
              </a:rPr>
              <a:t>()</a:t>
            </a:r>
          </a:p>
          <a:p>
            <a:pPr algn="just">
              <a:spcBef>
                <a:spcPts val="1000"/>
              </a:spcBef>
              <a:buClr>
                <a:srgbClr val="A53010"/>
              </a:buClr>
            </a:pPr>
            <a:r>
              <a:rPr lang="en-GB" dirty="0">
                <a:solidFill>
                  <a:prstClr val="black">
                    <a:lumMod val="75000"/>
                    <a:lumOff val="25000"/>
                  </a:prstClr>
                </a:solidFill>
                <a:latin typeface="Times New Roman" panose="02020603050405020304" pitchFamily="18" charset="0"/>
                <a:cs typeface="Times New Roman" panose="02020603050405020304" pitchFamily="18" charset="0"/>
              </a:rPr>
              <a:t>&gt;&gt;&gt;</a:t>
            </a:r>
            <a:r>
              <a:rPr lang="en-GB" dirty="0" err="1">
                <a:solidFill>
                  <a:prstClr val="black">
                    <a:lumMod val="75000"/>
                    <a:lumOff val="25000"/>
                  </a:prstClr>
                </a:solidFill>
                <a:latin typeface="Times New Roman" panose="02020603050405020304" pitchFamily="18" charset="0"/>
                <a:cs typeface="Times New Roman" panose="02020603050405020304" pitchFamily="18" charset="0"/>
              </a:rPr>
              <a:t>plt.plot</a:t>
            </a:r>
            <a:r>
              <a:rPr lang="en-GB" dirty="0">
                <a:solidFill>
                  <a:prstClr val="black">
                    <a:lumMod val="75000"/>
                    <a:lumOff val="25000"/>
                  </a:prstClr>
                </a:solidFill>
                <a:latin typeface="Times New Roman" panose="02020603050405020304" pitchFamily="18" charset="0"/>
                <a:cs typeface="Times New Roman" panose="02020603050405020304" pitchFamily="18" charset="0"/>
              </a:rPr>
              <a:t>(</a:t>
            </a:r>
            <a:r>
              <a:rPr lang="en-GB" dirty="0">
                <a:solidFill>
                  <a:srgbClr val="C00000"/>
                </a:solidFill>
                <a:latin typeface="Times New Roman" panose="02020603050405020304" pitchFamily="18" charset="0"/>
                <a:cs typeface="Times New Roman" panose="02020603050405020304" pitchFamily="18" charset="0"/>
              </a:rPr>
              <a:t>x</a:t>
            </a:r>
            <a:r>
              <a:rPr lang="en-GB" dirty="0">
                <a:solidFill>
                  <a:prstClr val="black">
                    <a:lumMod val="75000"/>
                    <a:lumOff val="25000"/>
                  </a:prstClr>
                </a:solidFill>
                <a:latin typeface="Times New Roman" panose="02020603050405020304" pitchFamily="18" charset="0"/>
                <a:cs typeface="Times New Roman" panose="02020603050405020304" pitchFamily="18" charset="0"/>
              </a:rPr>
              <a:t>, </a:t>
            </a:r>
            <a:r>
              <a:rPr lang="en-GB" dirty="0">
                <a:solidFill>
                  <a:srgbClr val="7030A0"/>
                </a:solidFill>
                <a:latin typeface="Times New Roman" panose="02020603050405020304" pitchFamily="18" charset="0"/>
                <a:cs typeface="Times New Roman" panose="02020603050405020304" pitchFamily="18" charset="0"/>
              </a:rPr>
              <a:t>sin(x)</a:t>
            </a:r>
            <a:r>
              <a:rPr lang="en-GB" dirty="0">
                <a:solidFill>
                  <a:prstClr val="black">
                    <a:lumMod val="75000"/>
                    <a:lumOff val="25000"/>
                  </a:prstClr>
                </a:solidFill>
                <a:latin typeface="Times New Roman" panose="02020603050405020304" pitchFamily="18" charset="0"/>
                <a:cs typeface="Times New Roman" panose="02020603050405020304" pitchFamily="18" charset="0"/>
              </a:rPr>
              <a:t>, </a:t>
            </a:r>
            <a:r>
              <a:rPr lang="en-GB" dirty="0">
                <a:solidFill>
                  <a:srgbClr val="00B0F0"/>
                </a:solidFill>
                <a:latin typeface="Times New Roman" panose="02020603050405020304" pitchFamily="18" charset="0"/>
                <a:cs typeface="Times New Roman" panose="02020603050405020304" pitchFamily="18" charset="0"/>
              </a:rPr>
              <a:t>‘o’</a:t>
            </a:r>
            <a:r>
              <a:rPr lang="en-GB" dirty="0">
                <a:solidFill>
                  <a:prstClr val="black">
                    <a:lumMod val="75000"/>
                    <a:lumOff val="25000"/>
                  </a:prstClr>
                </a:solidFill>
                <a:latin typeface="Times New Roman" panose="02020603050405020304" pitchFamily="18" charset="0"/>
                <a:cs typeface="Times New Roman" panose="02020603050405020304" pitchFamily="18" charset="0"/>
              </a:rPr>
              <a:t>) </a:t>
            </a:r>
            <a:r>
              <a:rPr lang="en-GB" dirty="0">
                <a:solidFill>
                  <a:srgbClr val="C00000"/>
                </a:solidFill>
                <a:latin typeface="Times New Roman" panose="02020603050405020304" pitchFamily="18" charset="0"/>
                <a:cs typeface="Times New Roman" panose="02020603050405020304" pitchFamily="18" charset="0"/>
              </a:rPr>
              <a:t>#Scattered </a:t>
            </a:r>
          </a:p>
          <a:p>
            <a:pPr algn="just">
              <a:spcBef>
                <a:spcPts val="1000"/>
              </a:spcBef>
              <a:buClr>
                <a:srgbClr val="A53010"/>
              </a:buClr>
            </a:pPr>
            <a:r>
              <a:rPr lang="en-GB" dirty="0">
                <a:solidFill>
                  <a:prstClr val="black">
                    <a:lumMod val="75000"/>
                    <a:lumOff val="25000"/>
                  </a:prstClr>
                </a:solidFill>
                <a:latin typeface="Times New Roman" panose="02020603050405020304" pitchFamily="18" charset="0"/>
                <a:cs typeface="Times New Roman" panose="02020603050405020304" pitchFamily="18" charset="0"/>
              </a:rPr>
              <a:t>&gt;&gt;&gt;</a:t>
            </a:r>
            <a:r>
              <a:rPr lang="en-GB" dirty="0" err="1">
                <a:solidFill>
                  <a:prstClr val="black">
                    <a:lumMod val="75000"/>
                    <a:lumOff val="25000"/>
                  </a:prstClr>
                </a:solidFill>
                <a:latin typeface="Times New Roman" panose="02020603050405020304" pitchFamily="18" charset="0"/>
                <a:cs typeface="Times New Roman" panose="02020603050405020304" pitchFamily="18" charset="0"/>
              </a:rPr>
              <a:t>plt.show</a:t>
            </a:r>
            <a:r>
              <a:rPr lang="en-GB" dirty="0">
                <a:solidFill>
                  <a:prstClr val="black">
                    <a:lumMod val="75000"/>
                    <a:lumOff val="25000"/>
                  </a:prstClr>
                </a:solidFill>
                <a:latin typeface="Times New Roman" panose="02020603050405020304" pitchFamily="18" charset="0"/>
                <a:cs typeface="Times New Roman" panose="02020603050405020304" pitchFamily="18" charset="0"/>
              </a:rPr>
              <a:t>() </a:t>
            </a:r>
            <a:endParaRPr lang="en-GB" b="1" dirty="0">
              <a:solidFill>
                <a:prstClr val="black">
                  <a:lumMod val="75000"/>
                  <a:lumOff val="25000"/>
                </a:prstClr>
              </a:solidFill>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98DF47C8-21CF-4425-BE94-7F4FD61235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3623" y="2313734"/>
            <a:ext cx="2745297" cy="2058974"/>
          </a:xfrm>
          <a:prstGeom prst="rect">
            <a:avLst/>
          </a:prstGeom>
        </p:spPr>
      </p:pic>
      <p:pic>
        <p:nvPicPr>
          <p:cNvPr id="7" name="Picture 6">
            <a:extLst>
              <a:ext uri="{FF2B5EF4-FFF2-40B4-BE49-F238E27FC236}">
                <a16:creationId xmlns:a16="http://schemas.microsoft.com/office/drawing/2014/main" id="{DA3750B4-1164-4854-ACF1-5EC51FF8E1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27587" y="4277752"/>
            <a:ext cx="2745298" cy="2058974"/>
          </a:xfrm>
          <a:prstGeom prst="rect">
            <a:avLst/>
          </a:prstGeom>
        </p:spPr>
      </p:pic>
    </p:spTree>
    <p:extLst>
      <p:ext uri="{BB962C8B-B14F-4D97-AF65-F5344CB8AC3E}">
        <p14:creationId xmlns:p14="http://schemas.microsoft.com/office/powerpoint/2010/main" val="1555106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47DAFA0-8AAF-456D-B434-24F1216DDE17}"/>
              </a:ext>
            </a:extLst>
          </p:cNvPr>
          <p:cNvSpPr txBox="1"/>
          <p:nvPr/>
        </p:nvSpPr>
        <p:spPr>
          <a:xfrm>
            <a:off x="112542" y="575155"/>
            <a:ext cx="4572000" cy="2554545"/>
          </a:xfrm>
          <a:prstGeom prst="rect">
            <a:avLst/>
          </a:prstGeom>
          <a:noFill/>
          <a:ln>
            <a:solidFill>
              <a:srgbClr val="FF0000"/>
            </a:solidFill>
          </a:ln>
        </p:spPr>
        <p:txBody>
          <a:bodyPr wrap="square">
            <a:spAutoFit/>
          </a:bodyPr>
          <a:lstStyle/>
          <a:p>
            <a:r>
              <a:rPr lang="en-US" sz="2000" dirty="0"/>
              <a:t>import </a:t>
            </a:r>
            <a:r>
              <a:rPr lang="en-US" sz="2000" dirty="0" err="1"/>
              <a:t>matplotlib.pyplot</a:t>
            </a:r>
            <a:r>
              <a:rPr lang="en-US" sz="2000" dirty="0"/>
              <a:t> as </a:t>
            </a:r>
            <a:r>
              <a:rPr lang="en-US" sz="2000" dirty="0" err="1"/>
              <a:t>plt</a:t>
            </a:r>
            <a:endParaRPr lang="en-US" sz="2000" dirty="0"/>
          </a:p>
          <a:p>
            <a:r>
              <a:rPr lang="en-US" sz="2000" dirty="0"/>
              <a:t>import </a:t>
            </a:r>
            <a:r>
              <a:rPr lang="en-US" sz="2000" dirty="0" err="1"/>
              <a:t>numpy</a:t>
            </a:r>
            <a:r>
              <a:rPr lang="en-US" sz="2000" dirty="0"/>
              <a:t> as np</a:t>
            </a:r>
          </a:p>
          <a:p>
            <a:endParaRPr lang="en-US" sz="2000" dirty="0"/>
          </a:p>
          <a:p>
            <a:r>
              <a:rPr lang="en-US" sz="2000" dirty="0"/>
              <a:t>x = </a:t>
            </a:r>
            <a:r>
              <a:rPr lang="en-US" sz="2000" dirty="0" err="1"/>
              <a:t>np.array</a:t>
            </a:r>
            <a:r>
              <a:rPr lang="en-US" sz="2000" dirty="0"/>
              <a:t>([0, 6])</a:t>
            </a:r>
          </a:p>
          <a:p>
            <a:r>
              <a:rPr lang="en-US" sz="2000" dirty="0"/>
              <a:t>y = </a:t>
            </a:r>
            <a:r>
              <a:rPr lang="en-US" sz="2000" dirty="0" err="1"/>
              <a:t>np.array</a:t>
            </a:r>
            <a:r>
              <a:rPr lang="en-US" sz="2000" dirty="0"/>
              <a:t>([0, 250])</a:t>
            </a:r>
          </a:p>
          <a:p>
            <a:endParaRPr lang="en-US" sz="2000" dirty="0"/>
          </a:p>
          <a:p>
            <a:r>
              <a:rPr lang="en-US" sz="2000" dirty="0" err="1"/>
              <a:t>plt.plot</a:t>
            </a:r>
            <a:r>
              <a:rPr lang="en-US" sz="2000" dirty="0"/>
              <a:t>(x, y)</a:t>
            </a:r>
          </a:p>
          <a:p>
            <a:r>
              <a:rPr lang="en-US" sz="2000" dirty="0" err="1"/>
              <a:t>plt.show</a:t>
            </a:r>
            <a:r>
              <a:rPr lang="en-US" sz="2000" dirty="0"/>
              <a:t>()</a:t>
            </a:r>
          </a:p>
        </p:txBody>
      </p:sp>
      <p:pic>
        <p:nvPicPr>
          <p:cNvPr id="5" name="Picture 4">
            <a:extLst>
              <a:ext uri="{FF2B5EF4-FFF2-40B4-BE49-F238E27FC236}">
                <a16:creationId xmlns:a16="http://schemas.microsoft.com/office/drawing/2014/main" id="{6C009478-B585-4B35-B2D0-7943792F1E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05046" y="479197"/>
            <a:ext cx="3793832" cy="2822079"/>
          </a:xfrm>
          <a:prstGeom prst="rect">
            <a:avLst/>
          </a:prstGeom>
        </p:spPr>
      </p:pic>
      <p:sp>
        <p:nvSpPr>
          <p:cNvPr id="7" name="TextBox 6">
            <a:extLst>
              <a:ext uri="{FF2B5EF4-FFF2-40B4-BE49-F238E27FC236}">
                <a16:creationId xmlns:a16="http://schemas.microsoft.com/office/drawing/2014/main" id="{EACE4800-5369-462D-978E-48E836BF8EAC}"/>
              </a:ext>
            </a:extLst>
          </p:cNvPr>
          <p:cNvSpPr txBox="1"/>
          <p:nvPr/>
        </p:nvSpPr>
        <p:spPr>
          <a:xfrm>
            <a:off x="174671" y="3693501"/>
            <a:ext cx="4572000" cy="2308324"/>
          </a:xfrm>
          <a:prstGeom prst="rect">
            <a:avLst/>
          </a:prstGeom>
          <a:noFill/>
          <a:ln>
            <a:solidFill>
              <a:srgbClr val="FF0000"/>
            </a:solidFill>
          </a:ln>
        </p:spPr>
        <p:txBody>
          <a:bodyPr wrap="square">
            <a:spAutoFit/>
          </a:bodyPr>
          <a:lstStyle/>
          <a:p>
            <a:r>
              <a:rPr lang="en-US" b="0" i="0" dirty="0">
                <a:solidFill>
                  <a:srgbClr val="0000CD"/>
                </a:solidFill>
                <a:effectLst/>
                <a:latin typeface="Consolas" panose="020B0609020204030204" pitchFamily="49" charset="0"/>
              </a:rPr>
              <a:t>import</a:t>
            </a:r>
            <a:r>
              <a:rPr lang="en-US" b="0" i="0" dirty="0">
                <a:solidFill>
                  <a:srgbClr val="000000"/>
                </a:solidFill>
                <a:effectLst/>
                <a:latin typeface="Consolas" panose="020B0609020204030204" pitchFamily="49" charset="0"/>
              </a:rPr>
              <a:t> </a:t>
            </a:r>
            <a:r>
              <a:rPr lang="en-US" b="0" i="0" dirty="0" err="1">
                <a:solidFill>
                  <a:srgbClr val="000000"/>
                </a:solidFill>
                <a:effectLst/>
                <a:latin typeface="Consolas" panose="020B0609020204030204" pitchFamily="49" charset="0"/>
              </a:rPr>
              <a:t>matplotlib.pyplot</a:t>
            </a:r>
            <a:r>
              <a:rPr lang="en-US" b="0" i="0" dirty="0">
                <a:solidFill>
                  <a:srgbClr val="000000"/>
                </a:solidFill>
                <a:effectLst/>
                <a:latin typeface="Consolas" panose="020B0609020204030204" pitchFamily="49" charset="0"/>
              </a:rPr>
              <a:t> </a:t>
            </a:r>
            <a:r>
              <a:rPr lang="en-US" b="0" i="0" dirty="0">
                <a:solidFill>
                  <a:srgbClr val="0000CD"/>
                </a:solidFill>
                <a:effectLst/>
                <a:latin typeface="Consolas" panose="020B0609020204030204" pitchFamily="49" charset="0"/>
              </a:rPr>
              <a:t>as</a:t>
            </a:r>
            <a:r>
              <a:rPr lang="en-US" b="0" i="0" dirty="0">
                <a:solidFill>
                  <a:srgbClr val="000000"/>
                </a:solidFill>
                <a:effectLst/>
                <a:latin typeface="Consolas" panose="020B0609020204030204" pitchFamily="49" charset="0"/>
              </a:rPr>
              <a:t> </a:t>
            </a:r>
            <a:r>
              <a:rPr lang="en-US" b="0" i="0" dirty="0" err="1">
                <a:solidFill>
                  <a:srgbClr val="000000"/>
                </a:solidFill>
                <a:effectLst/>
                <a:latin typeface="Consolas" panose="020B0609020204030204" pitchFamily="49" charset="0"/>
              </a:rPr>
              <a:t>plt</a:t>
            </a:r>
            <a:r>
              <a:rPr lang="en-US" dirty="0"/>
              <a:t/>
            </a:r>
            <a:br>
              <a:rPr lang="en-US" dirty="0"/>
            </a:br>
            <a:r>
              <a:rPr lang="en-US" b="0" i="0" dirty="0">
                <a:solidFill>
                  <a:srgbClr val="0000CD"/>
                </a:solidFill>
                <a:effectLst/>
                <a:latin typeface="Consolas" panose="020B0609020204030204" pitchFamily="49" charset="0"/>
              </a:rPr>
              <a:t>import</a:t>
            </a:r>
            <a:r>
              <a:rPr lang="en-US" b="0" i="0" dirty="0">
                <a:solidFill>
                  <a:srgbClr val="000000"/>
                </a:solidFill>
                <a:effectLst/>
                <a:latin typeface="Consolas" panose="020B0609020204030204" pitchFamily="49" charset="0"/>
              </a:rPr>
              <a:t> </a:t>
            </a:r>
            <a:r>
              <a:rPr lang="en-US" b="0" i="0" dirty="0" err="1">
                <a:solidFill>
                  <a:srgbClr val="000000"/>
                </a:solidFill>
                <a:effectLst/>
                <a:latin typeface="Consolas" panose="020B0609020204030204" pitchFamily="49" charset="0"/>
              </a:rPr>
              <a:t>numpy</a:t>
            </a:r>
            <a:r>
              <a:rPr lang="en-US" b="0" i="0" dirty="0">
                <a:solidFill>
                  <a:srgbClr val="000000"/>
                </a:solidFill>
                <a:effectLst/>
                <a:latin typeface="Consolas" panose="020B0609020204030204" pitchFamily="49" charset="0"/>
              </a:rPr>
              <a:t> </a:t>
            </a:r>
            <a:r>
              <a:rPr lang="en-US" b="0" i="0" dirty="0">
                <a:solidFill>
                  <a:srgbClr val="0000CD"/>
                </a:solidFill>
                <a:effectLst/>
                <a:latin typeface="Consolas" panose="020B0609020204030204" pitchFamily="49" charset="0"/>
              </a:rPr>
              <a:t>as</a:t>
            </a:r>
            <a:r>
              <a:rPr lang="en-US" b="0" i="0" dirty="0">
                <a:solidFill>
                  <a:srgbClr val="000000"/>
                </a:solidFill>
                <a:effectLst/>
                <a:latin typeface="Consolas" panose="020B0609020204030204" pitchFamily="49" charset="0"/>
              </a:rPr>
              <a:t> np</a:t>
            </a:r>
            <a:r>
              <a:rPr lang="en-US" dirty="0"/>
              <a:t/>
            </a:r>
            <a:br>
              <a:rPr lang="en-US" dirty="0"/>
            </a:br>
            <a:r>
              <a:rPr lang="en-US" dirty="0"/>
              <a:t/>
            </a:r>
            <a:br>
              <a:rPr lang="en-US" dirty="0"/>
            </a:br>
            <a:r>
              <a:rPr lang="en-US" b="0" i="0" dirty="0" err="1">
                <a:solidFill>
                  <a:srgbClr val="000000"/>
                </a:solidFill>
                <a:effectLst/>
                <a:latin typeface="Consolas" panose="020B0609020204030204" pitchFamily="49" charset="0"/>
              </a:rPr>
              <a:t>xpoints</a:t>
            </a:r>
            <a:r>
              <a:rPr lang="en-US" b="0" i="0" dirty="0">
                <a:solidFill>
                  <a:srgbClr val="000000"/>
                </a:solidFill>
                <a:effectLst/>
                <a:latin typeface="Consolas" panose="020B0609020204030204" pitchFamily="49" charset="0"/>
              </a:rPr>
              <a:t> = </a:t>
            </a:r>
            <a:r>
              <a:rPr lang="en-US" b="0" i="0" dirty="0" err="1">
                <a:solidFill>
                  <a:srgbClr val="000000"/>
                </a:solidFill>
                <a:effectLst/>
                <a:latin typeface="Consolas" panose="020B0609020204030204" pitchFamily="49" charset="0"/>
              </a:rPr>
              <a:t>np.array</a:t>
            </a:r>
            <a:r>
              <a:rPr lang="en-US" b="0" i="0" dirty="0">
                <a:solidFill>
                  <a:srgbClr val="000000"/>
                </a:solidFill>
                <a:effectLst/>
                <a:latin typeface="Consolas" panose="020B0609020204030204" pitchFamily="49" charset="0"/>
              </a:rPr>
              <a:t>([</a:t>
            </a:r>
            <a:r>
              <a:rPr lang="en-US" b="0" i="0" dirty="0">
                <a:solidFill>
                  <a:srgbClr val="FF0000"/>
                </a:solidFill>
                <a:effectLst/>
                <a:latin typeface="Consolas" panose="020B0609020204030204" pitchFamily="49" charset="0"/>
              </a:rPr>
              <a:t>1</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8</a:t>
            </a:r>
            <a:r>
              <a:rPr lang="en-US" b="0" i="0" dirty="0">
                <a:solidFill>
                  <a:srgbClr val="000000"/>
                </a:solidFill>
                <a:effectLst/>
                <a:latin typeface="Consolas" panose="020B0609020204030204" pitchFamily="49" charset="0"/>
              </a:rPr>
              <a:t>])</a:t>
            </a:r>
            <a:r>
              <a:rPr lang="en-US" dirty="0"/>
              <a:t/>
            </a:r>
            <a:br>
              <a:rPr lang="en-US" dirty="0"/>
            </a:br>
            <a:r>
              <a:rPr lang="en-US" b="0" i="0" dirty="0" err="1">
                <a:solidFill>
                  <a:srgbClr val="000000"/>
                </a:solidFill>
                <a:effectLst/>
                <a:latin typeface="Consolas" panose="020B0609020204030204" pitchFamily="49" charset="0"/>
              </a:rPr>
              <a:t>ypoints</a:t>
            </a:r>
            <a:r>
              <a:rPr lang="en-US" b="0" i="0" dirty="0">
                <a:solidFill>
                  <a:srgbClr val="000000"/>
                </a:solidFill>
                <a:effectLst/>
                <a:latin typeface="Consolas" panose="020B0609020204030204" pitchFamily="49" charset="0"/>
              </a:rPr>
              <a:t> = </a:t>
            </a:r>
            <a:r>
              <a:rPr lang="en-US" b="0" i="0" dirty="0" err="1">
                <a:solidFill>
                  <a:srgbClr val="000000"/>
                </a:solidFill>
                <a:effectLst/>
                <a:latin typeface="Consolas" panose="020B0609020204030204" pitchFamily="49" charset="0"/>
              </a:rPr>
              <a:t>np.array</a:t>
            </a:r>
            <a:r>
              <a:rPr lang="en-US" b="0" i="0" dirty="0">
                <a:solidFill>
                  <a:srgbClr val="000000"/>
                </a:solidFill>
                <a:effectLst/>
                <a:latin typeface="Consolas" panose="020B0609020204030204" pitchFamily="49" charset="0"/>
              </a:rPr>
              <a:t>([</a:t>
            </a:r>
            <a:r>
              <a:rPr lang="en-US" b="0" i="0" dirty="0">
                <a:solidFill>
                  <a:srgbClr val="FF0000"/>
                </a:solidFill>
                <a:effectLst/>
                <a:latin typeface="Consolas" panose="020B0609020204030204" pitchFamily="49" charset="0"/>
              </a:rPr>
              <a:t>3</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10</a:t>
            </a:r>
            <a:r>
              <a:rPr lang="en-US" b="0" i="0" dirty="0">
                <a:solidFill>
                  <a:srgbClr val="000000"/>
                </a:solidFill>
                <a:effectLst/>
                <a:latin typeface="Consolas" panose="020B0609020204030204" pitchFamily="49" charset="0"/>
              </a:rPr>
              <a:t>])</a:t>
            </a:r>
            <a:r>
              <a:rPr lang="en-US" dirty="0"/>
              <a:t/>
            </a:r>
            <a:br>
              <a:rPr lang="en-US" dirty="0"/>
            </a:br>
            <a:r>
              <a:rPr lang="en-US" dirty="0"/>
              <a:t/>
            </a:r>
            <a:br>
              <a:rPr lang="en-US" dirty="0"/>
            </a:br>
            <a:r>
              <a:rPr lang="en-US" b="0" i="0" dirty="0" err="1">
                <a:solidFill>
                  <a:srgbClr val="000000"/>
                </a:solidFill>
                <a:effectLst/>
                <a:latin typeface="Consolas" panose="020B0609020204030204" pitchFamily="49" charset="0"/>
              </a:rPr>
              <a:t>plt.plot</a:t>
            </a:r>
            <a:r>
              <a:rPr lang="en-US" b="0" i="0" dirty="0">
                <a:solidFill>
                  <a:srgbClr val="000000"/>
                </a:solidFill>
                <a:effectLst/>
                <a:latin typeface="Consolas" panose="020B0609020204030204" pitchFamily="49" charset="0"/>
              </a:rPr>
              <a:t>(</a:t>
            </a:r>
            <a:r>
              <a:rPr lang="en-US" b="0" i="0" dirty="0" err="1">
                <a:solidFill>
                  <a:srgbClr val="000000"/>
                </a:solidFill>
                <a:effectLst/>
                <a:latin typeface="Consolas" panose="020B0609020204030204" pitchFamily="49" charset="0"/>
              </a:rPr>
              <a:t>xpoints</a:t>
            </a:r>
            <a:r>
              <a:rPr lang="en-US" b="0" i="0" dirty="0">
                <a:solidFill>
                  <a:srgbClr val="000000"/>
                </a:solidFill>
                <a:effectLst/>
                <a:latin typeface="Consolas" panose="020B0609020204030204" pitchFamily="49" charset="0"/>
              </a:rPr>
              <a:t>, </a:t>
            </a:r>
            <a:r>
              <a:rPr lang="en-US" b="0" i="0" dirty="0" err="1">
                <a:solidFill>
                  <a:srgbClr val="000000"/>
                </a:solidFill>
                <a:effectLst/>
                <a:latin typeface="Consolas" panose="020B0609020204030204" pitchFamily="49" charset="0"/>
              </a:rPr>
              <a:t>ypoints</a:t>
            </a:r>
            <a:r>
              <a:rPr lang="en-US" b="0" i="0" dirty="0">
                <a:solidFill>
                  <a:srgbClr val="000000"/>
                </a:solidFill>
                <a:effectLst/>
                <a:latin typeface="Consolas" panose="020B0609020204030204" pitchFamily="49" charset="0"/>
              </a:rPr>
              <a:t>, </a:t>
            </a:r>
            <a:r>
              <a:rPr lang="en-US" b="0" i="0" dirty="0">
                <a:solidFill>
                  <a:srgbClr val="A52A2A"/>
                </a:solidFill>
                <a:effectLst/>
                <a:latin typeface="Consolas" panose="020B0609020204030204" pitchFamily="49" charset="0"/>
              </a:rPr>
              <a:t>'o'</a:t>
            </a:r>
            <a:r>
              <a:rPr lang="en-US" b="0" i="0" dirty="0">
                <a:solidFill>
                  <a:srgbClr val="000000"/>
                </a:solidFill>
                <a:effectLst/>
                <a:latin typeface="Consolas" panose="020B0609020204030204" pitchFamily="49" charset="0"/>
              </a:rPr>
              <a:t>)</a:t>
            </a:r>
            <a:r>
              <a:rPr lang="en-US" dirty="0"/>
              <a:t/>
            </a:r>
            <a:br>
              <a:rPr lang="en-US" dirty="0"/>
            </a:br>
            <a:r>
              <a:rPr lang="en-US" b="0" i="0" dirty="0" err="1">
                <a:solidFill>
                  <a:srgbClr val="000000"/>
                </a:solidFill>
                <a:effectLst/>
                <a:latin typeface="Consolas" panose="020B0609020204030204" pitchFamily="49" charset="0"/>
              </a:rPr>
              <a:t>plt.show</a:t>
            </a:r>
            <a:r>
              <a:rPr lang="en-US" b="0" i="0" dirty="0">
                <a:solidFill>
                  <a:srgbClr val="000000"/>
                </a:solidFill>
                <a:effectLst/>
                <a:latin typeface="Consolas" panose="020B0609020204030204" pitchFamily="49" charset="0"/>
              </a:rPr>
              <a:t>()</a:t>
            </a:r>
            <a:endParaRPr lang="en-US" dirty="0"/>
          </a:p>
        </p:txBody>
      </p:sp>
      <p:pic>
        <p:nvPicPr>
          <p:cNvPr id="9" name="Picture 8">
            <a:extLst>
              <a:ext uri="{FF2B5EF4-FFF2-40B4-BE49-F238E27FC236}">
                <a16:creationId xmlns:a16="http://schemas.microsoft.com/office/drawing/2014/main" id="{B99E534F-011B-4D04-BA5B-86A7034614F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2276" y="3636146"/>
            <a:ext cx="3518577" cy="2675173"/>
          </a:xfrm>
          <a:prstGeom prst="rect">
            <a:avLst/>
          </a:prstGeom>
        </p:spPr>
      </p:pic>
      <p:sp>
        <p:nvSpPr>
          <p:cNvPr id="11" name="TextBox 10">
            <a:extLst>
              <a:ext uri="{FF2B5EF4-FFF2-40B4-BE49-F238E27FC236}">
                <a16:creationId xmlns:a16="http://schemas.microsoft.com/office/drawing/2014/main" id="{A7C4F197-E0B8-4EC1-9CE0-6ACBBCFAB596}"/>
              </a:ext>
            </a:extLst>
          </p:cNvPr>
          <p:cNvSpPr txBox="1"/>
          <p:nvPr/>
        </p:nvSpPr>
        <p:spPr>
          <a:xfrm>
            <a:off x="174671" y="3225218"/>
            <a:ext cx="2667002" cy="369332"/>
          </a:xfrm>
          <a:prstGeom prst="rect">
            <a:avLst/>
          </a:prstGeom>
          <a:noFill/>
          <a:ln>
            <a:solidFill>
              <a:schemeClr val="accent1">
                <a:lumMod val="60000"/>
                <a:lumOff val="40000"/>
              </a:schemeClr>
            </a:solidFill>
          </a:ln>
        </p:spPr>
        <p:txBody>
          <a:bodyPr wrap="square">
            <a:spAutoFit/>
          </a:bodyPr>
          <a:lstStyle/>
          <a:p>
            <a:pPr marL="285750" indent="-285750" algn="l">
              <a:buFont typeface="Wingdings" panose="05000000000000000000" pitchFamily="2" charset="2"/>
              <a:buChar char="q"/>
            </a:pPr>
            <a:r>
              <a:rPr lang="en-US" b="0" i="0" dirty="0">
                <a:solidFill>
                  <a:srgbClr val="000000"/>
                </a:solidFill>
                <a:effectLst/>
                <a:latin typeface="Segoe UI" panose="020B0502040204020203" pitchFamily="34" charset="0"/>
              </a:rPr>
              <a:t>Plotting Without Line</a:t>
            </a:r>
          </a:p>
        </p:txBody>
      </p:sp>
      <p:sp>
        <p:nvSpPr>
          <p:cNvPr id="13" name="TextBox 12">
            <a:extLst>
              <a:ext uri="{FF2B5EF4-FFF2-40B4-BE49-F238E27FC236}">
                <a16:creationId xmlns:a16="http://schemas.microsoft.com/office/drawing/2014/main" id="{9317E860-FAC7-4518-9BB8-BFA0A4D823E4}"/>
              </a:ext>
            </a:extLst>
          </p:cNvPr>
          <p:cNvSpPr txBox="1"/>
          <p:nvPr/>
        </p:nvSpPr>
        <p:spPr>
          <a:xfrm>
            <a:off x="174671" y="121112"/>
            <a:ext cx="2789508" cy="369332"/>
          </a:xfrm>
          <a:prstGeom prst="rect">
            <a:avLst/>
          </a:prstGeom>
          <a:noFill/>
          <a:ln>
            <a:solidFill>
              <a:schemeClr val="accent2">
                <a:lumMod val="40000"/>
                <a:lumOff val="60000"/>
              </a:schemeClr>
            </a:solidFill>
          </a:ln>
        </p:spPr>
        <p:txBody>
          <a:bodyPr wrap="square">
            <a:spAutoFit/>
          </a:bodyPr>
          <a:lstStyle/>
          <a:p>
            <a:pPr marL="285750" indent="-285750" algn="l">
              <a:buFont typeface="Wingdings" panose="05000000000000000000" pitchFamily="2" charset="2"/>
              <a:buChar char="q"/>
            </a:pPr>
            <a:r>
              <a:rPr lang="en-GB" b="0" i="0" dirty="0">
                <a:solidFill>
                  <a:srgbClr val="000000"/>
                </a:solidFill>
                <a:effectLst/>
                <a:latin typeface="Segoe UI" panose="020B0502040204020203" pitchFamily="34" charset="0"/>
              </a:rPr>
              <a:t>Plotting x and y points</a:t>
            </a:r>
          </a:p>
        </p:txBody>
      </p:sp>
    </p:spTree>
    <p:extLst>
      <p:ext uri="{BB962C8B-B14F-4D97-AF65-F5344CB8AC3E}">
        <p14:creationId xmlns:p14="http://schemas.microsoft.com/office/powerpoint/2010/main" val="719500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inVertical)">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barn(inVertical)">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9B411AA-7133-485D-AC62-80C48FB03E46}"/>
              </a:ext>
            </a:extLst>
          </p:cNvPr>
          <p:cNvSpPr txBox="1"/>
          <p:nvPr/>
        </p:nvSpPr>
        <p:spPr>
          <a:xfrm>
            <a:off x="154744" y="245575"/>
            <a:ext cx="4614202" cy="2308324"/>
          </a:xfrm>
          <a:prstGeom prst="rect">
            <a:avLst/>
          </a:prstGeom>
          <a:noFill/>
        </p:spPr>
        <p:txBody>
          <a:bodyPr wrap="square">
            <a:spAutoFit/>
          </a:bodyPr>
          <a:lstStyle/>
          <a:p>
            <a:r>
              <a:rPr lang="en-US" b="0" i="0" dirty="0">
                <a:solidFill>
                  <a:srgbClr val="0000CD"/>
                </a:solidFill>
                <a:effectLst/>
                <a:latin typeface="Consolas" panose="020B0609020204030204" pitchFamily="49" charset="0"/>
              </a:rPr>
              <a:t>import</a:t>
            </a:r>
            <a:r>
              <a:rPr lang="en-US" b="0" i="0" dirty="0">
                <a:solidFill>
                  <a:srgbClr val="000000"/>
                </a:solidFill>
                <a:effectLst/>
                <a:latin typeface="Consolas" panose="020B0609020204030204" pitchFamily="49" charset="0"/>
              </a:rPr>
              <a:t> </a:t>
            </a:r>
            <a:r>
              <a:rPr lang="en-US" b="0" i="0" dirty="0" err="1">
                <a:solidFill>
                  <a:srgbClr val="000000"/>
                </a:solidFill>
                <a:effectLst/>
                <a:latin typeface="Consolas" panose="020B0609020204030204" pitchFamily="49" charset="0"/>
              </a:rPr>
              <a:t>matplotlib.pyplot</a:t>
            </a:r>
            <a:r>
              <a:rPr lang="en-US" b="0" i="0" dirty="0">
                <a:solidFill>
                  <a:srgbClr val="000000"/>
                </a:solidFill>
                <a:effectLst/>
                <a:latin typeface="Consolas" panose="020B0609020204030204" pitchFamily="49" charset="0"/>
              </a:rPr>
              <a:t> </a:t>
            </a:r>
            <a:r>
              <a:rPr lang="en-US" b="0" i="0" dirty="0">
                <a:solidFill>
                  <a:srgbClr val="0000CD"/>
                </a:solidFill>
                <a:effectLst/>
                <a:latin typeface="Consolas" panose="020B0609020204030204" pitchFamily="49" charset="0"/>
              </a:rPr>
              <a:t>as</a:t>
            </a:r>
            <a:r>
              <a:rPr lang="en-US" b="0" i="0" dirty="0">
                <a:solidFill>
                  <a:srgbClr val="000000"/>
                </a:solidFill>
                <a:effectLst/>
                <a:latin typeface="Consolas" panose="020B0609020204030204" pitchFamily="49" charset="0"/>
              </a:rPr>
              <a:t> </a:t>
            </a:r>
            <a:r>
              <a:rPr lang="en-US" b="0" i="0" dirty="0" err="1">
                <a:solidFill>
                  <a:srgbClr val="000000"/>
                </a:solidFill>
                <a:effectLst/>
                <a:latin typeface="Consolas" panose="020B0609020204030204" pitchFamily="49" charset="0"/>
              </a:rPr>
              <a:t>plt</a:t>
            </a:r>
            <a:r>
              <a:rPr lang="en-US" dirty="0"/>
              <a:t/>
            </a:r>
            <a:br>
              <a:rPr lang="en-US" dirty="0"/>
            </a:br>
            <a:r>
              <a:rPr lang="en-US" b="0" i="0" dirty="0">
                <a:solidFill>
                  <a:srgbClr val="0000CD"/>
                </a:solidFill>
                <a:effectLst/>
                <a:latin typeface="Consolas" panose="020B0609020204030204" pitchFamily="49" charset="0"/>
              </a:rPr>
              <a:t>import</a:t>
            </a:r>
            <a:r>
              <a:rPr lang="en-US" b="0" i="0" dirty="0">
                <a:solidFill>
                  <a:srgbClr val="000000"/>
                </a:solidFill>
                <a:effectLst/>
                <a:latin typeface="Consolas" panose="020B0609020204030204" pitchFamily="49" charset="0"/>
              </a:rPr>
              <a:t> </a:t>
            </a:r>
            <a:r>
              <a:rPr lang="en-US" b="0" i="0" dirty="0" err="1">
                <a:solidFill>
                  <a:srgbClr val="000000"/>
                </a:solidFill>
                <a:effectLst/>
                <a:latin typeface="Consolas" panose="020B0609020204030204" pitchFamily="49" charset="0"/>
              </a:rPr>
              <a:t>numpy</a:t>
            </a:r>
            <a:r>
              <a:rPr lang="en-US" b="0" i="0" dirty="0">
                <a:solidFill>
                  <a:srgbClr val="000000"/>
                </a:solidFill>
                <a:effectLst/>
                <a:latin typeface="Consolas" panose="020B0609020204030204" pitchFamily="49" charset="0"/>
              </a:rPr>
              <a:t> </a:t>
            </a:r>
            <a:r>
              <a:rPr lang="en-US" b="0" i="0" dirty="0">
                <a:solidFill>
                  <a:srgbClr val="0000CD"/>
                </a:solidFill>
                <a:effectLst/>
                <a:latin typeface="Consolas" panose="020B0609020204030204" pitchFamily="49" charset="0"/>
              </a:rPr>
              <a:t>as</a:t>
            </a:r>
            <a:r>
              <a:rPr lang="en-US" b="0" i="0" dirty="0">
                <a:solidFill>
                  <a:srgbClr val="000000"/>
                </a:solidFill>
                <a:effectLst/>
                <a:latin typeface="Consolas" panose="020B0609020204030204" pitchFamily="49" charset="0"/>
              </a:rPr>
              <a:t> np</a:t>
            </a:r>
            <a:r>
              <a:rPr lang="en-US" dirty="0"/>
              <a:t/>
            </a:r>
            <a:br>
              <a:rPr lang="en-US" dirty="0"/>
            </a:br>
            <a:r>
              <a:rPr lang="en-US" dirty="0"/>
              <a:t/>
            </a:r>
            <a:br>
              <a:rPr lang="en-US" dirty="0"/>
            </a:br>
            <a:r>
              <a:rPr lang="en-US" b="0" i="0" dirty="0" err="1">
                <a:solidFill>
                  <a:srgbClr val="000000"/>
                </a:solidFill>
                <a:effectLst/>
                <a:latin typeface="Consolas" panose="020B0609020204030204" pitchFamily="49" charset="0"/>
              </a:rPr>
              <a:t>xpoints</a:t>
            </a:r>
            <a:r>
              <a:rPr lang="en-US" b="0" i="0" dirty="0">
                <a:solidFill>
                  <a:srgbClr val="000000"/>
                </a:solidFill>
                <a:effectLst/>
                <a:latin typeface="Consolas" panose="020B0609020204030204" pitchFamily="49" charset="0"/>
              </a:rPr>
              <a:t> = </a:t>
            </a:r>
            <a:r>
              <a:rPr lang="en-US" b="0" i="0" dirty="0" err="1">
                <a:solidFill>
                  <a:srgbClr val="000000"/>
                </a:solidFill>
                <a:effectLst/>
                <a:latin typeface="Consolas" panose="020B0609020204030204" pitchFamily="49" charset="0"/>
              </a:rPr>
              <a:t>np.array</a:t>
            </a:r>
            <a:r>
              <a:rPr lang="en-US" b="0" i="0" dirty="0">
                <a:solidFill>
                  <a:srgbClr val="000000"/>
                </a:solidFill>
                <a:effectLst/>
                <a:latin typeface="Consolas" panose="020B0609020204030204" pitchFamily="49" charset="0"/>
              </a:rPr>
              <a:t>([</a:t>
            </a:r>
            <a:r>
              <a:rPr lang="en-US" b="0" i="0" dirty="0">
                <a:solidFill>
                  <a:srgbClr val="FF0000"/>
                </a:solidFill>
                <a:effectLst/>
                <a:latin typeface="Consolas" panose="020B0609020204030204" pitchFamily="49" charset="0"/>
              </a:rPr>
              <a:t>1</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2</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6</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8</a:t>
            </a:r>
            <a:r>
              <a:rPr lang="en-US" b="0" i="0" dirty="0">
                <a:solidFill>
                  <a:srgbClr val="000000"/>
                </a:solidFill>
                <a:effectLst/>
                <a:latin typeface="Consolas" panose="020B0609020204030204" pitchFamily="49" charset="0"/>
              </a:rPr>
              <a:t>])</a:t>
            </a:r>
            <a:r>
              <a:rPr lang="en-US" dirty="0"/>
              <a:t/>
            </a:r>
            <a:br>
              <a:rPr lang="en-US" dirty="0"/>
            </a:br>
            <a:r>
              <a:rPr lang="en-US" b="0" i="0" dirty="0" err="1">
                <a:solidFill>
                  <a:srgbClr val="000000"/>
                </a:solidFill>
                <a:effectLst/>
                <a:latin typeface="Consolas" panose="020B0609020204030204" pitchFamily="49" charset="0"/>
              </a:rPr>
              <a:t>ypoints</a:t>
            </a:r>
            <a:r>
              <a:rPr lang="en-US" b="0" i="0" dirty="0">
                <a:solidFill>
                  <a:srgbClr val="000000"/>
                </a:solidFill>
                <a:effectLst/>
                <a:latin typeface="Consolas" panose="020B0609020204030204" pitchFamily="49" charset="0"/>
              </a:rPr>
              <a:t> = </a:t>
            </a:r>
            <a:r>
              <a:rPr lang="en-US" b="0" i="0" dirty="0" err="1">
                <a:solidFill>
                  <a:srgbClr val="000000"/>
                </a:solidFill>
                <a:effectLst/>
                <a:latin typeface="Consolas" panose="020B0609020204030204" pitchFamily="49" charset="0"/>
              </a:rPr>
              <a:t>np.array</a:t>
            </a:r>
            <a:r>
              <a:rPr lang="en-US" b="0" i="0" dirty="0">
                <a:solidFill>
                  <a:srgbClr val="000000"/>
                </a:solidFill>
                <a:effectLst/>
                <a:latin typeface="Consolas" panose="020B0609020204030204" pitchFamily="49" charset="0"/>
              </a:rPr>
              <a:t>([</a:t>
            </a:r>
            <a:r>
              <a:rPr lang="en-US" b="0" i="0" dirty="0">
                <a:solidFill>
                  <a:srgbClr val="FF0000"/>
                </a:solidFill>
                <a:effectLst/>
                <a:latin typeface="Consolas" panose="020B0609020204030204" pitchFamily="49" charset="0"/>
              </a:rPr>
              <a:t>3</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8</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1</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10</a:t>
            </a:r>
            <a:r>
              <a:rPr lang="en-US" b="0" i="0" dirty="0">
                <a:solidFill>
                  <a:srgbClr val="000000"/>
                </a:solidFill>
                <a:effectLst/>
                <a:latin typeface="Consolas" panose="020B0609020204030204" pitchFamily="49" charset="0"/>
              </a:rPr>
              <a:t>])</a:t>
            </a:r>
            <a:r>
              <a:rPr lang="en-US" dirty="0"/>
              <a:t/>
            </a:r>
            <a:br>
              <a:rPr lang="en-US" dirty="0"/>
            </a:br>
            <a:r>
              <a:rPr lang="en-US" dirty="0"/>
              <a:t/>
            </a:r>
            <a:br>
              <a:rPr lang="en-US" dirty="0"/>
            </a:br>
            <a:r>
              <a:rPr lang="en-US" b="0" i="0" dirty="0" err="1">
                <a:solidFill>
                  <a:srgbClr val="000000"/>
                </a:solidFill>
                <a:effectLst/>
                <a:latin typeface="Consolas" panose="020B0609020204030204" pitchFamily="49" charset="0"/>
              </a:rPr>
              <a:t>plt.plot</a:t>
            </a:r>
            <a:r>
              <a:rPr lang="en-US" b="0" i="0" dirty="0">
                <a:solidFill>
                  <a:srgbClr val="000000"/>
                </a:solidFill>
                <a:effectLst/>
                <a:latin typeface="Consolas" panose="020B0609020204030204" pitchFamily="49" charset="0"/>
              </a:rPr>
              <a:t>(</a:t>
            </a:r>
            <a:r>
              <a:rPr lang="en-US" b="0" i="0" dirty="0" err="1">
                <a:solidFill>
                  <a:srgbClr val="000000"/>
                </a:solidFill>
                <a:effectLst/>
                <a:latin typeface="Consolas" panose="020B0609020204030204" pitchFamily="49" charset="0"/>
              </a:rPr>
              <a:t>xpoints</a:t>
            </a:r>
            <a:r>
              <a:rPr lang="en-US" b="0" i="0" dirty="0">
                <a:solidFill>
                  <a:srgbClr val="000000"/>
                </a:solidFill>
                <a:effectLst/>
                <a:latin typeface="Consolas" panose="020B0609020204030204" pitchFamily="49" charset="0"/>
              </a:rPr>
              <a:t>, </a:t>
            </a:r>
            <a:r>
              <a:rPr lang="en-US" b="0" i="0" dirty="0" err="1">
                <a:solidFill>
                  <a:srgbClr val="000000"/>
                </a:solidFill>
                <a:effectLst/>
                <a:latin typeface="Consolas" panose="020B0609020204030204" pitchFamily="49" charset="0"/>
              </a:rPr>
              <a:t>ypoints</a:t>
            </a:r>
            <a:r>
              <a:rPr lang="en-US" b="0" i="0" dirty="0">
                <a:solidFill>
                  <a:srgbClr val="000000"/>
                </a:solidFill>
                <a:effectLst/>
                <a:latin typeface="Consolas" panose="020B0609020204030204" pitchFamily="49" charset="0"/>
              </a:rPr>
              <a:t>)</a:t>
            </a:r>
            <a:r>
              <a:rPr lang="en-US" dirty="0"/>
              <a:t/>
            </a:r>
            <a:br>
              <a:rPr lang="en-US" dirty="0"/>
            </a:br>
            <a:r>
              <a:rPr lang="en-US" b="0" i="0" dirty="0" err="1">
                <a:solidFill>
                  <a:srgbClr val="000000"/>
                </a:solidFill>
                <a:effectLst/>
                <a:latin typeface="Consolas" panose="020B0609020204030204" pitchFamily="49" charset="0"/>
              </a:rPr>
              <a:t>plt.show</a:t>
            </a:r>
            <a:r>
              <a:rPr lang="en-US" b="0" i="0" dirty="0">
                <a:solidFill>
                  <a:srgbClr val="000000"/>
                </a:solidFill>
                <a:effectLst/>
                <a:latin typeface="Consolas" panose="020B0609020204030204" pitchFamily="49" charset="0"/>
              </a:rPr>
              <a:t>()</a:t>
            </a:r>
            <a:endParaRPr lang="en-US" dirty="0"/>
          </a:p>
        </p:txBody>
      </p:sp>
      <p:pic>
        <p:nvPicPr>
          <p:cNvPr id="5" name="Picture 4">
            <a:extLst>
              <a:ext uri="{FF2B5EF4-FFF2-40B4-BE49-F238E27FC236}">
                <a16:creationId xmlns:a16="http://schemas.microsoft.com/office/drawing/2014/main" id="{F6FF9A58-0421-4CCE-8020-DF734402D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7421" y="-1"/>
            <a:ext cx="4276580" cy="3203519"/>
          </a:xfrm>
          <a:prstGeom prst="rect">
            <a:avLst/>
          </a:prstGeom>
        </p:spPr>
      </p:pic>
      <p:sp>
        <p:nvSpPr>
          <p:cNvPr id="7" name="TextBox 6">
            <a:extLst>
              <a:ext uri="{FF2B5EF4-FFF2-40B4-BE49-F238E27FC236}">
                <a16:creationId xmlns:a16="http://schemas.microsoft.com/office/drawing/2014/main" id="{842BC123-280B-4D4C-BA03-7B0D891D5519}"/>
              </a:ext>
            </a:extLst>
          </p:cNvPr>
          <p:cNvSpPr txBox="1"/>
          <p:nvPr/>
        </p:nvSpPr>
        <p:spPr>
          <a:xfrm>
            <a:off x="211016" y="3352240"/>
            <a:ext cx="2834640" cy="369332"/>
          </a:xfrm>
          <a:prstGeom prst="rect">
            <a:avLst/>
          </a:prstGeom>
          <a:noFill/>
          <a:ln>
            <a:solidFill>
              <a:srgbClr val="FF0000"/>
            </a:solidFill>
          </a:ln>
        </p:spPr>
        <p:txBody>
          <a:bodyPr wrap="square">
            <a:spAutoFit/>
          </a:bodyPr>
          <a:lstStyle/>
          <a:p>
            <a:pPr marL="285750" indent="-285750" algn="l">
              <a:buFont typeface="Wingdings" panose="05000000000000000000" pitchFamily="2" charset="2"/>
              <a:buChar char="q"/>
            </a:pPr>
            <a:r>
              <a:rPr lang="en-US" b="0" i="0" dirty="0">
                <a:solidFill>
                  <a:srgbClr val="000000"/>
                </a:solidFill>
                <a:effectLst/>
                <a:latin typeface="Segoe UI" panose="020B0502040204020203" pitchFamily="34" charset="0"/>
              </a:rPr>
              <a:t>Matplotlib Markers</a:t>
            </a:r>
          </a:p>
        </p:txBody>
      </p:sp>
      <p:sp>
        <p:nvSpPr>
          <p:cNvPr id="11" name="TextBox 10">
            <a:extLst>
              <a:ext uri="{FF2B5EF4-FFF2-40B4-BE49-F238E27FC236}">
                <a16:creationId xmlns:a16="http://schemas.microsoft.com/office/drawing/2014/main" id="{8E16952B-0A9C-46C0-A7D3-556880898BE6}"/>
              </a:ext>
            </a:extLst>
          </p:cNvPr>
          <p:cNvSpPr txBox="1"/>
          <p:nvPr/>
        </p:nvSpPr>
        <p:spPr>
          <a:xfrm>
            <a:off x="196948" y="4019987"/>
            <a:ext cx="4572000" cy="2031325"/>
          </a:xfrm>
          <a:prstGeom prst="rect">
            <a:avLst/>
          </a:prstGeom>
          <a:noFill/>
        </p:spPr>
        <p:txBody>
          <a:bodyPr wrap="square">
            <a:spAutoFit/>
          </a:bodyPr>
          <a:lstStyle/>
          <a:p>
            <a:r>
              <a:rPr lang="en-US" b="0" i="0" dirty="0">
                <a:solidFill>
                  <a:srgbClr val="0000CD"/>
                </a:solidFill>
                <a:effectLst/>
                <a:latin typeface="Consolas" panose="020B0609020204030204" pitchFamily="49" charset="0"/>
              </a:rPr>
              <a:t>import</a:t>
            </a:r>
            <a:r>
              <a:rPr lang="en-US" b="0" i="0" dirty="0">
                <a:solidFill>
                  <a:srgbClr val="000000"/>
                </a:solidFill>
                <a:effectLst/>
                <a:latin typeface="Consolas" panose="020B0609020204030204" pitchFamily="49" charset="0"/>
              </a:rPr>
              <a:t> </a:t>
            </a:r>
            <a:r>
              <a:rPr lang="en-US" b="0" i="0" dirty="0" err="1">
                <a:solidFill>
                  <a:srgbClr val="000000"/>
                </a:solidFill>
                <a:effectLst/>
                <a:latin typeface="Consolas" panose="020B0609020204030204" pitchFamily="49" charset="0"/>
              </a:rPr>
              <a:t>matplotlib.pyplot</a:t>
            </a:r>
            <a:r>
              <a:rPr lang="en-US" b="0" i="0" dirty="0">
                <a:solidFill>
                  <a:srgbClr val="000000"/>
                </a:solidFill>
                <a:effectLst/>
                <a:latin typeface="Consolas" panose="020B0609020204030204" pitchFamily="49" charset="0"/>
              </a:rPr>
              <a:t> </a:t>
            </a:r>
            <a:r>
              <a:rPr lang="en-US" b="0" i="0" dirty="0">
                <a:solidFill>
                  <a:srgbClr val="0000CD"/>
                </a:solidFill>
                <a:effectLst/>
                <a:latin typeface="Consolas" panose="020B0609020204030204" pitchFamily="49" charset="0"/>
              </a:rPr>
              <a:t>as</a:t>
            </a:r>
            <a:r>
              <a:rPr lang="en-US" b="0" i="0" dirty="0">
                <a:solidFill>
                  <a:srgbClr val="000000"/>
                </a:solidFill>
                <a:effectLst/>
                <a:latin typeface="Consolas" panose="020B0609020204030204" pitchFamily="49" charset="0"/>
              </a:rPr>
              <a:t> </a:t>
            </a:r>
            <a:r>
              <a:rPr lang="en-US" b="0" i="0" dirty="0" err="1">
                <a:solidFill>
                  <a:srgbClr val="000000"/>
                </a:solidFill>
                <a:effectLst/>
                <a:latin typeface="Consolas" panose="020B0609020204030204" pitchFamily="49" charset="0"/>
              </a:rPr>
              <a:t>plt</a:t>
            </a:r>
            <a:r>
              <a:rPr lang="en-US" dirty="0"/>
              <a:t/>
            </a:r>
            <a:br>
              <a:rPr lang="en-US" dirty="0"/>
            </a:br>
            <a:r>
              <a:rPr lang="en-US" b="0" i="0" dirty="0">
                <a:solidFill>
                  <a:srgbClr val="0000CD"/>
                </a:solidFill>
                <a:effectLst/>
                <a:latin typeface="Consolas" panose="020B0609020204030204" pitchFamily="49" charset="0"/>
              </a:rPr>
              <a:t>import</a:t>
            </a:r>
            <a:r>
              <a:rPr lang="en-US" b="0" i="0" dirty="0">
                <a:solidFill>
                  <a:srgbClr val="000000"/>
                </a:solidFill>
                <a:effectLst/>
                <a:latin typeface="Consolas" panose="020B0609020204030204" pitchFamily="49" charset="0"/>
              </a:rPr>
              <a:t> </a:t>
            </a:r>
            <a:r>
              <a:rPr lang="en-US" b="0" i="0" dirty="0" err="1">
                <a:solidFill>
                  <a:srgbClr val="000000"/>
                </a:solidFill>
                <a:effectLst/>
                <a:latin typeface="Consolas" panose="020B0609020204030204" pitchFamily="49" charset="0"/>
              </a:rPr>
              <a:t>numpy</a:t>
            </a:r>
            <a:r>
              <a:rPr lang="en-US" b="0" i="0" dirty="0">
                <a:solidFill>
                  <a:srgbClr val="000000"/>
                </a:solidFill>
                <a:effectLst/>
                <a:latin typeface="Consolas" panose="020B0609020204030204" pitchFamily="49" charset="0"/>
              </a:rPr>
              <a:t> </a:t>
            </a:r>
            <a:r>
              <a:rPr lang="en-US" b="0" i="0" dirty="0">
                <a:solidFill>
                  <a:srgbClr val="0000CD"/>
                </a:solidFill>
                <a:effectLst/>
                <a:latin typeface="Consolas" panose="020B0609020204030204" pitchFamily="49" charset="0"/>
              </a:rPr>
              <a:t>as</a:t>
            </a:r>
            <a:r>
              <a:rPr lang="en-US" b="0" i="0" dirty="0">
                <a:solidFill>
                  <a:srgbClr val="000000"/>
                </a:solidFill>
                <a:effectLst/>
                <a:latin typeface="Consolas" panose="020B0609020204030204" pitchFamily="49" charset="0"/>
              </a:rPr>
              <a:t> np</a:t>
            </a:r>
            <a:r>
              <a:rPr lang="en-US" dirty="0"/>
              <a:t/>
            </a:r>
            <a:br>
              <a:rPr lang="en-US" dirty="0"/>
            </a:br>
            <a:r>
              <a:rPr lang="en-US" dirty="0"/>
              <a:t/>
            </a:r>
            <a:br>
              <a:rPr lang="en-US" dirty="0"/>
            </a:br>
            <a:r>
              <a:rPr lang="en-US" b="0" i="0" dirty="0" err="1">
                <a:solidFill>
                  <a:srgbClr val="000000"/>
                </a:solidFill>
                <a:effectLst/>
                <a:latin typeface="Consolas" panose="020B0609020204030204" pitchFamily="49" charset="0"/>
              </a:rPr>
              <a:t>ypoints</a:t>
            </a:r>
            <a:r>
              <a:rPr lang="en-US" b="0" i="0" dirty="0">
                <a:solidFill>
                  <a:srgbClr val="000000"/>
                </a:solidFill>
                <a:effectLst/>
                <a:latin typeface="Consolas" panose="020B0609020204030204" pitchFamily="49" charset="0"/>
              </a:rPr>
              <a:t> = </a:t>
            </a:r>
            <a:r>
              <a:rPr lang="en-US" b="0" i="0" dirty="0" err="1">
                <a:solidFill>
                  <a:srgbClr val="000000"/>
                </a:solidFill>
                <a:effectLst/>
                <a:latin typeface="Consolas" panose="020B0609020204030204" pitchFamily="49" charset="0"/>
              </a:rPr>
              <a:t>np.array</a:t>
            </a:r>
            <a:r>
              <a:rPr lang="en-US" b="0" i="0" dirty="0">
                <a:solidFill>
                  <a:srgbClr val="000000"/>
                </a:solidFill>
                <a:effectLst/>
                <a:latin typeface="Consolas" panose="020B0609020204030204" pitchFamily="49" charset="0"/>
              </a:rPr>
              <a:t>([</a:t>
            </a:r>
            <a:r>
              <a:rPr lang="en-US" b="0" i="0" dirty="0">
                <a:solidFill>
                  <a:srgbClr val="FF0000"/>
                </a:solidFill>
                <a:effectLst/>
                <a:latin typeface="Consolas" panose="020B0609020204030204" pitchFamily="49" charset="0"/>
              </a:rPr>
              <a:t>3</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8</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1</a:t>
            </a:r>
            <a:r>
              <a:rPr lang="en-US" b="0" i="0" dirty="0">
                <a:solidFill>
                  <a:srgbClr val="000000"/>
                </a:solidFill>
                <a:effectLst/>
                <a:latin typeface="Consolas" panose="020B0609020204030204" pitchFamily="49" charset="0"/>
              </a:rPr>
              <a:t>, </a:t>
            </a:r>
            <a:r>
              <a:rPr lang="en-US" b="0" i="0" dirty="0">
                <a:solidFill>
                  <a:srgbClr val="FF0000"/>
                </a:solidFill>
                <a:effectLst/>
                <a:latin typeface="Consolas" panose="020B0609020204030204" pitchFamily="49" charset="0"/>
              </a:rPr>
              <a:t>10</a:t>
            </a:r>
            <a:r>
              <a:rPr lang="en-US" b="0" i="0" dirty="0">
                <a:solidFill>
                  <a:srgbClr val="000000"/>
                </a:solidFill>
                <a:effectLst/>
                <a:latin typeface="Consolas" panose="020B0609020204030204" pitchFamily="49" charset="0"/>
              </a:rPr>
              <a:t>])</a:t>
            </a:r>
            <a:r>
              <a:rPr lang="en-US" dirty="0"/>
              <a:t/>
            </a:r>
            <a:br>
              <a:rPr lang="en-US" dirty="0"/>
            </a:br>
            <a:r>
              <a:rPr lang="en-US" dirty="0"/>
              <a:t/>
            </a:r>
            <a:br>
              <a:rPr lang="en-US" dirty="0"/>
            </a:br>
            <a:r>
              <a:rPr lang="en-US" b="0" i="0" dirty="0" err="1">
                <a:solidFill>
                  <a:srgbClr val="000000"/>
                </a:solidFill>
                <a:effectLst/>
                <a:latin typeface="Consolas" panose="020B0609020204030204" pitchFamily="49" charset="0"/>
              </a:rPr>
              <a:t>plt.plot</a:t>
            </a:r>
            <a:r>
              <a:rPr lang="en-US" b="0" i="0" dirty="0">
                <a:solidFill>
                  <a:srgbClr val="000000"/>
                </a:solidFill>
                <a:effectLst/>
                <a:latin typeface="Consolas" panose="020B0609020204030204" pitchFamily="49" charset="0"/>
              </a:rPr>
              <a:t>(</a:t>
            </a:r>
            <a:r>
              <a:rPr lang="en-US" b="0" i="0" dirty="0" err="1">
                <a:solidFill>
                  <a:srgbClr val="000000"/>
                </a:solidFill>
                <a:effectLst/>
                <a:latin typeface="Consolas" panose="020B0609020204030204" pitchFamily="49" charset="0"/>
              </a:rPr>
              <a:t>ypoints</a:t>
            </a:r>
            <a:r>
              <a:rPr lang="en-US" b="0" i="0" dirty="0">
                <a:solidFill>
                  <a:srgbClr val="000000"/>
                </a:solidFill>
                <a:effectLst/>
                <a:latin typeface="Consolas" panose="020B0609020204030204" pitchFamily="49" charset="0"/>
              </a:rPr>
              <a:t>, marker = </a:t>
            </a:r>
            <a:r>
              <a:rPr lang="en-US" b="0" i="0" dirty="0">
                <a:solidFill>
                  <a:srgbClr val="A52A2A"/>
                </a:solidFill>
                <a:effectLst/>
                <a:latin typeface="Consolas" panose="020B0609020204030204" pitchFamily="49" charset="0"/>
              </a:rPr>
              <a:t>'o'</a:t>
            </a:r>
            <a:r>
              <a:rPr lang="en-US" b="0" i="0" dirty="0">
                <a:solidFill>
                  <a:srgbClr val="000000"/>
                </a:solidFill>
                <a:effectLst/>
                <a:latin typeface="Consolas" panose="020B0609020204030204" pitchFamily="49" charset="0"/>
              </a:rPr>
              <a:t>)</a:t>
            </a:r>
            <a:r>
              <a:rPr lang="en-US" dirty="0"/>
              <a:t/>
            </a:r>
            <a:br>
              <a:rPr lang="en-US" dirty="0"/>
            </a:br>
            <a:r>
              <a:rPr lang="en-US" b="0" i="0" dirty="0" err="1">
                <a:solidFill>
                  <a:srgbClr val="000000"/>
                </a:solidFill>
                <a:effectLst/>
                <a:latin typeface="Consolas" panose="020B0609020204030204" pitchFamily="49" charset="0"/>
              </a:rPr>
              <a:t>plt.show</a:t>
            </a:r>
            <a:r>
              <a:rPr lang="en-US" b="0" i="0" dirty="0">
                <a:solidFill>
                  <a:srgbClr val="000000"/>
                </a:solidFill>
                <a:effectLst/>
                <a:latin typeface="Consolas" panose="020B0609020204030204" pitchFamily="49" charset="0"/>
              </a:rPr>
              <a:t>()</a:t>
            </a:r>
            <a:endParaRPr lang="en-US" dirty="0"/>
          </a:p>
        </p:txBody>
      </p:sp>
      <p:pic>
        <p:nvPicPr>
          <p:cNvPr id="13" name="Picture 12">
            <a:extLst>
              <a:ext uri="{FF2B5EF4-FFF2-40B4-BE49-F238E27FC236}">
                <a16:creationId xmlns:a16="http://schemas.microsoft.com/office/drawing/2014/main" id="{D05B2740-97AE-4B28-9E11-E4F97A30AC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7970" y="3263784"/>
            <a:ext cx="4169689" cy="3101156"/>
          </a:xfrm>
          <a:prstGeom prst="rect">
            <a:avLst/>
          </a:prstGeom>
        </p:spPr>
      </p:pic>
      <p:sp>
        <p:nvSpPr>
          <p:cNvPr id="2" name="Oval 1">
            <a:extLst>
              <a:ext uri="{FF2B5EF4-FFF2-40B4-BE49-F238E27FC236}">
                <a16:creationId xmlns:a16="http://schemas.microsoft.com/office/drawing/2014/main" id="{7BB4E390-084F-4A4C-8616-312F0038DCEE}"/>
              </a:ext>
            </a:extLst>
          </p:cNvPr>
          <p:cNvSpPr/>
          <p:nvPr/>
        </p:nvSpPr>
        <p:spPr>
          <a:xfrm>
            <a:off x="5148775" y="5261318"/>
            <a:ext cx="362725" cy="357474"/>
          </a:xfrm>
          <a:prstGeom prst="ellipse">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623957E2-DC60-4868-92FA-F26E8ED0438E}"/>
              </a:ext>
            </a:extLst>
          </p:cNvPr>
          <p:cNvSpPr/>
          <p:nvPr/>
        </p:nvSpPr>
        <p:spPr>
          <a:xfrm>
            <a:off x="6330463" y="3820540"/>
            <a:ext cx="327071" cy="370758"/>
          </a:xfrm>
          <a:prstGeom prst="ellipse">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6D3160F8-E280-419C-B04F-AF0DBB93F0A7}"/>
              </a:ext>
            </a:extLst>
          </p:cNvPr>
          <p:cNvSpPr/>
          <p:nvPr/>
        </p:nvSpPr>
        <p:spPr>
          <a:xfrm>
            <a:off x="7484012" y="5809957"/>
            <a:ext cx="309490" cy="379828"/>
          </a:xfrm>
          <a:prstGeom prst="ellipse">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694D31C8-8B75-4DD3-9A79-2487E76E1697}"/>
              </a:ext>
            </a:extLst>
          </p:cNvPr>
          <p:cNvSpPr/>
          <p:nvPr/>
        </p:nvSpPr>
        <p:spPr>
          <a:xfrm>
            <a:off x="8679767" y="3231653"/>
            <a:ext cx="295421" cy="341541"/>
          </a:xfrm>
          <a:prstGeom prst="ellipse">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0532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2000"/>
                                        <p:tgtEl>
                                          <p:spTgt spid="2"/>
                                        </p:tgtEl>
                                      </p:cBhvr>
                                    </p:animEffect>
                                    <p:anim calcmode="lin" valueType="num">
                                      <p:cBhvr>
                                        <p:cTn id="28" dur="2000" fill="hold"/>
                                        <p:tgtEl>
                                          <p:spTgt spid="2"/>
                                        </p:tgtEl>
                                        <p:attrNameLst>
                                          <p:attrName>ppt_w</p:attrName>
                                        </p:attrNameLst>
                                      </p:cBhvr>
                                      <p:tavLst>
                                        <p:tav tm="0" fmla="#ppt_w*sin(2.5*pi*$)">
                                          <p:val>
                                            <p:fltVal val="0"/>
                                          </p:val>
                                        </p:tav>
                                        <p:tav tm="100000">
                                          <p:val>
                                            <p:fltVal val="1"/>
                                          </p:val>
                                        </p:tav>
                                      </p:tavLst>
                                    </p:anim>
                                    <p:anim calcmode="lin" valueType="num">
                                      <p:cBhvr>
                                        <p:cTn id="29" dur="2000" fill="hold"/>
                                        <p:tgtEl>
                                          <p:spTgt spid="2"/>
                                        </p:tgtEl>
                                        <p:attrNameLst>
                                          <p:attrName>ppt_h</p:attrName>
                                        </p:attrNameLst>
                                      </p:cBhvr>
                                      <p:tavLst>
                                        <p:tav tm="0">
                                          <p:val>
                                            <p:strVal val="#ppt_h"/>
                                          </p:val>
                                        </p:tav>
                                        <p:tav tm="100000">
                                          <p:val>
                                            <p:strVal val="#ppt_h"/>
                                          </p:val>
                                        </p:tav>
                                      </p:tavLst>
                                    </p:anim>
                                  </p:childTnLst>
                                </p:cTn>
                              </p:par>
                              <p:par>
                                <p:cTn id="30" presetID="45"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2000"/>
                                        <p:tgtEl>
                                          <p:spTgt spid="9"/>
                                        </p:tgtEl>
                                      </p:cBhvr>
                                    </p:animEffect>
                                    <p:anim calcmode="lin" valueType="num">
                                      <p:cBhvr>
                                        <p:cTn id="33" dur="2000" fill="hold"/>
                                        <p:tgtEl>
                                          <p:spTgt spid="9"/>
                                        </p:tgtEl>
                                        <p:attrNameLst>
                                          <p:attrName>ppt_w</p:attrName>
                                        </p:attrNameLst>
                                      </p:cBhvr>
                                      <p:tavLst>
                                        <p:tav tm="0" fmla="#ppt_w*sin(2.5*pi*$)">
                                          <p:val>
                                            <p:fltVal val="0"/>
                                          </p:val>
                                        </p:tav>
                                        <p:tav tm="100000">
                                          <p:val>
                                            <p:fltVal val="1"/>
                                          </p:val>
                                        </p:tav>
                                      </p:tavLst>
                                    </p:anim>
                                    <p:anim calcmode="lin" valueType="num">
                                      <p:cBhvr>
                                        <p:cTn id="34" dur="2000" fill="hold"/>
                                        <p:tgtEl>
                                          <p:spTgt spid="9"/>
                                        </p:tgtEl>
                                        <p:attrNameLst>
                                          <p:attrName>ppt_h</p:attrName>
                                        </p:attrNameLst>
                                      </p:cBhvr>
                                      <p:tavLst>
                                        <p:tav tm="0">
                                          <p:val>
                                            <p:strVal val="#ppt_h"/>
                                          </p:val>
                                        </p:tav>
                                        <p:tav tm="100000">
                                          <p:val>
                                            <p:strVal val="#ppt_h"/>
                                          </p:val>
                                        </p:tav>
                                      </p:tavLst>
                                    </p:anim>
                                  </p:childTnLst>
                                </p:cTn>
                              </p:par>
                              <p:par>
                                <p:cTn id="35" presetID="45"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2000"/>
                                        <p:tgtEl>
                                          <p:spTgt spid="10"/>
                                        </p:tgtEl>
                                      </p:cBhvr>
                                    </p:animEffect>
                                    <p:anim calcmode="lin" valueType="num">
                                      <p:cBhvr>
                                        <p:cTn id="38" dur="2000" fill="hold"/>
                                        <p:tgtEl>
                                          <p:spTgt spid="10"/>
                                        </p:tgtEl>
                                        <p:attrNameLst>
                                          <p:attrName>ppt_w</p:attrName>
                                        </p:attrNameLst>
                                      </p:cBhvr>
                                      <p:tavLst>
                                        <p:tav tm="0" fmla="#ppt_w*sin(2.5*pi*$)">
                                          <p:val>
                                            <p:fltVal val="0"/>
                                          </p:val>
                                        </p:tav>
                                        <p:tav tm="100000">
                                          <p:val>
                                            <p:fltVal val="1"/>
                                          </p:val>
                                        </p:tav>
                                      </p:tavLst>
                                    </p:anim>
                                    <p:anim calcmode="lin" valueType="num">
                                      <p:cBhvr>
                                        <p:cTn id="39" dur="2000" fill="hold"/>
                                        <p:tgtEl>
                                          <p:spTgt spid="10"/>
                                        </p:tgtEl>
                                        <p:attrNameLst>
                                          <p:attrName>ppt_h</p:attrName>
                                        </p:attrNameLst>
                                      </p:cBhvr>
                                      <p:tavLst>
                                        <p:tav tm="0">
                                          <p:val>
                                            <p:strVal val="#ppt_h"/>
                                          </p:val>
                                        </p:tav>
                                        <p:tav tm="100000">
                                          <p:val>
                                            <p:strVal val="#ppt_h"/>
                                          </p:val>
                                        </p:tav>
                                      </p:tavLst>
                                    </p:anim>
                                  </p:childTnLst>
                                </p:cTn>
                              </p:par>
                              <p:par>
                                <p:cTn id="40" presetID="45" presetClass="entr" presetSubtype="0"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2000"/>
                                        <p:tgtEl>
                                          <p:spTgt spid="12"/>
                                        </p:tgtEl>
                                      </p:cBhvr>
                                    </p:animEffect>
                                    <p:anim calcmode="lin" valueType="num">
                                      <p:cBhvr>
                                        <p:cTn id="43" dur="2000" fill="hold"/>
                                        <p:tgtEl>
                                          <p:spTgt spid="12"/>
                                        </p:tgtEl>
                                        <p:attrNameLst>
                                          <p:attrName>ppt_w</p:attrName>
                                        </p:attrNameLst>
                                      </p:cBhvr>
                                      <p:tavLst>
                                        <p:tav tm="0" fmla="#ppt_w*sin(2.5*pi*$)">
                                          <p:val>
                                            <p:fltVal val="0"/>
                                          </p:val>
                                        </p:tav>
                                        <p:tav tm="100000">
                                          <p:val>
                                            <p:fltVal val="1"/>
                                          </p:val>
                                        </p:tav>
                                      </p:tavLst>
                                    </p:anim>
                                    <p:anim calcmode="lin" valueType="num">
                                      <p:cBhvr>
                                        <p:cTn id="44" dur="2000" fill="hold"/>
                                        <p:tgtEl>
                                          <p:spTgt spid="12"/>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6" presetClass="emph" presetSubtype="0" fill="hold" grpId="1" nodeType="clickEffect">
                                  <p:stCondLst>
                                    <p:cond delay="0"/>
                                  </p:stCondLst>
                                  <p:childTnLst>
                                    <p:animScale>
                                      <p:cBhvr>
                                        <p:cTn id="48" dur="2000" fill="hold"/>
                                        <p:tgtEl>
                                          <p:spTgt spid="2"/>
                                        </p:tgtEl>
                                      </p:cBhvr>
                                      <p:by x="150000" y="150000"/>
                                    </p:animScale>
                                  </p:childTnLst>
                                </p:cTn>
                              </p:par>
                              <p:par>
                                <p:cTn id="49" presetID="6" presetClass="emph" presetSubtype="0" fill="hold" grpId="1" nodeType="withEffect">
                                  <p:stCondLst>
                                    <p:cond delay="0"/>
                                  </p:stCondLst>
                                  <p:childTnLst>
                                    <p:animScale>
                                      <p:cBhvr>
                                        <p:cTn id="50" dur="2000" fill="hold"/>
                                        <p:tgtEl>
                                          <p:spTgt spid="9"/>
                                        </p:tgtEl>
                                      </p:cBhvr>
                                      <p:by x="150000" y="150000"/>
                                    </p:animScale>
                                  </p:childTnLst>
                                </p:cTn>
                              </p:par>
                              <p:par>
                                <p:cTn id="51" presetID="6" presetClass="emph" presetSubtype="0" fill="hold" grpId="1" nodeType="withEffect">
                                  <p:stCondLst>
                                    <p:cond delay="0"/>
                                  </p:stCondLst>
                                  <p:childTnLst>
                                    <p:animScale>
                                      <p:cBhvr>
                                        <p:cTn id="52" dur="2000" fill="hold"/>
                                        <p:tgtEl>
                                          <p:spTgt spid="10"/>
                                        </p:tgtEl>
                                      </p:cBhvr>
                                      <p:by x="150000" y="150000"/>
                                    </p:animScale>
                                  </p:childTnLst>
                                </p:cTn>
                              </p:par>
                              <p:par>
                                <p:cTn id="53" presetID="6" presetClass="emph" presetSubtype="0" fill="hold" grpId="1" nodeType="withEffect">
                                  <p:stCondLst>
                                    <p:cond delay="0"/>
                                  </p:stCondLst>
                                  <p:childTnLst>
                                    <p:animScale>
                                      <p:cBhvr>
                                        <p:cTn id="54" dur="2000" fill="hold"/>
                                        <p:tgtEl>
                                          <p:spTgt spid="1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animBg="1"/>
      <p:bldP spid="11" grpId="0"/>
      <p:bldP spid="2" grpId="0" animBg="1"/>
      <p:bldP spid="2" grpId="1" animBg="1"/>
      <p:bldP spid="9" grpId="0" animBg="1"/>
      <p:bldP spid="9" grpId="1" animBg="1"/>
      <p:bldP spid="10" grpId="0" animBg="1"/>
      <p:bldP spid="10" grpId="1" animBg="1"/>
      <p:bldP spid="12" grpId="0" animBg="1"/>
      <p:bldP spid="12"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86385AB-35D0-44EE-853D-AF0239125EA0}"/>
              </a:ext>
            </a:extLst>
          </p:cNvPr>
          <p:cNvGraphicFramePr>
            <a:graphicFrameLocks noGrp="1"/>
          </p:cNvGraphicFramePr>
          <p:nvPr>
            <p:extLst>
              <p:ext uri="{D42A27DB-BD31-4B8C-83A1-F6EECF244321}">
                <p14:modId xmlns:p14="http://schemas.microsoft.com/office/powerpoint/2010/main" val="2949535029"/>
              </p:ext>
            </p:extLst>
          </p:nvPr>
        </p:nvGraphicFramePr>
        <p:xfrm>
          <a:off x="520505" y="100399"/>
          <a:ext cx="7568418" cy="6137394"/>
        </p:xfrm>
        <a:graphic>
          <a:graphicData uri="http://schemas.openxmlformats.org/drawingml/2006/table">
            <a:tbl>
              <a:tblPr/>
              <a:tblGrid>
                <a:gridCol w="3706549">
                  <a:extLst>
                    <a:ext uri="{9D8B030D-6E8A-4147-A177-3AD203B41FA5}">
                      <a16:colId xmlns:a16="http://schemas.microsoft.com/office/drawing/2014/main" val="1235908880"/>
                    </a:ext>
                  </a:extLst>
                </a:gridCol>
                <a:gridCol w="3861869">
                  <a:extLst>
                    <a:ext uri="{9D8B030D-6E8A-4147-A177-3AD203B41FA5}">
                      <a16:colId xmlns:a16="http://schemas.microsoft.com/office/drawing/2014/main" val="1346130768"/>
                    </a:ext>
                  </a:extLst>
                </a:gridCol>
              </a:tblGrid>
              <a:tr h="396082">
                <a:tc>
                  <a:txBody>
                    <a:bodyPr/>
                    <a:lstStyle/>
                    <a:p>
                      <a:pPr algn="ctr" fontAlgn="t"/>
                      <a:r>
                        <a:rPr lang="en-US" sz="2000" dirty="0">
                          <a:solidFill>
                            <a:srgbClr val="FF0000"/>
                          </a:solidFill>
                          <a:effectLst/>
                        </a:rPr>
                        <a:t>Marker</a:t>
                      </a:r>
                    </a:p>
                  </a:txBody>
                  <a:tcPr marL="84511" marR="42256" marT="42256" marB="4225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t"/>
                      <a:r>
                        <a:rPr lang="en-US" sz="2000" dirty="0">
                          <a:solidFill>
                            <a:srgbClr val="FF0000"/>
                          </a:solidFill>
                          <a:effectLst/>
                        </a:rPr>
                        <a:t>Description</a:t>
                      </a:r>
                    </a:p>
                  </a:txBody>
                  <a:tcPr marL="42256" marR="42256" marT="42256" marB="4225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594726707"/>
                  </a:ext>
                </a:extLst>
              </a:tr>
              <a:tr h="355012">
                <a:tc>
                  <a:txBody>
                    <a:bodyPr/>
                    <a:lstStyle/>
                    <a:p>
                      <a:pPr algn="ctr" fontAlgn="t"/>
                      <a:r>
                        <a:rPr lang="en-US" sz="1800" dirty="0">
                          <a:effectLst/>
                        </a:rPr>
                        <a:t>'o'</a:t>
                      </a:r>
                    </a:p>
                  </a:txBody>
                  <a:tcPr marL="84511" marR="42256" marT="42256" marB="4225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tc>
                  <a:txBody>
                    <a:bodyPr/>
                    <a:lstStyle/>
                    <a:p>
                      <a:pPr algn="ctr" fontAlgn="t"/>
                      <a:r>
                        <a:rPr lang="en-US" sz="1800" dirty="0">
                          <a:effectLst/>
                        </a:rPr>
                        <a:t>Circle</a:t>
                      </a:r>
                    </a:p>
                  </a:txBody>
                  <a:tcPr marL="42256" marR="42256" marT="42256" marB="4225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extLst>
                  <a:ext uri="{0D108BD9-81ED-4DB2-BD59-A6C34878D82A}">
                    <a16:rowId xmlns:a16="http://schemas.microsoft.com/office/drawing/2014/main" val="110178576"/>
                  </a:ext>
                </a:extLst>
              </a:tr>
              <a:tr h="355012">
                <a:tc>
                  <a:txBody>
                    <a:bodyPr/>
                    <a:lstStyle/>
                    <a:p>
                      <a:pPr algn="ctr" fontAlgn="t"/>
                      <a:r>
                        <a:rPr lang="en-US" sz="1800" dirty="0">
                          <a:effectLst/>
                        </a:rPr>
                        <a:t>'*'</a:t>
                      </a:r>
                    </a:p>
                  </a:txBody>
                  <a:tcPr marL="84511" marR="42256" marT="42256" marB="4225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t"/>
                      <a:r>
                        <a:rPr lang="en-US" sz="1800" dirty="0">
                          <a:effectLst/>
                        </a:rPr>
                        <a:t>Star</a:t>
                      </a:r>
                    </a:p>
                  </a:txBody>
                  <a:tcPr marL="42256" marR="42256" marT="42256" marB="4225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2008877080"/>
                  </a:ext>
                </a:extLst>
              </a:tr>
              <a:tr h="355012">
                <a:tc>
                  <a:txBody>
                    <a:bodyPr/>
                    <a:lstStyle/>
                    <a:p>
                      <a:pPr algn="ctr" fontAlgn="t"/>
                      <a:r>
                        <a:rPr lang="en-US" sz="1800" dirty="0">
                          <a:effectLst/>
                        </a:rPr>
                        <a:t>'.'</a:t>
                      </a:r>
                    </a:p>
                  </a:txBody>
                  <a:tcPr marL="84511" marR="42256" marT="42256" marB="4225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tc>
                  <a:txBody>
                    <a:bodyPr/>
                    <a:lstStyle/>
                    <a:p>
                      <a:pPr algn="ctr" fontAlgn="t"/>
                      <a:r>
                        <a:rPr lang="en-US" sz="1800" dirty="0">
                          <a:effectLst/>
                        </a:rPr>
                        <a:t>Point</a:t>
                      </a:r>
                    </a:p>
                  </a:txBody>
                  <a:tcPr marL="42256" marR="42256" marT="42256" marB="4225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extLst>
                  <a:ext uri="{0D108BD9-81ED-4DB2-BD59-A6C34878D82A}">
                    <a16:rowId xmlns:a16="http://schemas.microsoft.com/office/drawing/2014/main" val="3275895667"/>
                  </a:ext>
                </a:extLst>
              </a:tr>
              <a:tr h="355012">
                <a:tc>
                  <a:txBody>
                    <a:bodyPr/>
                    <a:lstStyle/>
                    <a:p>
                      <a:pPr algn="ctr" fontAlgn="t"/>
                      <a:r>
                        <a:rPr lang="en-US" sz="1800" dirty="0">
                          <a:effectLst/>
                        </a:rPr>
                        <a:t>','</a:t>
                      </a:r>
                    </a:p>
                  </a:txBody>
                  <a:tcPr marL="84511" marR="42256" marT="42256" marB="4225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t"/>
                      <a:r>
                        <a:rPr lang="en-US" sz="1800" dirty="0">
                          <a:effectLst/>
                        </a:rPr>
                        <a:t>Pixel</a:t>
                      </a:r>
                    </a:p>
                  </a:txBody>
                  <a:tcPr marL="42256" marR="42256" marT="42256" marB="4225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3636316923"/>
                  </a:ext>
                </a:extLst>
              </a:tr>
              <a:tr h="355012">
                <a:tc>
                  <a:txBody>
                    <a:bodyPr/>
                    <a:lstStyle/>
                    <a:p>
                      <a:pPr algn="ctr" fontAlgn="t"/>
                      <a:r>
                        <a:rPr lang="en-US" sz="1800" dirty="0">
                          <a:effectLst/>
                        </a:rPr>
                        <a:t>'x'</a:t>
                      </a:r>
                    </a:p>
                  </a:txBody>
                  <a:tcPr marL="84511" marR="42256" marT="42256" marB="4225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tc>
                  <a:txBody>
                    <a:bodyPr/>
                    <a:lstStyle/>
                    <a:p>
                      <a:pPr algn="ctr" fontAlgn="t"/>
                      <a:r>
                        <a:rPr lang="en-US" sz="1800" dirty="0">
                          <a:effectLst/>
                        </a:rPr>
                        <a:t>X</a:t>
                      </a:r>
                    </a:p>
                  </a:txBody>
                  <a:tcPr marL="42256" marR="42256" marT="42256" marB="4225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extLst>
                  <a:ext uri="{0D108BD9-81ED-4DB2-BD59-A6C34878D82A}">
                    <a16:rowId xmlns:a16="http://schemas.microsoft.com/office/drawing/2014/main" val="330945524"/>
                  </a:ext>
                </a:extLst>
              </a:tr>
              <a:tr h="355012">
                <a:tc>
                  <a:txBody>
                    <a:bodyPr/>
                    <a:lstStyle/>
                    <a:p>
                      <a:pPr algn="ctr" fontAlgn="t"/>
                      <a:r>
                        <a:rPr lang="en-US" sz="1800" dirty="0">
                          <a:effectLst/>
                        </a:rPr>
                        <a:t>'X'</a:t>
                      </a:r>
                    </a:p>
                  </a:txBody>
                  <a:tcPr marL="84511" marR="42256" marT="42256" marB="4225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t"/>
                      <a:r>
                        <a:rPr lang="en-US" sz="1800" dirty="0">
                          <a:effectLst/>
                        </a:rPr>
                        <a:t>X (filled)</a:t>
                      </a:r>
                    </a:p>
                  </a:txBody>
                  <a:tcPr marL="42256" marR="42256" marT="42256" marB="4225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846236741"/>
                  </a:ext>
                </a:extLst>
              </a:tr>
              <a:tr h="355012">
                <a:tc>
                  <a:txBody>
                    <a:bodyPr/>
                    <a:lstStyle/>
                    <a:p>
                      <a:pPr algn="ctr" fontAlgn="t"/>
                      <a:r>
                        <a:rPr lang="en-US" sz="1800" dirty="0">
                          <a:effectLst/>
                        </a:rPr>
                        <a:t>'+'</a:t>
                      </a:r>
                    </a:p>
                  </a:txBody>
                  <a:tcPr marL="84511" marR="42256" marT="42256" marB="4225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tc>
                  <a:txBody>
                    <a:bodyPr/>
                    <a:lstStyle/>
                    <a:p>
                      <a:pPr algn="ctr" fontAlgn="t"/>
                      <a:r>
                        <a:rPr lang="en-US" sz="1800" dirty="0">
                          <a:effectLst/>
                        </a:rPr>
                        <a:t>Plus</a:t>
                      </a:r>
                    </a:p>
                  </a:txBody>
                  <a:tcPr marL="42256" marR="42256" marT="42256" marB="4225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extLst>
                  <a:ext uri="{0D108BD9-81ED-4DB2-BD59-A6C34878D82A}">
                    <a16:rowId xmlns:a16="http://schemas.microsoft.com/office/drawing/2014/main" val="3695279586"/>
                  </a:ext>
                </a:extLst>
              </a:tr>
              <a:tr h="355012">
                <a:tc>
                  <a:txBody>
                    <a:bodyPr/>
                    <a:lstStyle/>
                    <a:p>
                      <a:pPr algn="ctr" fontAlgn="t"/>
                      <a:r>
                        <a:rPr lang="en-US" sz="1800" dirty="0">
                          <a:effectLst/>
                        </a:rPr>
                        <a:t>'P'</a:t>
                      </a:r>
                    </a:p>
                  </a:txBody>
                  <a:tcPr marL="84511" marR="42256" marT="42256" marB="4225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t"/>
                      <a:r>
                        <a:rPr lang="en-US" sz="1800" dirty="0">
                          <a:effectLst/>
                        </a:rPr>
                        <a:t>Plus (filled)</a:t>
                      </a:r>
                    </a:p>
                  </a:txBody>
                  <a:tcPr marL="42256" marR="42256" marT="42256" marB="4225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936648911"/>
                  </a:ext>
                </a:extLst>
              </a:tr>
              <a:tr h="355012">
                <a:tc>
                  <a:txBody>
                    <a:bodyPr/>
                    <a:lstStyle/>
                    <a:p>
                      <a:pPr algn="ctr" fontAlgn="t"/>
                      <a:r>
                        <a:rPr lang="en-US" sz="1800" dirty="0">
                          <a:effectLst/>
                        </a:rPr>
                        <a:t>'s'</a:t>
                      </a:r>
                    </a:p>
                  </a:txBody>
                  <a:tcPr marL="84511" marR="42256" marT="42256" marB="4225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tc>
                  <a:txBody>
                    <a:bodyPr/>
                    <a:lstStyle/>
                    <a:p>
                      <a:pPr algn="ctr" fontAlgn="t"/>
                      <a:r>
                        <a:rPr lang="en-US" sz="1800" dirty="0">
                          <a:effectLst/>
                        </a:rPr>
                        <a:t>Square</a:t>
                      </a:r>
                    </a:p>
                  </a:txBody>
                  <a:tcPr marL="42256" marR="42256" marT="42256" marB="4225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extLst>
                  <a:ext uri="{0D108BD9-81ED-4DB2-BD59-A6C34878D82A}">
                    <a16:rowId xmlns:a16="http://schemas.microsoft.com/office/drawing/2014/main" val="3541228849"/>
                  </a:ext>
                </a:extLst>
              </a:tr>
              <a:tr h="355012">
                <a:tc>
                  <a:txBody>
                    <a:bodyPr/>
                    <a:lstStyle/>
                    <a:p>
                      <a:pPr algn="ctr" fontAlgn="t"/>
                      <a:r>
                        <a:rPr lang="en-US" sz="1800" dirty="0">
                          <a:effectLst/>
                        </a:rPr>
                        <a:t>'D'</a:t>
                      </a:r>
                    </a:p>
                  </a:txBody>
                  <a:tcPr marL="84511" marR="42256" marT="42256" marB="4225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t"/>
                      <a:r>
                        <a:rPr lang="en-US" sz="1800" dirty="0">
                          <a:effectLst/>
                        </a:rPr>
                        <a:t>Diamond</a:t>
                      </a:r>
                    </a:p>
                  </a:txBody>
                  <a:tcPr marL="42256" marR="42256" marT="42256" marB="4225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609502436"/>
                  </a:ext>
                </a:extLst>
              </a:tr>
              <a:tr h="355012">
                <a:tc>
                  <a:txBody>
                    <a:bodyPr/>
                    <a:lstStyle/>
                    <a:p>
                      <a:pPr algn="ctr" fontAlgn="t"/>
                      <a:r>
                        <a:rPr lang="en-US" sz="1800" dirty="0">
                          <a:effectLst/>
                        </a:rPr>
                        <a:t>'d'</a:t>
                      </a:r>
                    </a:p>
                  </a:txBody>
                  <a:tcPr marL="84511" marR="42256" marT="42256" marB="4225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tc>
                  <a:txBody>
                    <a:bodyPr/>
                    <a:lstStyle/>
                    <a:p>
                      <a:pPr algn="ctr" fontAlgn="t"/>
                      <a:r>
                        <a:rPr lang="en-US" sz="1800" dirty="0">
                          <a:effectLst/>
                        </a:rPr>
                        <a:t>Diamond (thin)</a:t>
                      </a:r>
                    </a:p>
                  </a:txBody>
                  <a:tcPr marL="42256" marR="42256" marT="42256" marB="4225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extLst>
                  <a:ext uri="{0D108BD9-81ED-4DB2-BD59-A6C34878D82A}">
                    <a16:rowId xmlns:a16="http://schemas.microsoft.com/office/drawing/2014/main" val="3228502638"/>
                  </a:ext>
                </a:extLst>
              </a:tr>
              <a:tr h="355012">
                <a:tc>
                  <a:txBody>
                    <a:bodyPr/>
                    <a:lstStyle/>
                    <a:p>
                      <a:pPr algn="ctr" fontAlgn="t"/>
                      <a:r>
                        <a:rPr lang="en-US" sz="1800" dirty="0">
                          <a:effectLst/>
                        </a:rPr>
                        <a:t>'p'</a:t>
                      </a:r>
                    </a:p>
                  </a:txBody>
                  <a:tcPr marL="84511" marR="42256" marT="42256" marB="4225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t"/>
                      <a:r>
                        <a:rPr lang="en-US" sz="1800" dirty="0">
                          <a:effectLst/>
                        </a:rPr>
                        <a:t>Pentagon</a:t>
                      </a:r>
                    </a:p>
                  </a:txBody>
                  <a:tcPr marL="42256" marR="42256" marT="42256" marB="4225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748744383"/>
                  </a:ext>
                </a:extLst>
              </a:tr>
              <a:tr h="355012">
                <a:tc>
                  <a:txBody>
                    <a:bodyPr/>
                    <a:lstStyle/>
                    <a:p>
                      <a:pPr algn="ctr" fontAlgn="t"/>
                      <a:r>
                        <a:rPr lang="en-US" sz="1800" dirty="0">
                          <a:effectLst/>
                        </a:rPr>
                        <a:t>'H'</a:t>
                      </a:r>
                    </a:p>
                  </a:txBody>
                  <a:tcPr marL="84511" marR="42256" marT="42256" marB="4225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tc>
                  <a:txBody>
                    <a:bodyPr/>
                    <a:lstStyle/>
                    <a:p>
                      <a:pPr algn="ctr" fontAlgn="t"/>
                      <a:r>
                        <a:rPr lang="en-US" sz="1800" dirty="0">
                          <a:effectLst/>
                        </a:rPr>
                        <a:t>Hexagon</a:t>
                      </a:r>
                    </a:p>
                  </a:txBody>
                  <a:tcPr marL="42256" marR="42256" marT="42256" marB="4225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extLst>
                  <a:ext uri="{0D108BD9-81ED-4DB2-BD59-A6C34878D82A}">
                    <a16:rowId xmlns:a16="http://schemas.microsoft.com/office/drawing/2014/main" val="3463722724"/>
                  </a:ext>
                </a:extLst>
              </a:tr>
              <a:tr h="355012">
                <a:tc>
                  <a:txBody>
                    <a:bodyPr/>
                    <a:lstStyle/>
                    <a:p>
                      <a:pPr algn="ctr" fontAlgn="t"/>
                      <a:r>
                        <a:rPr lang="en-US" sz="1800" dirty="0">
                          <a:effectLst/>
                        </a:rPr>
                        <a:t>'h'</a:t>
                      </a:r>
                    </a:p>
                  </a:txBody>
                  <a:tcPr marL="84511" marR="42256" marT="42256" marB="4225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t"/>
                      <a:r>
                        <a:rPr lang="en-US" sz="1800" dirty="0">
                          <a:effectLst/>
                        </a:rPr>
                        <a:t>Hexagon</a:t>
                      </a:r>
                    </a:p>
                  </a:txBody>
                  <a:tcPr marL="42256" marR="42256" marT="42256" marB="4225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41132052"/>
                  </a:ext>
                </a:extLst>
              </a:tr>
              <a:tr h="355012">
                <a:tc>
                  <a:txBody>
                    <a:bodyPr/>
                    <a:lstStyle/>
                    <a:p>
                      <a:pPr algn="ctr" fontAlgn="t"/>
                      <a:r>
                        <a:rPr lang="en-US" sz="1800" dirty="0">
                          <a:effectLst/>
                        </a:rPr>
                        <a:t>'v'</a:t>
                      </a:r>
                    </a:p>
                  </a:txBody>
                  <a:tcPr marL="84511" marR="42256" marT="42256" marB="4225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tc>
                  <a:txBody>
                    <a:bodyPr/>
                    <a:lstStyle/>
                    <a:p>
                      <a:pPr algn="ctr" fontAlgn="t"/>
                      <a:r>
                        <a:rPr lang="en-US" sz="1800" dirty="0">
                          <a:effectLst/>
                        </a:rPr>
                        <a:t>Triangle Down</a:t>
                      </a:r>
                    </a:p>
                  </a:txBody>
                  <a:tcPr marL="42256" marR="42256" marT="42256" marB="4225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7E9EB"/>
                    </a:solidFill>
                  </a:tcPr>
                </a:tc>
                <a:extLst>
                  <a:ext uri="{0D108BD9-81ED-4DB2-BD59-A6C34878D82A}">
                    <a16:rowId xmlns:a16="http://schemas.microsoft.com/office/drawing/2014/main" val="1463171661"/>
                  </a:ext>
                </a:extLst>
              </a:tr>
              <a:tr h="355012">
                <a:tc>
                  <a:txBody>
                    <a:bodyPr/>
                    <a:lstStyle/>
                    <a:p>
                      <a:pPr algn="ctr" fontAlgn="t"/>
                      <a:r>
                        <a:rPr lang="en-US" sz="1800" dirty="0">
                          <a:effectLst/>
                        </a:rPr>
                        <a:t>'^'</a:t>
                      </a:r>
                    </a:p>
                  </a:txBody>
                  <a:tcPr marL="84511" marR="42256" marT="42256" marB="4225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800" dirty="0">
                          <a:effectLst/>
                        </a:rPr>
                        <a:t>Triangle Up</a:t>
                      </a:r>
                    </a:p>
                  </a:txBody>
                  <a:tcPr marL="42256" marR="42256" marT="42256" marB="4225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287609663"/>
                  </a:ext>
                </a:extLst>
              </a:tr>
            </a:tbl>
          </a:graphicData>
        </a:graphic>
      </p:graphicFrame>
    </p:spTree>
    <p:extLst>
      <p:ext uri="{BB962C8B-B14F-4D97-AF65-F5344CB8AC3E}">
        <p14:creationId xmlns:p14="http://schemas.microsoft.com/office/powerpoint/2010/main" val="404091396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1315</TotalTime>
  <Words>1078</Words>
  <Application>Microsoft Office PowerPoint</Application>
  <PresentationFormat>On-screen Show (4:3)</PresentationFormat>
  <Paragraphs>282</Paragraphs>
  <Slides>25</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25</vt:i4>
      </vt:variant>
    </vt:vector>
  </HeadingPairs>
  <TitlesOfParts>
    <vt:vector size="36" baseType="lpstr">
      <vt:lpstr>Arial</vt:lpstr>
      <vt:lpstr>Calibri</vt:lpstr>
      <vt:lpstr>Calibri Light</vt:lpstr>
      <vt:lpstr>Century Gothic</vt:lpstr>
      <vt:lpstr>Consolas</vt:lpstr>
      <vt:lpstr>Segoe UI</vt:lpstr>
      <vt:lpstr>Times New Roman</vt:lpstr>
      <vt:lpstr>Verdana</vt:lpstr>
      <vt:lpstr>Wingdings</vt:lpstr>
      <vt:lpstr>Wingdings 3</vt:lpstr>
      <vt:lpstr>Retrospect</vt:lpstr>
      <vt:lpstr>plotting in python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n0ak95</dc:creator>
  <cp:lastModifiedBy>DELL</cp:lastModifiedBy>
  <cp:revision>46</cp:revision>
  <cp:lastPrinted>2022-10-26T18:26:17Z</cp:lastPrinted>
  <dcterms:created xsi:type="dcterms:W3CDTF">2021-08-17T12:43:56Z</dcterms:created>
  <dcterms:modified xsi:type="dcterms:W3CDTF">2022-10-26T19:48:30Z</dcterms:modified>
</cp:coreProperties>
</file>