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88" r:id="rId1"/>
  </p:sldMasterIdLst>
  <p:notesMasterIdLst>
    <p:notesMasterId r:id="rId23"/>
  </p:notesMasterIdLst>
  <p:sldIdLst>
    <p:sldId id="325" r:id="rId2"/>
    <p:sldId id="323" r:id="rId3"/>
    <p:sldId id="327" r:id="rId4"/>
    <p:sldId id="326" r:id="rId5"/>
    <p:sldId id="328" r:id="rId6"/>
    <p:sldId id="329" r:id="rId7"/>
    <p:sldId id="302" r:id="rId8"/>
    <p:sldId id="343" r:id="rId9"/>
    <p:sldId id="344" r:id="rId10"/>
    <p:sldId id="518" r:id="rId11"/>
    <p:sldId id="523" r:id="rId12"/>
    <p:sldId id="519" r:id="rId13"/>
    <p:sldId id="345" r:id="rId14"/>
    <p:sldId id="354" r:id="rId15"/>
    <p:sldId id="348" r:id="rId16"/>
    <p:sldId id="349" r:id="rId17"/>
    <p:sldId id="350" r:id="rId18"/>
    <p:sldId id="351" r:id="rId19"/>
    <p:sldId id="357" r:id="rId20"/>
    <p:sldId id="335" r:id="rId21"/>
    <p:sldId id="359" r:id="rId22"/>
  </p:sldIdLst>
  <p:sldSz cx="6858000" cy="9144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706" autoAdjust="0"/>
    <p:restoredTop sz="94660" autoAdjust="0"/>
  </p:normalViewPr>
  <p:slideViewPr>
    <p:cSldViewPr>
      <p:cViewPr>
        <p:scale>
          <a:sx n="60" d="100"/>
          <a:sy n="60" d="100"/>
        </p:scale>
        <p:origin x="-2118" y="66"/>
      </p:cViewPr>
      <p:guideLst>
        <p:guide orient="horz" pos="2880"/>
        <p:guide pos="2160"/>
      </p:guideLst>
    </p:cSldViewPr>
  </p:slideViewPr>
  <p:outlineViewPr>
    <p:cViewPr>
      <p:scale>
        <a:sx n="33" d="100"/>
        <a:sy n="33" d="100"/>
      </p:scale>
      <p:origin x="0" y="199968"/>
    </p:cViewPr>
  </p:outlineViewPr>
  <p:notesTextViewPr>
    <p:cViewPr>
      <p:scale>
        <a:sx n="100" d="100"/>
        <a:sy n="100" d="100"/>
      </p:scale>
      <p:origin x="0" y="0"/>
    </p:cViewPr>
  </p:notesTextViewPr>
  <p:sorterViewPr>
    <p:cViewPr>
      <p:scale>
        <a:sx n="100" d="100"/>
        <a:sy n="100" d="100"/>
      </p:scale>
      <p:origin x="0" y="3657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8" cy="511730"/>
          </a:xfrm>
          <a:prstGeom prst="rect">
            <a:avLst/>
          </a:prstGeom>
        </p:spPr>
        <p:txBody>
          <a:bodyPr vert="horz" lIns="96126" tIns="48064" rIns="96126" bIns="48064" rtlCol="0"/>
          <a:lstStyle>
            <a:lvl1pPr algn="l">
              <a:defRPr sz="1300"/>
            </a:lvl1pPr>
          </a:lstStyle>
          <a:p>
            <a:endParaRPr lang="en-US" dirty="0"/>
          </a:p>
        </p:txBody>
      </p:sp>
      <p:sp>
        <p:nvSpPr>
          <p:cNvPr id="3" name="Date Placeholder 2"/>
          <p:cNvSpPr>
            <a:spLocks noGrp="1"/>
          </p:cNvSpPr>
          <p:nvPr>
            <p:ph type="dt" idx="1"/>
          </p:nvPr>
        </p:nvSpPr>
        <p:spPr>
          <a:xfrm>
            <a:off x="4023993" y="0"/>
            <a:ext cx="3078428" cy="511730"/>
          </a:xfrm>
          <a:prstGeom prst="rect">
            <a:avLst/>
          </a:prstGeom>
        </p:spPr>
        <p:txBody>
          <a:bodyPr vert="horz" lIns="96126" tIns="48064" rIns="96126" bIns="48064" rtlCol="0"/>
          <a:lstStyle>
            <a:lvl1pPr algn="r">
              <a:defRPr sz="1300"/>
            </a:lvl1pPr>
          </a:lstStyle>
          <a:p>
            <a:fld id="{9A341BF4-775C-47E2-B447-23F49ECC6449}" type="datetimeFigureOut">
              <a:rPr lang="en-US" smtClean="0"/>
              <a:pPr/>
              <a:t>5/30/2018</a:t>
            </a:fld>
            <a:endParaRPr lang="en-US" dirty="0"/>
          </a:p>
        </p:txBody>
      </p:sp>
      <p:sp>
        <p:nvSpPr>
          <p:cNvPr id="4" name="Slide Image Placeholder 3"/>
          <p:cNvSpPr>
            <a:spLocks noGrp="1" noRot="1" noChangeAspect="1"/>
          </p:cNvSpPr>
          <p:nvPr>
            <p:ph type="sldImg" idx="2"/>
          </p:nvPr>
        </p:nvSpPr>
        <p:spPr>
          <a:xfrm>
            <a:off x="2112963" y="766763"/>
            <a:ext cx="2878137" cy="3840162"/>
          </a:xfrm>
          <a:prstGeom prst="rect">
            <a:avLst/>
          </a:prstGeom>
          <a:noFill/>
          <a:ln w="12700">
            <a:solidFill>
              <a:prstClr val="black"/>
            </a:solidFill>
          </a:ln>
        </p:spPr>
        <p:txBody>
          <a:bodyPr vert="horz" lIns="96126" tIns="48064" rIns="96126" bIns="48064" rtlCol="0" anchor="ctr"/>
          <a:lstStyle/>
          <a:p>
            <a:endParaRPr lang="en-US" dirty="0"/>
          </a:p>
        </p:txBody>
      </p:sp>
      <p:sp>
        <p:nvSpPr>
          <p:cNvPr id="5" name="Notes Placeholder 4"/>
          <p:cNvSpPr>
            <a:spLocks noGrp="1"/>
          </p:cNvSpPr>
          <p:nvPr>
            <p:ph type="body" sz="quarter" idx="3"/>
          </p:nvPr>
        </p:nvSpPr>
        <p:spPr>
          <a:xfrm>
            <a:off x="710407" y="4861442"/>
            <a:ext cx="5683250" cy="4605576"/>
          </a:xfrm>
          <a:prstGeom prst="rect">
            <a:avLst/>
          </a:prstGeom>
        </p:spPr>
        <p:txBody>
          <a:bodyPr vert="horz" lIns="96126" tIns="48064" rIns="96126" bIns="4806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7"/>
            <a:ext cx="3078428" cy="511730"/>
          </a:xfrm>
          <a:prstGeom prst="rect">
            <a:avLst/>
          </a:prstGeom>
        </p:spPr>
        <p:txBody>
          <a:bodyPr vert="horz" lIns="96126" tIns="48064" rIns="96126" bIns="4806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023993" y="9721107"/>
            <a:ext cx="3078428" cy="511730"/>
          </a:xfrm>
          <a:prstGeom prst="rect">
            <a:avLst/>
          </a:prstGeom>
        </p:spPr>
        <p:txBody>
          <a:bodyPr vert="horz" lIns="96126" tIns="48064" rIns="96126" bIns="48064" rtlCol="0" anchor="b"/>
          <a:lstStyle>
            <a:lvl1pPr algn="r">
              <a:defRPr sz="1300"/>
            </a:lvl1pPr>
          </a:lstStyle>
          <a:p>
            <a:fld id="{32F9787A-7A76-46EB-BD28-C96A6820A11A}" type="slidenum">
              <a:rPr lang="en-US" smtClean="0"/>
              <a:pPr/>
              <a:t>‹#›</a:t>
            </a:fld>
            <a:endParaRPr lang="en-US" dirty="0"/>
          </a:p>
        </p:txBody>
      </p:sp>
    </p:spTree>
    <p:extLst>
      <p:ext uri="{BB962C8B-B14F-4D97-AF65-F5344CB8AC3E}">
        <p14:creationId xmlns="" xmlns:p14="http://schemas.microsoft.com/office/powerpoint/2010/main" val="974133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F9787A-7A76-46EB-BD28-C96A6820A11A}" type="slidenum">
              <a:rPr lang="en-US" smtClean="0"/>
              <a:pPr/>
              <a:t>6</a:t>
            </a:fld>
            <a:endParaRPr lang="en-US" dirty="0"/>
          </a:p>
        </p:txBody>
      </p:sp>
    </p:spTree>
    <p:extLst>
      <p:ext uri="{BB962C8B-B14F-4D97-AF65-F5344CB8AC3E}">
        <p14:creationId xmlns="" xmlns:p14="http://schemas.microsoft.com/office/powerpoint/2010/main" val="408206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F9787A-7A76-46EB-BD28-C96A6820A11A}" type="slidenum">
              <a:rPr lang="en-US" smtClean="0"/>
              <a:pPr/>
              <a:t>12</a:t>
            </a:fld>
            <a:endParaRPr lang="en-US" dirty="0"/>
          </a:p>
        </p:txBody>
      </p:sp>
    </p:spTree>
    <p:extLst>
      <p:ext uri="{BB962C8B-B14F-4D97-AF65-F5344CB8AC3E}">
        <p14:creationId xmlns="" xmlns:p14="http://schemas.microsoft.com/office/powerpoint/2010/main" val="3162281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67792C-130F-4A77-9AA0-8239033B0247}" type="datetime1">
              <a:rPr lang="en-US" smtClean="0"/>
              <a:pPr/>
              <a:t>5/30/2018</a:t>
            </a:fld>
            <a:endParaRPr lang="en-GB" dirty="0"/>
          </a:p>
        </p:txBody>
      </p:sp>
      <p:sp>
        <p:nvSpPr>
          <p:cNvPr id="5" name="Footer Placeholder 4"/>
          <p:cNvSpPr>
            <a:spLocks noGrp="1"/>
          </p:cNvSpPr>
          <p:nvPr>
            <p:ph type="ftr" sz="quarter" idx="11"/>
          </p:nvPr>
        </p:nvSpPr>
        <p:spPr/>
        <p:txBody>
          <a:bodyPr/>
          <a:lstStyle/>
          <a:p>
            <a:r>
              <a:rPr lang="en-GB" dirty="0" smtClean="0"/>
              <a:t>Ciyamand T. Peerdawood/2008</a:t>
            </a:r>
            <a:endParaRPr lang="en-GB" dirty="0"/>
          </a:p>
        </p:txBody>
      </p:sp>
      <p:sp>
        <p:nvSpPr>
          <p:cNvPr id="6" name="Slide Number Placeholder 5"/>
          <p:cNvSpPr>
            <a:spLocks noGrp="1"/>
          </p:cNvSpPr>
          <p:nvPr>
            <p:ph type="sldNum" sz="quarter" idx="12"/>
          </p:nvPr>
        </p:nvSpPr>
        <p:spPr/>
        <p:txBody>
          <a:bodyPr/>
          <a:lstStyle/>
          <a:p>
            <a:fld id="{9C5E5D5D-3688-4DA1-8977-872D4BA9C138}"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03E258-9F67-4F72-82F9-5783A41D60A2}" type="datetime1">
              <a:rPr lang="en-US" smtClean="0"/>
              <a:pPr/>
              <a:t>5/30/2018</a:t>
            </a:fld>
            <a:endParaRPr lang="en-GB" dirty="0"/>
          </a:p>
        </p:txBody>
      </p:sp>
      <p:sp>
        <p:nvSpPr>
          <p:cNvPr id="5" name="Footer Placeholder 4"/>
          <p:cNvSpPr>
            <a:spLocks noGrp="1"/>
          </p:cNvSpPr>
          <p:nvPr>
            <p:ph type="ftr" sz="quarter" idx="11"/>
          </p:nvPr>
        </p:nvSpPr>
        <p:spPr/>
        <p:txBody>
          <a:bodyPr/>
          <a:lstStyle/>
          <a:p>
            <a:r>
              <a:rPr lang="en-GB" dirty="0" smtClean="0"/>
              <a:t>Ciyamand T. Peerdawood/2008</a:t>
            </a:r>
            <a:endParaRPr lang="en-GB" dirty="0"/>
          </a:p>
        </p:txBody>
      </p:sp>
      <p:sp>
        <p:nvSpPr>
          <p:cNvPr id="6" name="Slide Number Placeholder 5"/>
          <p:cNvSpPr>
            <a:spLocks noGrp="1"/>
          </p:cNvSpPr>
          <p:nvPr>
            <p:ph type="sldNum" sz="quarter" idx="12"/>
          </p:nvPr>
        </p:nvSpPr>
        <p:spPr/>
        <p:txBody>
          <a:bodyPr/>
          <a:lstStyle/>
          <a:p>
            <a:fld id="{9C5E5D5D-3688-4DA1-8977-872D4BA9C138}"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890692-8F6C-4B2C-90D4-F62D5A533143}" type="datetime1">
              <a:rPr lang="en-US" smtClean="0"/>
              <a:pPr/>
              <a:t>5/30/2018</a:t>
            </a:fld>
            <a:endParaRPr lang="en-GB" dirty="0"/>
          </a:p>
        </p:txBody>
      </p:sp>
      <p:sp>
        <p:nvSpPr>
          <p:cNvPr id="5" name="Footer Placeholder 4"/>
          <p:cNvSpPr>
            <a:spLocks noGrp="1"/>
          </p:cNvSpPr>
          <p:nvPr>
            <p:ph type="ftr" sz="quarter" idx="11"/>
          </p:nvPr>
        </p:nvSpPr>
        <p:spPr/>
        <p:txBody>
          <a:bodyPr/>
          <a:lstStyle/>
          <a:p>
            <a:r>
              <a:rPr lang="en-GB" dirty="0" smtClean="0"/>
              <a:t>Ciyamand T. Peerdawood/2008</a:t>
            </a:r>
            <a:endParaRPr lang="en-GB" dirty="0"/>
          </a:p>
        </p:txBody>
      </p:sp>
      <p:sp>
        <p:nvSpPr>
          <p:cNvPr id="6" name="Slide Number Placeholder 5"/>
          <p:cNvSpPr>
            <a:spLocks noGrp="1"/>
          </p:cNvSpPr>
          <p:nvPr>
            <p:ph type="sldNum" sz="quarter" idx="12"/>
          </p:nvPr>
        </p:nvSpPr>
        <p:spPr/>
        <p:txBody>
          <a:bodyPr/>
          <a:lstStyle/>
          <a:p>
            <a:fld id="{9C5E5D5D-3688-4DA1-8977-872D4BA9C138}"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DEA4A5-46DC-4C7B-A5F5-19FD5DC4D98B}" type="datetime1">
              <a:rPr lang="en-US" smtClean="0"/>
              <a:pPr/>
              <a:t>5/30/2018</a:t>
            </a:fld>
            <a:endParaRPr lang="en-GB" dirty="0"/>
          </a:p>
        </p:txBody>
      </p:sp>
      <p:sp>
        <p:nvSpPr>
          <p:cNvPr id="5" name="Footer Placeholder 4"/>
          <p:cNvSpPr>
            <a:spLocks noGrp="1"/>
          </p:cNvSpPr>
          <p:nvPr>
            <p:ph type="ftr" sz="quarter" idx="11"/>
          </p:nvPr>
        </p:nvSpPr>
        <p:spPr/>
        <p:txBody>
          <a:bodyPr/>
          <a:lstStyle/>
          <a:p>
            <a:r>
              <a:rPr lang="en-GB" dirty="0" smtClean="0"/>
              <a:t>Ciyamand T. Peerdawood/2008</a:t>
            </a:r>
            <a:endParaRPr lang="en-GB" dirty="0"/>
          </a:p>
        </p:txBody>
      </p:sp>
      <p:sp>
        <p:nvSpPr>
          <p:cNvPr id="6" name="Slide Number Placeholder 5"/>
          <p:cNvSpPr>
            <a:spLocks noGrp="1"/>
          </p:cNvSpPr>
          <p:nvPr>
            <p:ph type="sldNum" sz="quarter" idx="12"/>
          </p:nvPr>
        </p:nvSpPr>
        <p:spPr/>
        <p:txBody>
          <a:bodyPr/>
          <a:lstStyle/>
          <a:p>
            <a:fld id="{9C5E5D5D-3688-4DA1-8977-872D4BA9C138}"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5B1568-DF2C-4E0F-BD9E-EC05076174B8}" type="datetime1">
              <a:rPr lang="en-US" smtClean="0"/>
              <a:pPr/>
              <a:t>5/30/2018</a:t>
            </a:fld>
            <a:endParaRPr lang="en-GB" dirty="0"/>
          </a:p>
        </p:txBody>
      </p:sp>
      <p:sp>
        <p:nvSpPr>
          <p:cNvPr id="5" name="Footer Placeholder 4"/>
          <p:cNvSpPr>
            <a:spLocks noGrp="1"/>
          </p:cNvSpPr>
          <p:nvPr>
            <p:ph type="ftr" sz="quarter" idx="11"/>
          </p:nvPr>
        </p:nvSpPr>
        <p:spPr/>
        <p:txBody>
          <a:bodyPr/>
          <a:lstStyle/>
          <a:p>
            <a:r>
              <a:rPr lang="en-GB" dirty="0" smtClean="0"/>
              <a:t>Ciyamand T. Peerdawood/2008</a:t>
            </a:r>
            <a:endParaRPr lang="en-GB" dirty="0"/>
          </a:p>
        </p:txBody>
      </p:sp>
      <p:sp>
        <p:nvSpPr>
          <p:cNvPr id="6" name="Slide Number Placeholder 5"/>
          <p:cNvSpPr>
            <a:spLocks noGrp="1"/>
          </p:cNvSpPr>
          <p:nvPr>
            <p:ph type="sldNum" sz="quarter" idx="12"/>
          </p:nvPr>
        </p:nvSpPr>
        <p:spPr/>
        <p:txBody>
          <a:bodyPr/>
          <a:lstStyle/>
          <a:p>
            <a:fld id="{9C5E5D5D-3688-4DA1-8977-872D4BA9C138}"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FA25E40-4539-43EA-92C8-8ED8AEAF10C1}" type="datetime1">
              <a:rPr lang="en-US" smtClean="0"/>
              <a:pPr/>
              <a:t>5/30/2018</a:t>
            </a:fld>
            <a:endParaRPr lang="en-GB" dirty="0"/>
          </a:p>
        </p:txBody>
      </p:sp>
      <p:sp>
        <p:nvSpPr>
          <p:cNvPr id="6" name="Footer Placeholder 5"/>
          <p:cNvSpPr>
            <a:spLocks noGrp="1"/>
          </p:cNvSpPr>
          <p:nvPr>
            <p:ph type="ftr" sz="quarter" idx="11"/>
          </p:nvPr>
        </p:nvSpPr>
        <p:spPr/>
        <p:txBody>
          <a:bodyPr/>
          <a:lstStyle/>
          <a:p>
            <a:r>
              <a:rPr lang="en-GB" dirty="0" smtClean="0"/>
              <a:t>Ciyamand T. Peerdawood/2008</a:t>
            </a:r>
            <a:endParaRPr lang="en-GB" dirty="0"/>
          </a:p>
        </p:txBody>
      </p:sp>
      <p:sp>
        <p:nvSpPr>
          <p:cNvPr id="7" name="Slide Number Placeholder 6"/>
          <p:cNvSpPr>
            <a:spLocks noGrp="1"/>
          </p:cNvSpPr>
          <p:nvPr>
            <p:ph type="sldNum" sz="quarter" idx="12"/>
          </p:nvPr>
        </p:nvSpPr>
        <p:spPr/>
        <p:txBody>
          <a:bodyPr/>
          <a:lstStyle/>
          <a:p>
            <a:fld id="{9C5E5D5D-3688-4DA1-8977-872D4BA9C138}"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2254F12-85B3-4001-968D-99CEF6AF225D}" type="datetime1">
              <a:rPr lang="en-US" smtClean="0"/>
              <a:pPr/>
              <a:t>5/30/2018</a:t>
            </a:fld>
            <a:endParaRPr lang="en-GB" dirty="0"/>
          </a:p>
        </p:txBody>
      </p:sp>
      <p:sp>
        <p:nvSpPr>
          <p:cNvPr id="8" name="Footer Placeholder 7"/>
          <p:cNvSpPr>
            <a:spLocks noGrp="1"/>
          </p:cNvSpPr>
          <p:nvPr>
            <p:ph type="ftr" sz="quarter" idx="11"/>
          </p:nvPr>
        </p:nvSpPr>
        <p:spPr/>
        <p:txBody>
          <a:bodyPr/>
          <a:lstStyle/>
          <a:p>
            <a:r>
              <a:rPr lang="en-GB" dirty="0" smtClean="0"/>
              <a:t>Ciyamand T. Peerdawood/2008</a:t>
            </a:r>
            <a:endParaRPr lang="en-GB" dirty="0"/>
          </a:p>
        </p:txBody>
      </p:sp>
      <p:sp>
        <p:nvSpPr>
          <p:cNvPr id="9" name="Slide Number Placeholder 8"/>
          <p:cNvSpPr>
            <a:spLocks noGrp="1"/>
          </p:cNvSpPr>
          <p:nvPr>
            <p:ph type="sldNum" sz="quarter" idx="12"/>
          </p:nvPr>
        </p:nvSpPr>
        <p:spPr/>
        <p:txBody>
          <a:bodyPr/>
          <a:lstStyle/>
          <a:p>
            <a:fld id="{9C5E5D5D-3688-4DA1-8977-872D4BA9C138}"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780D505-B5AF-4897-BCAB-D3383EDE9310}" type="datetime1">
              <a:rPr lang="en-US" smtClean="0"/>
              <a:pPr/>
              <a:t>5/30/2018</a:t>
            </a:fld>
            <a:endParaRPr lang="en-GB" dirty="0"/>
          </a:p>
        </p:txBody>
      </p:sp>
      <p:sp>
        <p:nvSpPr>
          <p:cNvPr id="4" name="Footer Placeholder 3"/>
          <p:cNvSpPr>
            <a:spLocks noGrp="1"/>
          </p:cNvSpPr>
          <p:nvPr>
            <p:ph type="ftr" sz="quarter" idx="11"/>
          </p:nvPr>
        </p:nvSpPr>
        <p:spPr/>
        <p:txBody>
          <a:bodyPr/>
          <a:lstStyle/>
          <a:p>
            <a:r>
              <a:rPr lang="en-GB" dirty="0" smtClean="0"/>
              <a:t>Ciyamand T. Peerdawood/2008</a:t>
            </a:r>
            <a:endParaRPr lang="en-GB" dirty="0"/>
          </a:p>
        </p:txBody>
      </p:sp>
      <p:sp>
        <p:nvSpPr>
          <p:cNvPr id="5" name="Slide Number Placeholder 4"/>
          <p:cNvSpPr>
            <a:spLocks noGrp="1"/>
          </p:cNvSpPr>
          <p:nvPr>
            <p:ph type="sldNum" sz="quarter" idx="12"/>
          </p:nvPr>
        </p:nvSpPr>
        <p:spPr/>
        <p:txBody>
          <a:bodyPr/>
          <a:lstStyle/>
          <a:p>
            <a:fld id="{9C5E5D5D-3688-4DA1-8977-872D4BA9C138}"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F73811-B5D9-41A9-BAFF-EB1E9C5EFECB}" type="datetime1">
              <a:rPr lang="en-US" smtClean="0"/>
              <a:pPr/>
              <a:t>5/30/2018</a:t>
            </a:fld>
            <a:endParaRPr lang="en-GB" dirty="0"/>
          </a:p>
        </p:txBody>
      </p:sp>
      <p:sp>
        <p:nvSpPr>
          <p:cNvPr id="3" name="Footer Placeholder 2"/>
          <p:cNvSpPr>
            <a:spLocks noGrp="1"/>
          </p:cNvSpPr>
          <p:nvPr>
            <p:ph type="ftr" sz="quarter" idx="11"/>
          </p:nvPr>
        </p:nvSpPr>
        <p:spPr/>
        <p:txBody>
          <a:bodyPr/>
          <a:lstStyle/>
          <a:p>
            <a:r>
              <a:rPr lang="en-GB" dirty="0" smtClean="0"/>
              <a:t>Ciyamand T. Peerdawood/2008</a:t>
            </a:r>
            <a:endParaRPr lang="en-GB" dirty="0"/>
          </a:p>
        </p:txBody>
      </p:sp>
      <p:sp>
        <p:nvSpPr>
          <p:cNvPr id="4" name="Slide Number Placeholder 3"/>
          <p:cNvSpPr>
            <a:spLocks noGrp="1"/>
          </p:cNvSpPr>
          <p:nvPr>
            <p:ph type="sldNum" sz="quarter" idx="12"/>
          </p:nvPr>
        </p:nvSpPr>
        <p:spPr/>
        <p:txBody>
          <a:bodyPr/>
          <a:lstStyle/>
          <a:p>
            <a:fld id="{9C5E5D5D-3688-4DA1-8977-872D4BA9C138}"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0850F0-FA9F-405E-8EA4-E535CDB89F02}" type="datetime1">
              <a:rPr lang="en-US" smtClean="0"/>
              <a:pPr/>
              <a:t>5/30/2018</a:t>
            </a:fld>
            <a:endParaRPr lang="en-GB" dirty="0"/>
          </a:p>
        </p:txBody>
      </p:sp>
      <p:sp>
        <p:nvSpPr>
          <p:cNvPr id="6" name="Footer Placeholder 5"/>
          <p:cNvSpPr>
            <a:spLocks noGrp="1"/>
          </p:cNvSpPr>
          <p:nvPr>
            <p:ph type="ftr" sz="quarter" idx="11"/>
          </p:nvPr>
        </p:nvSpPr>
        <p:spPr/>
        <p:txBody>
          <a:bodyPr/>
          <a:lstStyle/>
          <a:p>
            <a:r>
              <a:rPr lang="en-GB" dirty="0" smtClean="0"/>
              <a:t>Ciyamand T. Peerdawood/2008</a:t>
            </a:r>
            <a:endParaRPr lang="en-GB" dirty="0"/>
          </a:p>
        </p:txBody>
      </p:sp>
      <p:sp>
        <p:nvSpPr>
          <p:cNvPr id="7" name="Slide Number Placeholder 6"/>
          <p:cNvSpPr>
            <a:spLocks noGrp="1"/>
          </p:cNvSpPr>
          <p:nvPr>
            <p:ph type="sldNum" sz="quarter" idx="12"/>
          </p:nvPr>
        </p:nvSpPr>
        <p:spPr/>
        <p:txBody>
          <a:bodyPr/>
          <a:lstStyle/>
          <a:p>
            <a:fld id="{9C5E5D5D-3688-4DA1-8977-872D4BA9C138}"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9201B6-BB6C-44F1-B235-B65D6B9C19ED}" type="datetime1">
              <a:rPr lang="en-US" smtClean="0"/>
              <a:pPr/>
              <a:t>5/30/2018</a:t>
            </a:fld>
            <a:endParaRPr lang="en-GB" dirty="0"/>
          </a:p>
        </p:txBody>
      </p:sp>
      <p:sp>
        <p:nvSpPr>
          <p:cNvPr id="6" name="Footer Placeholder 5"/>
          <p:cNvSpPr>
            <a:spLocks noGrp="1"/>
          </p:cNvSpPr>
          <p:nvPr>
            <p:ph type="ftr" sz="quarter" idx="11"/>
          </p:nvPr>
        </p:nvSpPr>
        <p:spPr/>
        <p:txBody>
          <a:bodyPr/>
          <a:lstStyle/>
          <a:p>
            <a:r>
              <a:rPr lang="en-GB" dirty="0" smtClean="0"/>
              <a:t>Ciyamand T. Peerdawood/2008</a:t>
            </a:r>
            <a:endParaRPr lang="en-GB" dirty="0"/>
          </a:p>
        </p:txBody>
      </p:sp>
      <p:sp>
        <p:nvSpPr>
          <p:cNvPr id="7" name="Slide Number Placeholder 6"/>
          <p:cNvSpPr>
            <a:spLocks noGrp="1"/>
          </p:cNvSpPr>
          <p:nvPr>
            <p:ph type="sldNum" sz="quarter" idx="12"/>
          </p:nvPr>
        </p:nvSpPr>
        <p:spPr/>
        <p:txBody>
          <a:bodyPr/>
          <a:lstStyle/>
          <a:p>
            <a:fld id="{9C5E5D5D-3688-4DA1-8977-872D4BA9C138}"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798FD94-EC7D-41FA-97F0-BADB2E59C1B1}" type="datetime1">
              <a:rPr lang="en-US" smtClean="0"/>
              <a:pPr/>
              <a:t>5/30/2018</a:t>
            </a:fld>
            <a:endParaRPr lang="en-GB"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smtClean="0"/>
              <a:t>Ciyamand T. Peerdawood/2008</a:t>
            </a:r>
            <a:endParaRPr lang="en-GB"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C5E5D5D-3688-4DA1-8977-872D4BA9C138}"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algn="ctr">
              <a:buNone/>
            </a:pPr>
            <a:r>
              <a:rPr lang="en-US" sz="3600" b="1" dirty="0" smtClean="0">
                <a:solidFill>
                  <a:srgbClr val="FF0000"/>
                </a:solidFill>
              </a:rPr>
              <a:t> Bearing Capacity of</a:t>
            </a:r>
          </a:p>
          <a:p>
            <a:pPr algn="ctr">
              <a:buNone/>
            </a:pPr>
            <a:r>
              <a:rPr lang="en-US" sz="3600" b="1" dirty="0" smtClean="0">
                <a:solidFill>
                  <a:srgbClr val="FF0000"/>
                </a:solidFill>
              </a:rPr>
              <a:t> Shallow Foundation</a:t>
            </a:r>
            <a:endParaRPr lang="en-US" sz="3600" dirty="0"/>
          </a:p>
        </p:txBody>
      </p:sp>
      <p:sp>
        <p:nvSpPr>
          <p:cNvPr id="4" name="Slide Number Placeholder 3"/>
          <p:cNvSpPr>
            <a:spLocks noGrp="1"/>
          </p:cNvSpPr>
          <p:nvPr>
            <p:ph type="sldNum" sz="quarter" idx="12"/>
          </p:nvPr>
        </p:nvSpPr>
        <p:spPr/>
        <p:txBody>
          <a:bodyPr/>
          <a:lstStyle/>
          <a:p>
            <a:fld id="{9C5E5D5D-3688-4DA1-8977-872D4BA9C138}" type="slidenum">
              <a:rPr lang="en-GB" smtClean="0"/>
              <a:pPr/>
              <a:t>1</a:t>
            </a:fld>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6753" y="323528"/>
            <a:ext cx="6398468" cy="7820687"/>
          </a:xfrm>
        </p:spPr>
        <p:txBody>
          <a:bodyPr>
            <a:normAutofit/>
          </a:bodyPr>
          <a:lstStyle/>
          <a:p>
            <a:pPr lvl="0" algn="just" fontAlgn="base">
              <a:lnSpc>
                <a:spcPct val="150000"/>
              </a:lnSpc>
              <a:spcAft>
                <a:spcPct val="0"/>
              </a:spcAft>
              <a:buNone/>
            </a:pPr>
            <a:r>
              <a:rPr lang="en-GB" sz="2800" b="1" dirty="0">
                <a:solidFill>
                  <a:srgbClr val="0070C0"/>
                </a:solidFill>
                <a:latin typeface="Segoe UI Black" panose="020B0A02040204020203" pitchFamily="34" charset="0"/>
                <a:ea typeface="Segoe UI Black" panose="020B0A02040204020203" pitchFamily="34" charset="0"/>
                <a:cs typeface="Segoe UI Black" panose="020B0A02040204020203" pitchFamily="34" charset="0"/>
                <a:sym typeface="Symbol" pitchFamily="18" charset="2"/>
              </a:rPr>
              <a:t> </a:t>
            </a:r>
            <a:r>
              <a:rPr lang="en-GB" sz="2800" b="1" dirty="0">
                <a:solidFill>
                  <a:srgbClr val="FFC000"/>
                </a:solidFill>
                <a:sym typeface="Symbol" pitchFamily="18" charset="2"/>
              </a:rPr>
              <a:t>Meyerhof  Equation </a:t>
            </a:r>
            <a:r>
              <a:rPr lang="en-GB" sz="2800" b="1" dirty="0" smtClean="0">
                <a:solidFill>
                  <a:srgbClr val="FFC000"/>
                </a:solidFill>
                <a:sym typeface="Symbol" pitchFamily="18" charset="2"/>
              </a:rPr>
              <a:t>  </a:t>
            </a:r>
          </a:p>
          <a:p>
            <a:pPr marL="231775" lvl="0" indent="-231775" eaLnBrk="0" fontAlgn="base" hangingPunct="0">
              <a:spcBef>
                <a:spcPct val="0"/>
              </a:spcBef>
              <a:spcAft>
                <a:spcPct val="0"/>
              </a:spcAft>
              <a:buNone/>
            </a:pPr>
            <a:r>
              <a:rPr lang="en-GB" b="1" dirty="0" smtClean="0">
                <a:sym typeface="Symbol" pitchFamily="18" charset="2"/>
              </a:rPr>
              <a:t>  </a:t>
            </a:r>
            <a:r>
              <a:rPr lang="en-GB" sz="2000" dirty="0" smtClean="0">
                <a:latin typeface="Times New Roman" pitchFamily="18" charset="0"/>
                <a:ea typeface="Calibri" pitchFamily="34" charset="0"/>
                <a:cs typeface="Times New Roman" pitchFamily="18" charset="0"/>
                <a:sym typeface="Symbol" pitchFamily="18" charset="2"/>
              </a:rPr>
              <a:t>(</a:t>
            </a:r>
            <a:r>
              <a:rPr lang="en-GB" sz="2000" dirty="0" smtClean="0">
                <a:solidFill>
                  <a:srgbClr val="0070C0"/>
                </a:solidFill>
                <a:latin typeface="Times New Roman" pitchFamily="18" charset="0"/>
                <a:ea typeface="Calibri" pitchFamily="34" charset="0"/>
                <a:cs typeface="Times New Roman" pitchFamily="18" charset="0"/>
                <a:sym typeface="Symbol" pitchFamily="18" charset="2"/>
              </a:rPr>
              <a:t>vertical  or inclined load- eccentricity – horizontal ground – horizontal base</a:t>
            </a:r>
            <a:r>
              <a:rPr lang="en-GB" sz="2000" dirty="0" smtClean="0">
                <a:latin typeface="Times New Roman" pitchFamily="18" charset="0"/>
                <a:ea typeface="Calibri" pitchFamily="34" charset="0"/>
                <a:cs typeface="Times New Roman" pitchFamily="18" charset="0"/>
                <a:sym typeface="Symbol" pitchFamily="18" charset="2"/>
              </a:rPr>
              <a:t>)</a:t>
            </a:r>
          </a:p>
          <a:p>
            <a:pPr marL="231775" lvl="0" indent="-231775" eaLnBrk="0" fontAlgn="base" hangingPunct="0">
              <a:spcBef>
                <a:spcPct val="0"/>
              </a:spcBef>
              <a:spcAft>
                <a:spcPct val="0"/>
              </a:spcAft>
              <a:buNone/>
            </a:pPr>
            <a:endParaRPr lang="en-GB" sz="2000" dirty="0" smtClean="0">
              <a:latin typeface="Times New Roman" pitchFamily="18" charset="0"/>
              <a:ea typeface="Calibri" pitchFamily="34" charset="0"/>
              <a:cs typeface="Times New Roman" pitchFamily="18" charset="0"/>
              <a:sym typeface="Symbol" pitchFamily="18" charset="2"/>
            </a:endParaRPr>
          </a:p>
          <a:p>
            <a:pPr>
              <a:lnSpc>
                <a:spcPct val="200000"/>
              </a:lnSpc>
              <a:buNone/>
            </a:pPr>
            <a:r>
              <a:rPr lang="en-GB" sz="2000" dirty="0" smtClean="0"/>
              <a:t>  q</a:t>
            </a:r>
            <a:r>
              <a:rPr lang="en-GB" sz="2000" baseline="-25000" dirty="0" smtClean="0"/>
              <a:t>ult</a:t>
            </a:r>
            <a:r>
              <a:rPr lang="en-GB" sz="2000" dirty="0" smtClean="0"/>
              <a:t>= cN</a:t>
            </a:r>
            <a:r>
              <a:rPr lang="en-GB" sz="2000" baseline="-25000" dirty="0" smtClean="0"/>
              <a:t>c</a:t>
            </a:r>
            <a:r>
              <a:rPr lang="en-GB" sz="2000" dirty="0" smtClean="0"/>
              <a:t> s</a:t>
            </a:r>
            <a:r>
              <a:rPr lang="en-GB" sz="2000" baseline="-25000" dirty="0" smtClean="0"/>
              <a:t>c </a:t>
            </a:r>
            <a:r>
              <a:rPr lang="en-GB" sz="2000" dirty="0" smtClean="0"/>
              <a:t>d</a:t>
            </a:r>
            <a:r>
              <a:rPr lang="en-GB" sz="2000" baseline="-25000" dirty="0" smtClean="0"/>
              <a:t>c</a:t>
            </a:r>
            <a:r>
              <a:rPr lang="en-GB" sz="2000" dirty="0" smtClean="0"/>
              <a:t>+ q</a:t>
            </a:r>
            <a:r>
              <a:rPr lang="en-GB" sz="2000" dirty="0" smtClean="0">
                <a:sym typeface="Symbol"/>
              </a:rPr>
              <a:t></a:t>
            </a:r>
            <a:r>
              <a:rPr lang="en-GB" sz="2000" dirty="0" smtClean="0"/>
              <a:t> N</a:t>
            </a:r>
            <a:r>
              <a:rPr lang="en-GB" sz="2000" baseline="-25000" dirty="0" smtClean="0"/>
              <a:t>q </a:t>
            </a:r>
            <a:r>
              <a:rPr lang="en-GB" sz="2000" dirty="0" smtClean="0"/>
              <a:t>s</a:t>
            </a:r>
            <a:r>
              <a:rPr lang="en-GB" sz="2000" baseline="-25000" dirty="0" smtClean="0"/>
              <a:t>q</a:t>
            </a:r>
            <a:r>
              <a:rPr lang="en-GB" sz="2000" dirty="0" smtClean="0"/>
              <a:t> d</a:t>
            </a:r>
            <a:r>
              <a:rPr lang="en-GB" sz="2000" baseline="-25000" dirty="0" smtClean="0"/>
              <a:t>q</a:t>
            </a:r>
            <a:r>
              <a:rPr lang="en-GB" sz="2000" dirty="0" smtClean="0"/>
              <a:t>+ 0.5 </a:t>
            </a:r>
            <a:r>
              <a:rPr lang="en-GB" sz="2000" dirty="0" smtClean="0">
                <a:sym typeface="Symbol"/>
              </a:rPr>
              <a:t></a:t>
            </a:r>
            <a:r>
              <a:rPr lang="en-GB" sz="2000" dirty="0" smtClean="0"/>
              <a:t> B N</a:t>
            </a:r>
            <a:r>
              <a:rPr lang="en-GB" sz="2000" baseline="-25000" dirty="0" smtClean="0">
                <a:sym typeface="Symbol"/>
              </a:rPr>
              <a:t></a:t>
            </a:r>
            <a:r>
              <a:rPr lang="en-GB" sz="2000" baseline="-25000" dirty="0" smtClean="0"/>
              <a:t> </a:t>
            </a:r>
            <a:r>
              <a:rPr lang="en-GB" sz="2000" dirty="0" smtClean="0"/>
              <a:t>s</a:t>
            </a:r>
            <a:r>
              <a:rPr lang="en-GB" sz="2000" baseline="-25000" dirty="0" smtClean="0">
                <a:sym typeface="Symbol"/>
              </a:rPr>
              <a:t></a:t>
            </a:r>
            <a:r>
              <a:rPr lang="en-GB" sz="2000" baseline="-25000" dirty="0" smtClean="0"/>
              <a:t> </a:t>
            </a:r>
            <a:r>
              <a:rPr lang="en-GB" sz="2000" dirty="0" smtClean="0"/>
              <a:t>d</a:t>
            </a:r>
            <a:r>
              <a:rPr lang="en-GB" sz="2000" baseline="-25000" dirty="0" smtClean="0">
                <a:sym typeface="Symbol"/>
              </a:rPr>
              <a:t></a:t>
            </a:r>
            <a:r>
              <a:rPr lang="en-GB" sz="2000" baseline="-25000" dirty="0" smtClean="0"/>
              <a:t> </a:t>
            </a:r>
            <a:r>
              <a:rPr lang="en-GB" sz="2000" dirty="0" smtClean="0"/>
              <a:t>   </a:t>
            </a:r>
            <a:r>
              <a:rPr lang="en-GB" sz="2000" dirty="0" smtClean="0">
                <a:solidFill>
                  <a:srgbClr val="FF0000"/>
                </a:solidFill>
              </a:rPr>
              <a:t>for </a:t>
            </a:r>
            <a:r>
              <a:rPr lang="en-GB" sz="2000" u="sng" dirty="0" smtClean="0">
                <a:solidFill>
                  <a:srgbClr val="FF0000"/>
                </a:solidFill>
              </a:rPr>
              <a:t>vertical load</a:t>
            </a:r>
            <a:endParaRPr lang="en-US" sz="2000" dirty="0" smtClean="0">
              <a:solidFill>
                <a:srgbClr val="FF0000"/>
              </a:solidFill>
            </a:endParaRPr>
          </a:p>
          <a:p>
            <a:pPr>
              <a:lnSpc>
                <a:spcPct val="200000"/>
              </a:lnSpc>
              <a:buNone/>
            </a:pPr>
            <a:r>
              <a:rPr lang="en-GB" sz="2000" dirty="0" smtClean="0"/>
              <a:t> q</a:t>
            </a:r>
            <a:r>
              <a:rPr lang="en-GB" sz="2000" baseline="-25000" dirty="0" smtClean="0"/>
              <a:t>ult</a:t>
            </a:r>
            <a:r>
              <a:rPr lang="en-GB" sz="2000" dirty="0" smtClean="0"/>
              <a:t>= cN</a:t>
            </a:r>
            <a:r>
              <a:rPr lang="en-GB" sz="2000" baseline="-25000" dirty="0" smtClean="0"/>
              <a:t>c</a:t>
            </a:r>
            <a:r>
              <a:rPr lang="en-GB" sz="2000" dirty="0" smtClean="0"/>
              <a:t> d</a:t>
            </a:r>
            <a:r>
              <a:rPr lang="en-GB" sz="2000" baseline="-25000" dirty="0" smtClean="0"/>
              <a:t>c </a:t>
            </a:r>
            <a:r>
              <a:rPr lang="en-GB" sz="2000" dirty="0" smtClean="0"/>
              <a:t>i</a:t>
            </a:r>
            <a:r>
              <a:rPr lang="en-GB" sz="2000" baseline="-25000" dirty="0" smtClean="0"/>
              <a:t>c+</a:t>
            </a:r>
            <a:r>
              <a:rPr lang="en-GB" sz="2000" dirty="0" smtClean="0"/>
              <a:t> q</a:t>
            </a:r>
            <a:r>
              <a:rPr lang="en-GB" sz="2000" dirty="0" smtClean="0">
                <a:sym typeface="Symbol"/>
              </a:rPr>
              <a:t></a:t>
            </a:r>
            <a:r>
              <a:rPr lang="en-GB" sz="2000" dirty="0" smtClean="0"/>
              <a:t> N</a:t>
            </a:r>
            <a:r>
              <a:rPr lang="en-GB" sz="2000" baseline="-25000" dirty="0" smtClean="0"/>
              <a:t>q </a:t>
            </a:r>
            <a:r>
              <a:rPr lang="en-GB" sz="2000" dirty="0" smtClean="0"/>
              <a:t>d</a:t>
            </a:r>
            <a:r>
              <a:rPr lang="en-GB" sz="2000" baseline="-25000" dirty="0" smtClean="0"/>
              <a:t>q</a:t>
            </a:r>
            <a:r>
              <a:rPr lang="en-GB" sz="2000" dirty="0" smtClean="0"/>
              <a:t> i</a:t>
            </a:r>
            <a:r>
              <a:rPr lang="en-GB" sz="2000" baseline="-25000" dirty="0" smtClean="0"/>
              <a:t>q</a:t>
            </a:r>
            <a:r>
              <a:rPr lang="en-GB" sz="2000" dirty="0" smtClean="0"/>
              <a:t>+ 0.5 </a:t>
            </a:r>
            <a:r>
              <a:rPr lang="en-GB" sz="2000" dirty="0" smtClean="0">
                <a:sym typeface="Symbol"/>
              </a:rPr>
              <a:t></a:t>
            </a:r>
            <a:r>
              <a:rPr lang="en-GB" sz="2000" dirty="0" smtClean="0"/>
              <a:t> B N</a:t>
            </a:r>
            <a:r>
              <a:rPr lang="en-GB" sz="2000" baseline="-25000" dirty="0" smtClean="0">
                <a:sym typeface="Symbol"/>
              </a:rPr>
              <a:t></a:t>
            </a:r>
            <a:r>
              <a:rPr lang="en-GB" sz="2000" baseline="-25000" dirty="0" smtClean="0"/>
              <a:t> </a:t>
            </a:r>
            <a:r>
              <a:rPr lang="en-GB" sz="2000" dirty="0" smtClean="0"/>
              <a:t>d</a:t>
            </a:r>
            <a:r>
              <a:rPr lang="en-GB" sz="2000" baseline="-25000" dirty="0" smtClean="0">
                <a:sym typeface="Symbol"/>
              </a:rPr>
              <a:t></a:t>
            </a:r>
            <a:r>
              <a:rPr lang="en-GB" sz="2000" baseline="-25000" dirty="0" smtClean="0"/>
              <a:t> </a:t>
            </a:r>
            <a:r>
              <a:rPr lang="en-GB" sz="2000" dirty="0" smtClean="0"/>
              <a:t>i</a:t>
            </a:r>
            <a:r>
              <a:rPr lang="en-GB" sz="2000" baseline="-25000" dirty="0" smtClean="0">
                <a:sym typeface="Symbol"/>
              </a:rPr>
              <a:t></a:t>
            </a:r>
            <a:r>
              <a:rPr lang="en-GB" sz="2000" baseline="-25000" dirty="0" smtClean="0"/>
              <a:t> </a:t>
            </a:r>
            <a:r>
              <a:rPr lang="en-GB" sz="2000" dirty="0" smtClean="0"/>
              <a:t>     </a:t>
            </a:r>
            <a:r>
              <a:rPr lang="en-GB" sz="2000" dirty="0" smtClean="0">
                <a:solidFill>
                  <a:srgbClr val="FF0000"/>
                </a:solidFill>
              </a:rPr>
              <a:t>for </a:t>
            </a:r>
            <a:r>
              <a:rPr lang="en-GB" sz="2000" u="sng" dirty="0" smtClean="0">
                <a:solidFill>
                  <a:srgbClr val="FF0000"/>
                </a:solidFill>
              </a:rPr>
              <a:t>inclined load</a:t>
            </a:r>
          </a:p>
          <a:p>
            <a:pPr>
              <a:buNone/>
            </a:pPr>
            <a:endParaRPr lang="en-GB" sz="2000" u="sng" dirty="0" smtClean="0">
              <a:solidFill>
                <a:srgbClr val="FF0000"/>
              </a:solidFill>
            </a:endParaRPr>
          </a:p>
          <a:p>
            <a:endParaRPr lang="en-US" sz="2000" dirty="0" smtClean="0">
              <a:solidFill>
                <a:schemeClr val="tx1">
                  <a:lumMod val="95000"/>
                  <a:lumOff val="5000"/>
                </a:schemeClr>
              </a:solidFill>
            </a:endParaRPr>
          </a:p>
          <a:p>
            <a:pPr marL="0" lvl="0" indent="0" eaLnBrk="0" fontAlgn="base" hangingPunct="0">
              <a:spcBef>
                <a:spcPct val="0"/>
              </a:spcBef>
              <a:spcAft>
                <a:spcPct val="0"/>
              </a:spcAft>
              <a:buNone/>
            </a:pPr>
            <a:endParaRPr lang="en-GB" sz="3600" b="1" i="1" u="sng" baseline="-30000" dirty="0" smtClean="0">
              <a:solidFill>
                <a:srgbClr val="FF0000"/>
              </a:solidFill>
              <a:latin typeface="Calibri" pitchFamily="34" charset="0"/>
              <a:ea typeface="Times New Roman" pitchFamily="18" charset="0"/>
              <a:cs typeface="Arial" pitchFamily="34" charset="0"/>
              <a:sym typeface="Symbol" pitchFamily="18" charset="2"/>
            </a:endParaRPr>
          </a:p>
        </p:txBody>
      </p:sp>
      <p:sp>
        <p:nvSpPr>
          <p:cNvPr id="4" name="Slide Number Placeholder 3"/>
          <p:cNvSpPr>
            <a:spLocks noGrp="1"/>
          </p:cNvSpPr>
          <p:nvPr>
            <p:ph type="sldNum" sz="quarter" idx="12"/>
          </p:nvPr>
        </p:nvSpPr>
        <p:spPr/>
        <p:txBody>
          <a:bodyPr/>
          <a:lstStyle/>
          <a:p>
            <a:fld id="{9C5E5D5D-3688-4DA1-8977-872D4BA9C138}" type="slidenum">
              <a:rPr lang="en-GB" smtClean="0"/>
              <a:pPr/>
              <a:t>10</a:t>
            </a:fld>
            <a:endParaRPr lang="en-GB" dirty="0"/>
          </a:p>
        </p:txBody>
      </p:sp>
      <mc:AlternateContent xmlns:mc="http://schemas.openxmlformats.org/markup-compatibility/2006">
        <mc:Choice xmlns="" xmlns:a14="http://schemas.microsoft.com/office/drawing/2010/main" Requires="a14">
          <p:sp>
            <p:nvSpPr>
              <p:cNvPr id="10" name="Rectangle 9"/>
              <p:cNvSpPr/>
              <p:nvPr/>
            </p:nvSpPr>
            <p:spPr>
              <a:xfrm>
                <a:off x="404664" y="3547972"/>
                <a:ext cx="6611044" cy="2782237"/>
              </a:xfrm>
              <a:prstGeom prst="rect">
                <a:avLst/>
              </a:prstGeom>
            </p:spPr>
            <p:txBody>
              <a:bodyPr wrap="square">
                <a:spAutoFit/>
              </a:bodyPr>
              <a:lstStyle/>
              <a:p>
                <a:pPr marL="400050" indent="-114300">
                  <a:lnSpc>
                    <a:spcPct val="150000"/>
                  </a:lnSpc>
                  <a:spcAft>
                    <a:spcPts val="1000"/>
                  </a:spcAft>
                </a:pPr>
                <a14:m>
                  <m:oMathPara xmlns:m="http://schemas.openxmlformats.org/officeDocument/2006/math">
                    <m:oMathParaPr>
                      <m:jc m:val="centerGroup"/>
                    </m:oMathParaPr>
                    <m:oMath xmlns:m="http://schemas.openxmlformats.org/officeDocument/2006/math">
                      <m:sSub>
                        <m:sSubPr>
                          <m:ctrlPr>
                            <a:rPr lang="en-US" b="1" i="1" smtClean="0">
                              <a:solidFill>
                                <a:srgbClr val="CB0000"/>
                              </a:solidFill>
                              <a:latin typeface="Cambria Math" panose="02040503050406030204" pitchFamily="18" charset="0"/>
                              <a:ea typeface="Times New Roman" panose="02020603050405020304" pitchFamily="18" charset="0"/>
                              <a:cs typeface="Times New Roman Bold Italic" panose="02020703060505090304" pitchFamily="18" charset="0"/>
                            </a:rPr>
                          </m:ctrlPr>
                        </m:sSubPr>
                        <m:e>
                          <m:r>
                            <a:rPr lang="en-US" b="1" i="1">
                              <a:solidFill>
                                <a:srgbClr val="CB0000"/>
                              </a:solidFill>
                              <a:latin typeface="Cambria Math" panose="02040503050406030204" pitchFamily="18" charset="0"/>
                              <a:ea typeface="Times New Roman" panose="02020603050405020304" pitchFamily="18" charset="0"/>
                              <a:cs typeface="Times New Roman Bold Italic" panose="02020703060505090304" pitchFamily="18" charset="0"/>
                            </a:rPr>
                            <m:t>𝑵</m:t>
                          </m:r>
                        </m:e>
                        <m:sub>
                          <m:r>
                            <a:rPr lang="en-US" b="1" i="1">
                              <a:solidFill>
                                <a:srgbClr val="CB0000"/>
                              </a:solidFill>
                              <a:latin typeface="Cambria Math" panose="02040503050406030204" pitchFamily="18" charset="0"/>
                              <a:ea typeface="Times New Roman" panose="02020603050405020304" pitchFamily="18" charset="0"/>
                              <a:cs typeface="Times New Roman Bold Italic" panose="02020703060505090304" pitchFamily="18" charset="0"/>
                            </a:rPr>
                            <m:t>𝒒</m:t>
                          </m:r>
                        </m:sub>
                      </m:sSub>
                      <m:r>
                        <a:rPr lang="en-US">
                          <a:latin typeface="Cambria Math" panose="02040503050406030204" pitchFamily="18" charset="0"/>
                          <a:ea typeface="Times New Roman" panose="02020603050405020304" pitchFamily="18" charset="0"/>
                          <a:cs typeface="Arial" panose="020B0604020202020204" pitchFamily="34" charset="0"/>
                        </a:rPr>
                        <m:t>=</m:t>
                      </m:r>
                      <m:sSup>
                        <m:sSupPr>
                          <m:ctrlPr>
                            <a:rPr lang="en-US" i="1">
                              <a:latin typeface="Cambria Math" panose="02040503050406030204" pitchFamily="18" charset="0"/>
                              <a:ea typeface="Times New Roman" panose="02020603050405020304" pitchFamily="18" charset="0"/>
                              <a:cs typeface="Arial" panose="020B0604020202020204" pitchFamily="34" charset="0"/>
                            </a:rPr>
                          </m:ctrlPr>
                        </m:sSupPr>
                        <m:e>
                          <m:r>
                            <a:rPr lang="en-US" i="1">
                              <a:latin typeface="Cambria Math" panose="02040503050406030204" pitchFamily="18" charset="0"/>
                              <a:ea typeface="Times New Roman" panose="02020603050405020304" pitchFamily="18" charset="0"/>
                              <a:cs typeface="Arial" panose="020B0604020202020204" pitchFamily="34" charset="0"/>
                            </a:rPr>
                            <m:t>𝑡𝑎𝑛</m:t>
                          </m:r>
                          <m:r>
                            <a:rPr lang="en-US">
                              <a:latin typeface="Cambria Math" panose="02040503050406030204" pitchFamily="18" charset="0"/>
                              <a:ea typeface="Times New Roman" panose="02020603050405020304" pitchFamily="18" charset="0"/>
                              <a:cs typeface="Arial" panose="020B0604020202020204" pitchFamily="34" charset="0"/>
                            </a:rPr>
                            <m:t>  </m:t>
                          </m:r>
                        </m:e>
                        <m:sup>
                          <m:r>
                            <a:rPr lang="en-US" i="1">
                              <a:latin typeface="Cambria Math" panose="02040503050406030204" pitchFamily="18" charset="0"/>
                              <a:ea typeface="Times New Roman" panose="02020603050405020304" pitchFamily="18" charset="0"/>
                              <a:cs typeface="Arial" panose="020B0604020202020204" pitchFamily="34" charset="0"/>
                            </a:rPr>
                            <m:t>2</m:t>
                          </m:r>
                        </m:sup>
                      </m:sSup>
                      <m:d>
                        <m:dPr>
                          <m:ctrlPr>
                            <a:rPr lang="en-US" i="1">
                              <a:latin typeface="Cambria Math" panose="02040503050406030204" pitchFamily="18" charset="0"/>
                              <a:ea typeface="Times New Roman" panose="02020603050405020304" pitchFamily="18" charset="0"/>
                              <a:cs typeface="Arial" panose="020B0604020202020204" pitchFamily="34" charset="0"/>
                            </a:rPr>
                          </m:ctrlPr>
                        </m:dPr>
                        <m:e>
                          <m:r>
                            <a:rPr lang="en-US">
                              <a:latin typeface="Cambria Math" panose="02040503050406030204" pitchFamily="18" charset="0"/>
                              <a:ea typeface="Times New Roman" panose="02020603050405020304" pitchFamily="18" charset="0"/>
                              <a:cs typeface="Arial" panose="020B0604020202020204" pitchFamily="34" charset="0"/>
                            </a:rPr>
                            <m:t>45+</m:t>
                          </m:r>
                          <m:f>
                            <m:fPr>
                              <m:ctrlPr>
                                <a:rPr lang="en-US" i="1">
                                  <a:latin typeface="Cambria Math" panose="02040503050406030204" pitchFamily="18" charset="0"/>
                                  <a:ea typeface="Times New Roman" panose="02020603050405020304" pitchFamily="18" charset="0"/>
                                  <a:cs typeface="Arial" panose="020B0604020202020204" pitchFamily="34" charset="0"/>
                                </a:rPr>
                              </m:ctrlPr>
                            </m:fPr>
                            <m:num>
                              <m:r>
                                <a:rPr lang="en-US" i="1">
                                  <a:latin typeface="Cambria Math" panose="02040503050406030204" pitchFamily="18" charset="0"/>
                                  <a:ea typeface="Times New Roman" panose="02020603050405020304" pitchFamily="18" charset="0"/>
                                  <a:cs typeface="Arial" panose="020B0604020202020204" pitchFamily="34" charset="0"/>
                                </a:rPr>
                                <m:t> ∅</m:t>
                              </m:r>
                            </m:num>
                            <m:den>
                              <m:r>
                                <a:rPr lang="en-US" i="1">
                                  <a:latin typeface="Cambria Math" panose="02040503050406030204" pitchFamily="18" charset="0"/>
                                  <a:ea typeface="Times New Roman" panose="02020603050405020304" pitchFamily="18" charset="0"/>
                                  <a:cs typeface="Arial" panose="020B0604020202020204" pitchFamily="34" charset="0"/>
                                </a:rPr>
                                <m:t>2</m:t>
                              </m:r>
                            </m:den>
                          </m:f>
                          <m:r>
                            <a:rPr lang="en-US">
                              <a:latin typeface="Cambria Math" panose="02040503050406030204" pitchFamily="18" charset="0"/>
                              <a:ea typeface="Times New Roman" panose="02020603050405020304" pitchFamily="18" charset="0"/>
                              <a:cs typeface="Arial" panose="020B0604020202020204" pitchFamily="34" charset="0"/>
                            </a:rPr>
                            <m:t> </m:t>
                          </m:r>
                        </m:e>
                      </m:d>
                      <m:r>
                        <a:rPr lang="en-US" i="1">
                          <a:latin typeface="Cambria Math" panose="02040503050406030204" pitchFamily="18" charset="0"/>
                          <a:ea typeface="Times New Roman" panose="02020603050405020304" pitchFamily="18" charset="0"/>
                          <a:cs typeface="Arial" panose="020B0604020202020204" pitchFamily="34" charset="0"/>
                        </a:rPr>
                        <m:t>∗</m:t>
                      </m:r>
                      <m:sSup>
                        <m:sSupPr>
                          <m:ctrlPr>
                            <a:rPr lang="en-US" i="1">
                              <a:latin typeface="Cambria Math" panose="02040503050406030204" pitchFamily="18" charset="0"/>
                              <a:ea typeface="Times New Roman" panose="02020603050405020304" pitchFamily="18" charset="0"/>
                              <a:cs typeface="Arial" panose="020B0604020202020204" pitchFamily="34" charset="0"/>
                            </a:rPr>
                          </m:ctrlPr>
                        </m:sSupPr>
                        <m:e>
                          <m:r>
                            <a:rPr lang="en-US" i="1">
                              <a:latin typeface="Cambria Math" panose="02040503050406030204" pitchFamily="18" charset="0"/>
                              <a:ea typeface="Times New Roman" panose="02020603050405020304" pitchFamily="18" charset="0"/>
                              <a:cs typeface="Arial" panose="020B0604020202020204" pitchFamily="34" charset="0"/>
                            </a:rPr>
                            <m:t>𝑒</m:t>
                          </m:r>
                        </m:e>
                        <m:sup>
                          <m:r>
                            <a:rPr lang="en-US" i="1">
                              <a:latin typeface="Cambria Math" panose="02040503050406030204" pitchFamily="18" charset="0"/>
                              <a:ea typeface="Times New Roman" panose="02020603050405020304" pitchFamily="18" charset="0"/>
                              <a:cs typeface="Arial" panose="020B0604020202020204" pitchFamily="34" charset="0"/>
                            </a:rPr>
                            <m:t>𝜋</m:t>
                          </m:r>
                          <m:r>
                            <a:rPr lang="en-US" i="1">
                              <a:latin typeface="Cambria Math" panose="02040503050406030204" pitchFamily="18" charset="0"/>
                              <a:ea typeface="Times New Roman" panose="02020603050405020304" pitchFamily="18" charset="0"/>
                              <a:cs typeface="Arial" panose="020B0604020202020204" pitchFamily="34" charset="0"/>
                            </a:rPr>
                            <m:t> </m:t>
                          </m:r>
                          <m:r>
                            <a:rPr lang="en-US" i="1">
                              <a:latin typeface="Cambria Math" panose="02040503050406030204" pitchFamily="18" charset="0"/>
                              <a:ea typeface="Times New Roman" panose="02020603050405020304" pitchFamily="18" charset="0"/>
                              <a:cs typeface="Arial" panose="020B0604020202020204" pitchFamily="34" charset="0"/>
                            </a:rPr>
                            <m:t>𝑡𝑎𝑛</m:t>
                          </m:r>
                        </m:sup>
                      </m:sSup>
                      <m:sSup>
                        <m:sSupPr>
                          <m:ctrlPr>
                            <a:rPr lang="en-US" i="1">
                              <a:latin typeface="Cambria Math" panose="02040503050406030204" pitchFamily="18" charset="0"/>
                              <a:ea typeface="Times New Roman" panose="02020603050405020304" pitchFamily="18" charset="0"/>
                              <a:cs typeface="Arial" panose="020B0604020202020204" pitchFamily="34" charset="0"/>
                            </a:rPr>
                          </m:ctrlPr>
                        </m:sSupPr>
                        <m:e>
                          <m:r>
                            <a:rPr lang="en-US">
                              <a:latin typeface="Cambria Math" panose="02040503050406030204" pitchFamily="18" charset="0"/>
                              <a:ea typeface="Times New Roman" panose="02020603050405020304" pitchFamily="18" charset="0"/>
                              <a:cs typeface="Arial" panose="020B0604020202020204" pitchFamily="34" charset="0"/>
                            </a:rPr>
                            <m:t>∅</m:t>
                          </m:r>
                        </m:e>
                        <m:sup>
                          <m:r>
                            <a:rPr lang="en-US" i="1">
                              <a:latin typeface="Cambria Math" panose="02040503050406030204" pitchFamily="18" charset="0"/>
                              <a:ea typeface="Times New Roman" panose="02020603050405020304" pitchFamily="18" charset="0"/>
                              <a:cs typeface="Arial" panose="020B0604020202020204" pitchFamily="34" charset="0"/>
                            </a:rPr>
                            <m:t>′</m:t>
                          </m:r>
                        </m:sup>
                      </m:sSup>
                      <m:r>
                        <a:rPr lang="en-US">
                          <a:latin typeface="Cambria Math" panose="02040503050406030204" pitchFamily="18" charset="0"/>
                          <a:ea typeface="Times New Roman" panose="02020603050405020304" pitchFamily="18" charset="0"/>
                          <a:cs typeface="Arial" panose="020B0604020202020204" pitchFamily="34" charset="0"/>
                        </a:rPr>
                        <m:t>                                   </m:t>
                      </m:r>
                      <m:r>
                        <a:rPr lang="en-US" b="0" i="0" smtClean="0">
                          <a:latin typeface="Cambria Math" panose="02040503050406030204" pitchFamily="18" charset="0"/>
                          <a:ea typeface="Times New Roman" panose="02020603050405020304" pitchFamily="18" charset="0"/>
                          <a:cs typeface="Arial" panose="020B0604020202020204" pitchFamily="34" charset="0"/>
                        </a:rPr>
                        <m:t>3</m:t>
                      </m:r>
                      <m:r>
                        <a:rPr lang="en-US" b="0" i="0" smtClean="0">
                          <a:latin typeface="Cambria Math" panose="02040503050406030204" pitchFamily="18" charset="0"/>
                          <a:ea typeface="Times New Roman" panose="02020603050405020304" pitchFamily="18" charset="0"/>
                          <a:cs typeface="Arial" panose="020B0604020202020204" pitchFamily="34" charset="0"/>
                        </a:rPr>
                        <m:t>.</m:t>
                      </m:r>
                      <m:r>
                        <a:rPr lang="en-US" b="0" i="0" smtClean="0">
                          <a:latin typeface="Cambria Math" panose="02040503050406030204" pitchFamily="18" charset="0"/>
                          <a:ea typeface="Times New Roman" panose="02020603050405020304" pitchFamily="18" charset="0"/>
                          <a:cs typeface="Arial" panose="020B0604020202020204" pitchFamily="34" charset="0"/>
                        </a:rPr>
                        <m:t>7</m:t>
                      </m:r>
                    </m:oMath>
                  </m:oMathPara>
                </a14:m>
                <a:endParaRPr lang="en-US" dirty="0">
                  <a:latin typeface="Times New Roman" panose="02020603050405020304" pitchFamily="18" charset="0"/>
                  <a:ea typeface="Times New Roman" panose="02020603050405020304" pitchFamily="18" charset="0"/>
                  <a:cs typeface="Arial" panose="020B0604020202020204" pitchFamily="34" charset="0"/>
                </a:endParaRPr>
              </a:p>
              <a:p>
                <a:pPr marL="400050" indent="-114300">
                  <a:lnSpc>
                    <a:spcPct val="150000"/>
                  </a:lnSpc>
                  <a:spcAft>
                    <a:spcPts val="1000"/>
                  </a:spcAft>
                </a:pPr>
                <a14:m>
                  <m:oMathPara xmlns:m="http://schemas.openxmlformats.org/officeDocument/2006/math">
                    <m:oMathParaPr>
                      <m:jc m:val="centerGroup"/>
                    </m:oMathParaPr>
                    <m:oMath xmlns:m="http://schemas.openxmlformats.org/officeDocument/2006/math">
                      <m:sSub>
                        <m:sSubPr>
                          <m:ctrlPr>
                            <a:rPr lang="en-US" b="1" i="1">
                              <a:solidFill>
                                <a:srgbClr val="CB0000"/>
                              </a:solidFill>
                              <a:latin typeface="Cambria Math" panose="02040503050406030204" pitchFamily="18" charset="0"/>
                              <a:ea typeface="Times New Roman" panose="02020603050405020304" pitchFamily="18" charset="0"/>
                              <a:cs typeface="Times New Roman Bold Italic" panose="02020703060505090304" pitchFamily="18" charset="0"/>
                            </a:rPr>
                          </m:ctrlPr>
                        </m:sSubPr>
                        <m:e>
                          <m:r>
                            <a:rPr lang="en-US" b="1" i="1">
                              <a:solidFill>
                                <a:srgbClr val="CB0000"/>
                              </a:solidFill>
                              <a:latin typeface="Cambria Math" panose="02040503050406030204" pitchFamily="18" charset="0"/>
                              <a:ea typeface="Times New Roman" panose="02020603050405020304" pitchFamily="18" charset="0"/>
                              <a:cs typeface="Times New Roman Bold Italic" panose="02020703060505090304" pitchFamily="18" charset="0"/>
                            </a:rPr>
                            <m:t>𝑵</m:t>
                          </m:r>
                        </m:e>
                        <m:sub>
                          <m:r>
                            <a:rPr lang="en-US" b="1" i="1">
                              <a:solidFill>
                                <a:srgbClr val="CB0000"/>
                              </a:solidFill>
                              <a:latin typeface="Cambria Math" panose="02040503050406030204" pitchFamily="18" charset="0"/>
                              <a:ea typeface="Times New Roman" panose="02020603050405020304" pitchFamily="18" charset="0"/>
                              <a:cs typeface="Times New Roman Bold Italic" panose="02020703060505090304" pitchFamily="18" charset="0"/>
                            </a:rPr>
                            <m:t>𝒄</m:t>
                          </m:r>
                        </m:sub>
                      </m:sSub>
                      <m:r>
                        <a:rPr lang="en-US">
                          <a:latin typeface="Cambria Math" panose="02040503050406030204" pitchFamily="18" charset="0"/>
                          <a:ea typeface="Times New Roman" panose="02020603050405020304" pitchFamily="18" charset="0"/>
                          <a:cs typeface="Arial" panose="020B0604020202020204" pitchFamily="34" charset="0"/>
                        </a:rPr>
                        <m:t>=</m:t>
                      </m:r>
                      <m:d>
                        <m:dPr>
                          <m:ctrlPr>
                            <a:rPr lang="en-US" i="1">
                              <a:latin typeface="Cambria Math" panose="02040503050406030204" pitchFamily="18" charset="0"/>
                              <a:ea typeface="Times New Roman" panose="02020603050405020304" pitchFamily="18" charset="0"/>
                              <a:cs typeface="Arial" panose="020B0604020202020204" pitchFamily="34" charset="0"/>
                            </a:rPr>
                          </m:ctrlPr>
                        </m:dPr>
                        <m:e>
                          <m:sSub>
                            <m:sSubPr>
                              <m:ctrlPr>
                                <a:rPr lang="en-US" i="1">
                                  <a:latin typeface="Cambria Math" panose="02040503050406030204" pitchFamily="18" charset="0"/>
                                  <a:ea typeface="Times New Roman" panose="02020603050405020304" pitchFamily="18" charset="0"/>
                                  <a:cs typeface="Arial" panose="020B0604020202020204" pitchFamily="34" charset="0"/>
                                </a:rPr>
                              </m:ctrlPr>
                            </m:sSubPr>
                            <m:e>
                              <m:r>
                                <a:rPr lang="en-US" i="1">
                                  <a:latin typeface="Cambria Math" panose="02040503050406030204" pitchFamily="18" charset="0"/>
                                  <a:ea typeface="Times New Roman" panose="02020603050405020304" pitchFamily="18" charset="0"/>
                                  <a:cs typeface="Arial" panose="020B0604020202020204" pitchFamily="34" charset="0"/>
                                </a:rPr>
                                <m:t>𝑁</m:t>
                              </m:r>
                            </m:e>
                            <m:sub>
                              <m:r>
                                <a:rPr lang="en-US" i="1">
                                  <a:latin typeface="Cambria Math" panose="02040503050406030204" pitchFamily="18" charset="0"/>
                                  <a:ea typeface="Times New Roman" panose="02020603050405020304" pitchFamily="18" charset="0"/>
                                  <a:cs typeface="Arial" panose="020B0604020202020204" pitchFamily="34" charset="0"/>
                                </a:rPr>
                                <m:t>𝑞</m:t>
                              </m:r>
                            </m:sub>
                          </m:sSub>
                          <m:r>
                            <a:rPr lang="en-US" i="1">
                              <a:latin typeface="Cambria Math" panose="02040503050406030204" pitchFamily="18" charset="0"/>
                              <a:ea typeface="Times New Roman" panose="02020603050405020304" pitchFamily="18" charset="0"/>
                              <a:cs typeface="Arial" panose="020B0604020202020204" pitchFamily="34" charset="0"/>
                            </a:rPr>
                            <m:t>−</m:t>
                          </m:r>
                          <m:r>
                            <a:rPr lang="en-US">
                              <a:latin typeface="Cambria Math" panose="02040503050406030204" pitchFamily="18" charset="0"/>
                              <a:ea typeface="Times New Roman" panose="02020603050405020304" pitchFamily="18" charset="0"/>
                              <a:cs typeface="Arial" panose="020B0604020202020204" pitchFamily="34" charset="0"/>
                            </a:rPr>
                            <m:t>1</m:t>
                          </m:r>
                        </m:e>
                      </m:d>
                      <m:r>
                        <a:rPr lang="en-US" b="0" i="1" smtClean="0">
                          <a:latin typeface="Cambria Math" panose="02040503050406030204" pitchFamily="18" charset="0"/>
                          <a:ea typeface="Times New Roman" panose="02020603050405020304" pitchFamily="18" charset="0"/>
                          <a:cs typeface="Arial" panose="020B0604020202020204" pitchFamily="34" charset="0"/>
                        </a:rPr>
                        <m:t> ∗</m:t>
                      </m:r>
                      <m:r>
                        <a:rPr lang="en-US" b="0" i="1" smtClean="0">
                          <a:latin typeface="Cambria Math" panose="02040503050406030204" pitchFamily="18" charset="0"/>
                          <a:ea typeface="Times New Roman" panose="02020603050405020304" pitchFamily="18" charset="0"/>
                          <a:cs typeface="Arial" panose="020B0604020202020204" pitchFamily="34" charset="0"/>
                        </a:rPr>
                        <m:t>𝑐𝑜𝑡</m:t>
                      </m:r>
                      <m:r>
                        <a:rPr lang="en-US" i="1">
                          <a:latin typeface="Cambria Math" panose="02040503050406030204" pitchFamily="18" charset="0"/>
                          <a:ea typeface="Times New Roman" panose="02020603050405020304" pitchFamily="18" charset="0"/>
                          <a:cs typeface="Arial" panose="020B0604020202020204" pitchFamily="34" charset="0"/>
                        </a:rPr>
                        <m:t>∅</m:t>
                      </m:r>
                      <m:r>
                        <a:rPr lang="en-US">
                          <a:latin typeface="Cambria Math" panose="02040503050406030204" pitchFamily="18" charset="0"/>
                          <a:ea typeface="Times New Roman" panose="02020603050405020304" pitchFamily="18" charset="0"/>
                          <a:cs typeface="Arial" panose="020B0604020202020204" pitchFamily="34" charset="0"/>
                        </a:rPr>
                        <m:t>              </m:t>
                      </m:r>
                      <m:r>
                        <m:rPr>
                          <m:sty m:val="p"/>
                        </m:rPr>
                        <a:rPr lang="en-US">
                          <a:latin typeface="Cambria Math" panose="02040503050406030204" pitchFamily="18" charset="0"/>
                          <a:ea typeface="Times New Roman" panose="02020603050405020304" pitchFamily="18" charset="0"/>
                          <a:cs typeface="Arial" panose="020B0604020202020204" pitchFamily="34" charset="0"/>
                        </a:rPr>
                        <m:t>for</m:t>
                      </m:r>
                      <m:r>
                        <a:rPr lang="en-US">
                          <a:latin typeface="Cambria Math" panose="02040503050406030204" pitchFamily="18" charset="0"/>
                          <a:ea typeface="Times New Roman" panose="02020603050405020304" pitchFamily="18" charset="0"/>
                          <a:cs typeface="Arial" panose="020B0604020202020204" pitchFamily="34" charset="0"/>
                        </a:rPr>
                        <m:t> </m:t>
                      </m:r>
                      <m:sSup>
                        <m:sSupPr>
                          <m:ctrlPr>
                            <a:rPr lang="en-US" i="1">
                              <a:latin typeface="Cambria Math" panose="02040503050406030204" pitchFamily="18" charset="0"/>
                              <a:ea typeface="Times New Roman" panose="02020603050405020304" pitchFamily="18" charset="0"/>
                              <a:cs typeface="Arial" panose="020B0604020202020204" pitchFamily="34" charset="0"/>
                            </a:rPr>
                          </m:ctrlPr>
                        </m:sSupPr>
                        <m:e>
                          <m:r>
                            <a:rPr lang="en-US">
                              <a:latin typeface="Cambria Math" panose="02040503050406030204" pitchFamily="18" charset="0"/>
                              <a:ea typeface="Times New Roman" panose="02020603050405020304" pitchFamily="18" charset="0"/>
                              <a:cs typeface="Arial" panose="020B0604020202020204" pitchFamily="34" charset="0"/>
                            </a:rPr>
                            <m:t>∅</m:t>
                          </m:r>
                        </m:e>
                        <m:sup>
                          <m:r>
                            <a:rPr lang="en-US" i="1">
                              <a:latin typeface="Cambria Math" panose="02040503050406030204" pitchFamily="18" charset="0"/>
                              <a:ea typeface="Times New Roman" panose="02020603050405020304" pitchFamily="18" charset="0"/>
                              <a:cs typeface="Arial" panose="020B0604020202020204" pitchFamily="34" charset="0"/>
                            </a:rPr>
                            <m:t>′</m:t>
                          </m:r>
                        </m:sup>
                      </m:sSup>
                      <m:r>
                        <a:rPr lang="en-US">
                          <a:latin typeface="Cambria Math" panose="02040503050406030204" pitchFamily="18" charset="0"/>
                          <a:ea typeface="Times New Roman" panose="02020603050405020304" pitchFamily="18" charset="0"/>
                          <a:cs typeface="Arial" panose="020B0604020202020204" pitchFamily="34" charset="0"/>
                        </a:rPr>
                        <m:t>&gt;0              </m:t>
                      </m:r>
                      <m:r>
                        <a:rPr lang="en-US" b="0" i="0" smtClean="0">
                          <a:latin typeface="Cambria Math" panose="02040503050406030204" pitchFamily="18" charset="0"/>
                          <a:ea typeface="Times New Roman" panose="02020603050405020304" pitchFamily="18" charset="0"/>
                          <a:cs typeface="Arial" panose="020B0604020202020204" pitchFamily="34" charset="0"/>
                        </a:rPr>
                        <m:t> </m:t>
                      </m:r>
                      <m:r>
                        <a:rPr lang="en-US">
                          <a:latin typeface="Cambria Math" panose="02040503050406030204" pitchFamily="18" charset="0"/>
                          <a:ea typeface="Times New Roman" panose="02020603050405020304" pitchFamily="18" charset="0"/>
                          <a:cs typeface="Arial" panose="020B0604020202020204" pitchFamily="34" charset="0"/>
                        </a:rPr>
                        <m:t>      </m:t>
                      </m:r>
                      <m:r>
                        <a:rPr lang="en-US" b="0" i="0" smtClean="0">
                          <a:latin typeface="Cambria Math" panose="02040503050406030204" pitchFamily="18" charset="0"/>
                          <a:ea typeface="Times New Roman" panose="02020603050405020304" pitchFamily="18" charset="0"/>
                          <a:cs typeface="Arial" panose="020B0604020202020204" pitchFamily="34" charset="0"/>
                        </a:rPr>
                        <m:t>3</m:t>
                      </m:r>
                      <m:r>
                        <a:rPr lang="en-US" b="0" i="0" smtClean="0">
                          <a:latin typeface="Cambria Math" panose="02040503050406030204" pitchFamily="18" charset="0"/>
                          <a:ea typeface="Times New Roman" panose="02020603050405020304" pitchFamily="18" charset="0"/>
                          <a:cs typeface="Arial" panose="020B0604020202020204" pitchFamily="34" charset="0"/>
                        </a:rPr>
                        <m:t>.</m:t>
                      </m:r>
                      <m:r>
                        <a:rPr lang="en-US" b="0" i="0" smtClean="0">
                          <a:latin typeface="Cambria Math" panose="02040503050406030204" pitchFamily="18" charset="0"/>
                          <a:ea typeface="Times New Roman" panose="02020603050405020304" pitchFamily="18" charset="0"/>
                          <a:cs typeface="Arial" panose="020B0604020202020204" pitchFamily="34" charset="0"/>
                        </a:rPr>
                        <m:t>8</m:t>
                      </m:r>
                      <m:r>
                        <a:rPr lang="en-US">
                          <a:latin typeface="Cambria Math" panose="02040503050406030204" pitchFamily="18" charset="0"/>
                          <a:ea typeface="Times New Roman" panose="02020603050405020304" pitchFamily="18" charset="0"/>
                          <a:cs typeface="Arial" panose="020B0604020202020204" pitchFamily="34" charset="0"/>
                        </a:rPr>
                        <m:t> </m:t>
                      </m:r>
                      <m:r>
                        <a:rPr lang="en-US" i="1">
                          <a:latin typeface="Cambria Math" panose="02040503050406030204" pitchFamily="18" charset="0"/>
                          <a:ea typeface="Times New Roman" panose="02020603050405020304" pitchFamily="18" charset="0"/>
                          <a:cs typeface="Arial" panose="020B0604020202020204" pitchFamily="34" charset="0"/>
                        </a:rPr>
                        <m:t>  </m:t>
                      </m:r>
                    </m:oMath>
                  </m:oMathPara>
                </a14:m>
                <a:endParaRPr lang="en-US" dirty="0">
                  <a:latin typeface="Times New Roman" panose="02020603050405020304" pitchFamily="18" charset="0"/>
                  <a:ea typeface="Times New Roman" panose="02020603050405020304" pitchFamily="18" charset="0"/>
                  <a:cs typeface="Arial" panose="020B0604020202020204" pitchFamily="34" charset="0"/>
                </a:endParaRPr>
              </a:p>
              <a:p>
                <a:pPr marL="400050" indent="-114300">
                  <a:lnSpc>
                    <a:spcPct val="150000"/>
                  </a:lnSpc>
                  <a:spcAft>
                    <a:spcPts val="1000"/>
                  </a:spcAft>
                </a:pPr>
                <a14:m>
                  <m:oMathPara xmlns:m="http://schemas.openxmlformats.org/officeDocument/2006/math">
                    <m:oMathParaPr>
                      <m:jc m:val="left"/>
                    </m:oMathParaPr>
                    <m:oMath xmlns:m="http://schemas.openxmlformats.org/officeDocument/2006/math">
                      <m:sSub>
                        <m:sSubPr>
                          <m:ctrlPr>
                            <a:rPr lang="en-US" b="1" i="1">
                              <a:solidFill>
                                <a:srgbClr val="CB0000"/>
                              </a:solidFill>
                              <a:latin typeface="Cambria Math" panose="02040503050406030204" pitchFamily="18" charset="0"/>
                              <a:ea typeface="Times New Roman" panose="02020603050405020304" pitchFamily="18" charset="0"/>
                              <a:cs typeface="Times New Roman Bold Italic" panose="02020703060505090304" pitchFamily="18" charset="0"/>
                            </a:rPr>
                          </m:ctrlPr>
                        </m:sSubPr>
                        <m:e>
                          <m:r>
                            <a:rPr lang="en-US" b="1" i="1">
                              <a:solidFill>
                                <a:srgbClr val="CB0000"/>
                              </a:solidFill>
                              <a:latin typeface="Cambria Math" panose="02040503050406030204" pitchFamily="18" charset="0"/>
                              <a:ea typeface="Times New Roman" panose="02020603050405020304" pitchFamily="18" charset="0"/>
                              <a:cs typeface="Times New Roman Bold Italic" panose="02020703060505090304" pitchFamily="18" charset="0"/>
                            </a:rPr>
                            <m:t>𝑵</m:t>
                          </m:r>
                        </m:e>
                        <m:sub>
                          <m:r>
                            <a:rPr lang="en-US" b="1" i="1">
                              <a:solidFill>
                                <a:srgbClr val="CB0000"/>
                              </a:solidFill>
                              <a:latin typeface="Cambria Math" panose="02040503050406030204" pitchFamily="18" charset="0"/>
                              <a:ea typeface="Times New Roman" panose="02020603050405020304" pitchFamily="18" charset="0"/>
                              <a:cs typeface="Times New Roman Bold Italic" panose="02020703060505090304" pitchFamily="18" charset="0"/>
                            </a:rPr>
                            <m:t>𝒄</m:t>
                          </m:r>
                        </m:sub>
                      </m:sSub>
                      <m:r>
                        <a:rPr lang="en-US">
                          <a:latin typeface="Cambria Math" panose="02040503050406030204" pitchFamily="18" charset="0"/>
                          <a:ea typeface="Times New Roman" panose="02020603050405020304" pitchFamily="18" charset="0"/>
                          <a:cs typeface="Arial" panose="020B0604020202020204" pitchFamily="34" charset="0"/>
                        </a:rPr>
                        <m:t>=</m:t>
                      </m:r>
                      <m:r>
                        <a:rPr lang="en-US" i="1">
                          <a:latin typeface="Cambria Math" panose="02040503050406030204" pitchFamily="18" charset="0"/>
                          <a:ea typeface="Times New Roman" panose="02020603050405020304" pitchFamily="18" charset="0"/>
                          <a:cs typeface="Arial" panose="020B0604020202020204" pitchFamily="34" charset="0"/>
                        </a:rPr>
                        <m:t>5.14               </m:t>
                      </m:r>
                      <m:r>
                        <a:rPr lang="en-US" b="0" i="0" smtClean="0">
                          <a:latin typeface="Cambria Math" panose="02040503050406030204" pitchFamily="18" charset="0"/>
                          <a:ea typeface="Times New Roman" panose="02020603050405020304" pitchFamily="18" charset="0"/>
                          <a:cs typeface="Arial" panose="020B0604020202020204" pitchFamily="34" charset="0"/>
                        </a:rPr>
                        <m:t>       </m:t>
                      </m:r>
                      <m:r>
                        <a:rPr lang="en-US">
                          <a:latin typeface="Cambria Math" panose="02040503050406030204" pitchFamily="18" charset="0"/>
                          <a:ea typeface="Times New Roman" panose="02020603050405020304" pitchFamily="18" charset="0"/>
                          <a:cs typeface="Arial" panose="020B0604020202020204" pitchFamily="34" charset="0"/>
                        </a:rPr>
                        <m:t>              </m:t>
                      </m:r>
                      <m:r>
                        <m:rPr>
                          <m:sty m:val="p"/>
                        </m:rPr>
                        <a:rPr lang="en-US">
                          <a:latin typeface="Cambria Math" panose="02040503050406030204" pitchFamily="18" charset="0"/>
                          <a:ea typeface="Times New Roman" panose="02020603050405020304" pitchFamily="18" charset="0"/>
                          <a:cs typeface="Arial" panose="020B0604020202020204" pitchFamily="34" charset="0"/>
                        </a:rPr>
                        <m:t>for</m:t>
                      </m:r>
                      <m:r>
                        <a:rPr lang="en-US">
                          <a:latin typeface="Cambria Math" panose="02040503050406030204" pitchFamily="18" charset="0"/>
                          <a:ea typeface="Times New Roman" panose="02020603050405020304" pitchFamily="18" charset="0"/>
                          <a:cs typeface="Arial" panose="020B0604020202020204" pitchFamily="34" charset="0"/>
                        </a:rPr>
                        <m:t> </m:t>
                      </m:r>
                      <m:sSup>
                        <m:sSupPr>
                          <m:ctrlPr>
                            <a:rPr lang="en-US" i="1">
                              <a:latin typeface="Cambria Math" panose="02040503050406030204" pitchFamily="18" charset="0"/>
                              <a:ea typeface="Times New Roman" panose="02020603050405020304" pitchFamily="18" charset="0"/>
                              <a:cs typeface="Arial" panose="020B0604020202020204" pitchFamily="34" charset="0"/>
                            </a:rPr>
                          </m:ctrlPr>
                        </m:sSupPr>
                        <m:e>
                          <m:r>
                            <a:rPr lang="en-US">
                              <a:latin typeface="Cambria Math" panose="02040503050406030204" pitchFamily="18" charset="0"/>
                              <a:ea typeface="Times New Roman" panose="02020603050405020304" pitchFamily="18" charset="0"/>
                              <a:cs typeface="Arial" panose="020B0604020202020204" pitchFamily="34" charset="0"/>
                            </a:rPr>
                            <m:t>∅</m:t>
                          </m:r>
                        </m:e>
                        <m:sup>
                          <m:r>
                            <a:rPr lang="en-US" i="1">
                              <a:latin typeface="Cambria Math" panose="02040503050406030204" pitchFamily="18" charset="0"/>
                              <a:ea typeface="Times New Roman" panose="02020603050405020304" pitchFamily="18" charset="0"/>
                              <a:cs typeface="Arial" panose="020B0604020202020204" pitchFamily="34" charset="0"/>
                            </a:rPr>
                            <m:t>′</m:t>
                          </m:r>
                        </m:sup>
                      </m:sSup>
                      <m:r>
                        <a:rPr lang="en-US">
                          <a:latin typeface="Cambria Math" panose="02040503050406030204" pitchFamily="18" charset="0"/>
                          <a:ea typeface="Times New Roman" panose="02020603050405020304" pitchFamily="18" charset="0"/>
                          <a:cs typeface="Arial" panose="020B0604020202020204" pitchFamily="34" charset="0"/>
                        </a:rPr>
                        <m:t>=0</m:t>
                      </m:r>
                    </m:oMath>
                  </m:oMathPara>
                </a14:m>
                <a:endParaRPr lang="en-US" dirty="0">
                  <a:latin typeface="Times New Roman" panose="02020603050405020304" pitchFamily="18" charset="0"/>
                  <a:ea typeface="Times New Roman" panose="02020603050405020304" pitchFamily="18" charset="0"/>
                  <a:cs typeface="Arial" panose="020B0604020202020204" pitchFamily="34" charset="0"/>
                </a:endParaRPr>
              </a:p>
              <a:p>
                <a:pPr marL="400050" indent="-114300">
                  <a:lnSpc>
                    <a:spcPct val="150000"/>
                  </a:lnSpc>
                  <a:spcAft>
                    <a:spcPts val="1000"/>
                  </a:spcAft>
                </a:pPr>
                <a:r>
                  <a:rPr lang="en-US" dirty="0">
                    <a:latin typeface="Times New Roman" panose="02020603050405020304" pitchFamily="18" charset="0"/>
                    <a:ea typeface="Times New Roman" panose="02020603050405020304" pitchFamily="18" charset="0"/>
                    <a:cs typeface="Arial" panose="020B0604020202020204" pitchFamily="34" charset="0"/>
                  </a:rPr>
                  <a:t> </a:t>
                </a:r>
                <a14:m>
                  <m:oMath xmlns:m="http://schemas.openxmlformats.org/officeDocument/2006/math">
                    <m:sSub>
                      <m:sSubPr>
                        <m:ctrlPr>
                          <a:rPr lang="en-US" b="1" i="1">
                            <a:solidFill>
                              <a:srgbClr val="CB0000"/>
                            </a:solidFill>
                            <a:effectLst/>
                            <a:latin typeface="Cambria Math" panose="02040503050406030204" pitchFamily="18" charset="0"/>
                            <a:cs typeface="Times New Roman Bold Italic" panose="02020703060505090304" pitchFamily="18" charset="0"/>
                          </a:rPr>
                        </m:ctrlPr>
                      </m:sSubPr>
                      <m:e>
                        <m:r>
                          <a:rPr lang="en-US" b="1" i="1">
                            <a:solidFill>
                              <a:srgbClr val="CB0000"/>
                            </a:solidFill>
                            <a:latin typeface="Cambria Math" panose="02040503050406030204" pitchFamily="18" charset="0"/>
                            <a:ea typeface="Times New Roman" panose="02020603050405020304" pitchFamily="18" charset="0"/>
                            <a:cs typeface="Times New Roman Bold Italic" panose="02020703060505090304" pitchFamily="18" charset="0"/>
                          </a:rPr>
                          <m:t>𝑵</m:t>
                        </m:r>
                      </m:e>
                      <m:sub>
                        <m:r>
                          <a:rPr lang="en-US" b="1" i="1">
                            <a:solidFill>
                              <a:srgbClr val="CB0000"/>
                            </a:solidFill>
                            <a:latin typeface="Cambria Math" panose="02040503050406030204" pitchFamily="18" charset="0"/>
                            <a:ea typeface="Times New Roman" panose="02020603050405020304" pitchFamily="18" charset="0"/>
                            <a:cs typeface="Times New Roman Bold Italic" panose="02020703060505090304" pitchFamily="18" charset="0"/>
                          </a:rPr>
                          <m:t>𝜸</m:t>
                        </m:r>
                      </m:sub>
                    </m:sSub>
                    <m:r>
                      <a:rPr lang="en-US">
                        <a:latin typeface="Cambria Math" panose="02040503050406030204" pitchFamily="18" charset="0"/>
                        <a:ea typeface="Times New Roman" panose="02020603050405020304" pitchFamily="18" charset="0"/>
                        <a:cs typeface="Arial" panose="020B0604020202020204" pitchFamily="34" charset="0"/>
                      </a:rPr>
                      <m:t>=</m:t>
                    </m:r>
                    <m:d>
                      <m:dPr>
                        <m:ctrlPr>
                          <a:rPr lang="en-US" i="1">
                            <a:effectLst/>
                            <a:latin typeface="Cambria Math" panose="02040503050406030204" pitchFamily="18" charset="0"/>
                          </a:rPr>
                        </m:ctrlPr>
                      </m:dPr>
                      <m:e>
                        <m:sSub>
                          <m:sSubPr>
                            <m:ctrlPr>
                              <a:rPr lang="en-US" i="1">
                                <a:effectLst/>
                                <a:latin typeface="Cambria Math" panose="02040503050406030204" pitchFamily="18" charset="0"/>
                              </a:rPr>
                            </m:ctrlPr>
                          </m:sSubPr>
                          <m:e>
                            <m:r>
                              <a:rPr lang="en-US" i="1">
                                <a:latin typeface="Cambria Math" panose="02040503050406030204" pitchFamily="18" charset="0"/>
                                <a:ea typeface="Times New Roman" panose="02020603050405020304" pitchFamily="18" charset="0"/>
                                <a:cs typeface="Arial" panose="020B0604020202020204" pitchFamily="34" charset="0"/>
                              </a:rPr>
                              <m:t>𝑁</m:t>
                            </m:r>
                          </m:e>
                          <m:sub>
                            <m:r>
                              <a:rPr lang="en-US" i="1">
                                <a:latin typeface="Cambria Math" panose="02040503050406030204" pitchFamily="18" charset="0"/>
                                <a:ea typeface="Times New Roman" panose="02020603050405020304" pitchFamily="18" charset="0"/>
                                <a:cs typeface="Arial" panose="020B0604020202020204" pitchFamily="34" charset="0"/>
                              </a:rPr>
                              <m:t>𝑞</m:t>
                            </m:r>
                          </m:sub>
                        </m:sSub>
                        <m:r>
                          <a:rPr lang="en-US" i="1">
                            <a:latin typeface="Cambria Math" panose="02040503050406030204" pitchFamily="18" charset="0"/>
                            <a:ea typeface="Times New Roman" panose="02020603050405020304" pitchFamily="18" charset="0"/>
                            <a:cs typeface="Arial" panose="020B0604020202020204" pitchFamily="34" charset="0"/>
                          </a:rPr>
                          <m:t>−</m:t>
                        </m:r>
                        <m:r>
                          <a:rPr lang="en-US">
                            <a:latin typeface="Cambria Math" panose="02040503050406030204" pitchFamily="18" charset="0"/>
                            <a:ea typeface="Times New Roman" panose="02020603050405020304" pitchFamily="18" charset="0"/>
                            <a:cs typeface="Arial" panose="020B0604020202020204" pitchFamily="34" charset="0"/>
                          </a:rPr>
                          <m:t>1</m:t>
                        </m:r>
                      </m:e>
                    </m:d>
                    <m:r>
                      <a:rPr lang="en-US" i="1">
                        <a:latin typeface="Cambria Math" panose="02040503050406030204" pitchFamily="18" charset="0"/>
                        <a:ea typeface="Times New Roman" panose="02020603050405020304" pitchFamily="18" charset="0"/>
                        <a:cs typeface="Arial" panose="020B0604020202020204" pitchFamily="34" charset="0"/>
                      </a:rPr>
                      <m:t> </m:t>
                    </m:r>
                    <m:r>
                      <a:rPr lang="en-US" i="1">
                        <a:latin typeface="Cambria Math" panose="02040503050406030204" pitchFamily="18" charset="0"/>
                        <a:ea typeface="Times New Roman" panose="02020603050405020304" pitchFamily="18" charset="0"/>
                        <a:cs typeface="Arial" panose="020B0604020202020204" pitchFamily="34" charset="0"/>
                      </a:rPr>
                      <m:t>𝑡𝑎𝑛</m:t>
                    </m:r>
                    <m:sSup>
                      <m:sSupPr>
                        <m:ctrlPr>
                          <a:rPr lang="en-US" i="1">
                            <a:effectLst/>
                            <a:latin typeface="Cambria Math" panose="02040503050406030204" pitchFamily="18" charset="0"/>
                          </a:rPr>
                        </m:ctrlPr>
                      </m:sSupPr>
                      <m:e>
                        <m:r>
                          <a:rPr lang="en-US" b="1" i="1">
                            <a:solidFill>
                              <a:srgbClr val="FF0000"/>
                            </a:solidFill>
                            <a:latin typeface="Cambria Math" panose="02040503050406030204" pitchFamily="18" charset="0"/>
                            <a:ea typeface="Times New Roman" panose="02020603050405020304" pitchFamily="18" charset="0"/>
                            <a:cs typeface="Arial" panose="020B0604020202020204" pitchFamily="34" charset="0"/>
                          </a:rPr>
                          <m:t>𝟏</m:t>
                        </m:r>
                        <m:r>
                          <a:rPr lang="en-US" b="1">
                            <a:solidFill>
                              <a:srgbClr val="FF0000"/>
                            </a:solidFill>
                            <a:latin typeface="Cambria Math" panose="02040503050406030204" pitchFamily="18" charset="0"/>
                            <a:ea typeface="Times New Roman" panose="02020603050405020304" pitchFamily="18" charset="0"/>
                            <a:cs typeface="Arial" panose="020B0604020202020204" pitchFamily="34" charset="0"/>
                          </a:rPr>
                          <m:t>.</m:t>
                        </m:r>
                        <m:r>
                          <a:rPr lang="en-US" b="1" i="1">
                            <a:solidFill>
                              <a:srgbClr val="FF0000"/>
                            </a:solidFill>
                            <a:latin typeface="Cambria Math" panose="02040503050406030204" pitchFamily="18" charset="0"/>
                            <a:ea typeface="Times New Roman" panose="02020603050405020304" pitchFamily="18" charset="0"/>
                            <a:cs typeface="Arial" panose="020B0604020202020204" pitchFamily="34" charset="0"/>
                          </a:rPr>
                          <m:t>𝟒</m:t>
                        </m:r>
                        <m:r>
                          <a:rPr lang="en-US">
                            <a:solidFill>
                              <a:srgbClr val="FF0000"/>
                            </a:solidFill>
                            <a:latin typeface="Cambria Math" panose="02040503050406030204" pitchFamily="18" charset="0"/>
                            <a:ea typeface="Times New Roman" panose="02020603050405020304" pitchFamily="18" charset="0"/>
                            <a:cs typeface="Arial" panose="020B0604020202020204" pitchFamily="34" charset="0"/>
                          </a:rPr>
                          <m:t> </m:t>
                        </m:r>
                        <m:r>
                          <a:rPr lang="en-US">
                            <a:latin typeface="Cambria Math" panose="02040503050406030204" pitchFamily="18" charset="0"/>
                            <a:ea typeface="Times New Roman" panose="02020603050405020304" pitchFamily="18" charset="0"/>
                            <a:cs typeface="Arial" panose="020B0604020202020204" pitchFamily="34" charset="0"/>
                          </a:rPr>
                          <m:t>∅</m:t>
                        </m:r>
                      </m:e>
                      <m:sup>
                        <m:r>
                          <a:rPr lang="en-US" i="1">
                            <a:latin typeface="Cambria Math" panose="02040503050406030204" pitchFamily="18" charset="0"/>
                            <a:ea typeface="Times New Roman" panose="02020603050405020304" pitchFamily="18" charset="0"/>
                            <a:cs typeface="Arial" panose="020B0604020202020204" pitchFamily="34" charset="0"/>
                          </a:rPr>
                          <m:t>′</m:t>
                        </m:r>
                      </m:sup>
                    </m:sSup>
                    <m:r>
                      <a:rPr lang="en-US">
                        <a:latin typeface="Cambria Math" panose="02040503050406030204" pitchFamily="18" charset="0"/>
                        <a:ea typeface="Times New Roman" panose="02020603050405020304" pitchFamily="18" charset="0"/>
                        <a:cs typeface="Arial" panose="020B0604020202020204" pitchFamily="34" charset="0"/>
                      </a:rPr>
                      <m:t>              </m:t>
                    </m:r>
                    <m:r>
                      <a:rPr lang="en-US" b="0" i="0">
                        <a:latin typeface="Cambria Math" panose="02040503050406030204" pitchFamily="18" charset="0"/>
                        <a:ea typeface="Times New Roman" panose="02020603050405020304" pitchFamily="18" charset="0"/>
                        <a:cs typeface="Arial" panose="020B0604020202020204" pitchFamily="34" charset="0"/>
                      </a:rPr>
                      <m:t>                                 </m:t>
                    </m:r>
                    <m:r>
                      <a:rPr lang="en-US">
                        <a:latin typeface="Cambria Math" panose="02040503050406030204" pitchFamily="18" charset="0"/>
                        <a:ea typeface="Times New Roman" panose="02020603050405020304" pitchFamily="18" charset="0"/>
                        <a:cs typeface="Arial" panose="020B0604020202020204" pitchFamily="34" charset="0"/>
                      </a:rPr>
                      <m:t>   </m:t>
                    </m:r>
                    <m:r>
                      <a:rPr lang="en-US" b="0" i="1" smtClean="0">
                        <a:latin typeface="Cambria Math" panose="02040503050406030204" pitchFamily="18" charset="0"/>
                        <a:ea typeface="Times New Roman" panose="02020603050405020304" pitchFamily="18" charset="0"/>
                        <a:cs typeface="Arial" panose="020B0604020202020204" pitchFamily="34" charset="0"/>
                      </a:rPr>
                      <m:t>3</m:t>
                    </m:r>
                    <m:r>
                      <a:rPr lang="en-US" b="0" i="1" smtClean="0">
                        <a:latin typeface="Cambria Math" panose="02040503050406030204" pitchFamily="18" charset="0"/>
                        <a:ea typeface="Times New Roman" panose="02020603050405020304" pitchFamily="18" charset="0"/>
                        <a:cs typeface="Arial" panose="020B0604020202020204" pitchFamily="34" charset="0"/>
                      </a:rPr>
                      <m:t>.</m:t>
                    </m:r>
                    <m:r>
                      <a:rPr lang="en-US" b="0" i="1" smtClean="0">
                        <a:latin typeface="Cambria Math" panose="02040503050406030204" pitchFamily="18" charset="0"/>
                        <a:ea typeface="Times New Roman" panose="02020603050405020304" pitchFamily="18" charset="0"/>
                        <a:cs typeface="Arial" panose="020B0604020202020204" pitchFamily="34" charset="0"/>
                      </a:rPr>
                      <m:t>9</m:t>
                    </m:r>
                  </m:oMath>
                </a14:m>
                <a:endParaRPr lang="en-US" dirty="0"/>
              </a:p>
            </p:txBody>
          </p:sp>
        </mc:Choice>
        <mc:Fallback>
          <p:sp>
            <p:nvSpPr>
              <p:cNvPr id="10" name="Rectangle 9"/>
              <p:cNvSpPr>
                <a:spLocks noRot="1" noChangeAspect="1" noMove="1" noResize="1" noEditPoints="1" noAdjustHandles="1" noChangeArrowheads="1" noChangeShapeType="1" noTextEdit="1"/>
              </p:cNvSpPr>
              <p:nvPr/>
            </p:nvSpPr>
            <p:spPr>
              <a:xfrm>
                <a:off x="404664" y="3547972"/>
                <a:ext cx="6611044" cy="2782237"/>
              </a:xfrm>
              <a:prstGeom prst="rect">
                <a:avLst/>
              </a:prstGeom>
              <a:blipFill>
                <a:blip r:embed="rId2"/>
                <a:stretch>
                  <a:fillRect/>
                </a:stretch>
              </a:blipFill>
            </p:spPr>
            <p:txBody>
              <a:bodyPr/>
              <a:lstStyle/>
              <a:p>
                <a:r>
                  <a:rPr lang="en-US">
                    <a:noFill/>
                  </a:rPr>
                  <a:t> </a:t>
                </a:r>
              </a:p>
            </p:txBody>
          </p:sp>
        </mc:Fallback>
      </mc:AlternateContent>
    </p:spTree>
    <p:extLst>
      <p:ext uri="{BB962C8B-B14F-4D97-AF65-F5344CB8AC3E}">
        <p14:creationId xmlns="" xmlns:p14="http://schemas.microsoft.com/office/powerpoint/2010/main" val="1749146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892" y="347531"/>
            <a:ext cx="6398468" cy="7820687"/>
          </a:xfrm>
        </p:spPr>
        <p:txBody>
          <a:bodyPr>
            <a:normAutofit/>
          </a:bodyPr>
          <a:lstStyle/>
          <a:p>
            <a:pPr lvl="0" algn="just" fontAlgn="base">
              <a:lnSpc>
                <a:spcPct val="150000"/>
              </a:lnSpc>
              <a:spcAft>
                <a:spcPct val="0"/>
              </a:spcAft>
              <a:buNone/>
            </a:pPr>
            <a:r>
              <a:rPr lang="en-GB" sz="2000" b="1" dirty="0">
                <a:solidFill>
                  <a:srgbClr val="0070C0"/>
                </a:solidFill>
                <a:latin typeface="Segoe UI Black" panose="020B0A02040204020203" pitchFamily="34" charset="0"/>
                <a:ea typeface="Segoe UI Black" panose="020B0A02040204020203" pitchFamily="34" charset="0"/>
                <a:cs typeface="Segoe UI Black" panose="020B0A02040204020203" pitchFamily="34" charset="0"/>
                <a:sym typeface="Symbol" pitchFamily="18" charset="2"/>
              </a:rPr>
              <a:t> </a:t>
            </a:r>
            <a:r>
              <a:rPr lang="en-GB" sz="1800" b="1" dirty="0" smtClean="0">
                <a:latin typeface="Times New Roman" panose="02020603050405020304" pitchFamily="18" charset="0"/>
              </a:rPr>
              <a:t>Table 3.2</a:t>
            </a:r>
          </a:p>
          <a:p>
            <a:pPr marL="60325" indent="-60325">
              <a:buNone/>
            </a:pPr>
            <a:r>
              <a:rPr lang="en-GB" sz="1800" dirty="0" smtClean="0">
                <a:solidFill>
                  <a:srgbClr val="FF0000"/>
                </a:solidFill>
              </a:rPr>
              <a:t> </a:t>
            </a:r>
            <a:r>
              <a:rPr lang="en-US" sz="1800" b="1" dirty="0"/>
              <a:t>Bearing-capacity factors for the Meyerhof, Hansen, and </a:t>
            </a:r>
            <a:r>
              <a:rPr lang="en-US" sz="1800" b="1" dirty="0" err="1"/>
              <a:t>Vesic</a:t>
            </a:r>
            <a:r>
              <a:rPr lang="en-US" sz="1800" b="1" dirty="0"/>
              <a:t> </a:t>
            </a:r>
            <a:r>
              <a:rPr lang="en-US" sz="1800" b="1" dirty="0" smtClean="0"/>
              <a:t>bearing </a:t>
            </a:r>
            <a:r>
              <a:rPr lang="en-US" sz="1800" b="1" dirty="0"/>
              <a:t>capacity equations</a:t>
            </a:r>
            <a:endParaRPr lang="en-GB" sz="1800" b="1" dirty="0"/>
          </a:p>
          <a:p>
            <a:pPr marL="0" lvl="0" indent="0" eaLnBrk="0" fontAlgn="base" hangingPunct="0">
              <a:spcBef>
                <a:spcPct val="0"/>
              </a:spcBef>
              <a:spcAft>
                <a:spcPct val="0"/>
              </a:spcAft>
              <a:buNone/>
            </a:pPr>
            <a:endParaRPr lang="en-GB" sz="3600" b="1" i="1" u="sng" baseline="-30000" dirty="0" smtClean="0">
              <a:solidFill>
                <a:srgbClr val="FF0000"/>
              </a:solidFill>
              <a:latin typeface="Calibri" pitchFamily="34" charset="0"/>
              <a:ea typeface="Times New Roman" pitchFamily="18" charset="0"/>
              <a:cs typeface="Arial" pitchFamily="34" charset="0"/>
              <a:sym typeface="Symbol" pitchFamily="18" charset="2"/>
            </a:endParaRPr>
          </a:p>
        </p:txBody>
      </p:sp>
      <p:sp>
        <p:nvSpPr>
          <p:cNvPr id="4" name="Slide Number Placeholder 3"/>
          <p:cNvSpPr>
            <a:spLocks noGrp="1"/>
          </p:cNvSpPr>
          <p:nvPr>
            <p:ph type="sldNum" sz="quarter" idx="12"/>
          </p:nvPr>
        </p:nvSpPr>
        <p:spPr/>
        <p:txBody>
          <a:bodyPr/>
          <a:lstStyle/>
          <a:p>
            <a:fld id="{9C5E5D5D-3688-4DA1-8977-872D4BA9C138}" type="slidenum">
              <a:rPr lang="en-GB" smtClean="0"/>
              <a:pPr/>
              <a:t>11</a:t>
            </a:fld>
            <a:endParaRPr lang="en-GB" dirty="0"/>
          </a:p>
        </p:txBody>
      </p:sp>
      <p:pic>
        <p:nvPicPr>
          <p:cNvPr id="2" name="Picture 1"/>
          <p:cNvPicPr>
            <a:picLocks noChangeAspect="1"/>
          </p:cNvPicPr>
          <p:nvPr/>
        </p:nvPicPr>
        <p:blipFill>
          <a:blip r:embed="rId2"/>
          <a:stretch>
            <a:fillRect/>
          </a:stretch>
        </p:blipFill>
        <p:spPr>
          <a:xfrm>
            <a:off x="429791" y="1763688"/>
            <a:ext cx="6400800" cy="4968552"/>
          </a:xfrm>
          <a:prstGeom prst="rect">
            <a:avLst/>
          </a:prstGeom>
        </p:spPr>
      </p:pic>
    </p:spTree>
    <p:extLst>
      <p:ext uri="{BB962C8B-B14F-4D97-AF65-F5344CB8AC3E}">
        <p14:creationId xmlns="" xmlns:p14="http://schemas.microsoft.com/office/powerpoint/2010/main" val="363509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C5E5D5D-3688-4DA1-8977-872D4BA9C138}" type="slidenum">
              <a:rPr lang="en-GB" smtClean="0"/>
              <a:pPr/>
              <a:t>12</a:t>
            </a:fld>
            <a:endParaRPr lang="en-GB" dirty="0"/>
          </a:p>
        </p:txBody>
      </p:sp>
      <p:pic>
        <p:nvPicPr>
          <p:cNvPr id="6" name="Picture 5"/>
          <p:cNvPicPr>
            <a:picLocks noChangeAspect="1"/>
          </p:cNvPicPr>
          <p:nvPr/>
        </p:nvPicPr>
        <p:blipFill>
          <a:blip r:embed="rId3"/>
          <a:stretch>
            <a:fillRect/>
          </a:stretch>
        </p:blipFill>
        <p:spPr>
          <a:xfrm>
            <a:off x="965869" y="1763688"/>
            <a:ext cx="5000199" cy="5688632"/>
          </a:xfrm>
          <a:prstGeom prst="rect">
            <a:avLst/>
          </a:prstGeom>
        </p:spPr>
      </p:pic>
      <p:sp>
        <p:nvSpPr>
          <p:cNvPr id="7" name="Rectangle 6"/>
          <p:cNvSpPr/>
          <p:nvPr/>
        </p:nvSpPr>
        <p:spPr>
          <a:xfrm>
            <a:off x="548680" y="535013"/>
            <a:ext cx="5391523" cy="892552"/>
          </a:xfrm>
          <a:prstGeom prst="rect">
            <a:avLst/>
          </a:prstGeom>
        </p:spPr>
        <p:txBody>
          <a:bodyPr wrap="square">
            <a:spAutoFit/>
          </a:bodyPr>
          <a:lstStyle/>
          <a:p>
            <a:pPr>
              <a:buNone/>
            </a:pPr>
            <a:r>
              <a:rPr lang="en-GB" sz="1600" b="1" dirty="0">
                <a:latin typeface="Times New Roman" panose="02020603050405020304" pitchFamily="18" charset="0"/>
              </a:rPr>
              <a:t>Table </a:t>
            </a:r>
            <a:r>
              <a:rPr lang="en-GB" sz="1600" b="1" dirty="0" smtClean="0">
                <a:latin typeface="Times New Roman" panose="02020603050405020304" pitchFamily="18" charset="0"/>
              </a:rPr>
              <a:t>3.3</a:t>
            </a:r>
            <a:endParaRPr lang="en-GB" sz="1600" b="1" dirty="0">
              <a:latin typeface="Times New Roman" panose="02020603050405020304" pitchFamily="18" charset="0"/>
            </a:endParaRPr>
          </a:p>
          <a:p>
            <a:pPr>
              <a:buNone/>
            </a:pPr>
            <a:r>
              <a:rPr lang="en-US" b="1" dirty="0"/>
              <a:t>Shape, depth, and inclination factors </a:t>
            </a:r>
            <a:r>
              <a:rPr lang="en-US" b="1" dirty="0" smtClean="0"/>
              <a:t>for the </a:t>
            </a:r>
            <a:r>
              <a:rPr lang="en-US" b="1" dirty="0"/>
              <a:t>Meyerhof bearing-capacity </a:t>
            </a:r>
            <a:r>
              <a:rPr lang="en-US" b="1" dirty="0" smtClean="0"/>
              <a:t>equations of </a:t>
            </a:r>
            <a:r>
              <a:rPr lang="en-GB" b="1" dirty="0">
                <a:latin typeface="Times New Roman" panose="02020603050405020304" pitchFamily="18" charset="0"/>
              </a:rPr>
              <a:t>Table 3.2</a:t>
            </a:r>
          </a:p>
        </p:txBody>
      </p:sp>
    </p:spTree>
    <p:extLst>
      <p:ext uri="{BB962C8B-B14F-4D97-AF65-F5344CB8AC3E}">
        <p14:creationId xmlns="" xmlns:p14="http://schemas.microsoft.com/office/powerpoint/2010/main" val="22771046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a14="http://schemas.microsoft.com/office/drawing/2010/main" Requires="a14">
          <p:sp>
            <p:nvSpPr>
              <p:cNvPr id="3" name="Content Placeholder 2"/>
              <p:cNvSpPr>
                <a:spLocks noGrp="1"/>
              </p:cNvSpPr>
              <p:nvPr>
                <p:ph idx="1"/>
              </p:nvPr>
            </p:nvSpPr>
            <p:spPr>
              <a:xfrm>
                <a:off x="260648" y="443542"/>
                <a:ext cx="6462718" cy="7724676"/>
              </a:xfrm>
            </p:spPr>
            <p:txBody>
              <a:bodyPr>
                <a:normAutofit fontScale="25000" lnSpcReduction="20000"/>
              </a:bodyPr>
              <a:lstStyle/>
              <a:p>
                <a:pPr marL="0" lvl="0" indent="0" algn="just" eaLnBrk="0" fontAlgn="base" hangingPunct="0">
                  <a:spcBef>
                    <a:spcPct val="0"/>
                  </a:spcBef>
                  <a:spcAft>
                    <a:spcPct val="0"/>
                  </a:spcAft>
                  <a:buNone/>
                </a:pPr>
                <a:r>
                  <a:rPr lang="en-GB" sz="11200" b="1" dirty="0" smtClean="0">
                    <a:solidFill>
                      <a:srgbClr val="FFC000"/>
                    </a:solidFill>
                    <a:sym typeface="Symbol" pitchFamily="18" charset="2"/>
                  </a:rPr>
                  <a:t>Hansen Equation   </a:t>
                </a:r>
              </a:p>
              <a:p>
                <a:pPr marL="0" lvl="0" indent="0" algn="just" eaLnBrk="0" fontAlgn="base" hangingPunct="0">
                  <a:spcBef>
                    <a:spcPct val="0"/>
                  </a:spcBef>
                  <a:spcAft>
                    <a:spcPct val="0"/>
                  </a:spcAft>
                  <a:buNone/>
                </a:pPr>
                <a:endParaRPr lang="en-GB" sz="9600" b="1" dirty="0" smtClean="0">
                  <a:solidFill>
                    <a:srgbClr val="FFC000"/>
                  </a:solidFill>
                  <a:sym typeface="Symbol" pitchFamily="18" charset="2"/>
                </a:endParaRPr>
              </a:p>
              <a:p>
                <a:pPr marL="0" lvl="0" indent="0" algn="just" eaLnBrk="0" fontAlgn="base" hangingPunct="0">
                  <a:spcBef>
                    <a:spcPct val="0"/>
                  </a:spcBef>
                  <a:spcAft>
                    <a:spcPct val="0"/>
                  </a:spcAft>
                  <a:buNone/>
                </a:pPr>
                <a:r>
                  <a:rPr lang="en-GB" sz="6400" dirty="0" smtClean="0">
                    <a:solidFill>
                      <a:srgbClr val="0070C0"/>
                    </a:solidFill>
                    <a:latin typeface="Times New Roman" pitchFamily="18" charset="0"/>
                    <a:ea typeface="Calibri" pitchFamily="34" charset="0"/>
                    <a:cs typeface="Times New Roman" pitchFamily="18" charset="0"/>
                    <a:sym typeface="Symbol" pitchFamily="18" charset="2"/>
                  </a:rPr>
                  <a:t>(vertical or inclined load- eccentricity – horizontal. or slope ground – horizontal or slope base)</a:t>
                </a:r>
              </a:p>
              <a:p>
                <a:pPr marL="0" lvl="0" indent="0" algn="just" eaLnBrk="0" fontAlgn="base" hangingPunct="0">
                  <a:spcBef>
                    <a:spcPct val="0"/>
                  </a:spcBef>
                  <a:spcAft>
                    <a:spcPct val="0"/>
                  </a:spcAft>
                  <a:buNone/>
                </a:pPr>
                <a:endParaRPr lang="en-GB" sz="6400" dirty="0" smtClean="0">
                  <a:solidFill>
                    <a:srgbClr val="0070C0"/>
                  </a:solidFill>
                  <a:latin typeface="Times New Roman" pitchFamily="18" charset="0"/>
                  <a:ea typeface="Calibri" pitchFamily="34" charset="0"/>
                  <a:cs typeface="Times New Roman" pitchFamily="18" charset="0"/>
                  <a:sym typeface="Symbol" pitchFamily="18" charset="2"/>
                </a:endParaRPr>
              </a:p>
              <a:p>
                <a:pPr marL="0" indent="0" algn="just" eaLnBrk="0" fontAlgn="base" hangingPunct="0">
                  <a:spcBef>
                    <a:spcPct val="0"/>
                  </a:spcBef>
                  <a:spcAft>
                    <a:spcPct val="0"/>
                  </a:spcAft>
                  <a:buNone/>
                </a:pPr>
                <a:r>
                  <a:rPr lang="en-GB" sz="8000" b="1" dirty="0" smtClean="0"/>
                  <a:t>q</a:t>
                </a:r>
                <a:r>
                  <a:rPr lang="en-GB" sz="8000" b="1" baseline="-25000" dirty="0" smtClean="0"/>
                  <a:t>ult</a:t>
                </a:r>
                <a:r>
                  <a:rPr lang="en-GB" sz="8000" b="1" dirty="0" smtClean="0"/>
                  <a:t>= cN</a:t>
                </a:r>
                <a:r>
                  <a:rPr lang="en-GB" sz="8000" b="1" baseline="-25000" dirty="0" smtClean="0"/>
                  <a:t>c</a:t>
                </a:r>
                <a:r>
                  <a:rPr lang="en-GB" sz="8000" b="1" dirty="0" smtClean="0"/>
                  <a:t> s</a:t>
                </a:r>
                <a:r>
                  <a:rPr lang="en-GB" sz="8000" b="1" baseline="-25000" dirty="0" smtClean="0"/>
                  <a:t>c </a:t>
                </a:r>
                <a:r>
                  <a:rPr lang="en-GB" sz="8000" b="1" dirty="0" smtClean="0"/>
                  <a:t>d</a:t>
                </a:r>
                <a:r>
                  <a:rPr lang="en-GB" sz="8000" b="1" baseline="-25000" dirty="0" smtClean="0"/>
                  <a:t>c </a:t>
                </a:r>
                <a:r>
                  <a:rPr lang="en-GB" sz="8000" b="1" dirty="0" smtClean="0"/>
                  <a:t>i</a:t>
                </a:r>
                <a:r>
                  <a:rPr lang="en-GB" sz="8000" b="1" baseline="-25000" dirty="0" smtClean="0"/>
                  <a:t>c </a:t>
                </a:r>
                <a:r>
                  <a:rPr lang="en-GB" sz="8000" b="1" dirty="0" smtClean="0"/>
                  <a:t>g</a:t>
                </a:r>
                <a:r>
                  <a:rPr lang="en-GB" sz="8000" b="1" baseline="-25000" dirty="0" smtClean="0"/>
                  <a:t>c</a:t>
                </a:r>
                <a:r>
                  <a:rPr lang="en-GB" sz="8000" b="1" dirty="0" smtClean="0"/>
                  <a:t> b</a:t>
                </a:r>
                <a:r>
                  <a:rPr lang="en-GB" sz="8000" b="1" baseline="-25000" dirty="0" smtClean="0"/>
                  <a:t>c</a:t>
                </a:r>
                <a:r>
                  <a:rPr lang="en-GB" sz="8000" b="1" dirty="0" smtClean="0"/>
                  <a:t>+ q</a:t>
                </a:r>
                <a:r>
                  <a:rPr lang="en-GB" sz="8000" b="1" dirty="0" smtClean="0">
                    <a:sym typeface="Symbol"/>
                  </a:rPr>
                  <a:t></a:t>
                </a:r>
                <a:r>
                  <a:rPr lang="en-GB" sz="8000" b="1" dirty="0" smtClean="0"/>
                  <a:t> N</a:t>
                </a:r>
                <a:r>
                  <a:rPr lang="en-GB" sz="8000" b="1" baseline="-25000" dirty="0" smtClean="0"/>
                  <a:t>q </a:t>
                </a:r>
                <a:r>
                  <a:rPr lang="en-GB" sz="8000" b="1" dirty="0" smtClean="0"/>
                  <a:t>s</a:t>
                </a:r>
                <a:r>
                  <a:rPr lang="en-GB" sz="8000" b="1" baseline="-25000" dirty="0" smtClean="0"/>
                  <a:t>q </a:t>
                </a:r>
                <a:r>
                  <a:rPr lang="en-GB" sz="8000" b="1" dirty="0" smtClean="0"/>
                  <a:t>d</a:t>
                </a:r>
                <a:r>
                  <a:rPr lang="en-GB" sz="8000" b="1" baseline="-25000" dirty="0" smtClean="0"/>
                  <a:t>q </a:t>
                </a:r>
                <a:r>
                  <a:rPr lang="en-GB" sz="8000" b="1" dirty="0" smtClean="0"/>
                  <a:t>i</a:t>
                </a:r>
                <a:r>
                  <a:rPr lang="en-GB" sz="8000" b="1" baseline="-25000" dirty="0" smtClean="0"/>
                  <a:t>q </a:t>
                </a:r>
                <a:r>
                  <a:rPr lang="en-GB" sz="8000" b="1" dirty="0" smtClean="0"/>
                  <a:t>g</a:t>
                </a:r>
                <a:r>
                  <a:rPr lang="en-GB" sz="8000" b="1" baseline="-25000" dirty="0" smtClean="0"/>
                  <a:t>q</a:t>
                </a:r>
                <a:r>
                  <a:rPr lang="en-GB" sz="8000" b="1" dirty="0" smtClean="0"/>
                  <a:t> b</a:t>
                </a:r>
                <a:r>
                  <a:rPr lang="en-GB" sz="8000" b="1" baseline="-25000" dirty="0" smtClean="0"/>
                  <a:t>q</a:t>
                </a:r>
                <a:r>
                  <a:rPr lang="en-GB" sz="8000" b="1" dirty="0" smtClean="0"/>
                  <a:t> + 0.5 </a:t>
                </a:r>
                <a:r>
                  <a:rPr lang="en-GB" sz="8000" b="1" dirty="0" smtClean="0">
                    <a:sym typeface="Symbol"/>
                  </a:rPr>
                  <a:t></a:t>
                </a:r>
                <a:r>
                  <a:rPr lang="en-GB" sz="8000" b="1" dirty="0" smtClean="0"/>
                  <a:t> B</a:t>
                </a:r>
                <a:r>
                  <a:rPr lang="en-GB" sz="8000" dirty="0" smtClean="0">
                    <a:sym typeface="Symbol"/>
                  </a:rPr>
                  <a:t></a:t>
                </a:r>
                <a:r>
                  <a:rPr lang="en-GB" sz="8000" b="1" dirty="0" smtClean="0"/>
                  <a:t>N</a:t>
                </a:r>
                <a:r>
                  <a:rPr lang="en-GB" sz="8000" b="1" baseline="-25000" dirty="0" smtClean="0">
                    <a:sym typeface="Symbol"/>
                  </a:rPr>
                  <a:t></a:t>
                </a:r>
                <a:r>
                  <a:rPr lang="en-GB" sz="8000" b="1" baseline="-25000" dirty="0" smtClean="0"/>
                  <a:t/>
                </a:r>
                <a:r>
                  <a:rPr lang="en-GB" sz="8000" b="1" dirty="0" smtClean="0"/>
                  <a:t>s</a:t>
                </a:r>
                <a:r>
                  <a:rPr lang="en-GB" sz="8000" b="1" baseline="-25000" dirty="0" smtClean="0">
                    <a:sym typeface="Symbol"/>
                  </a:rPr>
                  <a:t></a:t>
                </a:r>
                <a:r>
                  <a:rPr lang="en-GB" sz="8000" b="1" baseline="-25000" dirty="0" smtClean="0"/>
                  <a:t/>
                </a:r>
                <a:r>
                  <a:rPr lang="en-GB" sz="8000" b="1" dirty="0" smtClean="0"/>
                  <a:t>d</a:t>
                </a:r>
                <a:r>
                  <a:rPr lang="en-GB" sz="8000" b="1" baseline="-25000" dirty="0" smtClean="0">
                    <a:sym typeface="Symbol"/>
                  </a:rPr>
                  <a:t></a:t>
                </a:r>
                <a:r>
                  <a:rPr lang="en-GB" sz="8000" b="1" baseline="-25000" dirty="0" smtClean="0"/>
                  <a:t/>
                </a:r>
                <a:r>
                  <a:rPr lang="en-GB" sz="8000" b="1" dirty="0" smtClean="0"/>
                  <a:t>i</a:t>
                </a:r>
                <a:r>
                  <a:rPr lang="en-GB" sz="8000" b="1" baseline="-25000" dirty="0" smtClean="0">
                    <a:sym typeface="Symbol"/>
                  </a:rPr>
                  <a:t></a:t>
                </a:r>
                <a:r>
                  <a:rPr lang="en-GB" sz="8000" b="1" baseline="-25000" dirty="0" smtClean="0"/>
                  <a:t/>
                </a:r>
                <a:r>
                  <a:rPr lang="en-GB" sz="8000" b="1" dirty="0" smtClean="0"/>
                  <a:t>g</a:t>
                </a:r>
                <a:r>
                  <a:rPr lang="en-GB" sz="8000" b="1" baseline="-25000" dirty="0" smtClean="0">
                    <a:sym typeface="Symbol"/>
                  </a:rPr>
                  <a:t></a:t>
                </a:r>
                <a:r>
                  <a:rPr lang="en-GB" sz="8000" b="1" dirty="0" smtClean="0"/>
                  <a:t> b</a:t>
                </a:r>
                <a:r>
                  <a:rPr lang="en-GB" sz="8000" b="1" baseline="-25000" dirty="0" smtClean="0">
                    <a:sym typeface="Symbol"/>
                  </a:rPr>
                  <a:t></a:t>
                </a:r>
                <a:r>
                  <a:rPr lang="en-GB" sz="8000" b="1" dirty="0" smtClean="0"/>
                  <a:t/>
                </a:r>
                <a:r>
                  <a:rPr lang="en-GB" sz="8000" dirty="0" smtClean="0"/>
                  <a:t/>
                </a:r>
              </a:p>
              <a:p>
                <a:pPr marL="0" indent="0" algn="just" eaLnBrk="0" fontAlgn="base" hangingPunct="0">
                  <a:spcBef>
                    <a:spcPct val="0"/>
                  </a:spcBef>
                  <a:spcAft>
                    <a:spcPct val="0"/>
                  </a:spcAft>
                  <a:buNone/>
                </a:pPr>
                <a:endParaRPr lang="en-GB" sz="6400" i="1" u="sng" dirty="0">
                  <a:solidFill>
                    <a:srgbClr val="FF0000"/>
                  </a:solidFill>
                </a:endParaRPr>
              </a:p>
              <a:p>
                <a:pPr marL="0" indent="0" algn="just" eaLnBrk="0" fontAlgn="base" hangingPunct="0">
                  <a:spcBef>
                    <a:spcPct val="0"/>
                  </a:spcBef>
                  <a:spcAft>
                    <a:spcPct val="0"/>
                  </a:spcAft>
                  <a:buNone/>
                </a:pPr>
                <a:r>
                  <a:rPr lang="en-GB" sz="6400" i="1" u="sng" dirty="0" smtClean="0">
                    <a:solidFill>
                      <a:srgbClr val="FF0000"/>
                    </a:solidFill>
                  </a:rPr>
                  <a:t>for general</a:t>
                </a:r>
                <a:r>
                  <a:rPr lang="en-GB" sz="6400" dirty="0" smtClean="0">
                    <a:solidFill>
                      <a:srgbClr val="FF0000"/>
                    </a:solidFill>
                  </a:rPr>
                  <a:t/>
                </a:r>
              </a:p>
              <a:p>
                <a:pPr marL="0" indent="0" algn="just" eaLnBrk="0" fontAlgn="base" hangingPunct="0">
                  <a:lnSpc>
                    <a:spcPct val="170000"/>
                  </a:lnSpc>
                  <a:spcBef>
                    <a:spcPct val="0"/>
                  </a:spcBef>
                  <a:spcAft>
                    <a:spcPct val="0"/>
                  </a:spcAft>
                  <a:buNone/>
                </a:pPr>
                <a:r>
                  <a:rPr lang="en-GB" sz="6400" dirty="0" smtClean="0">
                    <a:solidFill>
                      <a:srgbClr val="FF0000"/>
                    </a:solidFill>
                    <a:latin typeface="Times New Roman" pitchFamily="18" charset="0"/>
                    <a:ea typeface="Calibri" pitchFamily="34" charset="0"/>
                    <a:cs typeface="Times New Roman" pitchFamily="18" charset="0"/>
                    <a:sym typeface="Symbol" pitchFamily="18" charset="2"/>
                  </a:rPr>
                  <a:t>When   </a:t>
                </a:r>
                <a14:m>
                  <m:oMath xmlns:m="http://schemas.openxmlformats.org/officeDocument/2006/math">
                    <m:r>
                      <a:rPr lang="en-GB" sz="6400" i="1" smtClean="0">
                        <a:solidFill>
                          <a:srgbClr val="FF0000"/>
                        </a:solidFill>
                        <a:latin typeface="Cambria Math" panose="02040503050406030204" pitchFamily="18" charset="0"/>
                        <a:ea typeface="Cambria Math" panose="02040503050406030204" pitchFamily="18" charset="0"/>
                        <a:cs typeface="Times New Roman" pitchFamily="18" charset="0"/>
                        <a:sym typeface="Symbol" pitchFamily="18" charset="2"/>
                      </a:rPr>
                      <m:t>∅</m:t>
                    </m:r>
                    <m:r>
                      <a:rPr lang="en-US" sz="6400" b="0" i="1" smtClean="0">
                        <a:solidFill>
                          <a:srgbClr val="FF0000"/>
                        </a:solidFill>
                        <a:latin typeface="Cambria Math" panose="02040503050406030204" pitchFamily="18" charset="0"/>
                        <a:ea typeface="Cambria Math" panose="02040503050406030204" pitchFamily="18" charset="0"/>
                        <a:cs typeface="Times New Roman" pitchFamily="18" charset="0"/>
                        <a:sym typeface="Symbol" pitchFamily="18" charset="2"/>
                      </a:rPr>
                      <m:t>=0 ⟹ </m:t>
                    </m:r>
                    <m:sSub>
                      <m:sSubPr>
                        <m:ctrlPr>
                          <a:rPr lang="en-US" sz="6400" b="0" i="1" smtClean="0">
                            <a:solidFill>
                              <a:srgbClr val="FF0000"/>
                            </a:solidFill>
                            <a:latin typeface="Cambria Math" panose="02040503050406030204" pitchFamily="18" charset="0"/>
                            <a:ea typeface="Cambria Math" panose="02040503050406030204" pitchFamily="18" charset="0"/>
                            <a:cs typeface="Times New Roman" pitchFamily="18" charset="0"/>
                            <a:sym typeface="Symbol" pitchFamily="18" charset="2"/>
                          </a:rPr>
                        </m:ctrlPr>
                      </m:sSubPr>
                      <m:e>
                        <m:r>
                          <a:rPr lang="en-US" sz="6400" b="0" i="1" smtClean="0">
                            <a:solidFill>
                              <a:srgbClr val="FF0000"/>
                            </a:solidFill>
                            <a:latin typeface="Cambria Math" panose="02040503050406030204" pitchFamily="18" charset="0"/>
                            <a:ea typeface="Cambria Math" panose="02040503050406030204" pitchFamily="18" charset="0"/>
                            <a:cs typeface="Times New Roman" pitchFamily="18" charset="0"/>
                            <a:sym typeface="Symbol" pitchFamily="18" charset="2"/>
                          </a:rPr>
                          <m:t>𝑁</m:t>
                        </m:r>
                      </m:e>
                      <m:sub>
                        <m:r>
                          <a:rPr lang="en-US" sz="6400" b="0" i="1" smtClean="0">
                            <a:solidFill>
                              <a:srgbClr val="FF0000"/>
                            </a:solidFill>
                            <a:latin typeface="Cambria Math" panose="02040503050406030204" pitchFamily="18" charset="0"/>
                            <a:ea typeface="Cambria Math" panose="02040503050406030204" pitchFamily="18" charset="0"/>
                            <a:cs typeface="Times New Roman" pitchFamily="18" charset="0"/>
                            <a:sym typeface="Symbol" pitchFamily="18" charset="2"/>
                          </a:rPr>
                          <m:t>𝛾</m:t>
                        </m:r>
                      </m:sub>
                    </m:sSub>
                    <m:r>
                      <a:rPr lang="en-US" sz="6400" b="0" i="1" smtClean="0">
                        <a:solidFill>
                          <a:srgbClr val="FF0000"/>
                        </a:solidFill>
                        <a:latin typeface="Cambria Math" panose="02040503050406030204" pitchFamily="18" charset="0"/>
                        <a:ea typeface="Cambria Math" panose="02040503050406030204" pitchFamily="18" charset="0"/>
                        <a:cs typeface="Times New Roman" pitchFamily="18" charset="0"/>
                        <a:sym typeface="Symbol" pitchFamily="18" charset="2"/>
                      </a:rPr>
                      <m:t>=0,  </m:t>
                    </m:r>
                  </m:oMath>
                </a14:m>
                <a:endParaRPr lang="en-US" sz="6400" b="0" i="1" dirty="0" smtClean="0">
                  <a:solidFill>
                    <a:srgbClr val="FF0000"/>
                  </a:solidFill>
                  <a:latin typeface="Cambria Math" panose="02040503050406030204" pitchFamily="18" charset="0"/>
                  <a:ea typeface="Cambria Math" panose="02040503050406030204" pitchFamily="18" charset="0"/>
                  <a:cs typeface="Times New Roman" pitchFamily="18" charset="0"/>
                  <a:sym typeface="Symbol" pitchFamily="18" charset="2"/>
                </a:endParaRPr>
              </a:p>
              <a:p>
                <a:pPr marL="0" indent="0" algn="just" eaLnBrk="0" fontAlgn="base" hangingPunct="0">
                  <a:lnSpc>
                    <a:spcPct val="170000"/>
                  </a:lnSpc>
                  <a:spcBef>
                    <a:spcPct val="0"/>
                  </a:spcBef>
                  <a:spcAft>
                    <a:spcPct val="0"/>
                  </a:spcAft>
                  <a:buNone/>
                </a:pPr>
                <a14:m>
                  <m:oMath xmlns:m="http://schemas.openxmlformats.org/officeDocument/2006/math">
                    <m:r>
                      <a:rPr lang="en-US" sz="6400" b="0" i="1" smtClean="0">
                        <a:solidFill>
                          <a:srgbClr val="FF0000"/>
                        </a:solidFill>
                        <a:latin typeface="Cambria Math" panose="02040503050406030204" pitchFamily="18" charset="0"/>
                        <a:ea typeface="Cambria Math" panose="02040503050406030204" pitchFamily="18" charset="0"/>
                        <a:cs typeface="Times New Roman" pitchFamily="18" charset="0"/>
                        <a:sym typeface="Symbol" pitchFamily="18" charset="2"/>
                      </a:rPr>
                      <m:t>𝑇h𝑒𝑟𝑒𝑓𝑜𝑟𝑒</m:t>
                    </m:r>
                  </m:oMath>
                </a14:m>
                <a:r>
                  <a:rPr lang="en-GB" sz="6400" dirty="0" smtClean="0">
                    <a:solidFill>
                      <a:srgbClr val="FF0000"/>
                    </a:solidFill>
                    <a:latin typeface="Times New Roman" pitchFamily="18" charset="0"/>
                    <a:ea typeface="Calibri" pitchFamily="34" charset="0"/>
                    <a:cs typeface="Times New Roman" pitchFamily="18" charset="0"/>
                    <a:sym typeface="Symbol" pitchFamily="18" charset="2"/>
                  </a:rPr>
                  <a:t> ;   </a:t>
                </a:r>
              </a:p>
              <a:p>
                <a:pPr marL="0" indent="0" algn="just" eaLnBrk="0" fontAlgn="base" hangingPunct="0">
                  <a:lnSpc>
                    <a:spcPct val="170000"/>
                  </a:lnSpc>
                  <a:spcBef>
                    <a:spcPct val="0"/>
                  </a:spcBef>
                  <a:spcAft>
                    <a:spcPct val="0"/>
                  </a:spcAft>
                  <a:buNone/>
                </a:pPr>
                <a:r>
                  <a:rPr lang="en-GB" sz="6400" b="1" dirty="0" err="1" smtClean="0"/>
                  <a:t>q</a:t>
                </a:r>
                <a:r>
                  <a:rPr lang="en-GB" sz="6400" b="1" baseline="-25000" dirty="0" err="1" smtClean="0"/>
                  <a:t>ult</a:t>
                </a:r>
                <a:r>
                  <a:rPr lang="en-GB" sz="6400" b="1" dirty="0" smtClean="0"/>
                  <a:t>= 5.14c</a:t>
                </a:r>
                <a:r>
                  <a:rPr lang="en-GB" sz="6400" b="1" baseline="-25000" dirty="0" smtClean="0"/>
                  <a:t>u</a:t>
                </a:r>
                <a:r>
                  <a:rPr lang="en-GB" sz="6400" b="1" dirty="0" smtClean="0"/>
                  <a:t> (1+</a:t>
                </a:r>
                <a:r>
                  <a:rPr lang="en-GB" sz="6400" b="1" baseline="-25000" dirty="0" smtClean="0"/>
                  <a:t/>
                </a:r>
                <a:r>
                  <a:rPr lang="en-GB" sz="6400" b="1" dirty="0" smtClean="0"/>
                  <a:t>s</a:t>
                </a:r>
                <a:r>
                  <a:rPr lang="en-GB" sz="6400" b="1" dirty="0" smtClean="0">
                    <a:sym typeface="Symbol"/>
                  </a:rPr>
                  <a:t></a:t>
                </a:r>
                <a:r>
                  <a:rPr lang="en-GB" sz="6400" b="1" baseline="-25000" dirty="0" smtClean="0"/>
                  <a:t>c</a:t>
                </a:r>
                <a:r>
                  <a:rPr lang="en-GB" sz="6400" b="1" dirty="0" smtClean="0"/>
                  <a:t> +d</a:t>
                </a:r>
                <a:r>
                  <a:rPr lang="en-GB" sz="6400" b="1" dirty="0" smtClean="0">
                    <a:sym typeface="Symbol"/>
                  </a:rPr>
                  <a:t></a:t>
                </a:r>
                <a:r>
                  <a:rPr lang="en-GB" sz="6400" b="1" baseline="-25000" dirty="0" smtClean="0"/>
                  <a:t>c </a:t>
                </a:r>
                <a:r>
                  <a:rPr lang="en-GB" sz="6400" b="1" dirty="0" smtClean="0"/>
                  <a:t>-</a:t>
                </a:r>
                <a:r>
                  <a:rPr lang="en-GB" sz="6400" b="1" baseline="-25000" dirty="0" smtClean="0"/>
                  <a:t/>
                </a:r>
                <a:r>
                  <a:rPr lang="en-GB" sz="6400" b="1" dirty="0" smtClean="0"/>
                  <a:t>i</a:t>
                </a:r>
                <a:r>
                  <a:rPr lang="en-GB" sz="6400" b="1" dirty="0" smtClean="0">
                    <a:sym typeface="Symbol"/>
                  </a:rPr>
                  <a:t></a:t>
                </a:r>
                <a:r>
                  <a:rPr lang="en-GB" sz="6400" b="1" baseline="-25000" dirty="0" smtClean="0"/>
                  <a:t>c </a:t>
                </a:r>
                <a:r>
                  <a:rPr lang="en-GB" sz="6400" b="1" dirty="0" smtClean="0"/>
                  <a:t>- b</a:t>
                </a:r>
                <a:r>
                  <a:rPr lang="en-GB" sz="6400" b="1" dirty="0" smtClean="0">
                    <a:sym typeface="Symbol"/>
                  </a:rPr>
                  <a:t></a:t>
                </a:r>
                <a:r>
                  <a:rPr lang="en-GB" sz="6400" b="1" baseline="-25000" dirty="0" smtClean="0"/>
                  <a:t>c</a:t>
                </a:r>
                <a:r>
                  <a:rPr lang="en-GB" sz="6400" b="1" dirty="0" smtClean="0"/>
                  <a:t>-</a:t>
                </a:r>
                <a:r>
                  <a:rPr lang="en-GB" sz="6400" b="1" baseline="-25000" dirty="0" smtClean="0"/>
                  <a:t/>
                </a:r>
                <a:r>
                  <a:rPr lang="en-GB" sz="6400" b="1" dirty="0" smtClean="0"/>
                  <a:t>g</a:t>
                </a:r>
                <a:r>
                  <a:rPr lang="en-GB" sz="6400" b="1" dirty="0" smtClean="0">
                    <a:sym typeface="Symbol"/>
                  </a:rPr>
                  <a:t></a:t>
                </a:r>
                <a:r>
                  <a:rPr lang="en-GB" sz="6400" b="1" baseline="-25000" dirty="0" smtClean="0"/>
                  <a:t>c</a:t>
                </a:r>
                <a:r>
                  <a:rPr lang="en-GB" sz="6400" b="1" dirty="0" smtClean="0"/>
                  <a:t> )+ q</a:t>
                </a:r>
                <a:r>
                  <a:rPr lang="en-GB" sz="6400" b="1" dirty="0" smtClean="0">
                    <a:sym typeface="Symbol"/>
                  </a:rPr>
                  <a:t></a:t>
                </a:r>
                <a:r>
                  <a:rPr lang="en-GB" sz="6400" b="1" dirty="0" smtClean="0"/>
                  <a:t/>
                </a:r>
                <a:endParaRPr lang="en-GB" sz="6400" b="1" dirty="0" smtClean="0">
                  <a:solidFill>
                    <a:srgbClr val="FF0000"/>
                  </a:solidFill>
                  <a:latin typeface="Times New Roman" pitchFamily="18" charset="0"/>
                  <a:ea typeface="Calibri" pitchFamily="34" charset="0"/>
                  <a:cs typeface="Times New Roman" pitchFamily="18" charset="0"/>
                  <a:sym typeface="Symbol" pitchFamily="18" charset="2"/>
                </a:endParaRPr>
              </a:p>
              <a:p>
                <a:pPr algn="just">
                  <a:lnSpc>
                    <a:spcPct val="170000"/>
                  </a:lnSpc>
                  <a:buNone/>
                </a:pPr>
                <a:r>
                  <a:rPr lang="en-GB" sz="6400" dirty="0" smtClean="0"/>
                  <a:t> N</a:t>
                </a:r>
                <a:r>
                  <a:rPr lang="en-GB" sz="6400" baseline="-25000" dirty="0" smtClean="0"/>
                  <a:t>c</a:t>
                </a:r>
                <a:r>
                  <a:rPr lang="en-GB" sz="6400" dirty="0" smtClean="0"/>
                  <a:t>, N</a:t>
                </a:r>
                <a:r>
                  <a:rPr lang="en-GB" sz="6400" baseline="-25000" dirty="0" smtClean="0">
                    <a:sym typeface="Symbol"/>
                  </a:rPr>
                  <a:t></a:t>
                </a:r>
                <a:r>
                  <a:rPr lang="en-GB" sz="6400" dirty="0" smtClean="0"/>
                  <a:t> , N</a:t>
                </a:r>
                <a:r>
                  <a:rPr lang="en-GB" sz="6400" baseline="-25000" dirty="0" smtClean="0"/>
                  <a:t>q</a:t>
                </a:r>
                <a:r>
                  <a:rPr lang="en-GB" sz="6400" dirty="0" smtClean="0"/>
                  <a:t> = bearing capacity factors see </a:t>
                </a:r>
                <a:r>
                  <a:rPr lang="en-GB" sz="6400" i="1" dirty="0" smtClean="0"/>
                  <a:t>Tables </a:t>
                </a:r>
                <a:r>
                  <a:rPr lang="en-US" sz="6400" i="1" dirty="0" smtClean="0"/>
                  <a:t>3.2 or by the following equations </a:t>
                </a:r>
                <a:endParaRPr lang="en-US" sz="6400" b="1" i="1" dirty="0"/>
              </a:p>
              <a:p>
                <a:pPr marL="400050" indent="-114300">
                  <a:lnSpc>
                    <a:spcPct val="150000"/>
                  </a:lnSpc>
                  <a:spcAft>
                    <a:spcPts val="1000"/>
                  </a:spcAft>
                </a:pPr>
                <a14:m>
                  <m:oMath xmlns:m="http://schemas.openxmlformats.org/officeDocument/2006/math">
                    <m:sSub>
                      <m:sSubPr>
                        <m:ctrlPr>
                          <a:rPr lang="en-US" sz="6600" b="1" i="1">
                            <a:solidFill>
                              <a:srgbClr val="CB0000"/>
                            </a:solidFill>
                            <a:latin typeface="Cambria Math" panose="02040503050406030204" pitchFamily="18" charset="0"/>
                            <a:ea typeface="Times New Roman" panose="02020603050405020304" pitchFamily="18" charset="0"/>
                            <a:cs typeface="Times New Roman Bold Italic" panose="02020703060505090304" pitchFamily="18" charset="0"/>
                          </a:rPr>
                        </m:ctrlPr>
                      </m:sSubPr>
                      <m:e>
                        <m:r>
                          <a:rPr lang="en-US" sz="6600" b="1" i="1">
                            <a:solidFill>
                              <a:srgbClr val="CB0000"/>
                            </a:solidFill>
                            <a:latin typeface="Cambria Math" panose="02040503050406030204" pitchFamily="18" charset="0"/>
                            <a:ea typeface="Times New Roman" panose="02020603050405020304" pitchFamily="18" charset="0"/>
                            <a:cs typeface="Times New Roman Bold Italic" panose="02020703060505090304" pitchFamily="18" charset="0"/>
                          </a:rPr>
                          <m:t>𝑵</m:t>
                        </m:r>
                      </m:e>
                      <m:sub>
                        <m:r>
                          <a:rPr lang="en-US" sz="6600" b="1" i="1">
                            <a:solidFill>
                              <a:srgbClr val="CB0000"/>
                            </a:solidFill>
                            <a:latin typeface="Cambria Math" panose="02040503050406030204" pitchFamily="18" charset="0"/>
                            <a:ea typeface="Times New Roman" panose="02020603050405020304" pitchFamily="18" charset="0"/>
                            <a:cs typeface="Times New Roman Bold Italic" panose="02020703060505090304" pitchFamily="18" charset="0"/>
                          </a:rPr>
                          <m:t>𝒒</m:t>
                        </m:r>
                      </m:sub>
                    </m:sSub>
                    <m:r>
                      <a:rPr lang="en-US" sz="6600">
                        <a:latin typeface="Cambria Math" panose="02040503050406030204" pitchFamily="18" charset="0"/>
                        <a:ea typeface="Times New Roman" panose="02020603050405020304" pitchFamily="18" charset="0"/>
                        <a:cs typeface="Arial" panose="020B0604020202020204" pitchFamily="34" charset="0"/>
                      </a:rPr>
                      <m:t>=</m:t>
                    </m:r>
                    <m:sSup>
                      <m:sSupPr>
                        <m:ctrlPr>
                          <a:rPr lang="en-US" sz="6600" i="1">
                            <a:latin typeface="Cambria Math" panose="02040503050406030204" pitchFamily="18" charset="0"/>
                            <a:ea typeface="Times New Roman" panose="02020603050405020304" pitchFamily="18" charset="0"/>
                            <a:cs typeface="Arial" panose="020B0604020202020204" pitchFamily="34" charset="0"/>
                          </a:rPr>
                        </m:ctrlPr>
                      </m:sSupPr>
                      <m:e>
                        <m:r>
                          <a:rPr lang="en-US" sz="6600" i="1">
                            <a:latin typeface="Cambria Math" panose="02040503050406030204" pitchFamily="18" charset="0"/>
                            <a:ea typeface="Times New Roman" panose="02020603050405020304" pitchFamily="18" charset="0"/>
                            <a:cs typeface="Arial" panose="020B0604020202020204" pitchFamily="34" charset="0"/>
                          </a:rPr>
                          <m:t>𝑡𝑎𝑛</m:t>
                        </m:r>
                        <m:r>
                          <a:rPr lang="en-US" sz="6600">
                            <a:latin typeface="Cambria Math" panose="02040503050406030204" pitchFamily="18" charset="0"/>
                            <a:ea typeface="Times New Roman" panose="02020603050405020304" pitchFamily="18" charset="0"/>
                            <a:cs typeface="Arial" panose="020B0604020202020204" pitchFamily="34" charset="0"/>
                          </a:rPr>
                          <m:t>  </m:t>
                        </m:r>
                      </m:e>
                      <m:sup>
                        <m:r>
                          <a:rPr lang="en-US" sz="6600" i="1">
                            <a:latin typeface="Cambria Math" panose="02040503050406030204" pitchFamily="18" charset="0"/>
                            <a:ea typeface="Times New Roman" panose="02020603050405020304" pitchFamily="18" charset="0"/>
                            <a:cs typeface="Arial" panose="020B0604020202020204" pitchFamily="34" charset="0"/>
                          </a:rPr>
                          <m:t>2</m:t>
                        </m:r>
                      </m:sup>
                    </m:sSup>
                    <m:d>
                      <m:dPr>
                        <m:ctrlPr>
                          <a:rPr lang="en-US" sz="6600" i="1">
                            <a:latin typeface="Cambria Math" panose="02040503050406030204" pitchFamily="18" charset="0"/>
                            <a:ea typeface="Times New Roman" panose="02020603050405020304" pitchFamily="18" charset="0"/>
                            <a:cs typeface="Arial" panose="020B0604020202020204" pitchFamily="34" charset="0"/>
                          </a:rPr>
                        </m:ctrlPr>
                      </m:dPr>
                      <m:e>
                        <m:r>
                          <a:rPr lang="en-US" sz="6600">
                            <a:latin typeface="Cambria Math" panose="02040503050406030204" pitchFamily="18" charset="0"/>
                            <a:ea typeface="Times New Roman" panose="02020603050405020304" pitchFamily="18" charset="0"/>
                            <a:cs typeface="Arial" panose="020B0604020202020204" pitchFamily="34" charset="0"/>
                          </a:rPr>
                          <m:t>45+</m:t>
                        </m:r>
                        <m:f>
                          <m:fPr>
                            <m:ctrlPr>
                              <a:rPr lang="en-US" sz="6600" i="1">
                                <a:latin typeface="Cambria Math" panose="02040503050406030204" pitchFamily="18" charset="0"/>
                                <a:ea typeface="Times New Roman" panose="02020603050405020304" pitchFamily="18" charset="0"/>
                                <a:cs typeface="Arial" panose="020B0604020202020204" pitchFamily="34" charset="0"/>
                              </a:rPr>
                            </m:ctrlPr>
                          </m:fPr>
                          <m:num>
                            <m:r>
                              <a:rPr lang="en-US" sz="6600" i="1">
                                <a:latin typeface="Cambria Math" panose="02040503050406030204" pitchFamily="18" charset="0"/>
                                <a:ea typeface="Times New Roman" panose="02020603050405020304" pitchFamily="18" charset="0"/>
                                <a:cs typeface="Arial" panose="020B0604020202020204" pitchFamily="34" charset="0"/>
                              </a:rPr>
                              <m:t> ∅</m:t>
                            </m:r>
                          </m:num>
                          <m:den>
                            <m:r>
                              <a:rPr lang="en-US" sz="6600" i="1">
                                <a:latin typeface="Cambria Math" panose="02040503050406030204" pitchFamily="18" charset="0"/>
                                <a:ea typeface="Times New Roman" panose="02020603050405020304" pitchFamily="18" charset="0"/>
                                <a:cs typeface="Arial" panose="020B0604020202020204" pitchFamily="34" charset="0"/>
                              </a:rPr>
                              <m:t>2</m:t>
                            </m:r>
                          </m:den>
                        </m:f>
                        <m:r>
                          <a:rPr lang="en-US" sz="6600">
                            <a:latin typeface="Cambria Math" panose="02040503050406030204" pitchFamily="18" charset="0"/>
                            <a:ea typeface="Times New Roman" panose="02020603050405020304" pitchFamily="18" charset="0"/>
                            <a:cs typeface="Arial" panose="020B0604020202020204" pitchFamily="34" charset="0"/>
                          </a:rPr>
                          <m:t> </m:t>
                        </m:r>
                      </m:e>
                    </m:d>
                    <m:r>
                      <a:rPr lang="en-US" sz="6600" i="1">
                        <a:latin typeface="Cambria Math" panose="02040503050406030204" pitchFamily="18" charset="0"/>
                        <a:ea typeface="Times New Roman" panose="02020603050405020304" pitchFamily="18" charset="0"/>
                        <a:cs typeface="Arial" panose="020B0604020202020204" pitchFamily="34" charset="0"/>
                      </a:rPr>
                      <m:t>∗</m:t>
                    </m:r>
                    <m:sSup>
                      <m:sSupPr>
                        <m:ctrlPr>
                          <a:rPr lang="en-US" sz="6600" i="1">
                            <a:latin typeface="Cambria Math" panose="02040503050406030204" pitchFamily="18" charset="0"/>
                            <a:ea typeface="Times New Roman" panose="02020603050405020304" pitchFamily="18" charset="0"/>
                            <a:cs typeface="Arial" panose="020B0604020202020204" pitchFamily="34" charset="0"/>
                          </a:rPr>
                        </m:ctrlPr>
                      </m:sSupPr>
                      <m:e>
                        <m:r>
                          <a:rPr lang="en-US" sz="6600" i="1">
                            <a:latin typeface="Cambria Math" panose="02040503050406030204" pitchFamily="18" charset="0"/>
                            <a:ea typeface="Times New Roman" panose="02020603050405020304" pitchFamily="18" charset="0"/>
                            <a:cs typeface="Arial" panose="020B0604020202020204" pitchFamily="34" charset="0"/>
                          </a:rPr>
                          <m:t>𝑒</m:t>
                        </m:r>
                      </m:e>
                      <m:sup>
                        <m:r>
                          <a:rPr lang="en-US" sz="6600" i="1">
                            <a:latin typeface="Cambria Math" panose="02040503050406030204" pitchFamily="18" charset="0"/>
                            <a:ea typeface="Times New Roman" panose="02020603050405020304" pitchFamily="18" charset="0"/>
                            <a:cs typeface="Arial" panose="020B0604020202020204" pitchFamily="34" charset="0"/>
                          </a:rPr>
                          <m:t>𝜋</m:t>
                        </m:r>
                        <m:r>
                          <a:rPr lang="en-US" sz="6600" i="1">
                            <a:latin typeface="Cambria Math" panose="02040503050406030204" pitchFamily="18" charset="0"/>
                            <a:ea typeface="Times New Roman" panose="02020603050405020304" pitchFamily="18" charset="0"/>
                            <a:cs typeface="Arial" panose="020B0604020202020204" pitchFamily="34" charset="0"/>
                          </a:rPr>
                          <m:t> </m:t>
                        </m:r>
                        <m:r>
                          <a:rPr lang="en-US" sz="6600" i="1">
                            <a:latin typeface="Cambria Math" panose="02040503050406030204" pitchFamily="18" charset="0"/>
                            <a:ea typeface="Times New Roman" panose="02020603050405020304" pitchFamily="18" charset="0"/>
                            <a:cs typeface="Arial" panose="020B0604020202020204" pitchFamily="34" charset="0"/>
                          </a:rPr>
                          <m:t>𝑡𝑎𝑛</m:t>
                        </m:r>
                      </m:sup>
                    </m:sSup>
                    <m:sSup>
                      <m:sSupPr>
                        <m:ctrlPr>
                          <a:rPr lang="en-US" sz="6600" i="1">
                            <a:latin typeface="Cambria Math" panose="02040503050406030204" pitchFamily="18" charset="0"/>
                            <a:ea typeface="Times New Roman" panose="02020603050405020304" pitchFamily="18" charset="0"/>
                            <a:cs typeface="Arial" panose="020B0604020202020204" pitchFamily="34" charset="0"/>
                          </a:rPr>
                        </m:ctrlPr>
                      </m:sSupPr>
                      <m:e>
                        <m:r>
                          <a:rPr lang="en-US" sz="6600">
                            <a:latin typeface="Cambria Math" panose="02040503050406030204" pitchFamily="18" charset="0"/>
                            <a:ea typeface="Times New Roman" panose="02020603050405020304" pitchFamily="18" charset="0"/>
                            <a:cs typeface="Arial" panose="020B0604020202020204" pitchFamily="34" charset="0"/>
                          </a:rPr>
                          <m:t>∅</m:t>
                        </m:r>
                      </m:e>
                      <m:sup>
                        <m:r>
                          <a:rPr lang="en-US" sz="6600" i="1">
                            <a:latin typeface="Cambria Math" panose="02040503050406030204" pitchFamily="18" charset="0"/>
                            <a:ea typeface="Times New Roman" panose="02020603050405020304" pitchFamily="18" charset="0"/>
                            <a:cs typeface="Arial" panose="020B0604020202020204" pitchFamily="34" charset="0"/>
                          </a:rPr>
                          <m:t>′</m:t>
                        </m:r>
                      </m:sup>
                    </m:sSup>
                    <m:r>
                      <a:rPr lang="en-US" sz="6600">
                        <a:latin typeface="Cambria Math" panose="02040503050406030204" pitchFamily="18" charset="0"/>
                        <a:ea typeface="Times New Roman" panose="02020603050405020304" pitchFamily="18" charset="0"/>
                        <a:cs typeface="Arial" panose="020B0604020202020204" pitchFamily="34" charset="0"/>
                      </a:rPr>
                      <m:t>                                </m:t>
                    </m:r>
                    <m:r>
                      <a:rPr lang="en-US" sz="6600" b="0" i="0">
                        <a:latin typeface="Cambria Math" panose="02040503050406030204" pitchFamily="18" charset="0"/>
                        <a:ea typeface="Times New Roman" panose="02020603050405020304" pitchFamily="18" charset="0"/>
                        <a:cs typeface="Arial" panose="020B0604020202020204" pitchFamily="34" charset="0"/>
                      </a:rPr>
                      <m:t>   </m:t>
                    </m:r>
                    <m:r>
                      <a:rPr lang="en-US" sz="6600">
                        <a:latin typeface="Cambria Math" panose="02040503050406030204" pitchFamily="18" charset="0"/>
                        <a:ea typeface="Times New Roman" panose="02020603050405020304" pitchFamily="18" charset="0"/>
                        <a:cs typeface="Arial" panose="020B0604020202020204" pitchFamily="34" charset="0"/>
                      </a:rPr>
                      <m:t>   3</m:t>
                    </m:r>
                    <m:r>
                      <a:rPr lang="en-US" sz="6600" b="0" i="0" smtClean="0">
                        <a:latin typeface="Cambria Math" panose="02040503050406030204" pitchFamily="18" charset="0"/>
                        <a:ea typeface="Times New Roman" panose="02020603050405020304" pitchFamily="18" charset="0"/>
                        <a:cs typeface="Arial" panose="020B0604020202020204" pitchFamily="34" charset="0"/>
                      </a:rPr>
                      <m:t>.</m:t>
                    </m:r>
                    <m:r>
                      <a:rPr lang="en-US" sz="6600">
                        <a:latin typeface="Cambria Math" panose="02040503050406030204" pitchFamily="18" charset="0"/>
                        <a:ea typeface="Times New Roman" panose="02020603050405020304" pitchFamily="18" charset="0"/>
                        <a:cs typeface="Arial" panose="020B0604020202020204" pitchFamily="34" charset="0"/>
                      </a:rPr>
                      <m:t>7</m:t>
                    </m:r>
                  </m:oMath>
                </a14:m>
                <a:endParaRPr lang="en-US" sz="6600" dirty="0">
                  <a:latin typeface="Times New Roman" panose="02020603050405020304" pitchFamily="18" charset="0"/>
                  <a:ea typeface="Times New Roman" panose="02020603050405020304" pitchFamily="18" charset="0"/>
                  <a:cs typeface="Arial" panose="020B0604020202020204" pitchFamily="34" charset="0"/>
                </a:endParaRPr>
              </a:p>
              <a:p>
                <a:pPr marL="400050" indent="-114300">
                  <a:lnSpc>
                    <a:spcPct val="150000"/>
                  </a:lnSpc>
                  <a:spcAft>
                    <a:spcPts val="1000"/>
                  </a:spcAft>
                </a:pPr>
                <a14:m>
                  <m:oMath xmlns:m="http://schemas.openxmlformats.org/officeDocument/2006/math">
                    <m:sSub>
                      <m:sSubPr>
                        <m:ctrlPr>
                          <a:rPr lang="en-US" sz="6600" b="1" i="1">
                            <a:solidFill>
                              <a:srgbClr val="CB0000"/>
                            </a:solidFill>
                            <a:latin typeface="Cambria Math" panose="02040503050406030204" pitchFamily="18" charset="0"/>
                            <a:ea typeface="Times New Roman" panose="02020603050405020304" pitchFamily="18" charset="0"/>
                            <a:cs typeface="Times New Roman Bold Italic" panose="02020703060505090304" pitchFamily="18" charset="0"/>
                          </a:rPr>
                        </m:ctrlPr>
                      </m:sSubPr>
                      <m:e>
                        <m:r>
                          <a:rPr lang="en-US" sz="6600" b="1" i="1">
                            <a:solidFill>
                              <a:srgbClr val="CB0000"/>
                            </a:solidFill>
                            <a:latin typeface="Cambria Math" panose="02040503050406030204" pitchFamily="18" charset="0"/>
                            <a:ea typeface="Times New Roman" panose="02020603050405020304" pitchFamily="18" charset="0"/>
                            <a:cs typeface="Times New Roman Bold Italic" panose="02020703060505090304" pitchFamily="18" charset="0"/>
                          </a:rPr>
                          <m:t>𝑵</m:t>
                        </m:r>
                      </m:e>
                      <m:sub>
                        <m:r>
                          <a:rPr lang="en-US" sz="6600" b="1" i="1">
                            <a:solidFill>
                              <a:srgbClr val="CB0000"/>
                            </a:solidFill>
                            <a:latin typeface="Cambria Math" panose="02040503050406030204" pitchFamily="18" charset="0"/>
                            <a:ea typeface="Times New Roman" panose="02020603050405020304" pitchFamily="18" charset="0"/>
                            <a:cs typeface="Times New Roman Bold Italic" panose="02020703060505090304" pitchFamily="18" charset="0"/>
                          </a:rPr>
                          <m:t>𝒄</m:t>
                        </m:r>
                      </m:sub>
                    </m:sSub>
                    <m:r>
                      <a:rPr lang="en-US" sz="6600">
                        <a:latin typeface="Cambria Math" panose="02040503050406030204" pitchFamily="18" charset="0"/>
                        <a:ea typeface="Times New Roman" panose="02020603050405020304" pitchFamily="18" charset="0"/>
                        <a:cs typeface="Arial" panose="020B0604020202020204" pitchFamily="34" charset="0"/>
                      </a:rPr>
                      <m:t>=</m:t>
                    </m:r>
                    <m:d>
                      <m:dPr>
                        <m:ctrlPr>
                          <a:rPr lang="en-US" sz="6600" i="1">
                            <a:latin typeface="Cambria Math" panose="02040503050406030204" pitchFamily="18" charset="0"/>
                            <a:ea typeface="Times New Roman" panose="02020603050405020304" pitchFamily="18" charset="0"/>
                            <a:cs typeface="Arial" panose="020B0604020202020204" pitchFamily="34" charset="0"/>
                          </a:rPr>
                        </m:ctrlPr>
                      </m:dPr>
                      <m:e>
                        <m:sSub>
                          <m:sSubPr>
                            <m:ctrlPr>
                              <a:rPr lang="en-US" sz="6600" i="1">
                                <a:latin typeface="Cambria Math" panose="02040503050406030204" pitchFamily="18" charset="0"/>
                                <a:ea typeface="Times New Roman" panose="02020603050405020304" pitchFamily="18" charset="0"/>
                                <a:cs typeface="Arial" panose="020B0604020202020204" pitchFamily="34" charset="0"/>
                              </a:rPr>
                            </m:ctrlPr>
                          </m:sSubPr>
                          <m:e>
                            <m:r>
                              <a:rPr lang="en-US" sz="6600" i="1">
                                <a:latin typeface="Cambria Math" panose="02040503050406030204" pitchFamily="18" charset="0"/>
                                <a:ea typeface="Times New Roman" panose="02020603050405020304" pitchFamily="18" charset="0"/>
                                <a:cs typeface="Arial" panose="020B0604020202020204" pitchFamily="34" charset="0"/>
                              </a:rPr>
                              <m:t>𝑁</m:t>
                            </m:r>
                          </m:e>
                          <m:sub>
                            <m:r>
                              <a:rPr lang="en-US" sz="6600" i="1">
                                <a:latin typeface="Cambria Math" panose="02040503050406030204" pitchFamily="18" charset="0"/>
                                <a:ea typeface="Times New Roman" panose="02020603050405020304" pitchFamily="18" charset="0"/>
                                <a:cs typeface="Arial" panose="020B0604020202020204" pitchFamily="34" charset="0"/>
                              </a:rPr>
                              <m:t>𝑞</m:t>
                            </m:r>
                          </m:sub>
                        </m:sSub>
                        <m:r>
                          <a:rPr lang="en-US" sz="6600" i="1">
                            <a:latin typeface="Cambria Math" panose="02040503050406030204" pitchFamily="18" charset="0"/>
                            <a:ea typeface="Times New Roman" panose="02020603050405020304" pitchFamily="18" charset="0"/>
                            <a:cs typeface="Arial" panose="020B0604020202020204" pitchFamily="34" charset="0"/>
                          </a:rPr>
                          <m:t>−</m:t>
                        </m:r>
                        <m:r>
                          <a:rPr lang="en-US" sz="6600">
                            <a:latin typeface="Cambria Math" panose="02040503050406030204" pitchFamily="18" charset="0"/>
                            <a:ea typeface="Times New Roman" panose="02020603050405020304" pitchFamily="18" charset="0"/>
                            <a:cs typeface="Arial" panose="020B0604020202020204" pitchFamily="34" charset="0"/>
                          </a:rPr>
                          <m:t>1</m:t>
                        </m:r>
                      </m:e>
                    </m:d>
                    <m:r>
                      <a:rPr lang="en-US" sz="6600" i="1">
                        <a:latin typeface="Cambria Math" panose="02040503050406030204" pitchFamily="18" charset="0"/>
                        <a:ea typeface="Times New Roman" panose="02020603050405020304" pitchFamily="18" charset="0"/>
                        <a:cs typeface="Arial" panose="020B0604020202020204" pitchFamily="34" charset="0"/>
                      </a:rPr>
                      <m:t> ∗</m:t>
                    </m:r>
                    <m:r>
                      <a:rPr lang="en-US" sz="6600" i="1">
                        <a:latin typeface="Cambria Math" panose="02040503050406030204" pitchFamily="18" charset="0"/>
                        <a:ea typeface="Times New Roman" panose="02020603050405020304" pitchFamily="18" charset="0"/>
                        <a:cs typeface="Arial" panose="020B0604020202020204" pitchFamily="34" charset="0"/>
                      </a:rPr>
                      <m:t>𝑐𝑜𝑡</m:t>
                    </m:r>
                    <m:r>
                      <a:rPr lang="en-US" sz="6600" i="1">
                        <a:latin typeface="Cambria Math" panose="02040503050406030204" pitchFamily="18" charset="0"/>
                        <a:ea typeface="Times New Roman" panose="02020603050405020304" pitchFamily="18" charset="0"/>
                        <a:cs typeface="Arial" panose="020B0604020202020204" pitchFamily="34" charset="0"/>
                      </a:rPr>
                      <m:t>∅</m:t>
                    </m:r>
                    <m:r>
                      <a:rPr lang="en-US" sz="6600">
                        <a:latin typeface="Cambria Math" panose="02040503050406030204" pitchFamily="18" charset="0"/>
                        <a:ea typeface="Times New Roman" panose="02020603050405020304" pitchFamily="18" charset="0"/>
                        <a:cs typeface="Arial" panose="020B0604020202020204" pitchFamily="34" charset="0"/>
                      </a:rPr>
                      <m:t>              </m:t>
                    </m:r>
                    <m:r>
                      <m:rPr>
                        <m:sty m:val="p"/>
                      </m:rPr>
                      <a:rPr lang="en-US" sz="6600">
                        <a:latin typeface="Cambria Math" panose="02040503050406030204" pitchFamily="18" charset="0"/>
                        <a:ea typeface="Times New Roman" panose="02020603050405020304" pitchFamily="18" charset="0"/>
                        <a:cs typeface="Arial" panose="020B0604020202020204" pitchFamily="34" charset="0"/>
                      </a:rPr>
                      <m:t>for</m:t>
                    </m:r>
                    <m:r>
                      <a:rPr lang="en-US" sz="6600">
                        <a:latin typeface="Cambria Math" panose="02040503050406030204" pitchFamily="18" charset="0"/>
                        <a:ea typeface="Times New Roman" panose="02020603050405020304" pitchFamily="18" charset="0"/>
                        <a:cs typeface="Arial" panose="020B0604020202020204" pitchFamily="34" charset="0"/>
                      </a:rPr>
                      <m:t> </m:t>
                    </m:r>
                    <m:sSup>
                      <m:sSupPr>
                        <m:ctrlPr>
                          <a:rPr lang="en-US" sz="6600" i="1">
                            <a:latin typeface="Cambria Math" panose="02040503050406030204" pitchFamily="18" charset="0"/>
                            <a:ea typeface="Times New Roman" panose="02020603050405020304" pitchFamily="18" charset="0"/>
                            <a:cs typeface="Arial" panose="020B0604020202020204" pitchFamily="34" charset="0"/>
                          </a:rPr>
                        </m:ctrlPr>
                      </m:sSupPr>
                      <m:e>
                        <m:r>
                          <a:rPr lang="en-US" sz="6600">
                            <a:latin typeface="Cambria Math" panose="02040503050406030204" pitchFamily="18" charset="0"/>
                            <a:ea typeface="Times New Roman" panose="02020603050405020304" pitchFamily="18" charset="0"/>
                            <a:cs typeface="Arial" panose="020B0604020202020204" pitchFamily="34" charset="0"/>
                          </a:rPr>
                          <m:t>∅</m:t>
                        </m:r>
                      </m:e>
                      <m:sup>
                        <m:r>
                          <a:rPr lang="en-US" sz="6600" i="1">
                            <a:latin typeface="Cambria Math" panose="02040503050406030204" pitchFamily="18" charset="0"/>
                            <a:ea typeface="Times New Roman" panose="02020603050405020304" pitchFamily="18" charset="0"/>
                            <a:cs typeface="Arial" panose="020B0604020202020204" pitchFamily="34" charset="0"/>
                          </a:rPr>
                          <m:t>′</m:t>
                        </m:r>
                      </m:sup>
                    </m:sSup>
                    <m:r>
                      <a:rPr lang="en-US" sz="6600">
                        <a:latin typeface="Cambria Math" panose="02040503050406030204" pitchFamily="18" charset="0"/>
                        <a:ea typeface="Times New Roman" panose="02020603050405020304" pitchFamily="18" charset="0"/>
                        <a:cs typeface="Arial" panose="020B0604020202020204" pitchFamily="34" charset="0"/>
                      </a:rPr>
                      <m:t>&gt;0               </m:t>
                    </m:r>
                    <m:r>
                      <a:rPr lang="en-US" sz="6600" b="0" i="0" smtClean="0">
                        <a:latin typeface="Cambria Math" panose="02040503050406030204" pitchFamily="18" charset="0"/>
                        <a:ea typeface="Times New Roman" panose="02020603050405020304" pitchFamily="18" charset="0"/>
                        <a:cs typeface="Arial" panose="020B0604020202020204" pitchFamily="34" charset="0"/>
                      </a:rPr>
                      <m:t>     </m:t>
                    </m:r>
                    <m:r>
                      <a:rPr lang="en-US" sz="6600">
                        <a:latin typeface="Cambria Math" panose="02040503050406030204" pitchFamily="18" charset="0"/>
                        <a:ea typeface="Times New Roman" panose="02020603050405020304" pitchFamily="18" charset="0"/>
                        <a:cs typeface="Arial" panose="020B0604020202020204" pitchFamily="34" charset="0"/>
                      </a:rPr>
                      <m:t>     3</m:t>
                    </m:r>
                    <m:r>
                      <a:rPr lang="en-US" sz="6600" b="0" i="0" smtClean="0">
                        <a:latin typeface="Cambria Math" panose="02040503050406030204" pitchFamily="18" charset="0"/>
                        <a:ea typeface="Times New Roman" panose="02020603050405020304" pitchFamily="18" charset="0"/>
                        <a:cs typeface="Arial" panose="020B0604020202020204" pitchFamily="34" charset="0"/>
                      </a:rPr>
                      <m:t>.</m:t>
                    </m:r>
                    <m:r>
                      <a:rPr lang="en-US" sz="6600">
                        <a:latin typeface="Cambria Math" panose="02040503050406030204" pitchFamily="18" charset="0"/>
                        <a:ea typeface="Times New Roman" panose="02020603050405020304" pitchFamily="18" charset="0"/>
                        <a:cs typeface="Arial" panose="020B0604020202020204" pitchFamily="34" charset="0"/>
                      </a:rPr>
                      <m:t>8 </m:t>
                    </m:r>
                    <m:r>
                      <a:rPr lang="en-US" sz="6600" i="1">
                        <a:latin typeface="Cambria Math" panose="02040503050406030204" pitchFamily="18" charset="0"/>
                        <a:ea typeface="Times New Roman" panose="02020603050405020304" pitchFamily="18" charset="0"/>
                        <a:cs typeface="Arial" panose="020B0604020202020204" pitchFamily="34" charset="0"/>
                      </a:rPr>
                      <m:t>  </m:t>
                    </m:r>
                  </m:oMath>
                </a14:m>
                <a:endParaRPr lang="en-US" sz="6600" dirty="0">
                  <a:latin typeface="Times New Roman" panose="02020603050405020304" pitchFamily="18" charset="0"/>
                  <a:ea typeface="Times New Roman" panose="02020603050405020304" pitchFamily="18" charset="0"/>
                  <a:cs typeface="Arial" panose="020B0604020202020204" pitchFamily="34" charset="0"/>
                </a:endParaRPr>
              </a:p>
              <a:p>
                <a:pPr marL="400050" indent="-114300">
                  <a:lnSpc>
                    <a:spcPct val="150000"/>
                  </a:lnSpc>
                  <a:spcAft>
                    <a:spcPts val="1000"/>
                  </a:spcAft>
                </a:pPr>
                <a14:m>
                  <m:oMath xmlns:m="http://schemas.openxmlformats.org/officeDocument/2006/math">
                    <m:sSub>
                      <m:sSubPr>
                        <m:ctrlPr>
                          <a:rPr lang="en-US" sz="6600" b="1" i="1">
                            <a:solidFill>
                              <a:srgbClr val="CB0000"/>
                            </a:solidFill>
                            <a:latin typeface="Cambria Math" panose="02040503050406030204" pitchFamily="18" charset="0"/>
                            <a:ea typeface="Times New Roman" panose="02020603050405020304" pitchFamily="18" charset="0"/>
                            <a:cs typeface="Times New Roman Bold Italic" panose="02020703060505090304" pitchFamily="18" charset="0"/>
                          </a:rPr>
                        </m:ctrlPr>
                      </m:sSubPr>
                      <m:e>
                        <m:r>
                          <a:rPr lang="en-US" sz="6600" b="1" i="1">
                            <a:solidFill>
                              <a:srgbClr val="CB0000"/>
                            </a:solidFill>
                            <a:latin typeface="Cambria Math" panose="02040503050406030204" pitchFamily="18" charset="0"/>
                            <a:ea typeface="Times New Roman" panose="02020603050405020304" pitchFamily="18" charset="0"/>
                            <a:cs typeface="Times New Roman Bold Italic" panose="02020703060505090304" pitchFamily="18" charset="0"/>
                          </a:rPr>
                          <m:t>𝑵</m:t>
                        </m:r>
                      </m:e>
                      <m:sub>
                        <m:r>
                          <a:rPr lang="en-US" sz="6600" b="1" i="1">
                            <a:solidFill>
                              <a:srgbClr val="CB0000"/>
                            </a:solidFill>
                            <a:latin typeface="Cambria Math" panose="02040503050406030204" pitchFamily="18" charset="0"/>
                            <a:ea typeface="Times New Roman" panose="02020603050405020304" pitchFamily="18" charset="0"/>
                            <a:cs typeface="Times New Roman Bold Italic" panose="02020703060505090304" pitchFamily="18" charset="0"/>
                          </a:rPr>
                          <m:t>𝒄</m:t>
                        </m:r>
                      </m:sub>
                    </m:sSub>
                    <m:r>
                      <a:rPr lang="en-US" sz="6600">
                        <a:latin typeface="Cambria Math" panose="02040503050406030204" pitchFamily="18" charset="0"/>
                        <a:ea typeface="Times New Roman" panose="02020603050405020304" pitchFamily="18" charset="0"/>
                        <a:cs typeface="Arial" panose="020B0604020202020204" pitchFamily="34" charset="0"/>
                      </a:rPr>
                      <m:t>=</m:t>
                    </m:r>
                    <m:r>
                      <a:rPr lang="en-US" sz="6600" i="1">
                        <a:latin typeface="Cambria Math" panose="02040503050406030204" pitchFamily="18" charset="0"/>
                        <a:ea typeface="Times New Roman" panose="02020603050405020304" pitchFamily="18" charset="0"/>
                        <a:cs typeface="Arial" panose="020B0604020202020204" pitchFamily="34" charset="0"/>
                      </a:rPr>
                      <m:t>5.14               </m:t>
                    </m:r>
                    <m:r>
                      <a:rPr lang="en-US" sz="6600">
                        <a:latin typeface="Cambria Math" panose="02040503050406030204" pitchFamily="18" charset="0"/>
                        <a:ea typeface="Times New Roman" panose="02020603050405020304" pitchFamily="18" charset="0"/>
                        <a:cs typeface="Arial" panose="020B0604020202020204" pitchFamily="34" charset="0"/>
                      </a:rPr>
                      <m:t>                     </m:t>
                    </m:r>
                    <m:r>
                      <m:rPr>
                        <m:sty m:val="p"/>
                      </m:rPr>
                      <a:rPr lang="en-US" sz="6600">
                        <a:latin typeface="Cambria Math" panose="02040503050406030204" pitchFamily="18" charset="0"/>
                        <a:ea typeface="Times New Roman" panose="02020603050405020304" pitchFamily="18" charset="0"/>
                        <a:cs typeface="Arial" panose="020B0604020202020204" pitchFamily="34" charset="0"/>
                      </a:rPr>
                      <m:t>for</m:t>
                    </m:r>
                    <m:r>
                      <a:rPr lang="en-US" sz="6600">
                        <a:latin typeface="Cambria Math" panose="02040503050406030204" pitchFamily="18" charset="0"/>
                        <a:ea typeface="Times New Roman" panose="02020603050405020304" pitchFamily="18" charset="0"/>
                        <a:cs typeface="Arial" panose="020B0604020202020204" pitchFamily="34" charset="0"/>
                      </a:rPr>
                      <m:t> </m:t>
                    </m:r>
                    <m:sSup>
                      <m:sSupPr>
                        <m:ctrlPr>
                          <a:rPr lang="en-US" sz="6600" i="1">
                            <a:latin typeface="Cambria Math" panose="02040503050406030204" pitchFamily="18" charset="0"/>
                            <a:ea typeface="Times New Roman" panose="02020603050405020304" pitchFamily="18" charset="0"/>
                            <a:cs typeface="Arial" panose="020B0604020202020204" pitchFamily="34" charset="0"/>
                          </a:rPr>
                        </m:ctrlPr>
                      </m:sSupPr>
                      <m:e>
                        <m:r>
                          <a:rPr lang="en-US" sz="6600">
                            <a:latin typeface="Cambria Math" panose="02040503050406030204" pitchFamily="18" charset="0"/>
                            <a:ea typeface="Times New Roman" panose="02020603050405020304" pitchFamily="18" charset="0"/>
                            <a:cs typeface="Arial" panose="020B0604020202020204" pitchFamily="34" charset="0"/>
                          </a:rPr>
                          <m:t>∅</m:t>
                        </m:r>
                      </m:e>
                      <m:sup>
                        <m:r>
                          <a:rPr lang="en-US" sz="6600" i="1">
                            <a:latin typeface="Cambria Math" panose="02040503050406030204" pitchFamily="18" charset="0"/>
                            <a:ea typeface="Times New Roman" panose="02020603050405020304" pitchFamily="18" charset="0"/>
                            <a:cs typeface="Arial" panose="020B0604020202020204" pitchFamily="34" charset="0"/>
                          </a:rPr>
                          <m:t>′</m:t>
                        </m:r>
                      </m:sup>
                    </m:sSup>
                    <m:r>
                      <a:rPr lang="en-US" sz="6600">
                        <a:latin typeface="Cambria Math" panose="02040503050406030204" pitchFamily="18" charset="0"/>
                        <a:ea typeface="Times New Roman" panose="02020603050405020304" pitchFamily="18" charset="0"/>
                        <a:cs typeface="Arial" panose="020B0604020202020204" pitchFamily="34" charset="0"/>
                      </a:rPr>
                      <m:t>=0</m:t>
                    </m:r>
                  </m:oMath>
                </a14:m>
                <a:endParaRPr lang="en-US" sz="6600" dirty="0">
                  <a:latin typeface="Times New Roman" panose="02020603050405020304" pitchFamily="18" charset="0"/>
                  <a:ea typeface="Times New Roman" panose="02020603050405020304" pitchFamily="18" charset="0"/>
                  <a:cs typeface="Arial" panose="020B0604020202020204" pitchFamily="34" charset="0"/>
                </a:endParaRPr>
              </a:p>
              <a:p>
                <a:pPr marL="400050" indent="-114300">
                  <a:lnSpc>
                    <a:spcPct val="150000"/>
                  </a:lnSpc>
                  <a:spcAft>
                    <a:spcPts val="1000"/>
                  </a:spcAft>
                </a:pPr>
                <a:r>
                  <a:rPr lang="en-US" sz="6600" dirty="0">
                    <a:latin typeface="Times New Roman" panose="02020603050405020304" pitchFamily="18" charset="0"/>
                    <a:ea typeface="Times New Roman" panose="02020603050405020304" pitchFamily="18" charset="0"/>
                    <a:cs typeface="Arial" panose="020B0604020202020204" pitchFamily="34" charset="0"/>
                  </a:rPr>
                  <a:t> </a:t>
                </a:r>
                <a14:m>
                  <m:oMath xmlns:m="http://schemas.openxmlformats.org/officeDocument/2006/math">
                    <m:sSub>
                      <m:sSubPr>
                        <m:ctrlPr>
                          <a:rPr lang="en-US" sz="6600" b="1" i="1" smtClean="0">
                            <a:solidFill>
                              <a:srgbClr val="CB0000"/>
                            </a:solidFill>
                            <a:latin typeface="Cambria Math" panose="02040503050406030204" pitchFamily="18" charset="0"/>
                            <a:cs typeface="Times New Roman Bold Italic" panose="02020703060505090304" pitchFamily="18" charset="0"/>
                          </a:rPr>
                        </m:ctrlPr>
                      </m:sSubPr>
                      <m:e>
                        <m:r>
                          <a:rPr lang="en-US" sz="6600" b="1" i="1">
                            <a:solidFill>
                              <a:srgbClr val="CB0000"/>
                            </a:solidFill>
                            <a:latin typeface="Cambria Math" panose="02040503050406030204" pitchFamily="18" charset="0"/>
                            <a:ea typeface="Times New Roman" panose="02020603050405020304" pitchFamily="18" charset="0"/>
                            <a:cs typeface="Times New Roman Bold Italic" panose="02020703060505090304" pitchFamily="18" charset="0"/>
                          </a:rPr>
                          <m:t>𝑵</m:t>
                        </m:r>
                      </m:e>
                      <m:sub>
                        <m:r>
                          <a:rPr lang="en-US" sz="6600" b="1" i="1">
                            <a:solidFill>
                              <a:srgbClr val="CB0000"/>
                            </a:solidFill>
                            <a:latin typeface="Cambria Math" panose="02040503050406030204" pitchFamily="18" charset="0"/>
                            <a:ea typeface="Times New Roman" panose="02020603050405020304" pitchFamily="18" charset="0"/>
                            <a:cs typeface="Times New Roman Bold Italic" panose="02020703060505090304" pitchFamily="18" charset="0"/>
                          </a:rPr>
                          <m:t>𝜸</m:t>
                        </m:r>
                      </m:sub>
                    </m:sSub>
                    <m:r>
                      <a:rPr lang="en-US" sz="6600">
                        <a:latin typeface="Cambria Math" panose="02040503050406030204" pitchFamily="18" charset="0"/>
                        <a:ea typeface="Times New Roman" panose="02020603050405020304" pitchFamily="18" charset="0"/>
                        <a:cs typeface="Arial" panose="020B0604020202020204" pitchFamily="34" charset="0"/>
                      </a:rPr>
                      <m:t>=</m:t>
                    </m:r>
                    <m:r>
                      <a:rPr lang="en-US" sz="6600" b="0" i="0" smtClean="0">
                        <a:latin typeface="Cambria Math" panose="02040503050406030204" pitchFamily="18" charset="0"/>
                        <a:ea typeface="Times New Roman" panose="02020603050405020304" pitchFamily="18" charset="0"/>
                        <a:cs typeface="Arial" panose="020B0604020202020204" pitchFamily="34" charset="0"/>
                      </a:rPr>
                      <m:t>1.5 </m:t>
                    </m:r>
                    <m:d>
                      <m:dPr>
                        <m:ctrlPr>
                          <a:rPr lang="en-US" sz="6600" i="1">
                            <a:latin typeface="Cambria Math" panose="02040503050406030204" pitchFamily="18" charset="0"/>
                          </a:rPr>
                        </m:ctrlPr>
                      </m:dPr>
                      <m:e>
                        <m:sSub>
                          <m:sSubPr>
                            <m:ctrlPr>
                              <a:rPr lang="en-US" sz="6600" i="1">
                                <a:latin typeface="Cambria Math" panose="02040503050406030204" pitchFamily="18" charset="0"/>
                              </a:rPr>
                            </m:ctrlPr>
                          </m:sSubPr>
                          <m:e>
                            <m:r>
                              <a:rPr lang="en-US" sz="6600" i="1">
                                <a:latin typeface="Cambria Math" panose="02040503050406030204" pitchFamily="18" charset="0"/>
                                <a:ea typeface="Times New Roman" panose="02020603050405020304" pitchFamily="18" charset="0"/>
                                <a:cs typeface="Arial" panose="020B0604020202020204" pitchFamily="34" charset="0"/>
                              </a:rPr>
                              <m:t>𝑁</m:t>
                            </m:r>
                          </m:e>
                          <m:sub>
                            <m:r>
                              <a:rPr lang="en-US" sz="6600" i="1">
                                <a:latin typeface="Cambria Math" panose="02040503050406030204" pitchFamily="18" charset="0"/>
                                <a:ea typeface="Times New Roman" panose="02020603050405020304" pitchFamily="18" charset="0"/>
                                <a:cs typeface="Arial" panose="020B0604020202020204" pitchFamily="34" charset="0"/>
                              </a:rPr>
                              <m:t>𝑞</m:t>
                            </m:r>
                          </m:sub>
                        </m:sSub>
                        <m:r>
                          <a:rPr lang="en-US" sz="6600" i="1">
                            <a:latin typeface="Cambria Math" panose="02040503050406030204" pitchFamily="18" charset="0"/>
                            <a:ea typeface="Times New Roman" panose="02020603050405020304" pitchFamily="18" charset="0"/>
                            <a:cs typeface="Arial" panose="020B0604020202020204" pitchFamily="34" charset="0"/>
                          </a:rPr>
                          <m:t>−</m:t>
                        </m:r>
                        <m:r>
                          <a:rPr lang="en-US" sz="6600">
                            <a:latin typeface="Cambria Math" panose="02040503050406030204" pitchFamily="18" charset="0"/>
                            <a:ea typeface="Times New Roman" panose="02020603050405020304" pitchFamily="18" charset="0"/>
                            <a:cs typeface="Arial" panose="020B0604020202020204" pitchFamily="34" charset="0"/>
                          </a:rPr>
                          <m:t>1</m:t>
                        </m:r>
                      </m:e>
                    </m:d>
                    <m:r>
                      <a:rPr lang="en-US" sz="6600" i="1">
                        <a:latin typeface="Cambria Math" panose="02040503050406030204" pitchFamily="18" charset="0"/>
                        <a:ea typeface="Times New Roman" panose="02020603050405020304" pitchFamily="18" charset="0"/>
                        <a:cs typeface="Arial" panose="020B0604020202020204" pitchFamily="34" charset="0"/>
                      </a:rPr>
                      <m:t> </m:t>
                    </m:r>
                    <m:r>
                      <a:rPr lang="en-US" sz="6600" i="1">
                        <a:latin typeface="Cambria Math" panose="02040503050406030204" pitchFamily="18" charset="0"/>
                        <a:ea typeface="Times New Roman" panose="02020603050405020304" pitchFamily="18" charset="0"/>
                        <a:cs typeface="Arial" panose="020B0604020202020204" pitchFamily="34" charset="0"/>
                      </a:rPr>
                      <m:t>𝑡𝑎𝑛</m:t>
                    </m:r>
                    <m:sSup>
                      <m:sSupPr>
                        <m:ctrlPr>
                          <a:rPr lang="en-US" sz="6600" i="1">
                            <a:latin typeface="Cambria Math" panose="02040503050406030204" pitchFamily="18" charset="0"/>
                          </a:rPr>
                        </m:ctrlPr>
                      </m:sSupPr>
                      <m:e>
                        <m:r>
                          <a:rPr lang="en-US" sz="6600">
                            <a:solidFill>
                              <a:srgbClr val="FF0000"/>
                            </a:solidFill>
                            <a:latin typeface="Cambria Math" panose="02040503050406030204" pitchFamily="18" charset="0"/>
                            <a:ea typeface="Times New Roman" panose="02020603050405020304" pitchFamily="18" charset="0"/>
                            <a:cs typeface="Arial" panose="020B0604020202020204" pitchFamily="34" charset="0"/>
                          </a:rPr>
                          <m:t> </m:t>
                        </m:r>
                        <m:r>
                          <a:rPr lang="en-US" sz="6600">
                            <a:latin typeface="Cambria Math" panose="02040503050406030204" pitchFamily="18" charset="0"/>
                            <a:ea typeface="Times New Roman" panose="02020603050405020304" pitchFamily="18" charset="0"/>
                            <a:cs typeface="Arial" panose="020B0604020202020204" pitchFamily="34" charset="0"/>
                          </a:rPr>
                          <m:t>∅</m:t>
                        </m:r>
                      </m:e>
                      <m:sup>
                        <m:r>
                          <a:rPr lang="en-US" sz="6600" i="1">
                            <a:latin typeface="Cambria Math" panose="02040503050406030204" pitchFamily="18" charset="0"/>
                            <a:ea typeface="Times New Roman" panose="02020603050405020304" pitchFamily="18" charset="0"/>
                            <a:cs typeface="Arial" panose="020B0604020202020204" pitchFamily="34" charset="0"/>
                          </a:rPr>
                          <m:t>′</m:t>
                        </m:r>
                      </m:sup>
                    </m:sSup>
                    <m:r>
                      <a:rPr lang="en-US" sz="6600">
                        <a:latin typeface="Cambria Math" panose="02040503050406030204" pitchFamily="18" charset="0"/>
                        <a:ea typeface="Times New Roman" panose="02020603050405020304" pitchFamily="18" charset="0"/>
                        <a:cs typeface="Arial" panose="020B0604020202020204" pitchFamily="34" charset="0"/>
                      </a:rPr>
                      <m:t>                                                </m:t>
                    </m:r>
                    <m:r>
                      <a:rPr lang="en-US" sz="6600" b="0" i="0" smtClean="0">
                        <a:latin typeface="Cambria Math" panose="02040503050406030204" pitchFamily="18" charset="0"/>
                        <a:ea typeface="Times New Roman" panose="02020603050405020304" pitchFamily="18" charset="0"/>
                        <a:cs typeface="Arial" panose="020B0604020202020204" pitchFamily="34" charset="0"/>
                      </a:rPr>
                      <m:t> </m:t>
                    </m:r>
                    <m:r>
                      <a:rPr lang="en-US" sz="6600" i="1">
                        <a:latin typeface="Cambria Math" panose="02040503050406030204" pitchFamily="18" charset="0"/>
                        <a:ea typeface="Times New Roman" panose="02020603050405020304" pitchFamily="18" charset="0"/>
                        <a:cs typeface="Arial" panose="020B0604020202020204" pitchFamily="34" charset="0"/>
                      </a:rPr>
                      <m:t>3</m:t>
                    </m:r>
                    <m:r>
                      <a:rPr lang="en-US" sz="6600" b="0" i="1" smtClean="0">
                        <a:latin typeface="Cambria Math" panose="02040503050406030204" pitchFamily="18" charset="0"/>
                        <a:ea typeface="Times New Roman" panose="02020603050405020304" pitchFamily="18" charset="0"/>
                        <a:cs typeface="Arial" panose="020B0604020202020204" pitchFamily="34" charset="0"/>
                      </a:rPr>
                      <m:t>.</m:t>
                    </m:r>
                    <m:r>
                      <a:rPr lang="en-US" sz="6600" b="0" i="1" smtClean="0">
                        <a:latin typeface="Cambria Math" panose="02040503050406030204" pitchFamily="18" charset="0"/>
                        <a:ea typeface="Times New Roman" panose="02020603050405020304" pitchFamily="18" charset="0"/>
                        <a:cs typeface="Arial" panose="020B0604020202020204" pitchFamily="34" charset="0"/>
                      </a:rPr>
                      <m:t>10</m:t>
                    </m:r>
                  </m:oMath>
                </a14:m>
                <a:endParaRPr lang="en-US" sz="6600" dirty="0"/>
              </a:p>
              <a:p>
                <a:pPr algn="just">
                  <a:lnSpc>
                    <a:spcPct val="170000"/>
                  </a:lnSpc>
                  <a:buNone/>
                </a:pPr>
                <a:r>
                  <a:rPr lang="en-GB" sz="6400" dirty="0" smtClean="0"/>
                  <a:t>c= cohesion of the soil ,q or q</a:t>
                </a:r>
                <a:r>
                  <a:rPr lang="en-GB" sz="6400" dirty="0" smtClean="0">
                    <a:sym typeface="Symbol"/>
                  </a:rPr>
                  <a:t></a:t>
                </a:r>
                <a:r>
                  <a:rPr lang="en-GB" sz="6400" dirty="0" smtClean="0"/>
                  <a:t>= overburden pressure at footing base,</a:t>
                </a:r>
                <a:r>
                  <a:rPr lang="en-GB" sz="6400" dirty="0" smtClean="0">
                    <a:sym typeface="Symbol"/>
                  </a:rPr>
                  <a:t/>
                </a:r>
              </a:p>
              <a:p>
                <a:pPr algn="just">
                  <a:lnSpc>
                    <a:spcPct val="170000"/>
                  </a:lnSpc>
                  <a:buNone/>
                </a:pPr>
                <a:r>
                  <a:rPr lang="en-GB" sz="6400" dirty="0" smtClean="0">
                    <a:sym typeface="Symbol"/>
                  </a:rPr>
                  <a:t> </a:t>
                </a:r>
                <a:r>
                  <a:rPr lang="en-GB" sz="6400" dirty="0" smtClean="0"/>
                  <a:t> or </a:t>
                </a:r>
                <a:r>
                  <a:rPr lang="en-GB" sz="6400" dirty="0" smtClean="0">
                    <a:sym typeface="Symbol"/>
                  </a:rPr>
                  <a:t></a:t>
                </a:r>
                <a:r>
                  <a:rPr lang="en-GB" sz="6400" dirty="0" smtClean="0"/>
                  <a:t> = density of foundation soil   </a:t>
                </a:r>
              </a:p>
              <a:p>
                <a:pPr algn="just">
                  <a:lnSpc>
                    <a:spcPct val="170000"/>
                  </a:lnSpc>
                  <a:buNone/>
                </a:pPr>
                <a:r>
                  <a:rPr lang="en-GB" sz="6400" dirty="0" smtClean="0"/>
                  <a:t> B</a:t>
                </a:r>
                <a:r>
                  <a:rPr lang="en-GB" sz="6400" dirty="0" smtClean="0">
                    <a:sym typeface="Symbol"/>
                  </a:rPr>
                  <a:t></a:t>
                </a:r>
                <a:r>
                  <a:rPr lang="en-GB" sz="6400" dirty="0" smtClean="0"/>
                  <a:t> = least dimension of the footing (width)</a:t>
                </a:r>
                <a:endParaRPr lang="en-US" sz="6400" dirty="0" smtClean="0"/>
              </a:p>
              <a:p>
                <a:pPr algn="just">
                  <a:lnSpc>
                    <a:spcPct val="170000"/>
                  </a:lnSpc>
                  <a:buNone/>
                </a:pPr>
                <a:r>
                  <a:rPr lang="en-GB" sz="6400" dirty="0" smtClean="0"/>
                  <a:t>       s</a:t>
                </a:r>
                <a:r>
                  <a:rPr lang="en-GB" sz="6400" baseline="-25000" dirty="0" smtClean="0"/>
                  <a:t>c, </a:t>
                </a:r>
                <a:r>
                  <a:rPr lang="en-GB" sz="6400" dirty="0" smtClean="0"/>
                  <a:t>d</a:t>
                </a:r>
                <a:r>
                  <a:rPr lang="en-GB" sz="6400" baseline="-25000" dirty="0" smtClean="0"/>
                  <a:t>c, </a:t>
                </a:r>
                <a:r>
                  <a:rPr lang="en-GB" sz="6400" dirty="0" smtClean="0"/>
                  <a:t>i</a:t>
                </a:r>
                <a:r>
                  <a:rPr lang="en-GB" sz="6400" baseline="-25000" dirty="0" smtClean="0"/>
                  <a:t>c ,</a:t>
                </a:r>
                <a:r>
                  <a:rPr lang="en-GB" sz="6400" dirty="0" smtClean="0"/>
                  <a:t>g</a:t>
                </a:r>
                <a:r>
                  <a:rPr lang="en-GB" sz="6400" baseline="-25000" dirty="0" smtClean="0"/>
                  <a:t>c</a:t>
                </a:r>
                <a:r>
                  <a:rPr lang="en-GB" sz="6400" dirty="0" smtClean="0"/>
                  <a:t> ,b</a:t>
                </a:r>
                <a:r>
                  <a:rPr lang="en-GB" sz="6400" baseline="-25000" dirty="0" smtClean="0"/>
                  <a:t>c ,</a:t>
                </a:r>
                <a:r>
                  <a:rPr lang="en-GB" sz="6400" dirty="0" smtClean="0"/>
                  <a:t>s</a:t>
                </a:r>
                <a:r>
                  <a:rPr lang="en-GB" sz="6400" baseline="-25000" dirty="0" smtClean="0"/>
                  <a:t>q, </a:t>
                </a:r>
                <a:r>
                  <a:rPr lang="en-GB" sz="6400" dirty="0" smtClean="0"/>
                  <a:t>d</a:t>
                </a:r>
                <a:r>
                  <a:rPr lang="en-GB" sz="6400" baseline="-25000" dirty="0" smtClean="0"/>
                  <a:t>q, </a:t>
                </a:r>
                <a:r>
                  <a:rPr lang="en-GB" sz="6400" dirty="0" smtClean="0"/>
                  <a:t>i</a:t>
                </a:r>
                <a:r>
                  <a:rPr lang="en-GB" sz="6400" baseline="-25000" dirty="0" smtClean="0"/>
                  <a:t>q ,</a:t>
                </a:r>
                <a:r>
                  <a:rPr lang="en-GB" sz="6400" dirty="0" smtClean="0"/>
                  <a:t>g</a:t>
                </a:r>
                <a:r>
                  <a:rPr lang="en-GB" sz="6400" baseline="-25000" dirty="0" smtClean="0"/>
                  <a:t>q,</a:t>
                </a:r>
                <a:r>
                  <a:rPr lang="en-GB" sz="6400" dirty="0" smtClean="0"/>
                  <a:t> b</a:t>
                </a:r>
                <a:r>
                  <a:rPr lang="en-GB" sz="6400" baseline="-25000" dirty="0" smtClean="0"/>
                  <a:t>q, ,</a:t>
                </a:r>
                <a:r>
                  <a:rPr lang="en-GB" sz="6400" dirty="0" smtClean="0"/>
                  <a:t>s</a:t>
                </a:r>
                <a:r>
                  <a:rPr lang="en-GB" sz="6400" baseline="-25000" dirty="0" smtClean="0">
                    <a:sym typeface="Symbol"/>
                  </a:rPr>
                  <a:t></a:t>
                </a:r>
                <a:r>
                  <a:rPr lang="en-GB" sz="6400" baseline="-25000" dirty="0" smtClean="0"/>
                  <a:t> ,</a:t>
                </a:r>
                <a:r>
                  <a:rPr lang="en-GB" sz="6400" dirty="0" smtClean="0"/>
                  <a:t>d</a:t>
                </a:r>
                <a:r>
                  <a:rPr lang="en-GB" sz="6400" baseline="-25000" dirty="0" smtClean="0">
                    <a:sym typeface="Symbol"/>
                  </a:rPr>
                  <a:t></a:t>
                </a:r>
                <a:r>
                  <a:rPr lang="en-GB" sz="6400" baseline="-25000" dirty="0" smtClean="0"/>
                  <a:t>, </a:t>
                </a:r>
                <a:r>
                  <a:rPr lang="en-GB" sz="6400" dirty="0" smtClean="0"/>
                  <a:t>i</a:t>
                </a:r>
                <a:r>
                  <a:rPr lang="en-GB" sz="6400" baseline="-25000" dirty="0" smtClean="0">
                    <a:sym typeface="Symbol"/>
                  </a:rPr>
                  <a:t></a:t>
                </a:r>
                <a:r>
                  <a:rPr lang="en-GB" sz="6400" baseline="-25000" dirty="0" smtClean="0"/>
                  <a:t> ,</a:t>
                </a:r>
                <a:r>
                  <a:rPr lang="en-GB" sz="6400" dirty="0" smtClean="0"/>
                  <a:t>g</a:t>
                </a:r>
                <a:r>
                  <a:rPr lang="en-GB" sz="6400" baseline="-25000" dirty="0" smtClean="0">
                    <a:sym typeface="Symbol"/>
                  </a:rPr>
                  <a:t></a:t>
                </a:r>
                <a:r>
                  <a:rPr lang="en-GB" sz="6400" baseline="-25000" dirty="0" smtClean="0"/>
                  <a:t>,</a:t>
                </a:r>
                <a:r>
                  <a:rPr lang="en-GB" sz="6400" dirty="0" smtClean="0"/>
                  <a:t> b</a:t>
                </a:r>
                <a:r>
                  <a:rPr lang="en-GB" sz="6400" baseline="-25000" dirty="0" smtClean="0">
                    <a:sym typeface="Symbol"/>
                  </a:rPr>
                  <a:t></a:t>
                </a:r>
                <a:r>
                  <a:rPr lang="en-GB" sz="6400" dirty="0" smtClean="0"/>
                  <a:t> : are shape, depth, inclination, ground , and foot base factors     </a:t>
                </a:r>
                <a:r>
                  <a:rPr lang="en-GB" sz="6400" b="1" dirty="0" smtClean="0"/>
                  <a:t>from table </a:t>
                </a:r>
                <a:r>
                  <a:rPr lang="en-GB" sz="6400" b="1" dirty="0" smtClean="0"/>
                  <a:t>3.4 &amp; 3.5.      </a:t>
                </a:r>
                <a:endParaRPr lang="en-US" sz="6400" b="1" dirty="0" smtClean="0"/>
              </a:p>
              <a:p>
                <a:pPr algn="just">
                  <a:buNone/>
                </a:pPr>
                <a:endParaRPr lang="en-US" dirty="0" smtClean="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260648" y="443542"/>
                <a:ext cx="6462718" cy="7724676"/>
              </a:xfrm>
              <a:blipFill>
                <a:blip r:embed="rId2"/>
                <a:stretch>
                  <a:fillRect l="-1981" t="-1815" r="-472" b="-9787"/>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C5E5D5D-3688-4DA1-8977-872D4BA9C138}" type="slidenum">
              <a:rPr lang="en-GB" smtClean="0"/>
              <a:pPr/>
              <a:t>13</a:t>
            </a:fld>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635563"/>
            <a:ext cx="6172200" cy="7532655"/>
          </a:xfrm>
        </p:spPr>
        <p:txBody>
          <a:bodyPr>
            <a:normAutofit/>
          </a:bodyPr>
          <a:lstStyle/>
          <a:p>
            <a:pPr algn="just">
              <a:buNone/>
            </a:pPr>
            <a:r>
              <a:rPr lang="en-US" sz="1600" dirty="0" smtClean="0"/>
              <a:t>       The ultimate bearing capacity for footings with eccentricity, using either the Meyerhof or Hansen equations, is found in </a:t>
            </a:r>
            <a:r>
              <a:rPr lang="en-US" sz="1600" i="1" dirty="0" smtClean="0"/>
              <a:t>either of two ways:</a:t>
            </a:r>
          </a:p>
          <a:p>
            <a:pPr algn="just">
              <a:buNone/>
            </a:pPr>
            <a:r>
              <a:rPr lang="en-US" sz="1600" b="1" dirty="0" smtClean="0"/>
              <a:t>        </a:t>
            </a:r>
            <a:r>
              <a:rPr lang="en-US" sz="1600" b="1" u="sng" dirty="0" smtClean="0"/>
              <a:t>Method 1</a:t>
            </a:r>
            <a:r>
              <a:rPr lang="en-US" sz="1600" b="1" dirty="0" smtClean="0"/>
              <a:t>. </a:t>
            </a:r>
          </a:p>
          <a:p>
            <a:pPr indent="-52388" algn="just">
              <a:buNone/>
            </a:pPr>
            <a:r>
              <a:rPr lang="en-US" sz="1600" b="1" dirty="0" smtClean="0"/>
              <a:t>Use either the Hansen  bearing-capacity equation with the following adjustments:</a:t>
            </a:r>
            <a:r>
              <a:rPr lang="en-US" sz="1600" b="1" i="1" dirty="0" smtClean="0"/>
              <a:t> </a:t>
            </a:r>
          </a:p>
          <a:p>
            <a:pPr marL="682625" indent="-450850" algn="just">
              <a:buNone/>
            </a:pPr>
            <a:r>
              <a:rPr lang="en-US" sz="1600" i="1" dirty="0" smtClean="0"/>
              <a:t>       a. Use B' in the </a:t>
            </a:r>
            <a:r>
              <a:rPr lang="en-GB" sz="1600" dirty="0" smtClean="0">
                <a:sym typeface="Symbol"/>
              </a:rPr>
              <a:t></a:t>
            </a:r>
            <a:r>
              <a:rPr lang="en-US" sz="1600" i="1" dirty="0" smtClean="0"/>
              <a:t>BN</a:t>
            </a:r>
            <a:r>
              <a:rPr lang="en-GB" sz="1600" baseline="-25000" dirty="0" smtClean="0">
                <a:sym typeface="Symbol"/>
              </a:rPr>
              <a:t></a:t>
            </a:r>
            <a:r>
              <a:rPr lang="en-US" sz="1600" i="1" dirty="0" smtClean="0"/>
              <a:t> term.</a:t>
            </a:r>
          </a:p>
          <a:p>
            <a:pPr marL="682625" indent="-450850" algn="just">
              <a:buNone/>
            </a:pPr>
            <a:r>
              <a:rPr lang="en-US" sz="1600" i="1" dirty="0" smtClean="0"/>
              <a:t>       b. Use B' and L' in computing the shape factors</a:t>
            </a:r>
          </a:p>
          <a:p>
            <a:pPr marL="682625" indent="-450850" algn="just">
              <a:buNone/>
            </a:pPr>
            <a:r>
              <a:rPr lang="en-US" sz="1600" i="1" dirty="0" smtClean="0"/>
              <a:t>      c. Use actual B and L for all depth factors.</a:t>
            </a:r>
            <a:r>
              <a:rPr lang="en-US" sz="1600" dirty="0" smtClean="0"/>
              <a:t> The computed ultimate bearing capacity </a:t>
            </a:r>
            <a:r>
              <a:rPr lang="en-US" sz="1600" i="1" dirty="0" smtClean="0"/>
              <a:t>q</a:t>
            </a:r>
            <a:r>
              <a:rPr lang="en-US" sz="1600" i="1" baseline="-25000" dirty="0" smtClean="0"/>
              <a:t>ult</a:t>
            </a:r>
            <a:r>
              <a:rPr lang="en-US" sz="1600" i="1" dirty="0" smtClean="0"/>
              <a:t> is then reduced to an allowable value q</a:t>
            </a:r>
            <a:r>
              <a:rPr lang="en-US" sz="1600" i="1" baseline="-25000" dirty="0" smtClean="0"/>
              <a:t>all</a:t>
            </a:r>
            <a:r>
              <a:rPr lang="en-US" sz="1600" i="1" dirty="0" smtClean="0"/>
              <a:t> with </a:t>
            </a:r>
            <a:r>
              <a:rPr lang="en-US" sz="1600" dirty="0" smtClean="0"/>
              <a:t>an appropriate safety factor SF as</a:t>
            </a:r>
            <a:r>
              <a:rPr lang="en-US" sz="1600" i="1" dirty="0" smtClean="0"/>
              <a:t> q</a:t>
            </a:r>
            <a:r>
              <a:rPr lang="en-US" sz="1600" i="1" baseline="-25000" dirty="0" smtClean="0"/>
              <a:t>all </a:t>
            </a:r>
            <a:r>
              <a:rPr lang="en-US" sz="1600" i="1" dirty="0" smtClean="0"/>
              <a:t>= </a:t>
            </a:r>
            <a:r>
              <a:rPr lang="en-US" sz="1600" i="1" dirty="0" err="1" smtClean="0"/>
              <a:t>q</a:t>
            </a:r>
            <a:r>
              <a:rPr lang="en-US" sz="1600" i="1" baseline="-25000" dirty="0" err="1" smtClean="0"/>
              <a:t>ult</a:t>
            </a:r>
            <a:r>
              <a:rPr lang="en-US" sz="1600" i="1" dirty="0" smtClean="0"/>
              <a:t>/SF</a:t>
            </a:r>
            <a:r>
              <a:rPr lang="en-US" sz="1600" b="1" dirty="0" smtClean="0"/>
              <a:t> </a:t>
            </a:r>
          </a:p>
          <a:p>
            <a:pPr algn="just">
              <a:buNone/>
            </a:pPr>
            <a:endParaRPr lang="en-US" sz="1600" b="1" dirty="0" smtClean="0"/>
          </a:p>
          <a:p>
            <a:pPr algn="just">
              <a:buNone/>
            </a:pPr>
            <a:r>
              <a:rPr lang="en-US" sz="1600" b="1" dirty="0" smtClean="0"/>
              <a:t>       </a:t>
            </a:r>
            <a:r>
              <a:rPr lang="en-US" sz="1600" b="1" u="sng" dirty="0"/>
              <a:t>Method 2. </a:t>
            </a:r>
            <a:endParaRPr lang="en-US" sz="1600" b="1" u="sng" dirty="0" smtClean="0"/>
          </a:p>
          <a:p>
            <a:pPr indent="4763" algn="just">
              <a:buNone/>
            </a:pPr>
            <a:r>
              <a:rPr lang="en-US" sz="1600" b="1" dirty="0" smtClean="0"/>
              <a:t>Use the Meyerhof general bearing-capacity equation and a        reduction factor </a:t>
            </a:r>
            <a:r>
              <a:rPr lang="en-US" sz="1600" b="1" i="1" dirty="0" smtClean="0"/>
              <a:t>Re used as</a:t>
            </a:r>
            <a:r>
              <a:rPr lang="nl-NL" sz="1600" b="1" dirty="0" smtClean="0"/>
              <a:t> q</a:t>
            </a:r>
            <a:r>
              <a:rPr lang="nl-NL" sz="1600" b="1" baseline="-25000" dirty="0" smtClean="0"/>
              <a:t>uIt,  </a:t>
            </a:r>
            <a:r>
              <a:rPr lang="nl-NL" sz="1600" b="1" dirty="0" smtClean="0"/>
              <a:t>= q</a:t>
            </a:r>
            <a:r>
              <a:rPr lang="nl-NL" sz="1600" b="1" baseline="-25000" dirty="0" smtClean="0"/>
              <a:t>uIt, comp </a:t>
            </a:r>
            <a:r>
              <a:rPr lang="nl-NL" sz="1600" b="1" dirty="0" smtClean="0"/>
              <a:t>* </a:t>
            </a:r>
            <a:r>
              <a:rPr lang="nl-NL" sz="1600" b="1" i="1" dirty="0" smtClean="0"/>
              <a:t>Re</a:t>
            </a:r>
            <a:r>
              <a:rPr lang="en-US" sz="1600" b="1" dirty="0" smtClean="0"/>
              <a:t> </a:t>
            </a:r>
          </a:p>
          <a:p>
            <a:pPr algn="just">
              <a:buNone/>
            </a:pPr>
            <a:r>
              <a:rPr lang="en-US" sz="1600" dirty="0" smtClean="0"/>
              <a:t>       it should be used only with the Meyerhof equation to compute the bearing capacity. The original Meyerhof method gave reduction curves; however, the following equations are suitable for obtaining the reduction factor:</a:t>
            </a:r>
            <a:r>
              <a:rPr lang="it-IT" sz="1600" i="1" dirty="0" smtClean="0"/>
              <a:t> </a:t>
            </a:r>
          </a:p>
          <a:p>
            <a:pPr algn="just">
              <a:buNone/>
            </a:pPr>
            <a:r>
              <a:rPr lang="it-IT" sz="1600" i="1" dirty="0" smtClean="0"/>
              <a:t>               Re = 1 - 2e/B                 (cohesive soil)</a:t>
            </a:r>
            <a:r>
              <a:rPr lang="en-US" sz="1600" i="1" dirty="0" smtClean="0"/>
              <a:t> </a:t>
            </a:r>
          </a:p>
          <a:p>
            <a:pPr algn="just">
              <a:buNone/>
            </a:pPr>
            <a:r>
              <a:rPr lang="en-US" sz="1600" i="1" dirty="0" smtClean="0"/>
              <a:t>               Re = 1 – (e/B)</a:t>
            </a:r>
            <a:r>
              <a:rPr lang="en-US" sz="1600" i="1" baseline="50000" dirty="0" smtClean="0"/>
              <a:t>1/2</a:t>
            </a:r>
            <a:r>
              <a:rPr lang="en-US" sz="1600" i="1" dirty="0" smtClean="0"/>
              <a:t>          (cohesionless soil and for 0 &lt; e/B &lt; 0.3)</a:t>
            </a:r>
            <a:r>
              <a:rPr lang="en-US" sz="1600" dirty="0" smtClean="0"/>
              <a:t> </a:t>
            </a:r>
          </a:p>
          <a:p>
            <a:pPr algn="just">
              <a:buNone/>
            </a:pPr>
            <a:r>
              <a:rPr lang="en-US" sz="1600" dirty="0" smtClean="0"/>
              <a:t>       </a:t>
            </a:r>
            <a:r>
              <a:rPr lang="en-US" sz="1600" b="1" dirty="0" smtClean="0"/>
              <a:t>Alternatively, one may directly use the Meyerhof equation with </a:t>
            </a:r>
            <a:r>
              <a:rPr lang="en-US" sz="1600" b="1" i="1" dirty="0" smtClean="0"/>
              <a:t>B' and L' used to compute</a:t>
            </a:r>
            <a:r>
              <a:rPr lang="en-US" sz="1600" b="1" dirty="0" smtClean="0"/>
              <a:t> the shape and depth factors and </a:t>
            </a:r>
            <a:r>
              <a:rPr lang="en-US" sz="1600" b="1" i="1" dirty="0" smtClean="0"/>
              <a:t>B' used in the 0.5</a:t>
            </a:r>
            <a:r>
              <a:rPr lang="en-US" sz="1600" b="1" i="1" dirty="0" smtClean="0">
                <a:latin typeface="GreekC"/>
                <a:cs typeface="GreekC"/>
              </a:rPr>
              <a:t>g</a:t>
            </a:r>
            <a:r>
              <a:rPr lang="en-US" sz="1600" b="1" i="1" dirty="0" smtClean="0"/>
              <a:t>B'N</a:t>
            </a:r>
            <a:r>
              <a:rPr lang="en-US" sz="1600" b="1" i="1" baseline="-25000" dirty="0" smtClean="0">
                <a:latin typeface="GreekC"/>
                <a:cs typeface="GreekC"/>
              </a:rPr>
              <a:t>g</a:t>
            </a:r>
            <a:r>
              <a:rPr lang="en-US" sz="1600" b="1" i="1" baseline="-25000" dirty="0" smtClean="0"/>
              <a:t> </a:t>
            </a:r>
            <a:r>
              <a:rPr lang="en-US" sz="1600" b="1" i="1" dirty="0" smtClean="0"/>
              <a:t>term. </a:t>
            </a:r>
            <a:endParaRPr lang="en-US" sz="1600" b="1" dirty="0"/>
          </a:p>
        </p:txBody>
      </p:sp>
      <p:sp>
        <p:nvSpPr>
          <p:cNvPr id="4" name="Slide Number Placeholder 3"/>
          <p:cNvSpPr>
            <a:spLocks noGrp="1"/>
          </p:cNvSpPr>
          <p:nvPr>
            <p:ph type="sldNum" sz="quarter" idx="12"/>
          </p:nvPr>
        </p:nvSpPr>
        <p:spPr/>
        <p:txBody>
          <a:bodyPr/>
          <a:lstStyle/>
          <a:p>
            <a:fld id="{9C5E5D5D-3688-4DA1-8977-872D4BA9C138}" type="slidenum">
              <a:rPr lang="en-GB" smtClean="0"/>
              <a:pPr/>
              <a:t>14</a:t>
            </a:fld>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648" y="251520"/>
            <a:ext cx="6254452" cy="8223613"/>
          </a:xfrm>
        </p:spPr>
        <p:txBody>
          <a:bodyPr>
            <a:normAutofit fontScale="32500" lnSpcReduction="20000"/>
          </a:bodyPr>
          <a:lstStyle/>
          <a:p>
            <a:pPr>
              <a:lnSpc>
                <a:spcPct val="110000"/>
              </a:lnSpc>
              <a:buNone/>
            </a:pPr>
            <a:r>
              <a:rPr lang="en-US" sz="6200" dirty="0" smtClean="0"/>
              <a:t> </a:t>
            </a:r>
            <a:r>
              <a:rPr lang="en-US" sz="6200" b="1" dirty="0" smtClean="0">
                <a:solidFill>
                  <a:srgbClr val="FF0000"/>
                </a:solidFill>
              </a:rPr>
              <a:t>Example 3</a:t>
            </a:r>
          </a:p>
          <a:p>
            <a:pPr algn="just">
              <a:buNone/>
            </a:pPr>
            <a:r>
              <a:rPr lang="en-US" sz="4900" dirty="0" smtClean="0"/>
              <a:t>  A footing load test made by a designer produced the following data:</a:t>
            </a:r>
            <a:r>
              <a:rPr lang="pl-PL" sz="4900" i="1" dirty="0" smtClean="0"/>
              <a:t> </a:t>
            </a:r>
            <a:endParaRPr lang="en-US" sz="4900" i="1" dirty="0" smtClean="0"/>
          </a:p>
          <a:p>
            <a:pPr algn="just">
              <a:buNone/>
            </a:pPr>
            <a:r>
              <a:rPr lang="en-US" sz="4900" i="1" dirty="0" smtClean="0"/>
              <a:t>       </a:t>
            </a:r>
            <a:r>
              <a:rPr lang="pl-PL" sz="4900" i="1" dirty="0" smtClean="0"/>
              <a:t>D = 0.5 m </a:t>
            </a:r>
            <a:r>
              <a:rPr lang="en-US" sz="4900" i="1" dirty="0" smtClean="0"/>
              <a:t>     </a:t>
            </a:r>
            <a:r>
              <a:rPr lang="pl-PL" sz="4900" i="1" dirty="0" smtClean="0"/>
              <a:t>B = 0.5 m </a:t>
            </a:r>
            <a:r>
              <a:rPr lang="en-US" sz="4900" i="1" dirty="0" smtClean="0"/>
              <a:t>          </a:t>
            </a:r>
            <a:r>
              <a:rPr lang="pl-PL" sz="4900" i="1" dirty="0" smtClean="0"/>
              <a:t>L = 2.0 m</a:t>
            </a:r>
          </a:p>
          <a:p>
            <a:pPr algn="just">
              <a:buNone/>
            </a:pPr>
            <a:r>
              <a:rPr lang="en-US" sz="4900" dirty="0" smtClean="0">
                <a:latin typeface="GreekC"/>
                <a:cs typeface="GreekC"/>
              </a:rPr>
              <a:t>  </a:t>
            </a:r>
            <a:r>
              <a:rPr lang="pl-PL" sz="4900" dirty="0" smtClean="0">
                <a:latin typeface="GreekC"/>
                <a:cs typeface="GreekC"/>
              </a:rPr>
              <a:t>g</a:t>
            </a:r>
            <a:r>
              <a:rPr lang="pl-PL" sz="4900" dirty="0" smtClean="0"/>
              <a:t>' = 9.31 kN/m</a:t>
            </a:r>
            <a:r>
              <a:rPr lang="pl-PL" sz="4900" baseline="30000" dirty="0" smtClean="0"/>
              <a:t>3</a:t>
            </a:r>
            <a:r>
              <a:rPr lang="pl-PL" sz="4900" dirty="0" smtClean="0"/>
              <a:t> </a:t>
            </a:r>
            <a:r>
              <a:rPr lang="en-US" sz="4900" dirty="0" smtClean="0"/>
              <a:t>       </a:t>
            </a:r>
            <a:r>
              <a:rPr lang="pl-PL" sz="4900" dirty="0" smtClean="0"/>
              <a:t>Ø</a:t>
            </a:r>
            <a:r>
              <a:rPr lang="en-US" sz="4900" dirty="0" smtClean="0"/>
              <a:t> triaxial</a:t>
            </a:r>
            <a:r>
              <a:rPr lang="pl-PL" sz="4900" dirty="0" smtClean="0"/>
              <a:t>= 42.</a:t>
            </a:r>
            <a:r>
              <a:rPr lang="en-US" sz="4900" dirty="0" smtClean="0"/>
              <a:t>5</a:t>
            </a:r>
            <a:r>
              <a:rPr lang="pl-PL" sz="4900" dirty="0" smtClean="0"/>
              <a:t>°</a:t>
            </a:r>
            <a:r>
              <a:rPr lang="en-US" sz="4900" dirty="0" smtClean="0"/>
              <a:t>    </a:t>
            </a:r>
            <a:r>
              <a:rPr lang="pl-PL" sz="4900" dirty="0" smtClean="0"/>
              <a:t> Cohesion </a:t>
            </a:r>
            <a:r>
              <a:rPr lang="pl-PL" sz="4900" i="1" dirty="0" smtClean="0"/>
              <a:t>c = 0</a:t>
            </a:r>
          </a:p>
          <a:p>
            <a:pPr algn="just">
              <a:buNone/>
            </a:pPr>
            <a:r>
              <a:rPr lang="en-US" sz="4900" dirty="0" smtClean="0"/>
              <a:t>      P</a:t>
            </a:r>
            <a:r>
              <a:rPr lang="en-US" sz="4900" baseline="-25000" dirty="0" smtClean="0"/>
              <a:t>ult</a:t>
            </a:r>
            <a:r>
              <a:rPr lang="en-US" sz="4900" dirty="0" smtClean="0"/>
              <a:t> = 1863 kN (measured) , </a:t>
            </a:r>
            <a:r>
              <a:rPr lang="en-US" sz="4900" dirty="0" err="1" smtClean="0"/>
              <a:t>q</a:t>
            </a:r>
            <a:r>
              <a:rPr lang="en-US" sz="4900" baseline="-25000" dirty="0" err="1" smtClean="0"/>
              <a:t>ult</a:t>
            </a:r>
            <a:r>
              <a:rPr lang="en-US" sz="4900" dirty="0" smtClean="0"/>
              <a:t> = 1863/(0.5x2)=1863 kPa (computed)</a:t>
            </a:r>
          </a:p>
          <a:p>
            <a:pPr algn="just">
              <a:buNone/>
            </a:pPr>
            <a:r>
              <a:rPr lang="en-US" sz="4900" dirty="0" smtClean="0"/>
              <a:t>       </a:t>
            </a:r>
            <a:r>
              <a:rPr lang="en-US" sz="4900" b="1" i="1" u="sng" dirty="0" smtClean="0"/>
              <a:t>Required</a:t>
            </a:r>
          </a:p>
          <a:p>
            <a:pPr indent="0" algn="just">
              <a:buNone/>
            </a:pPr>
            <a:r>
              <a:rPr lang="en-US" sz="4900" dirty="0" smtClean="0"/>
              <a:t>Compute the ultimate bearing capacity by both Hansen and Meyerhof equations and compare these values with the measured value. </a:t>
            </a:r>
          </a:p>
          <a:p>
            <a:pPr algn="just">
              <a:buNone/>
            </a:pPr>
            <a:r>
              <a:rPr lang="en-US" sz="4900" b="1" dirty="0" smtClean="0"/>
              <a:t>Use Hanson equation</a:t>
            </a:r>
          </a:p>
          <a:p>
            <a:pPr algn="just">
              <a:buNone/>
            </a:pPr>
            <a:r>
              <a:rPr lang="en-US" sz="4900" dirty="0" smtClean="0"/>
              <a:t>    Since </a:t>
            </a:r>
            <a:r>
              <a:rPr lang="en-US" sz="4900" i="1" dirty="0" smtClean="0"/>
              <a:t>c = 0, any factors with subscript c do not need computing. All </a:t>
            </a:r>
            <a:r>
              <a:rPr lang="en-US" sz="4900" b="1" i="1" dirty="0" smtClean="0"/>
              <a:t>g,i</a:t>
            </a:r>
            <a:r>
              <a:rPr lang="en-US" sz="4900" i="1" dirty="0" smtClean="0"/>
              <a:t> and </a:t>
            </a:r>
            <a:r>
              <a:rPr lang="en-US" sz="4900" b="1" i="1" dirty="0" smtClean="0"/>
              <a:t>b</a:t>
            </a:r>
            <a:r>
              <a:rPr lang="en-US" sz="4900" i="1" dirty="0" smtClean="0"/>
              <a:t> factors are 1.00; </a:t>
            </a:r>
            <a:r>
              <a:rPr lang="en-US" sz="4900" dirty="0" smtClean="0"/>
              <a:t>with these factors identified, the Hansen equation simplifies to</a:t>
            </a:r>
          </a:p>
          <a:p>
            <a:pPr algn="just">
              <a:buNone/>
            </a:pPr>
            <a:r>
              <a:rPr lang="en-GB" sz="4900" dirty="0" smtClean="0"/>
              <a:t>                q</a:t>
            </a:r>
            <a:r>
              <a:rPr lang="en-GB" sz="4900" baseline="-25000" dirty="0" smtClean="0"/>
              <a:t>ult</a:t>
            </a:r>
            <a:r>
              <a:rPr lang="en-GB" sz="4900" dirty="0" smtClean="0"/>
              <a:t>=  q</a:t>
            </a:r>
            <a:r>
              <a:rPr lang="en-GB" sz="4900" dirty="0" smtClean="0">
                <a:sym typeface="Symbol"/>
              </a:rPr>
              <a:t></a:t>
            </a:r>
            <a:r>
              <a:rPr lang="en-GB" sz="4900" dirty="0" smtClean="0"/>
              <a:t> N</a:t>
            </a:r>
            <a:r>
              <a:rPr lang="en-GB" sz="4900" baseline="-25000" dirty="0" smtClean="0"/>
              <a:t>q </a:t>
            </a:r>
            <a:r>
              <a:rPr lang="en-GB" sz="4900" dirty="0" smtClean="0"/>
              <a:t>s</a:t>
            </a:r>
            <a:r>
              <a:rPr lang="en-GB" sz="4900" baseline="-25000" dirty="0" smtClean="0"/>
              <a:t>q </a:t>
            </a:r>
            <a:r>
              <a:rPr lang="en-GB" sz="4900" dirty="0" smtClean="0"/>
              <a:t>d</a:t>
            </a:r>
            <a:r>
              <a:rPr lang="en-GB" sz="4900" baseline="-25000" dirty="0" smtClean="0"/>
              <a:t>q </a:t>
            </a:r>
            <a:r>
              <a:rPr lang="en-GB" sz="4900" dirty="0" smtClean="0"/>
              <a:t>i</a:t>
            </a:r>
            <a:r>
              <a:rPr lang="en-GB" sz="4900" baseline="-25000" dirty="0" smtClean="0"/>
              <a:t>q </a:t>
            </a:r>
            <a:r>
              <a:rPr lang="en-GB" sz="4900" dirty="0" smtClean="0"/>
              <a:t>g</a:t>
            </a:r>
            <a:r>
              <a:rPr lang="en-GB" sz="4900" baseline="-25000" dirty="0" smtClean="0"/>
              <a:t>q</a:t>
            </a:r>
            <a:r>
              <a:rPr lang="en-GB" sz="4900" dirty="0" smtClean="0"/>
              <a:t> b</a:t>
            </a:r>
            <a:r>
              <a:rPr lang="en-GB" sz="4900" baseline="-25000" dirty="0" smtClean="0"/>
              <a:t>q</a:t>
            </a:r>
            <a:r>
              <a:rPr lang="en-GB" sz="4900" dirty="0" smtClean="0"/>
              <a:t> + 0.5 </a:t>
            </a:r>
            <a:r>
              <a:rPr lang="en-GB" sz="4900" dirty="0" smtClean="0">
                <a:sym typeface="Symbol"/>
              </a:rPr>
              <a:t></a:t>
            </a:r>
            <a:r>
              <a:rPr lang="en-GB" sz="4900" dirty="0" smtClean="0"/>
              <a:t> B N</a:t>
            </a:r>
            <a:r>
              <a:rPr lang="en-GB" sz="4900" baseline="-25000" dirty="0" smtClean="0">
                <a:sym typeface="Symbol"/>
              </a:rPr>
              <a:t></a:t>
            </a:r>
            <a:r>
              <a:rPr lang="en-GB" sz="4900" baseline="-25000" dirty="0" smtClean="0"/>
              <a:t> </a:t>
            </a:r>
            <a:r>
              <a:rPr lang="en-GB" sz="4900" dirty="0" smtClean="0"/>
              <a:t>s</a:t>
            </a:r>
            <a:r>
              <a:rPr lang="en-GB" sz="4900" baseline="-25000" dirty="0" smtClean="0">
                <a:sym typeface="Symbol"/>
              </a:rPr>
              <a:t></a:t>
            </a:r>
            <a:r>
              <a:rPr lang="en-GB" sz="4900" baseline="-25000" dirty="0" smtClean="0"/>
              <a:t> </a:t>
            </a:r>
            <a:r>
              <a:rPr lang="en-GB" sz="4900" dirty="0" smtClean="0"/>
              <a:t>d</a:t>
            </a:r>
            <a:r>
              <a:rPr lang="en-GB" sz="4900" baseline="-25000" dirty="0" smtClean="0">
                <a:sym typeface="Symbol"/>
              </a:rPr>
              <a:t></a:t>
            </a:r>
            <a:r>
              <a:rPr lang="en-GB" sz="4900" baseline="-25000" dirty="0" smtClean="0"/>
              <a:t> </a:t>
            </a:r>
            <a:r>
              <a:rPr lang="en-GB" sz="4900" dirty="0" smtClean="0"/>
              <a:t>i</a:t>
            </a:r>
            <a:r>
              <a:rPr lang="en-GB" sz="4900" baseline="-25000" dirty="0" smtClean="0">
                <a:sym typeface="Symbol"/>
              </a:rPr>
              <a:t></a:t>
            </a:r>
            <a:r>
              <a:rPr lang="en-GB" sz="4900" baseline="-25000" dirty="0" smtClean="0"/>
              <a:t> </a:t>
            </a:r>
            <a:r>
              <a:rPr lang="en-GB" sz="4900" dirty="0" smtClean="0"/>
              <a:t>g</a:t>
            </a:r>
            <a:r>
              <a:rPr lang="en-GB" sz="4900" baseline="-25000" dirty="0" smtClean="0">
                <a:sym typeface="Symbol"/>
              </a:rPr>
              <a:t></a:t>
            </a:r>
            <a:r>
              <a:rPr lang="en-GB" sz="4900" dirty="0" smtClean="0"/>
              <a:t> b</a:t>
            </a:r>
            <a:r>
              <a:rPr lang="en-GB" sz="4900" baseline="-25000" dirty="0" smtClean="0">
                <a:sym typeface="Symbol"/>
              </a:rPr>
              <a:t></a:t>
            </a:r>
            <a:r>
              <a:rPr lang="pl-PL" sz="4900" i="1" dirty="0" smtClean="0"/>
              <a:t> </a:t>
            </a:r>
            <a:endParaRPr lang="en-US" sz="4900" i="1" dirty="0" smtClean="0"/>
          </a:p>
          <a:p>
            <a:pPr algn="just">
              <a:buNone/>
            </a:pPr>
            <a:r>
              <a:rPr lang="en-US" sz="4900" i="1" dirty="0" smtClean="0"/>
              <a:t>                              </a:t>
            </a:r>
            <a:r>
              <a:rPr lang="pl-PL" sz="4900" i="1" dirty="0" smtClean="0"/>
              <a:t>LIB = </a:t>
            </a:r>
            <a:r>
              <a:rPr lang="en-US" sz="4900" i="1" dirty="0" smtClean="0"/>
              <a:t>2/0.5</a:t>
            </a:r>
            <a:r>
              <a:rPr lang="pl-PL" sz="4900" i="1" dirty="0" smtClean="0"/>
              <a:t> = 4</a:t>
            </a:r>
            <a:r>
              <a:rPr lang="en-US" sz="4900" i="1" dirty="0" smtClean="0"/>
              <a:t>                            </a:t>
            </a:r>
          </a:p>
          <a:p>
            <a:pPr algn="just">
              <a:buNone/>
            </a:pPr>
            <a:r>
              <a:rPr lang="en-US" sz="4900" i="1" dirty="0" smtClean="0"/>
              <a:t>                 </a:t>
            </a:r>
            <a:r>
              <a:rPr lang="pl-PL" sz="4900" i="1" dirty="0" smtClean="0"/>
              <a:t> Ø</a:t>
            </a:r>
            <a:r>
              <a:rPr lang="en-US" sz="4900" i="1" baseline="-25000" dirty="0" smtClean="0"/>
              <a:t>ps</a:t>
            </a:r>
            <a:r>
              <a:rPr lang="pl-PL" sz="4900" i="1" dirty="0" smtClean="0"/>
              <a:t> = 1.5(42.5) - 17 = 46.75°</a:t>
            </a:r>
          </a:p>
          <a:p>
            <a:pPr algn="just">
              <a:buNone/>
            </a:pPr>
            <a:r>
              <a:rPr lang="en-US" sz="4900" dirty="0" smtClean="0"/>
              <a:t>       Use                      </a:t>
            </a:r>
            <a:r>
              <a:rPr lang="pl-PL" sz="4900" i="1" dirty="0" smtClean="0"/>
              <a:t>Ø</a:t>
            </a:r>
            <a:r>
              <a:rPr lang="en-US" sz="4900" dirty="0" smtClean="0"/>
              <a:t> = 47° </a:t>
            </a:r>
          </a:p>
          <a:p>
            <a:pPr algn="just">
              <a:buNone/>
            </a:pPr>
            <a:r>
              <a:rPr lang="en-US" sz="4900" dirty="0" smtClean="0"/>
              <a:t>      From Hanson equations table 3-5 for </a:t>
            </a:r>
            <a:r>
              <a:rPr lang="pl-PL" sz="4900" i="1" dirty="0" smtClean="0"/>
              <a:t>Ø</a:t>
            </a:r>
            <a:r>
              <a:rPr lang="en-US" sz="4900" i="1" dirty="0" smtClean="0"/>
              <a:t>=47</a:t>
            </a:r>
            <a:r>
              <a:rPr lang="pl-PL" sz="4900" i="1" dirty="0" smtClean="0"/>
              <a:t> </a:t>
            </a:r>
            <a:r>
              <a:rPr lang="en-US" sz="4900" i="1" dirty="0" smtClean="0"/>
              <a:t>    obtain</a:t>
            </a:r>
            <a:r>
              <a:rPr lang="en-GB" sz="4900" dirty="0" smtClean="0"/>
              <a:t> </a:t>
            </a:r>
          </a:p>
          <a:p>
            <a:pPr algn="just">
              <a:buNone/>
            </a:pPr>
            <a:r>
              <a:rPr lang="en-GB" sz="4900" dirty="0" smtClean="0"/>
              <a:t>               N</a:t>
            </a:r>
            <a:r>
              <a:rPr lang="en-GB" sz="4900" baseline="-25000" dirty="0" smtClean="0"/>
              <a:t>q</a:t>
            </a:r>
            <a:r>
              <a:rPr lang="en-GB" sz="4900" dirty="0" smtClean="0"/>
              <a:t>=187   N</a:t>
            </a:r>
            <a:r>
              <a:rPr lang="en-GB" sz="4900" baseline="-25000" dirty="0" smtClean="0">
                <a:sym typeface="Symbol"/>
              </a:rPr>
              <a:t></a:t>
            </a:r>
            <a:r>
              <a:rPr lang="en-GB" sz="4900" dirty="0" smtClean="0">
                <a:sym typeface="Symbol"/>
              </a:rPr>
              <a:t>=299</a:t>
            </a:r>
          </a:p>
          <a:p>
            <a:pPr algn="just">
              <a:buNone/>
            </a:pPr>
            <a:r>
              <a:rPr lang="en-GB" sz="4900" i="1" dirty="0" smtClean="0">
                <a:sym typeface="Symbol"/>
              </a:rPr>
              <a:t>Calculate </a:t>
            </a:r>
            <a:r>
              <a:rPr lang="en-GB" sz="4900" b="1" i="1" dirty="0" smtClean="0">
                <a:sym typeface="Symbol"/>
              </a:rPr>
              <a:t>s</a:t>
            </a:r>
            <a:r>
              <a:rPr lang="en-GB" sz="4900" i="1" dirty="0" smtClean="0">
                <a:sym typeface="Symbol"/>
              </a:rPr>
              <a:t> factor</a:t>
            </a:r>
            <a:r>
              <a:rPr lang="en-US" sz="4900" i="1" dirty="0" smtClean="0"/>
              <a:t> </a:t>
            </a:r>
          </a:p>
          <a:p>
            <a:pPr algn="just">
              <a:buNone/>
            </a:pPr>
            <a:r>
              <a:rPr lang="en-US" sz="4900" i="1" dirty="0" smtClean="0"/>
              <a:t>       s</a:t>
            </a:r>
            <a:r>
              <a:rPr lang="en-US" sz="4900" i="1" baseline="-25000" dirty="0" smtClean="0"/>
              <a:t>q </a:t>
            </a:r>
            <a:r>
              <a:rPr lang="en-US" sz="4900" i="1" dirty="0" smtClean="0"/>
              <a:t>= 1 + B’/L’ sin</a:t>
            </a:r>
            <a:r>
              <a:rPr lang="pl-PL" sz="4900" i="1" dirty="0" smtClean="0"/>
              <a:t> Ø</a:t>
            </a:r>
            <a:r>
              <a:rPr lang="en-US" sz="4900" i="1" dirty="0" smtClean="0"/>
              <a:t>     eqn. from table 3-6 </a:t>
            </a:r>
          </a:p>
          <a:p>
            <a:pPr algn="just">
              <a:buNone/>
            </a:pPr>
            <a:r>
              <a:rPr lang="en-US" sz="4900" i="1" dirty="0" smtClean="0"/>
              <a:t>           =1+ (0.5/2) sin47 = 1.18                              </a:t>
            </a:r>
          </a:p>
          <a:p>
            <a:pPr algn="just">
              <a:buNone/>
            </a:pPr>
            <a:r>
              <a:rPr lang="en-US" sz="4900" i="1" dirty="0" smtClean="0"/>
              <a:t>      s</a:t>
            </a:r>
            <a:r>
              <a:rPr lang="en-US" sz="4900" i="1" baseline="-25000" dirty="0" smtClean="0">
                <a:latin typeface="GreekC"/>
                <a:cs typeface="GreekC"/>
              </a:rPr>
              <a:t>g</a:t>
            </a:r>
            <a:r>
              <a:rPr lang="en-US" sz="4900" i="1" baseline="-25000" dirty="0" smtClean="0"/>
              <a:t> </a:t>
            </a:r>
            <a:r>
              <a:rPr lang="en-US" sz="4900" i="1" dirty="0" smtClean="0"/>
              <a:t>= 1 - 0.4 </a:t>
            </a:r>
            <a:r>
              <a:rPr lang="en-US" sz="4900" dirty="0" smtClean="0"/>
              <a:t>(</a:t>
            </a:r>
            <a:r>
              <a:rPr lang="en-US" sz="4900" i="1" dirty="0" smtClean="0"/>
              <a:t>B’/L’</a:t>
            </a:r>
            <a:r>
              <a:rPr lang="en-US" sz="4900" dirty="0" smtClean="0"/>
              <a:t>)      </a:t>
            </a:r>
            <a:r>
              <a:rPr lang="en-US" sz="4900" i="1" dirty="0" smtClean="0"/>
              <a:t> eqn. from table 3-6 </a:t>
            </a:r>
            <a:endParaRPr lang="en-US" sz="4900" dirty="0" smtClean="0"/>
          </a:p>
          <a:p>
            <a:pPr algn="just">
              <a:buNone/>
            </a:pPr>
            <a:r>
              <a:rPr lang="en-US" sz="4900" i="1" dirty="0" smtClean="0"/>
              <a:t>           = 1- 0.4 (0.5/2) = 0.9   ≥</a:t>
            </a:r>
            <a:r>
              <a:rPr lang="en-GB" sz="4900" dirty="0" smtClean="0"/>
              <a:t> 0.6</a:t>
            </a:r>
          </a:p>
          <a:p>
            <a:pPr algn="just">
              <a:buNone/>
            </a:pPr>
            <a:r>
              <a:rPr lang="en-GB" sz="4900" i="1" dirty="0" smtClean="0">
                <a:sym typeface="Symbol"/>
              </a:rPr>
              <a:t>Calculate </a:t>
            </a:r>
            <a:r>
              <a:rPr lang="en-GB" sz="4900" b="1" i="1" dirty="0" smtClean="0">
                <a:sym typeface="Symbol"/>
              </a:rPr>
              <a:t>d</a:t>
            </a:r>
            <a:r>
              <a:rPr lang="en-GB" sz="4900" i="1" dirty="0" smtClean="0">
                <a:sym typeface="Symbol"/>
              </a:rPr>
              <a:t> factor</a:t>
            </a:r>
            <a:r>
              <a:rPr lang="en-US" sz="4900" i="1" dirty="0" smtClean="0"/>
              <a:t> </a:t>
            </a:r>
          </a:p>
          <a:p>
            <a:pPr algn="just">
              <a:buNone/>
            </a:pPr>
            <a:r>
              <a:rPr lang="en-GB" sz="4900" b="1" dirty="0" smtClean="0">
                <a:latin typeface="Times New Roman" pitchFamily="18" charset="0"/>
                <a:cs typeface="Times New Roman" pitchFamily="18" charset="0"/>
              </a:rPr>
              <a:t>      k=(</a:t>
            </a:r>
            <a:r>
              <a:rPr lang="en-GB" sz="4900" dirty="0" smtClean="0">
                <a:latin typeface="Times New Roman" pitchFamily="18" charset="0"/>
                <a:cs typeface="Times New Roman" pitchFamily="18" charset="0"/>
              </a:rPr>
              <a:t>D</a:t>
            </a:r>
            <a:r>
              <a:rPr lang="en-GB" sz="4900" b="1" dirty="0" smtClean="0">
                <a:latin typeface="Times New Roman" pitchFamily="18" charset="0"/>
                <a:cs typeface="Times New Roman" pitchFamily="18" charset="0"/>
              </a:rPr>
              <a:t>/</a:t>
            </a:r>
            <a:r>
              <a:rPr lang="en-GB" sz="4900" dirty="0" smtClean="0">
                <a:latin typeface="Times New Roman" pitchFamily="18" charset="0"/>
                <a:cs typeface="Times New Roman" pitchFamily="18" charset="0"/>
              </a:rPr>
              <a:t>B</a:t>
            </a:r>
            <a:r>
              <a:rPr lang="en-US" sz="4900" dirty="0" smtClean="0"/>
              <a:t>)       for </a:t>
            </a:r>
            <a:r>
              <a:rPr lang="en-GB" sz="4900" b="1" dirty="0" smtClean="0">
                <a:latin typeface="Times New Roman" pitchFamily="18" charset="0"/>
                <a:cs typeface="Times New Roman" pitchFamily="18" charset="0"/>
              </a:rPr>
              <a:t>(</a:t>
            </a:r>
            <a:r>
              <a:rPr lang="en-GB" sz="4900" dirty="0" smtClean="0">
                <a:latin typeface="Times New Roman" pitchFamily="18" charset="0"/>
                <a:cs typeface="Times New Roman" pitchFamily="18" charset="0"/>
              </a:rPr>
              <a:t>D</a:t>
            </a:r>
            <a:r>
              <a:rPr lang="en-GB" sz="4900" b="1" dirty="0" smtClean="0">
                <a:latin typeface="Times New Roman" pitchFamily="18" charset="0"/>
                <a:cs typeface="Times New Roman" pitchFamily="18" charset="0"/>
              </a:rPr>
              <a:t>/</a:t>
            </a:r>
            <a:r>
              <a:rPr lang="en-GB" sz="4900" dirty="0" smtClean="0">
                <a:latin typeface="Times New Roman" pitchFamily="18" charset="0"/>
                <a:cs typeface="Times New Roman" pitchFamily="18" charset="0"/>
              </a:rPr>
              <a:t>B</a:t>
            </a:r>
            <a:r>
              <a:rPr lang="en-US" sz="4900" dirty="0" smtClean="0"/>
              <a:t>)≤1                    0.5/0.5=1</a:t>
            </a:r>
            <a:endParaRPr lang="en-GB" sz="4900" dirty="0" smtClean="0"/>
          </a:p>
          <a:p>
            <a:pPr algn="just">
              <a:buNone/>
            </a:pPr>
            <a:r>
              <a:rPr lang="en-GB" sz="4900" dirty="0" smtClean="0"/>
              <a:t>                 d</a:t>
            </a:r>
            <a:r>
              <a:rPr lang="en-GB" sz="4900" baseline="-25000" dirty="0" smtClean="0"/>
              <a:t>q</a:t>
            </a:r>
            <a:r>
              <a:rPr lang="en-GB" sz="4900" dirty="0" smtClean="0"/>
              <a:t>= 1+2tan</a:t>
            </a:r>
            <a:r>
              <a:rPr lang="pl-PL" sz="4900" i="1" dirty="0" smtClean="0"/>
              <a:t> Ø</a:t>
            </a:r>
            <a:r>
              <a:rPr lang="en-GB" sz="4900" dirty="0" smtClean="0"/>
              <a:t>(1-sin</a:t>
            </a:r>
            <a:r>
              <a:rPr lang="pl-PL" sz="4900" i="1" dirty="0" smtClean="0"/>
              <a:t>Ø</a:t>
            </a:r>
            <a:r>
              <a:rPr lang="en-GB" sz="4900" dirty="0" smtClean="0">
                <a:latin typeface="Times New Roman" pitchFamily="18" charset="0"/>
                <a:cs typeface="Times New Roman" pitchFamily="18" charset="0"/>
              </a:rPr>
              <a:t>)</a:t>
            </a:r>
            <a:r>
              <a:rPr lang="en-GB" sz="4900" b="1" baseline="30000" dirty="0" smtClean="0">
                <a:latin typeface="Times New Roman" pitchFamily="18" charset="0"/>
                <a:cs typeface="Times New Roman" pitchFamily="18" charset="0"/>
              </a:rPr>
              <a:t>2 </a:t>
            </a:r>
            <a:r>
              <a:rPr lang="en-GB" sz="4900" b="1" dirty="0" smtClean="0">
                <a:latin typeface="Times New Roman" pitchFamily="18" charset="0"/>
                <a:cs typeface="Times New Roman" pitchFamily="18" charset="0"/>
              </a:rPr>
              <a:t>(</a:t>
            </a:r>
            <a:r>
              <a:rPr lang="en-GB" sz="4900" dirty="0" smtClean="0">
                <a:latin typeface="Times New Roman" pitchFamily="18" charset="0"/>
                <a:cs typeface="Times New Roman" pitchFamily="18" charset="0"/>
              </a:rPr>
              <a:t>D</a:t>
            </a:r>
            <a:r>
              <a:rPr lang="en-GB" sz="4900" b="1" dirty="0" smtClean="0">
                <a:latin typeface="Times New Roman" pitchFamily="18" charset="0"/>
                <a:cs typeface="Times New Roman" pitchFamily="18" charset="0"/>
              </a:rPr>
              <a:t>/</a:t>
            </a:r>
            <a:r>
              <a:rPr lang="en-GB" sz="4900" dirty="0" smtClean="0">
                <a:latin typeface="Times New Roman" pitchFamily="18" charset="0"/>
                <a:cs typeface="Times New Roman" pitchFamily="18" charset="0"/>
              </a:rPr>
              <a:t>B</a:t>
            </a:r>
            <a:r>
              <a:rPr lang="en-US" sz="4900" dirty="0" smtClean="0"/>
              <a:t>)</a:t>
            </a:r>
          </a:p>
          <a:p>
            <a:pPr algn="just">
              <a:buNone/>
            </a:pPr>
            <a:r>
              <a:rPr lang="en-US" sz="4900" i="1" dirty="0" smtClean="0"/>
              <a:t>                  = </a:t>
            </a:r>
            <a:r>
              <a:rPr lang="en-US" sz="4900" dirty="0" smtClean="0"/>
              <a:t>1+0.155</a:t>
            </a:r>
            <a:r>
              <a:rPr lang="en-US" sz="4900" i="1" dirty="0" smtClean="0"/>
              <a:t> </a:t>
            </a:r>
            <a:r>
              <a:rPr lang="en-US" sz="4900" dirty="0" smtClean="0"/>
              <a:t>(</a:t>
            </a:r>
            <a:r>
              <a:rPr lang="en-GB" sz="4900" dirty="0" smtClean="0">
                <a:latin typeface="Times New Roman" pitchFamily="18" charset="0"/>
                <a:cs typeface="Times New Roman" pitchFamily="18" charset="0"/>
              </a:rPr>
              <a:t>D</a:t>
            </a:r>
            <a:r>
              <a:rPr lang="en-GB" sz="4900" b="1" dirty="0" smtClean="0">
                <a:latin typeface="Times New Roman" pitchFamily="18" charset="0"/>
                <a:cs typeface="Times New Roman" pitchFamily="18" charset="0"/>
              </a:rPr>
              <a:t>/</a:t>
            </a:r>
            <a:r>
              <a:rPr lang="en-GB" sz="4900" dirty="0" smtClean="0">
                <a:latin typeface="Times New Roman" pitchFamily="18" charset="0"/>
                <a:cs typeface="Times New Roman" pitchFamily="18" charset="0"/>
              </a:rPr>
              <a:t>B</a:t>
            </a:r>
            <a:r>
              <a:rPr lang="en-US" sz="4900" dirty="0" smtClean="0"/>
              <a:t>)</a:t>
            </a:r>
            <a:r>
              <a:rPr lang="en-US" sz="4900" i="1" dirty="0" smtClean="0"/>
              <a:t>                      </a:t>
            </a:r>
          </a:p>
          <a:p>
            <a:pPr algn="just">
              <a:buNone/>
            </a:pPr>
            <a:r>
              <a:rPr lang="en-US" sz="4900" i="1" dirty="0" smtClean="0"/>
              <a:t>               = </a:t>
            </a:r>
            <a:r>
              <a:rPr lang="en-US" sz="4900" dirty="0" smtClean="0"/>
              <a:t>1+0.155</a:t>
            </a:r>
            <a:r>
              <a:rPr lang="en-GB" sz="4900" dirty="0" smtClean="0">
                <a:latin typeface="Times New Roman" pitchFamily="18" charset="0"/>
                <a:cs typeface="Times New Roman" pitchFamily="18" charset="0"/>
              </a:rPr>
              <a:t> (0.5</a:t>
            </a:r>
            <a:r>
              <a:rPr lang="en-GB" sz="4900" b="1" dirty="0" smtClean="0">
                <a:latin typeface="Times New Roman" pitchFamily="18" charset="0"/>
                <a:cs typeface="Times New Roman" pitchFamily="18" charset="0"/>
              </a:rPr>
              <a:t>/</a:t>
            </a:r>
            <a:r>
              <a:rPr lang="en-GB" sz="4900" dirty="0" smtClean="0">
                <a:latin typeface="Times New Roman" pitchFamily="18" charset="0"/>
                <a:cs typeface="Times New Roman" pitchFamily="18" charset="0"/>
              </a:rPr>
              <a:t>0.5)</a:t>
            </a:r>
            <a:r>
              <a:rPr lang="en-US" sz="4900" i="1" dirty="0" smtClean="0"/>
              <a:t> =1.155</a:t>
            </a:r>
          </a:p>
          <a:p>
            <a:pPr algn="just">
              <a:buNone/>
            </a:pPr>
            <a:r>
              <a:rPr lang="en-US" sz="4900" i="1" dirty="0" smtClean="0"/>
              <a:t>          </a:t>
            </a:r>
            <a:r>
              <a:rPr lang="en-GB" sz="4900" dirty="0" smtClean="0"/>
              <a:t> d</a:t>
            </a:r>
            <a:r>
              <a:rPr lang="en-GB" sz="4900" baseline="-25000" dirty="0" smtClean="0">
                <a:sym typeface="Symbol"/>
              </a:rPr>
              <a:t></a:t>
            </a:r>
            <a:r>
              <a:rPr lang="en-GB" sz="4900" dirty="0" smtClean="0">
                <a:sym typeface="Symbol"/>
              </a:rPr>
              <a:t>=1  for all </a:t>
            </a:r>
            <a:r>
              <a:rPr lang="pl-PL" sz="4900" i="1" dirty="0" smtClean="0"/>
              <a:t>Ø</a:t>
            </a:r>
            <a:r>
              <a:rPr lang="en-US" sz="4900" dirty="0" smtClean="0"/>
              <a:t> </a:t>
            </a:r>
            <a:endParaRPr lang="en-US" sz="4900" i="1" dirty="0" smtClean="0"/>
          </a:p>
          <a:p>
            <a:pPr algn="just">
              <a:buNone/>
            </a:pPr>
            <a:r>
              <a:rPr lang="en-GB" sz="4900" dirty="0" smtClean="0"/>
              <a:t>         q</a:t>
            </a:r>
            <a:r>
              <a:rPr lang="en-GB" sz="4900" baseline="-25000" dirty="0" smtClean="0"/>
              <a:t>ult</a:t>
            </a:r>
            <a:r>
              <a:rPr lang="en-GB" sz="4900" dirty="0" smtClean="0"/>
              <a:t>=9.31(0.5)(187)(1.18)(1.155)+0.5(9.31)(0.5)(299)(0.9)(1)=1812kPa</a:t>
            </a:r>
          </a:p>
          <a:p>
            <a:pPr algn="just">
              <a:buNone/>
            </a:pPr>
            <a:endParaRPr lang="en-GB" sz="3300" dirty="0" smtClean="0"/>
          </a:p>
        </p:txBody>
      </p:sp>
      <p:sp>
        <p:nvSpPr>
          <p:cNvPr id="4" name="Slide Number Placeholder 3"/>
          <p:cNvSpPr>
            <a:spLocks noGrp="1"/>
          </p:cNvSpPr>
          <p:nvPr>
            <p:ph type="sldNum" sz="quarter" idx="12"/>
          </p:nvPr>
        </p:nvSpPr>
        <p:spPr/>
        <p:txBody>
          <a:bodyPr/>
          <a:lstStyle/>
          <a:p>
            <a:fld id="{9C5E5D5D-3688-4DA1-8977-872D4BA9C138}" type="slidenum">
              <a:rPr lang="en-GB" smtClean="0"/>
              <a:pPr/>
              <a:t>15</a:t>
            </a:fld>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251520"/>
            <a:ext cx="6172200" cy="8256917"/>
          </a:xfrm>
        </p:spPr>
        <p:txBody>
          <a:bodyPr>
            <a:normAutofit/>
          </a:bodyPr>
          <a:lstStyle/>
          <a:p>
            <a:pPr algn="just">
              <a:buNone/>
            </a:pPr>
            <a:r>
              <a:rPr lang="en-US" sz="2000" dirty="0" smtClean="0"/>
              <a:t>   </a:t>
            </a:r>
            <a:r>
              <a:rPr lang="en-GB" sz="1600" b="1" dirty="0" smtClean="0"/>
              <a:t>Using Meyerhof equation</a:t>
            </a:r>
          </a:p>
          <a:p>
            <a:pPr algn="just">
              <a:buNone/>
            </a:pPr>
            <a:r>
              <a:rPr lang="en-US" sz="1600" dirty="0" smtClean="0"/>
              <a:t>By the Meyerhof equations of Table 3-5 , and </a:t>
            </a:r>
            <a:r>
              <a:rPr lang="pl-PL" sz="1600" i="1" dirty="0" smtClean="0"/>
              <a:t>Ø</a:t>
            </a:r>
            <a:r>
              <a:rPr lang="en-US" sz="1600" i="1" baseline="-25000" dirty="0" smtClean="0"/>
              <a:t>ps</a:t>
            </a:r>
            <a:r>
              <a:rPr lang="en-US" sz="1600" dirty="0" smtClean="0"/>
              <a:t>= 47°,</a:t>
            </a:r>
          </a:p>
          <a:p>
            <a:pPr algn="just">
              <a:buNone/>
            </a:pPr>
            <a:r>
              <a:rPr lang="en-US" sz="1600" dirty="0" smtClean="0"/>
              <a:t>we can proceed as follows</a:t>
            </a:r>
            <a:r>
              <a:rPr lang="en-GB" sz="1600" dirty="0" smtClean="0"/>
              <a:t> N</a:t>
            </a:r>
            <a:r>
              <a:rPr lang="en-GB" sz="1600" baseline="-25000" dirty="0" smtClean="0"/>
              <a:t>q</a:t>
            </a:r>
            <a:r>
              <a:rPr lang="en-GB" sz="1600" dirty="0" smtClean="0"/>
              <a:t>=187 </a:t>
            </a:r>
          </a:p>
          <a:p>
            <a:pPr algn="just">
              <a:buNone/>
            </a:pPr>
            <a:r>
              <a:rPr lang="en-GB" sz="1600" dirty="0" smtClean="0"/>
              <a:t>      N</a:t>
            </a:r>
            <a:r>
              <a:rPr lang="en-GB" sz="1600" baseline="-25000" dirty="0" smtClean="0">
                <a:sym typeface="Symbol"/>
              </a:rPr>
              <a:t></a:t>
            </a:r>
            <a:r>
              <a:rPr lang="en-GB" sz="1600" dirty="0" smtClean="0">
                <a:sym typeface="Symbol"/>
              </a:rPr>
              <a:t>=(</a:t>
            </a:r>
            <a:r>
              <a:rPr lang="en-GB" sz="1600" dirty="0" smtClean="0"/>
              <a:t>N</a:t>
            </a:r>
            <a:r>
              <a:rPr lang="en-GB" sz="1600" baseline="-25000" dirty="0" smtClean="0"/>
              <a:t>q</a:t>
            </a:r>
            <a:r>
              <a:rPr lang="en-GB" sz="1600" dirty="0" smtClean="0"/>
              <a:t>-1)tan(1.4</a:t>
            </a:r>
            <a:r>
              <a:rPr lang="pl-PL" sz="1600" i="1" dirty="0" smtClean="0"/>
              <a:t> Ø</a:t>
            </a:r>
            <a:r>
              <a:rPr lang="en-US" sz="1600" dirty="0" smtClean="0"/>
              <a:t>)</a:t>
            </a:r>
          </a:p>
          <a:p>
            <a:pPr algn="just">
              <a:buNone/>
            </a:pPr>
            <a:r>
              <a:rPr lang="en-US" sz="1600" dirty="0" smtClean="0"/>
              <a:t>     </a:t>
            </a:r>
            <a:r>
              <a:rPr lang="en-GB" sz="1600" dirty="0" smtClean="0"/>
              <a:t> N</a:t>
            </a:r>
            <a:r>
              <a:rPr lang="en-GB" sz="1600" baseline="-25000" dirty="0" smtClean="0">
                <a:sym typeface="Symbol"/>
              </a:rPr>
              <a:t></a:t>
            </a:r>
            <a:r>
              <a:rPr lang="en-GB" sz="1600" dirty="0" smtClean="0">
                <a:sym typeface="Symbol"/>
              </a:rPr>
              <a:t>=(187</a:t>
            </a:r>
            <a:r>
              <a:rPr lang="en-GB" sz="1600" dirty="0" smtClean="0"/>
              <a:t>-1)tan(1.4</a:t>
            </a:r>
            <a:r>
              <a:rPr lang="pl-PL" sz="1600" i="1" dirty="0" smtClean="0"/>
              <a:t> </a:t>
            </a:r>
            <a:r>
              <a:rPr lang="en-US" sz="1600" dirty="0" smtClean="0"/>
              <a:t>x47)</a:t>
            </a:r>
          </a:p>
          <a:p>
            <a:pPr algn="just">
              <a:buNone/>
            </a:pPr>
            <a:r>
              <a:rPr lang="en-US" sz="1600" dirty="0" smtClean="0"/>
              <a:t>       =413.8=414</a:t>
            </a:r>
          </a:p>
          <a:p>
            <a:pPr algn="just">
              <a:buNone/>
            </a:pPr>
            <a:r>
              <a:rPr lang="en-US" sz="1600" dirty="0" smtClean="0"/>
              <a:t>      K</a:t>
            </a:r>
            <a:r>
              <a:rPr lang="en-US" sz="1600" baseline="-25000" dirty="0" smtClean="0"/>
              <a:t>p</a:t>
            </a:r>
            <a:r>
              <a:rPr lang="en-US" sz="1600" dirty="0" smtClean="0"/>
              <a:t>=tan</a:t>
            </a:r>
            <a:r>
              <a:rPr lang="en-US" sz="1600" b="1" baseline="30000" dirty="0" smtClean="0"/>
              <a:t>2</a:t>
            </a:r>
            <a:r>
              <a:rPr lang="en-US" sz="1600" dirty="0" smtClean="0"/>
              <a:t>(45+</a:t>
            </a:r>
            <a:r>
              <a:rPr lang="pl-PL" sz="1600" i="1" dirty="0" smtClean="0"/>
              <a:t> Ø</a:t>
            </a:r>
            <a:r>
              <a:rPr lang="en-US" sz="1600" i="1" dirty="0" smtClean="0"/>
              <a:t>/2</a:t>
            </a:r>
            <a:r>
              <a:rPr lang="en-US" sz="1600" dirty="0" smtClean="0"/>
              <a:t>)=6.44</a:t>
            </a:r>
          </a:p>
          <a:p>
            <a:pPr algn="just">
              <a:buNone/>
            </a:pPr>
            <a:r>
              <a:rPr lang="en-US" sz="1600" dirty="0" smtClean="0"/>
              <a:t>       calculate </a:t>
            </a:r>
            <a:r>
              <a:rPr lang="en-US" sz="1600" b="1" dirty="0" smtClean="0"/>
              <a:t>s</a:t>
            </a:r>
            <a:r>
              <a:rPr lang="en-US" sz="1600" dirty="0" smtClean="0"/>
              <a:t> factors</a:t>
            </a:r>
          </a:p>
          <a:p>
            <a:pPr algn="just">
              <a:buNone/>
            </a:pPr>
            <a:r>
              <a:rPr lang="en-US" sz="1600" dirty="0" smtClean="0"/>
              <a:t>      </a:t>
            </a:r>
            <a:r>
              <a:rPr lang="en-GB" sz="1600" dirty="0" smtClean="0"/>
              <a:t>s</a:t>
            </a:r>
            <a:r>
              <a:rPr lang="en-GB" sz="1600" baseline="-25000" dirty="0" smtClean="0"/>
              <a:t>q</a:t>
            </a:r>
            <a:r>
              <a:rPr lang="en-GB" sz="1600" dirty="0" smtClean="0"/>
              <a:t>=</a:t>
            </a:r>
            <a:r>
              <a:rPr lang="en-GB" sz="1600" baseline="-25000" dirty="0" smtClean="0"/>
              <a:t> </a:t>
            </a:r>
            <a:r>
              <a:rPr lang="en-GB" sz="1600" dirty="0" smtClean="0"/>
              <a:t>s</a:t>
            </a:r>
            <a:r>
              <a:rPr lang="en-GB" sz="1600" baseline="-25000" dirty="0" smtClean="0">
                <a:sym typeface="Symbol"/>
              </a:rPr>
              <a:t></a:t>
            </a:r>
            <a:r>
              <a:rPr lang="en-GB" sz="1600" dirty="0" smtClean="0">
                <a:sym typeface="Symbol"/>
              </a:rPr>
              <a:t>= 1+ 0.1</a:t>
            </a:r>
            <a:r>
              <a:rPr lang="en-US" sz="1600" dirty="0" smtClean="0"/>
              <a:t>K</a:t>
            </a:r>
            <a:r>
              <a:rPr lang="en-US" sz="1600" baseline="-25000" dirty="0" smtClean="0"/>
              <a:t>p</a:t>
            </a:r>
            <a:r>
              <a:rPr lang="en-US" sz="1600" dirty="0" smtClean="0"/>
              <a:t>(B/L) = 1+0.1( 6.44)(0.5/2)=1.16</a:t>
            </a:r>
          </a:p>
          <a:p>
            <a:pPr algn="just">
              <a:buNone/>
            </a:pPr>
            <a:r>
              <a:rPr lang="en-US" sz="1600" dirty="0" smtClean="0"/>
              <a:t>       calculate </a:t>
            </a:r>
            <a:r>
              <a:rPr lang="en-US" sz="1600" b="1" dirty="0" smtClean="0"/>
              <a:t>d</a:t>
            </a:r>
            <a:r>
              <a:rPr lang="en-US" sz="1600" dirty="0" smtClean="0"/>
              <a:t> factors</a:t>
            </a:r>
            <a:endParaRPr lang="en-GB" sz="1600" baseline="-25000" dirty="0" smtClean="0">
              <a:sym typeface="Symbol"/>
            </a:endParaRPr>
          </a:p>
          <a:p>
            <a:pPr algn="just">
              <a:buNone/>
            </a:pPr>
            <a:r>
              <a:rPr lang="en-GB" sz="1600" dirty="0" smtClean="0"/>
              <a:t>      d</a:t>
            </a:r>
            <a:r>
              <a:rPr lang="en-GB" sz="1600" baseline="-25000" dirty="0" smtClean="0"/>
              <a:t>q</a:t>
            </a:r>
            <a:r>
              <a:rPr lang="en-GB" sz="1600" dirty="0" smtClean="0"/>
              <a:t>= d</a:t>
            </a:r>
            <a:r>
              <a:rPr lang="en-GB" sz="1600" baseline="-25000" dirty="0" smtClean="0">
                <a:sym typeface="Symbol"/>
              </a:rPr>
              <a:t></a:t>
            </a:r>
            <a:r>
              <a:rPr lang="en-GB" sz="1600" baseline="-25000" dirty="0" smtClean="0"/>
              <a:t> </a:t>
            </a:r>
            <a:r>
              <a:rPr lang="en-GB" sz="1600" dirty="0" smtClean="0"/>
              <a:t>=</a:t>
            </a:r>
            <a:r>
              <a:rPr lang="en-GB" sz="1600" dirty="0" smtClean="0">
                <a:sym typeface="Symbol"/>
              </a:rPr>
              <a:t> 1+ 0.1(</a:t>
            </a:r>
            <a:r>
              <a:rPr lang="en-US" sz="1600" dirty="0" smtClean="0"/>
              <a:t>Kp)</a:t>
            </a:r>
            <a:r>
              <a:rPr lang="en-US" sz="1600" baseline="52000" dirty="0" smtClean="0"/>
              <a:t>1/2</a:t>
            </a:r>
            <a:r>
              <a:rPr lang="en-US" sz="1600" dirty="0" smtClean="0"/>
              <a:t>(D/B) = 1+0.1( 2.54)(0.5/0.5)= 1.25</a:t>
            </a:r>
          </a:p>
          <a:p>
            <a:pPr algn="just">
              <a:buNone/>
            </a:pPr>
            <a:r>
              <a:rPr lang="en-US" sz="1600" dirty="0" smtClean="0"/>
              <a:t>      Substitute into the Meyerhof equation (ignoring any </a:t>
            </a:r>
            <a:r>
              <a:rPr lang="en-US" sz="1600" i="1" dirty="0" smtClean="0"/>
              <a:t>c subscripts):</a:t>
            </a:r>
          </a:p>
          <a:p>
            <a:pPr algn="just">
              <a:buNone/>
            </a:pPr>
            <a:r>
              <a:rPr lang="en-GB" sz="1600" dirty="0" smtClean="0"/>
              <a:t>     q</a:t>
            </a:r>
            <a:r>
              <a:rPr lang="en-GB" sz="1600" baseline="-25000" dirty="0" smtClean="0"/>
              <a:t>ult</a:t>
            </a:r>
            <a:r>
              <a:rPr lang="en-GB" sz="1600" dirty="0" smtClean="0"/>
              <a:t>=  q</a:t>
            </a:r>
            <a:r>
              <a:rPr lang="en-GB" sz="1600" dirty="0" smtClean="0">
                <a:sym typeface="Symbol"/>
              </a:rPr>
              <a:t></a:t>
            </a:r>
            <a:r>
              <a:rPr lang="en-GB" sz="1600" dirty="0" smtClean="0"/>
              <a:t> N</a:t>
            </a:r>
            <a:r>
              <a:rPr lang="en-GB" sz="1600" baseline="-25000" dirty="0" smtClean="0"/>
              <a:t>q </a:t>
            </a:r>
            <a:r>
              <a:rPr lang="en-GB" sz="1600" dirty="0" smtClean="0"/>
              <a:t>s</a:t>
            </a:r>
            <a:r>
              <a:rPr lang="en-GB" sz="1600" baseline="-25000" dirty="0" smtClean="0"/>
              <a:t>q</a:t>
            </a:r>
            <a:r>
              <a:rPr lang="en-GB" sz="1600" dirty="0" smtClean="0"/>
              <a:t> d</a:t>
            </a:r>
            <a:r>
              <a:rPr lang="en-GB" sz="1600" baseline="-25000" dirty="0" smtClean="0"/>
              <a:t>q</a:t>
            </a:r>
            <a:r>
              <a:rPr lang="en-GB" sz="1600" dirty="0" smtClean="0"/>
              <a:t>+ 0.5 </a:t>
            </a:r>
            <a:r>
              <a:rPr lang="en-GB" sz="1600" dirty="0" smtClean="0">
                <a:sym typeface="Symbol"/>
              </a:rPr>
              <a:t></a:t>
            </a:r>
            <a:r>
              <a:rPr lang="en-GB" sz="1600" dirty="0" smtClean="0"/>
              <a:t> B N</a:t>
            </a:r>
            <a:r>
              <a:rPr lang="en-GB" sz="1600" baseline="-25000" dirty="0" smtClean="0">
                <a:sym typeface="Symbol"/>
              </a:rPr>
              <a:t></a:t>
            </a:r>
            <a:r>
              <a:rPr lang="en-GB" sz="1600" baseline="-25000" dirty="0" smtClean="0"/>
              <a:t> </a:t>
            </a:r>
            <a:r>
              <a:rPr lang="en-GB" sz="1600" dirty="0" smtClean="0"/>
              <a:t>s</a:t>
            </a:r>
            <a:r>
              <a:rPr lang="en-GB" sz="1600" baseline="-25000" dirty="0" smtClean="0">
                <a:sym typeface="Symbol"/>
              </a:rPr>
              <a:t></a:t>
            </a:r>
            <a:r>
              <a:rPr lang="en-GB" sz="1600" baseline="-25000" dirty="0" smtClean="0"/>
              <a:t> </a:t>
            </a:r>
            <a:r>
              <a:rPr lang="en-GB" sz="1600" dirty="0" smtClean="0"/>
              <a:t>d</a:t>
            </a:r>
            <a:r>
              <a:rPr lang="en-GB" sz="1600" baseline="-25000" dirty="0" smtClean="0">
                <a:sym typeface="Symbol"/>
              </a:rPr>
              <a:t></a:t>
            </a:r>
            <a:r>
              <a:rPr lang="en-US" sz="1600" i="1" dirty="0" smtClean="0"/>
              <a:t>  </a:t>
            </a:r>
          </a:p>
          <a:p>
            <a:pPr algn="just">
              <a:buNone/>
            </a:pPr>
            <a:r>
              <a:rPr lang="en-GB" sz="1600" dirty="0" smtClean="0"/>
              <a:t>     q</a:t>
            </a:r>
            <a:r>
              <a:rPr lang="en-GB" sz="1600" baseline="-25000" dirty="0" smtClean="0"/>
              <a:t>ult</a:t>
            </a:r>
            <a:r>
              <a:rPr lang="en-GB" sz="1600" dirty="0" smtClean="0"/>
              <a:t>= </a:t>
            </a:r>
            <a:r>
              <a:rPr lang="en-US" sz="1600" i="1" dirty="0" smtClean="0"/>
              <a:t>9.31(0.5)(187)(l.16)(1.25) + 0.5(9.31)(0.5)(414)(1.16)(1.25)</a:t>
            </a:r>
          </a:p>
          <a:p>
            <a:pPr>
              <a:buNone/>
            </a:pPr>
            <a:r>
              <a:rPr lang="en-US" sz="1600" i="1" dirty="0" smtClean="0"/>
              <a:t>          =2659kPa</a:t>
            </a:r>
          </a:p>
          <a:p>
            <a:pPr>
              <a:buNone/>
            </a:pPr>
            <a:endParaRPr lang="en-US" sz="1600" i="1" dirty="0" smtClean="0"/>
          </a:p>
          <a:p>
            <a:pPr>
              <a:lnSpc>
                <a:spcPct val="90000"/>
              </a:lnSpc>
              <a:buNone/>
            </a:pPr>
            <a:r>
              <a:rPr lang="en-US" sz="2000" b="1" dirty="0" smtClean="0">
                <a:solidFill>
                  <a:srgbClr val="FF0000"/>
                </a:solidFill>
              </a:rPr>
              <a:t>Example 4 </a:t>
            </a:r>
          </a:p>
          <a:p>
            <a:pPr algn="just">
              <a:lnSpc>
                <a:spcPct val="150000"/>
              </a:lnSpc>
              <a:buNone/>
            </a:pPr>
            <a:r>
              <a:rPr lang="en-US" sz="1600" dirty="0" smtClean="0"/>
              <a:t>       A square footing 1.8mx1.8m is loaded with an axial total column load of 1820kN at center and M</a:t>
            </a:r>
            <a:r>
              <a:rPr lang="en-US" sz="1600" baseline="-25000" dirty="0" smtClean="0"/>
              <a:t>x</a:t>
            </a:r>
            <a:r>
              <a:rPr lang="en-US" sz="1600" dirty="0" smtClean="0"/>
              <a:t>=275kN.m,M</a:t>
            </a:r>
            <a:r>
              <a:rPr lang="en-US" sz="1600" baseline="-25000" dirty="0" smtClean="0"/>
              <a:t>y</a:t>
            </a:r>
            <a:r>
              <a:rPr lang="en-US" sz="1600" dirty="0" smtClean="0"/>
              <a:t>=165kN.m. The column size is 0.4mx0.4m. Undrained triaxial test give Ø= 36</a:t>
            </a:r>
            <a:r>
              <a:rPr lang="en-US" sz="1600" baseline="30000" dirty="0" smtClean="0"/>
              <a:t>o</a:t>
            </a:r>
            <a:r>
              <a:rPr lang="en-US" sz="1600" dirty="0" smtClean="0"/>
              <a:t> and c=9kPa. The foundation base is at 1.8m depth the soil has </a:t>
            </a:r>
            <a:r>
              <a:rPr lang="en-US" sz="1600" b="1" dirty="0" smtClean="0">
                <a:latin typeface="GreekC"/>
                <a:cs typeface="GreekC"/>
              </a:rPr>
              <a:t>g</a:t>
            </a:r>
            <a:r>
              <a:rPr lang="en-US" sz="1600" dirty="0" smtClean="0">
                <a:latin typeface="Times New Roman" pitchFamily="18" charset="0"/>
                <a:cs typeface="Times New Roman" pitchFamily="18" charset="0"/>
              </a:rPr>
              <a:t>= 15.6kN/m</a:t>
            </a:r>
            <a:r>
              <a:rPr lang="en-US" sz="1600" baseline="30000" dirty="0" smtClean="0">
                <a:latin typeface="Times New Roman" pitchFamily="18" charset="0"/>
                <a:cs typeface="Times New Roman" pitchFamily="18" charset="0"/>
              </a:rPr>
              <a:t>3</a:t>
            </a:r>
            <a:r>
              <a:rPr lang="en-US" sz="1600" dirty="0" smtClean="0">
                <a:latin typeface="Times New Roman" pitchFamily="18" charset="0"/>
                <a:cs typeface="Times New Roman" pitchFamily="18" charset="0"/>
              </a:rPr>
              <a:t> and the water table is at 6m depth. What is the allowable gross q</a:t>
            </a:r>
            <a:r>
              <a:rPr lang="en-US" sz="1600" baseline="-25000" dirty="0" smtClean="0">
                <a:latin typeface="Times New Roman" pitchFamily="18" charset="0"/>
                <a:cs typeface="Times New Roman" pitchFamily="18" charset="0"/>
              </a:rPr>
              <a:t>all</a:t>
            </a:r>
            <a:r>
              <a:rPr lang="en-US" sz="1600" dirty="0" smtClean="0">
                <a:latin typeface="Times New Roman" pitchFamily="18" charset="0"/>
                <a:cs typeface="Times New Roman" pitchFamily="18" charset="0"/>
              </a:rPr>
              <a:t> if factor of safety =3 is required against shear failure use:</a:t>
            </a:r>
          </a:p>
          <a:p>
            <a:pPr indent="-50800" algn="just">
              <a:lnSpc>
                <a:spcPct val="150000"/>
              </a:lnSpc>
              <a:buNone/>
            </a:pPr>
            <a:r>
              <a:rPr lang="en-US" sz="1600" dirty="0" smtClean="0">
                <a:latin typeface="Times New Roman" pitchFamily="18" charset="0"/>
                <a:cs typeface="Times New Roman" pitchFamily="18" charset="0"/>
              </a:rPr>
              <a:t>     1- Hanson B.C equation and the effective area method.</a:t>
            </a:r>
          </a:p>
          <a:p>
            <a:pPr indent="-50800" algn="just">
              <a:lnSpc>
                <a:spcPct val="150000"/>
              </a:lnSpc>
              <a:buNone/>
            </a:pPr>
            <a:r>
              <a:rPr lang="en-US" sz="1600" dirty="0" smtClean="0">
                <a:latin typeface="Times New Roman" pitchFamily="18" charset="0"/>
                <a:cs typeface="Times New Roman" pitchFamily="18" charset="0"/>
              </a:rPr>
              <a:t>     2- Meyerhof B.C equation and the eccentricity reduction factor.</a:t>
            </a:r>
          </a:p>
          <a:p>
            <a:pPr algn="just">
              <a:buNone/>
            </a:pPr>
            <a:endParaRPr lang="en-US" sz="1600" dirty="0"/>
          </a:p>
        </p:txBody>
      </p:sp>
      <p:sp>
        <p:nvSpPr>
          <p:cNvPr id="4" name="Slide Number Placeholder 3"/>
          <p:cNvSpPr>
            <a:spLocks noGrp="1"/>
          </p:cNvSpPr>
          <p:nvPr>
            <p:ph type="sldNum" sz="quarter" idx="12"/>
          </p:nvPr>
        </p:nvSpPr>
        <p:spPr/>
        <p:txBody>
          <a:bodyPr/>
          <a:lstStyle/>
          <a:p>
            <a:fld id="{9C5E5D5D-3688-4DA1-8977-872D4BA9C138}" type="slidenum">
              <a:rPr lang="en-GB" smtClean="0"/>
              <a:pPr/>
              <a:t>16</a:t>
            </a:fld>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2656" y="251520"/>
            <a:ext cx="6336704" cy="8136903"/>
          </a:xfrm>
        </p:spPr>
        <p:txBody>
          <a:bodyPr>
            <a:normAutofit fontScale="92500" lnSpcReduction="10000"/>
          </a:bodyPr>
          <a:lstStyle/>
          <a:p>
            <a:pPr algn="just">
              <a:buNone/>
            </a:pPr>
            <a:r>
              <a:rPr lang="en-US" sz="1600" b="1" u="sng" dirty="0">
                <a:solidFill>
                  <a:srgbClr val="0070C0"/>
                </a:solidFill>
                <a:latin typeface="Times New Roman" pitchFamily="18" charset="0"/>
                <a:cs typeface="Times New Roman" pitchFamily="18" charset="0"/>
              </a:rPr>
              <a:t>Solution:</a:t>
            </a:r>
          </a:p>
          <a:p>
            <a:pPr algn="just">
              <a:buNone/>
            </a:pPr>
            <a:r>
              <a:rPr lang="en-US" sz="1600" b="1" dirty="0" smtClean="0">
                <a:latin typeface="Times New Roman" pitchFamily="18" charset="0"/>
                <a:cs typeface="Times New Roman" pitchFamily="18" charset="0"/>
              </a:rPr>
              <a:t>1-Using Hanson BC equation</a:t>
            </a:r>
          </a:p>
          <a:p>
            <a:pPr algn="just">
              <a:buNone/>
            </a:pPr>
            <a:r>
              <a:rPr lang="en-US" sz="1600" dirty="0" smtClean="0">
                <a:latin typeface="Times New Roman" pitchFamily="18" charset="0"/>
                <a:cs typeface="Times New Roman" pitchFamily="18" charset="0"/>
              </a:rPr>
              <a:t>  </a:t>
            </a:r>
            <a:r>
              <a:rPr lang="en-GB" sz="1600" b="1" dirty="0" smtClean="0"/>
              <a:t>q</a:t>
            </a:r>
            <a:r>
              <a:rPr lang="en-GB" sz="1600" b="1" baseline="-25000" dirty="0" smtClean="0"/>
              <a:t>ult</a:t>
            </a:r>
            <a:r>
              <a:rPr lang="en-GB" sz="1600" b="1" dirty="0" smtClean="0"/>
              <a:t>= cN</a:t>
            </a:r>
            <a:r>
              <a:rPr lang="en-GB" sz="1600" b="1" baseline="-25000" dirty="0" smtClean="0"/>
              <a:t>c</a:t>
            </a:r>
            <a:r>
              <a:rPr lang="en-GB" sz="1600" b="1" dirty="0" smtClean="0"/>
              <a:t> s</a:t>
            </a:r>
            <a:r>
              <a:rPr lang="en-GB" sz="1600" b="1" baseline="-25000" dirty="0" smtClean="0"/>
              <a:t>c </a:t>
            </a:r>
            <a:r>
              <a:rPr lang="en-GB" sz="1600" b="1" dirty="0" smtClean="0"/>
              <a:t>d</a:t>
            </a:r>
            <a:r>
              <a:rPr lang="en-GB" sz="1600" b="1" baseline="-25000" dirty="0" smtClean="0"/>
              <a:t>c </a:t>
            </a:r>
            <a:r>
              <a:rPr lang="en-GB" sz="1600" b="1" dirty="0" smtClean="0"/>
              <a:t>i</a:t>
            </a:r>
            <a:r>
              <a:rPr lang="en-GB" sz="1600" b="1" baseline="-25000" dirty="0" smtClean="0"/>
              <a:t>c </a:t>
            </a:r>
            <a:r>
              <a:rPr lang="en-GB" sz="1600" b="1" dirty="0" smtClean="0"/>
              <a:t>g</a:t>
            </a:r>
            <a:r>
              <a:rPr lang="en-GB" sz="1600" b="1" baseline="-25000" dirty="0" smtClean="0"/>
              <a:t>c</a:t>
            </a:r>
            <a:r>
              <a:rPr lang="en-GB" sz="1600" b="1" dirty="0" smtClean="0"/>
              <a:t> b</a:t>
            </a:r>
            <a:r>
              <a:rPr lang="en-GB" sz="1600" b="1" baseline="-25000" dirty="0" smtClean="0"/>
              <a:t>c</a:t>
            </a:r>
            <a:r>
              <a:rPr lang="en-GB" sz="1600" b="1" dirty="0" smtClean="0"/>
              <a:t>+ q</a:t>
            </a:r>
            <a:r>
              <a:rPr lang="en-GB" sz="1600" b="1" dirty="0" smtClean="0">
                <a:sym typeface="Symbol"/>
              </a:rPr>
              <a:t></a:t>
            </a:r>
            <a:r>
              <a:rPr lang="en-GB" sz="1600" b="1" dirty="0" smtClean="0"/>
              <a:t> N</a:t>
            </a:r>
            <a:r>
              <a:rPr lang="en-GB" sz="1600" b="1" baseline="-25000" dirty="0" smtClean="0"/>
              <a:t>q </a:t>
            </a:r>
            <a:r>
              <a:rPr lang="en-GB" sz="1600" b="1" dirty="0" smtClean="0"/>
              <a:t>s</a:t>
            </a:r>
            <a:r>
              <a:rPr lang="en-GB" sz="1600" b="1" baseline="-25000" dirty="0" smtClean="0"/>
              <a:t>q </a:t>
            </a:r>
            <a:r>
              <a:rPr lang="en-GB" sz="1600" b="1" dirty="0" smtClean="0"/>
              <a:t>d</a:t>
            </a:r>
            <a:r>
              <a:rPr lang="en-GB" sz="1600" b="1" baseline="-25000" dirty="0" smtClean="0"/>
              <a:t>q </a:t>
            </a:r>
            <a:r>
              <a:rPr lang="en-GB" sz="1600" b="1" dirty="0" smtClean="0"/>
              <a:t>i</a:t>
            </a:r>
            <a:r>
              <a:rPr lang="en-GB" sz="1600" b="1" baseline="-25000" dirty="0" smtClean="0"/>
              <a:t>q </a:t>
            </a:r>
            <a:r>
              <a:rPr lang="en-GB" sz="1600" b="1" dirty="0" smtClean="0"/>
              <a:t>g</a:t>
            </a:r>
            <a:r>
              <a:rPr lang="en-GB" sz="1600" b="1" baseline="-25000" dirty="0" smtClean="0"/>
              <a:t>q</a:t>
            </a:r>
            <a:r>
              <a:rPr lang="en-GB" sz="1600" b="1" dirty="0" smtClean="0"/>
              <a:t> b</a:t>
            </a:r>
            <a:r>
              <a:rPr lang="en-GB" sz="1600" b="1" baseline="-25000" dirty="0" smtClean="0"/>
              <a:t>q</a:t>
            </a:r>
            <a:r>
              <a:rPr lang="en-GB" sz="1600" b="1" dirty="0" smtClean="0"/>
              <a:t> + 0.5 </a:t>
            </a:r>
            <a:r>
              <a:rPr lang="en-GB" sz="1600" b="1" dirty="0" smtClean="0">
                <a:sym typeface="Symbol"/>
              </a:rPr>
              <a:t></a:t>
            </a:r>
            <a:r>
              <a:rPr lang="en-GB" sz="1600" b="1" dirty="0" smtClean="0"/>
              <a:t> B N</a:t>
            </a:r>
            <a:r>
              <a:rPr lang="en-GB" sz="1600" b="1" baseline="-25000" dirty="0" smtClean="0">
                <a:sym typeface="Symbol"/>
              </a:rPr>
              <a:t></a:t>
            </a:r>
            <a:r>
              <a:rPr lang="en-GB" sz="1600" b="1" baseline="-25000" dirty="0" smtClean="0"/>
              <a:t> </a:t>
            </a:r>
            <a:r>
              <a:rPr lang="en-GB" sz="1600" b="1" dirty="0" smtClean="0"/>
              <a:t>s</a:t>
            </a:r>
            <a:r>
              <a:rPr lang="en-GB" sz="1600" b="1" baseline="-25000" dirty="0" smtClean="0">
                <a:sym typeface="Symbol"/>
              </a:rPr>
              <a:t></a:t>
            </a:r>
            <a:r>
              <a:rPr lang="en-GB" sz="1600" b="1" baseline="-25000" dirty="0" smtClean="0"/>
              <a:t> </a:t>
            </a:r>
            <a:r>
              <a:rPr lang="en-GB" sz="1600" b="1" dirty="0" smtClean="0"/>
              <a:t>d</a:t>
            </a:r>
            <a:r>
              <a:rPr lang="en-GB" sz="1600" b="1" baseline="-25000" dirty="0" smtClean="0">
                <a:sym typeface="Symbol"/>
              </a:rPr>
              <a:t></a:t>
            </a:r>
            <a:r>
              <a:rPr lang="en-GB" sz="1600" b="1" baseline="-25000" dirty="0" smtClean="0"/>
              <a:t> </a:t>
            </a:r>
            <a:r>
              <a:rPr lang="en-GB" sz="1600" b="1" dirty="0" smtClean="0"/>
              <a:t>i</a:t>
            </a:r>
            <a:r>
              <a:rPr lang="en-GB" sz="1600" b="1" baseline="-25000" dirty="0" smtClean="0">
                <a:sym typeface="Symbol"/>
              </a:rPr>
              <a:t></a:t>
            </a:r>
            <a:r>
              <a:rPr lang="en-GB" sz="1600" b="1" baseline="-25000" dirty="0" smtClean="0"/>
              <a:t> </a:t>
            </a:r>
            <a:r>
              <a:rPr lang="en-GB" sz="1600" b="1" dirty="0" smtClean="0"/>
              <a:t>g</a:t>
            </a:r>
            <a:r>
              <a:rPr lang="en-GB" sz="1600" b="1" baseline="-25000" dirty="0" smtClean="0">
                <a:sym typeface="Symbol"/>
              </a:rPr>
              <a:t></a:t>
            </a:r>
            <a:r>
              <a:rPr lang="en-GB" sz="1600" b="1" dirty="0" smtClean="0"/>
              <a:t> b</a:t>
            </a:r>
            <a:r>
              <a:rPr lang="en-GB" sz="1600" b="1" baseline="-25000" dirty="0" smtClean="0">
                <a:sym typeface="Symbol"/>
              </a:rPr>
              <a:t></a:t>
            </a:r>
            <a:r>
              <a:rPr lang="en-US" sz="1600" dirty="0" smtClean="0">
                <a:latin typeface="Times New Roman" pitchFamily="18" charset="0"/>
                <a:cs typeface="Times New Roman" pitchFamily="18" charset="0"/>
              </a:rPr>
              <a:t> </a:t>
            </a:r>
          </a:p>
          <a:p>
            <a:pPr algn="just">
              <a:buNone/>
            </a:pPr>
            <a:r>
              <a:rPr lang="en-US" sz="1600" dirty="0" smtClean="0">
                <a:latin typeface="Times New Roman" pitchFamily="18" charset="0"/>
                <a:cs typeface="Times New Roman" pitchFamily="18" charset="0"/>
              </a:rPr>
              <a:t>From table 3-3 for </a:t>
            </a:r>
            <a:r>
              <a:rPr lang="en-US" sz="1600" dirty="0" smtClean="0"/>
              <a:t>Ø= 36</a:t>
            </a:r>
            <a:r>
              <a:rPr lang="en-US" sz="1600" baseline="30000" dirty="0" smtClean="0"/>
              <a:t>o</a:t>
            </a:r>
            <a:r>
              <a:rPr lang="en-US" sz="1600" dirty="0" smtClean="0"/>
              <a:t>  </a:t>
            </a:r>
            <a:r>
              <a:rPr lang="en-GB" sz="1600" b="1" dirty="0" smtClean="0"/>
              <a:t>N</a:t>
            </a:r>
            <a:r>
              <a:rPr lang="en-GB" sz="1600" b="1" baseline="-25000" dirty="0" smtClean="0"/>
              <a:t>c</a:t>
            </a:r>
            <a:r>
              <a:rPr lang="en-GB" sz="1600" b="1" dirty="0" smtClean="0"/>
              <a:t>=50.55    N</a:t>
            </a:r>
            <a:r>
              <a:rPr lang="en-GB" sz="1600" b="1" baseline="-25000" dirty="0" smtClean="0"/>
              <a:t>q</a:t>
            </a:r>
            <a:r>
              <a:rPr lang="en-GB" sz="1600" b="1" dirty="0" smtClean="0"/>
              <a:t>= 37.7   N</a:t>
            </a:r>
            <a:r>
              <a:rPr lang="en-GB" sz="1600" b="1" baseline="-25000" dirty="0" smtClean="0">
                <a:sym typeface="Symbol"/>
              </a:rPr>
              <a:t></a:t>
            </a:r>
            <a:r>
              <a:rPr lang="en-GB" sz="1600" b="1" dirty="0" smtClean="0">
                <a:sym typeface="Symbol"/>
              </a:rPr>
              <a:t>= 40</a:t>
            </a:r>
          </a:p>
          <a:p>
            <a:pPr algn="just">
              <a:buNone/>
            </a:pPr>
            <a:r>
              <a:rPr lang="en-GB" sz="1600" b="1" dirty="0" smtClean="0">
                <a:latin typeface="Times New Roman" pitchFamily="18" charset="0"/>
                <a:cs typeface="Times New Roman" pitchFamily="18" charset="0"/>
                <a:sym typeface="Symbol"/>
              </a:rPr>
              <a:t>  B</a:t>
            </a:r>
            <a:r>
              <a:rPr lang="en-GB" sz="1600" b="1" dirty="0" smtClean="0">
                <a:latin typeface="Times New Roman"/>
                <a:cs typeface="Times New Roman"/>
                <a:sym typeface="Symbol"/>
              </a:rPr>
              <a:t>ʹ= B- 2e       L</a:t>
            </a:r>
            <a:r>
              <a:rPr lang="en-GB" sz="1600" b="1" dirty="0" smtClean="0">
                <a:sym typeface="Symbol"/>
              </a:rPr>
              <a:t>= L- 2e       e</a:t>
            </a:r>
            <a:r>
              <a:rPr lang="en-GB" sz="1600" b="1" baseline="-25000" dirty="0" smtClean="0">
                <a:sym typeface="Symbol"/>
              </a:rPr>
              <a:t>B</a:t>
            </a:r>
            <a:r>
              <a:rPr lang="en-GB" sz="1600" b="1" dirty="0" smtClean="0">
                <a:sym typeface="Symbol"/>
              </a:rPr>
              <a:t>= 275/1820=0.15m     </a:t>
            </a:r>
          </a:p>
          <a:p>
            <a:pPr algn="just">
              <a:buNone/>
            </a:pPr>
            <a:r>
              <a:rPr lang="en-GB" sz="1600" b="1" dirty="0" smtClean="0">
                <a:sym typeface="Symbol"/>
              </a:rPr>
              <a:t>  e</a:t>
            </a:r>
            <a:r>
              <a:rPr lang="en-GB" sz="1600" b="1" baseline="-25000" dirty="0" smtClean="0">
                <a:sym typeface="Symbol"/>
              </a:rPr>
              <a:t>L</a:t>
            </a:r>
            <a:r>
              <a:rPr lang="en-GB" sz="1600" b="1" dirty="0" smtClean="0">
                <a:sym typeface="Symbol"/>
              </a:rPr>
              <a:t>= 165/1820=0.09m</a:t>
            </a:r>
            <a:endParaRPr lang="en-US" sz="1600" dirty="0" smtClean="0">
              <a:latin typeface="Times New Roman" pitchFamily="18" charset="0"/>
              <a:cs typeface="Times New Roman" pitchFamily="18" charset="0"/>
            </a:endParaRPr>
          </a:p>
          <a:p>
            <a:pPr algn="just">
              <a:buNone/>
            </a:pPr>
            <a:r>
              <a:rPr lang="en-GB" sz="1600" b="1" dirty="0" smtClean="0">
                <a:latin typeface="Times New Roman"/>
                <a:cs typeface="Times New Roman"/>
                <a:sym typeface="Symbol"/>
              </a:rPr>
              <a:t>L</a:t>
            </a:r>
            <a:r>
              <a:rPr lang="en-GB" sz="1600" b="1" dirty="0" smtClean="0">
                <a:sym typeface="Symbol"/>
              </a:rPr>
              <a:t> </a:t>
            </a:r>
            <a:r>
              <a:rPr lang="en-GB" sz="1600" b="1" dirty="0" smtClean="0">
                <a:latin typeface="Times New Roman"/>
                <a:cs typeface="Times New Roman"/>
                <a:sym typeface="Symbol"/>
              </a:rPr>
              <a:t>= 1.8 - 2x.09 = 1.62m                   </a:t>
            </a:r>
            <a:r>
              <a:rPr lang="en-GB" sz="1600" b="1" dirty="0" smtClean="0">
                <a:latin typeface="Times New Roman" pitchFamily="18" charset="0"/>
                <a:cs typeface="Times New Roman" pitchFamily="18" charset="0"/>
                <a:sym typeface="Symbol"/>
              </a:rPr>
              <a:t>B</a:t>
            </a:r>
            <a:r>
              <a:rPr lang="en-GB" sz="1600" b="1" dirty="0" smtClean="0">
                <a:latin typeface="Times New Roman"/>
                <a:cs typeface="Times New Roman"/>
                <a:sym typeface="Symbol"/>
              </a:rPr>
              <a:t>ʹ = 1.8 -2x0.15 = 1.5m  </a:t>
            </a:r>
          </a:p>
          <a:p>
            <a:pPr algn="just">
              <a:buNone/>
            </a:pPr>
            <a:r>
              <a:rPr lang="en-GB" sz="1600" dirty="0" smtClean="0">
                <a:latin typeface="Times New Roman" pitchFamily="18" charset="0"/>
                <a:cs typeface="Times New Roman" pitchFamily="18" charset="0"/>
                <a:sym typeface="Symbol"/>
              </a:rPr>
              <a:t>For      </a:t>
            </a:r>
            <a:r>
              <a:rPr lang="en-GB" sz="1600" b="1" dirty="0" smtClean="0">
                <a:latin typeface="GreekS"/>
                <a:cs typeface="GreekS"/>
                <a:sym typeface="Symbol"/>
              </a:rPr>
              <a:t>h</a:t>
            </a:r>
            <a:r>
              <a:rPr lang="en-GB" sz="1600" dirty="0" smtClean="0">
                <a:latin typeface="Times New Roman" pitchFamily="18" charset="0"/>
                <a:cs typeface="Times New Roman" pitchFamily="18" charset="0"/>
                <a:sym typeface="Symbol"/>
              </a:rPr>
              <a:t>=0       all b factors will equal to 1 </a:t>
            </a:r>
          </a:p>
          <a:p>
            <a:pPr algn="just">
              <a:buNone/>
            </a:pPr>
            <a:r>
              <a:rPr lang="en-GB" sz="1600" b="1" dirty="0" smtClean="0">
                <a:latin typeface="Times New Roman" pitchFamily="18" charset="0"/>
                <a:cs typeface="Times New Roman" pitchFamily="18" charset="0"/>
                <a:sym typeface="Symbol"/>
              </a:rPr>
              <a:t>For</a:t>
            </a:r>
            <a:r>
              <a:rPr lang="en-GB" sz="1600" b="1" dirty="0" smtClean="0">
                <a:latin typeface="GreekS"/>
                <a:cs typeface="GreekS"/>
                <a:sym typeface="Symbol"/>
              </a:rPr>
              <a:t>  b</a:t>
            </a:r>
            <a:r>
              <a:rPr lang="en-GB" sz="1600" dirty="0" smtClean="0">
                <a:latin typeface="Times New Roman" pitchFamily="18" charset="0"/>
                <a:cs typeface="Times New Roman" pitchFamily="18" charset="0"/>
                <a:sym typeface="Symbol"/>
              </a:rPr>
              <a:t>=0       all g factors will equal to 1 </a:t>
            </a:r>
          </a:p>
          <a:p>
            <a:pPr algn="just">
              <a:buNone/>
            </a:pPr>
            <a:r>
              <a:rPr lang="en-GB" sz="1600" dirty="0" smtClean="0">
                <a:latin typeface="Times New Roman" pitchFamily="18" charset="0"/>
                <a:cs typeface="Times New Roman" pitchFamily="18" charset="0"/>
                <a:sym typeface="Symbol"/>
              </a:rPr>
              <a:t>The resultant of all load is vertical  so H</a:t>
            </a:r>
            <a:r>
              <a:rPr lang="en-GB" sz="1600" baseline="-25000" dirty="0" smtClean="0">
                <a:latin typeface="Times New Roman" pitchFamily="18" charset="0"/>
                <a:cs typeface="Times New Roman" pitchFamily="18" charset="0"/>
                <a:sym typeface="Symbol"/>
              </a:rPr>
              <a:t>B</a:t>
            </a:r>
            <a:r>
              <a:rPr lang="en-GB" sz="1600" dirty="0" smtClean="0">
                <a:latin typeface="Times New Roman" pitchFamily="18" charset="0"/>
                <a:cs typeface="Times New Roman" pitchFamily="18" charset="0"/>
                <a:sym typeface="Symbol"/>
              </a:rPr>
              <a:t> and H</a:t>
            </a:r>
            <a:r>
              <a:rPr lang="en-GB" sz="1600" baseline="-25000" dirty="0" smtClean="0">
                <a:latin typeface="Times New Roman" pitchFamily="18" charset="0"/>
                <a:cs typeface="Times New Roman" pitchFamily="18" charset="0"/>
                <a:sym typeface="Symbol"/>
              </a:rPr>
              <a:t>L</a:t>
            </a:r>
            <a:r>
              <a:rPr lang="en-GB" sz="1600" dirty="0" smtClean="0">
                <a:latin typeface="Times New Roman" pitchFamily="18" charset="0"/>
                <a:cs typeface="Times New Roman" pitchFamily="18" charset="0"/>
                <a:sym typeface="Symbol"/>
              </a:rPr>
              <a:t> =0  all (i) factors  are 1</a:t>
            </a:r>
          </a:p>
          <a:p>
            <a:pPr algn="just">
              <a:buNone/>
            </a:pPr>
            <a:r>
              <a:rPr lang="en-GB" sz="1600" dirty="0" smtClean="0">
                <a:latin typeface="Times New Roman" pitchFamily="18" charset="0"/>
                <a:cs typeface="Times New Roman" pitchFamily="18" charset="0"/>
                <a:sym typeface="Symbol"/>
              </a:rPr>
              <a:t>The overburden soil is above W.T     </a:t>
            </a:r>
            <a:r>
              <a:rPr lang="en-GB" sz="1600" b="1" dirty="0" smtClean="0">
                <a:sym typeface="Symbol"/>
              </a:rPr>
              <a:t> </a:t>
            </a:r>
            <a:r>
              <a:rPr lang="en-GB" sz="1600" b="1" baseline="-25000" dirty="0" smtClean="0">
                <a:sym typeface="Symbol"/>
              </a:rPr>
              <a:t>eff.</a:t>
            </a:r>
            <a:r>
              <a:rPr lang="en-GB" sz="1600" b="1" dirty="0" smtClean="0">
                <a:sym typeface="Symbol"/>
              </a:rPr>
              <a:t> = </a:t>
            </a:r>
            <a:r>
              <a:rPr lang="en-GB" sz="1600" b="1" baseline="-25000" dirty="0" smtClean="0">
                <a:sym typeface="Symbol"/>
              </a:rPr>
              <a:t>tot.</a:t>
            </a:r>
            <a:r>
              <a:rPr lang="en-GB" sz="1600" b="1" dirty="0" smtClean="0">
                <a:sym typeface="Symbol"/>
              </a:rPr>
              <a:t> = 15.6kN/m</a:t>
            </a:r>
            <a:r>
              <a:rPr lang="en-GB" sz="1600" b="1" baseline="30000" dirty="0" smtClean="0">
                <a:sym typeface="Symbol"/>
              </a:rPr>
              <a:t>3</a:t>
            </a:r>
          </a:p>
          <a:p>
            <a:pPr algn="just">
              <a:buNone/>
            </a:pPr>
            <a:r>
              <a:rPr lang="en-GB" sz="1600" b="1" dirty="0" smtClean="0">
                <a:sym typeface="Symbol"/>
              </a:rPr>
              <a:t>Determine S factors</a:t>
            </a:r>
          </a:p>
          <a:p>
            <a:pPr algn="just">
              <a:buNone/>
            </a:pPr>
            <a:r>
              <a:rPr lang="en-GB" sz="1600" b="1" dirty="0" smtClean="0"/>
              <a:t>  </a:t>
            </a:r>
            <a:r>
              <a:rPr lang="en-GB" sz="1600" dirty="0" smtClean="0"/>
              <a:t>s</a:t>
            </a:r>
            <a:r>
              <a:rPr lang="en-GB" sz="1600" b="1" baseline="-25000" dirty="0" smtClean="0"/>
              <a:t>c</a:t>
            </a:r>
            <a:r>
              <a:rPr lang="en-GB" sz="1600" b="1" dirty="0" smtClean="0"/>
              <a:t>= </a:t>
            </a:r>
            <a:r>
              <a:rPr lang="en-US" sz="1600" i="1" dirty="0" smtClean="0"/>
              <a:t> 1+(N</a:t>
            </a:r>
            <a:r>
              <a:rPr lang="en-US" sz="1600" i="1" baseline="-25000" dirty="0" smtClean="0"/>
              <a:t>q</a:t>
            </a:r>
            <a:r>
              <a:rPr lang="en-US" sz="1600" i="1" dirty="0" smtClean="0"/>
              <a:t>/N</a:t>
            </a:r>
            <a:r>
              <a:rPr lang="en-US" sz="1600" i="1" baseline="-25000" dirty="0" smtClean="0"/>
              <a:t>c</a:t>
            </a:r>
            <a:r>
              <a:rPr lang="en-US" sz="1600" i="1" dirty="0" smtClean="0"/>
              <a:t>).</a:t>
            </a:r>
            <a:r>
              <a:rPr lang="en-US" sz="1600" dirty="0" smtClean="0"/>
              <a:t> (</a:t>
            </a:r>
            <a:r>
              <a:rPr lang="en-US" sz="1600" i="1" dirty="0" smtClean="0"/>
              <a:t>B’/L’</a:t>
            </a:r>
            <a:r>
              <a:rPr lang="en-US" sz="1600" dirty="0" smtClean="0"/>
              <a:t>)</a:t>
            </a:r>
          </a:p>
          <a:p>
            <a:pPr algn="just">
              <a:buNone/>
            </a:pPr>
            <a:r>
              <a:rPr lang="en-US" sz="1600" i="1" dirty="0" smtClean="0"/>
              <a:t>   s</a:t>
            </a:r>
            <a:r>
              <a:rPr lang="en-US" sz="1600" baseline="-25000" dirty="0" smtClean="0"/>
              <a:t>c</a:t>
            </a:r>
            <a:r>
              <a:rPr lang="en-US" sz="1600" i="1" dirty="0" smtClean="0"/>
              <a:t>= 1+(37.7/50.5)(1.5/1.62)=1.69</a:t>
            </a:r>
          </a:p>
          <a:p>
            <a:pPr algn="just">
              <a:buNone/>
            </a:pPr>
            <a:r>
              <a:rPr lang="en-US" sz="1600" i="1" dirty="0" smtClean="0"/>
              <a:t>  s</a:t>
            </a:r>
            <a:r>
              <a:rPr lang="en-US" sz="1600" i="1" baseline="-25000" dirty="0" smtClean="0"/>
              <a:t>q </a:t>
            </a:r>
            <a:r>
              <a:rPr lang="en-US" sz="1600" i="1" dirty="0" smtClean="0"/>
              <a:t>= 1 + (B’/L’) sin</a:t>
            </a:r>
            <a:r>
              <a:rPr lang="pl-PL" sz="1600" i="1" dirty="0" smtClean="0"/>
              <a:t> Ø</a:t>
            </a:r>
            <a:r>
              <a:rPr lang="en-US" sz="1600" i="1" dirty="0" smtClean="0"/>
              <a:t>  </a:t>
            </a:r>
          </a:p>
          <a:p>
            <a:pPr algn="just">
              <a:buNone/>
            </a:pPr>
            <a:r>
              <a:rPr lang="en-US" sz="1600" i="1" dirty="0" smtClean="0"/>
              <a:t>  s</a:t>
            </a:r>
            <a:r>
              <a:rPr lang="en-US" sz="1600" i="1" baseline="-25000" dirty="0" smtClean="0"/>
              <a:t>q</a:t>
            </a:r>
            <a:r>
              <a:rPr lang="en-US" sz="1600" i="1" dirty="0" smtClean="0"/>
              <a:t>= 1+(1.5/1.62) sin36=1.54</a:t>
            </a:r>
          </a:p>
          <a:p>
            <a:pPr algn="just">
              <a:buNone/>
            </a:pPr>
            <a:r>
              <a:rPr lang="en-US" sz="1600" i="1" dirty="0" smtClean="0"/>
              <a:t>   s</a:t>
            </a:r>
            <a:r>
              <a:rPr lang="en-US" sz="1600" i="1" baseline="-25000" dirty="0" smtClean="0">
                <a:latin typeface="GreekC"/>
                <a:cs typeface="GreekC"/>
              </a:rPr>
              <a:t>g</a:t>
            </a:r>
            <a:r>
              <a:rPr lang="en-US" sz="1600" i="1" baseline="-25000" dirty="0" smtClean="0"/>
              <a:t> </a:t>
            </a:r>
            <a:r>
              <a:rPr lang="en-US" sz="1600" i="1" dirty="0" smtClean="0"/>
              <a:t>= 1 - 0.4 </a:t>
            </a:r>
            <a:r>
              <a:rPr lang="en-US" sz="1600" dirty="0" smtClean="0"/>
              <a:t>(</a:t>
            </a:r>
            <a:r>
              <a:rPr lang="en-US" sz="1600" i="1" dirty="0" smtClean="0"/>
              <a:t>B’/L’</a:t>
            </a:r>
            <a:r>
              <a:rPr lang="en-US" sz="1600" dirty="0" smtClean="0"/>
              <a:t>)</a:t>
            </a:r>
          </a:p>
          <a:p>
            <a:pPr algn="just">
              <a:buNone/>
            </a:pPr>
            <a:r>
              <a:rPr lang="en-US" sz="1600" dirty="0" smtClean="0">
                <a:latin typeface="Times New Roman" pitchFamily="18" charset="0"/>
                <a:cs typeface="Times New Roman" pitchFamily="18" charset="0"/>
                <a:sym typeface="Symbol"/>
              </a:rPr>
              <a:t>      =1-0.4</a:t>
            </a:r>
            <a:r>
              <a:rPr lang="en-US" sz="1600" i="1" dirty="0" smtClean="0"/>
              <a:t> (1.5/1.62)= 0.62&gt; 0.6</a:t>
            </a:r>
            <a:r>
              <a:rPr lang="en-US" sz="1600" b="1" dirty="0" smtClean="0"/>
              <a:t> </a:t>
            </a:r>
          </a:p>
          <a:p>
            <a:pPr algn="just">
              <a:buNone/>
            </a:pPr>
            <a:r>
              <a:rPr lang="en-US" sz="1600" b="1" dirty="0" smtClean="0"/>
              <a:t>determine</a:t>
            </a:r>
            <a:r>
              <a:rPr lang="en-US" sz="1600" i="1" dirty="0" smtClean="0"/>
              <a:t> </a:t>
            </a:r>
            <a:r>
              <a:rPr lang="en-US" sz="1600" b="1" i="1" dirty="0" smtClean="0"/>
              <a:t>d factor</a:t>
            </a:r>
          </a:p>
          <a:p>
            <a:pPr algn="just">
              <a:buNone/>
            </a:pPr>
            <a:r>
              <a:rPr lang="en-US" sz="1600" i="1" dirty="0" smtClean="0"/>
              <a:t>  </a:t>
            </a:r>
            <a:r>
              <a:rPr lang="en-US" sz="1600" dirty="0" smtClean="0"/>
              <a:t>d</a:t>
            </a:r>
            <a:r>
              <a:rPr lang="en-US" sz="1600" baseline="-25000" dirty="0" smtClean="0"/>
              <a:t>c</a:t>
            </a:r>
            <a:r>
              <a:rPr lang="en-US" sz="1600" dirty="0" smtClean="0"/>
              <a:t>= 1+0.4k</a:t>
            </a:r>
          </a:p>
          <a:p>
            <a:pPr algn="just">
              <a:buNone/>
            </a:pPr>
            <a:r>
              <a:rPr lang="en-US" sz="1600" i="1" dirty="0" smtClean="0"/>
              <a:t>  </a:t>
            </a:r>
            <a:r>
              <a:rPr lang="en-US" sz="1600" dirty="0" smtClean="0"/>
              <a:t>k= D/B for     D/B≤1</a:t>
            </a:r>
          </a:p>
          <a:p>
            <a:pPr algn="just">
              <a:buNone/>
            </a:pPr>
            <a:r>
              <a:rPr lang="en-US" sz="1600" i="1" dirty="0" smtClean="0"/>
              <a:t>  </a:t>
            </a:r>
            <a:r>
              <a:rPr lang="en-US" sz="1600" dirty="0" smtClean="0"/>
              <a:t>d</a:t>
            </a:r>
            <a:r>
              <a:rPr lang="en-US" sz="1600" baseline="-25000" dirty="0" smtClean="0"/>
              <a:t>c</a:t>
            </a:r>
            <a:r>
              <a:rPr lang="en-US" sz="1600" dirty="0" smtClean="0"/>
              <a:t>= 1+0.4 (1.8/1.8) = 1.4</a:t>
            </a:r>
          </a:p>
          <a:p>
            <a:pPr algn="just">
              <a:buNone/>
            </a:pPr>
            <a:r>
              <a:rPr lang="en-GB" sz="1600" dirty="0" smtClean="0"/>
              <a:t>  d</a:t>
            </a:r>
            <a:r>
              <a:rPr lang="en-GB" sz="1600" baseline="-25000" dirty="0" smtClean="0"/>
              <a:t>q</a:t>
            </a:r>
            <a:r>
              <a:rPr lang="en-GB" sz="1600" dirty="0" smtClean="0"/>
              <a:t>= 1+2tan</a:t>
            </a:r>
            <a:r>
              <a:rPr lang="pl-PL" sz="1600" i="1" dirty="0" smtClean="0"/>
              <a:t> Ø</a:t>
            </a:r>
            <a:r>
              <a:rPr lang="en-GB" sz="1600" dirty="0" smtClean="0"/>
              <a:t>(1-sin</a:t>
            </a:r>
            <a:r>
              <a:rPr lang="pl-PL" sz="1600" i="1" dirty="0" smtClean="0"/>
              <a:t>Ø</a:t>
            </a:r>
            <a:r>
              <a:rPr lang="en-GB" sz="1600" dirty="0" smtClean="0">
                <a:latin typeface="Times New Roman" pitchFamily="18" charset="0"/>
                <a:cs typeface="Times New Roman" pitchFamily="18" charset="0"/>
              </a:rPr>
              <a:t>)</a:t>
            </a:r>
            <a:r>
              <a:rPr lang="en-GB" sz="1600" b="1" baseline="30000" dirty="0" smtClean="0">
                <a:latin typeface="Times New Roman" pitchFamily="18" charset="0"/>
                <a:cs typeface="Times New Roman" pitchFamily="18" charset="0"/>
              </a:rPr>
              <a:t>2 </a:t>
            </a:r>
            <a:r>
              <a:rPr lang="en-GB" sz="1600" b="1" dirty="0" smtClean="0">
                <a:latin typeface="Times New Roman" pitchFamily="18" charset="0"/>
                <a:cs typeface="Times New Roman" pitchFamily="18" charset="0"/>
              </a:rPr>
              <a:t> </a:t>
            </a:r>
            <a:r>
              <a:rPr lang="en-GB" sz="1600" dirty="0" smtClean="0">
                <a:latin typeface="Times New Roman" pitchFamily="18" charset="0"/>
                <a:cs typeface="Times New Roman" pitchFamily="18" charset="0"/>
              </a:rPr>
              <a:t>k</a:t>
            </a:r>
          </a:p>
          <a:p>
            <a:pPr algn="just">
              <a:buNone/>
            </a:pPr>
            <a:r>
              <a:rPr lang="en-GB" sz="1600" b="1" dirty="0" smtClean="0">
                <a:latin typeface="Times New Roman" pitchFamily="18" charset="0"/>
                <a:cs typeface="Times New Roman" pitchFamily="18" charset="0"/>
                <a:sym typeface="Symbol"/>
              </a:rPr>
              <a:t>  </a:t>
            </a:r>
            <a:r>
              <a:rPr lang="en-GB" sz="1600" dirty="0" smtClean="0">
                <a:latin typeface="Times New Roman" pitchFamily="18" charset="0"/>
                <a:cs typeface="Times New Roman" pitchFamily="18" charset="0"/>
                <a:sym typeface="Symbol"/>
              </a:rPr>
              <a:t>d</a:t>
            </a:r>
            <a:r>
              <a:rPr lang="en-GB" sz="1600" baseline="-25000" dirty="0" smtClean="0">
                <a:latin typeface="Times New Roman" pitchFamily="18" charset="0"/>
                <a:cs typeface="Times New Roman" pitchFamily="18" charset="0"/>
                <a:sym typeface="Symbol"/>
              </a:rPr>
              <a:t>q</a:t>
            </a:r>
            <a:r>
              <a:rPr lang="en-GB" sz="1600" dirty="0" smtClean="0">
                <a:latin typeface="Times New Roman" pitchFamily="18" charset="0"/>
                <a:cs typeface="Times New Roman" pitchFamily="18" charset="0"/>
                <a:sym typeface="Symbol"/>
              </a:rPr>
              <a:t>=1+2tan36(1- sin 36)</a:t>
            </a:r>
            <a:r>
              <a:rPr lang="en-GB" sz="1600" baseline="30000" dirty="0" smtClean="0">
                <a:latin typeface="Times New Roman" pitchFamily="18" charset="0"/>
                <a:cs typeface="Times New Roman" pitchFamily="18" charset="0"/>
                <a:sym typeface="Symbol"/>
              </a:rPr>
              <a:t>2</a:t>
            </a:r>
            <a:r>
              <a:rPr lang="en-GB" sz="1600" dirty="0" smtClean="0">
                <a:latin typeface="Times New Roman" pitchFamily="18" charset="0"/>
                <a:cs typeface="Times New Roman" pitchFamily="18" charset="0"/>
                <a:sym typeface="Symbol"/>
              </a:rPr>
              <a:t> 1</a:t>
            </a:r>
          </a:p>
          <a:p>
            <a:pPr algn="just">
              <a:buNone/>
            </a:pPr>
            <a:r>
              <a:rPr lang="en-GB" sz="1600" dirty="0" smtClean="0">
                <a:latin typeface="Times New Roman" pitchFamily="18" charset="0"/>
                <a:cs typeface="Times New Roman" pitchFamily="18" charset="0"/>
                <a:sym typeface="Symbol"/>
              </a:rPr>
              <a:t>        = 1+0.247= 1.247</a:t>
            </a:r>
          </a:p>
          <a:p>
            <a:pPr algn="just">
              <a:buNone/>
            </a:pPr>
            <a:r>
              <a:rPr lang="en-GB" sz="1600" dirty="0" smtClean="0"/>
              <a:t>d</a:t>
            </a:r>
            <a:r>
              <a:rPr lang="en-GB" sz="1600" baseline="-25000" dirty="0" smtClean="0">
                <a:sym typeface="Symbol"/>
              </a:rPr>
              <a:t></a:t>
            </a:r>
            <a:r>
              <a:rPr lang="en-GB" sz="1600" dirty="0" smtClean="0">
                <a:sym typeface="Symbol"/>
              </a:rPr>
              <a:t>=1     for  all  </a:t>
            </a:r>
            <a:r>
              <a:rPr lang="pl-PL" sz="1600" i="1" dirty="0" smtClean="0"/>
              <a:t>Ø</a:t>
            </a:r>
            <a:endParaRPr lang="en-US" sz="1600" i="1" dirty="0" smtClean="0"/>
          </a:p>
          <a:p>
            <a:pPr algn="just">
              <a:buNone/>
            </a:pPr>
            <a:r>
              <a:rPr lang="en-GB" sz="1600" b="1" dirty="0" smtClean="0"/>
              <a:t>q</a:t>
            </a:r>
            <a:r>
              <a:rPr lang="en-GB" sz="1600" b="1" baseline="-25000" dirty="0" smtClean="0"/>
              <a:t>ult</a:t>
            </a:r>
            <a:r>
              <a:rPr lang="en-GB" sz="1600" b="1" dirty="0" smtClean="0"/>
              <a:t>=9(50.55)(1.69)(1.4)+1.8(15.6)(37.7)(1.54)(1.247)</a:t>
            </a:r>
          </a:p>
          <a:p>
            <a:pPr algn="just">
              <a:buNone/>
            </a:pPr>
            <a:r>
              <a:rPr lang="en-GB" sz="1600" b="1" dirty="0" smtClean="0"/>
              <a:t>+0.5(15.6)(1.5)(40)(0.62)(1)</a:t>
            </a:r>
          </a:p>
          <a:p>
            <a:pPr algn="just">
              <a:buNone/>
            </a:pPr>
            <a:r>
              <a:rPr lang="en-GB" sz="1600" b="1" dirty="0" smtClean="0"/>
              <a:t>          1076+2033+290=3399kPa</a:t>
            </a:r>
          </a:p>
          <a:p>
            <a:pPr algn="just">
              <a:buNone/>
            </a:pPr>
            <a:r>
              <a:rPr lang="en-GB" sz="1600" b="1" dirty="0" smtClean="0"/>
              <a:t>Allowable BC q</a:t>
            </a:r>
            <a:r>
              <a:rPr lang="en-GB" sz="1600" b="1" baseline="-25000" dirty="0" smtClean="0"/>
              <a:t>all</a:t>
            </a:r>
            <a:r>
              <a:rPr lang="en-GB" sz="1600" b="1" dirty="0" smtClean="0"/>
              <a:t>= 3399/3=1133kPa</a:t>
            </a:r>
          </a:p>
          <a:p>
            <a:pPr>
              <a:buNone/>
            </a:pPr>
            <a:endParaRPr lang="en-US" sz="1600" dirty="0"/>
          </a:p>
        </p:txBody>
      </p:sp>
      <p:sp>
        <p:nvSpPr>
          <p:cNvPr id="4" name="Slide Number Placeholder 3"/>
          <p:cNvSpPr>
            <a:spLocks noGrp="1"/>
          </p:cNvSpPr>
          <p:nvPr>
            <p:ph type="sldNum" sz="quarter" idx="12"/>
          </p:nvPr>
        </p:nvSpPr>
        <p:spPr/>
        <p:txBody>
          <a:bodyPr/>
          <a:lstStyle/>
          <a:p>
            <a:fld id="{9C5E5D5D-3688-4DA1-8977-872D4BA9C138}" type="slidenum">
              <a:rPr lang="en-GB" smtClean="0"/>
              <a:pPr/>
              <a:t>17</a:t>
            </a:fld>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251521"/>
            <a:ext cx="6172200" cy="7916697"/>
          </a:xfrm>
        </p:spPr>
        <p:txBody>
          <a:bodyPr>
            <a:noAutofit/>
          </a:bodyPr>
          <a:lstStyle/>
          <a:p>
            <a:pPr>
              <a:buNone/>
            </a:pPr>
            <a:r>
              <a:rPr lang="en-US" sz="1600" b="1" dirty="0" smtClean="0">
                <a:latin typeface="Times New Roman" pitchFamily="18" charset="0"/>
                <a:cs typeface="Times New Roman" pitchFamily="18" charset="0"/>
              </a:rPr>
              <a:t>2- Meyerhof B.C equation </a:t>
            </a:r>
            <a:endParaRPr lang="en-GB" sz="1600" b="1" dirty="0" smtClean="0"/>
          </a:p>
          <a:p>
            <a:pPr>
              <a:buNone/>
            </a:pPr>
            <a:r>
              <a:rPr lang="en-GB" sz="1600" dirty="0" smtClean="0"/>
              <a:t> q</a:t>
            </a:r>
            <a:r>
              <a:rPr lang="en-GB" sz="1600" baseline="-25000" dirty="0" smtClean="0"/>
              <a:t>ult</a:t>
            </a:r>
            <a:r>
              <a:rPr lang="en-GB" sz="1600" dirty="0" smtClean="0"/>
              <a:t>= cN</a:t>
            </a:r>
            <a:r>
              <a:rPr lang="en-GB" sz="1600" baseline="-25000" dirty="0" smtClean="0"/>
              <a:t>c</a:t>
            </a:r>
            <a:r>
              <a:rPr lang="en-GB" sz="1600" dirty="0" smtClean="0"/>
              <a:t> s</a:t>
            </a:r>
            <a:r>
              <a:rPr lang="en-GB" sz="1600" baseline="-25000" dirty="0" smtClean="0"/>
              <a:t>c </a:t>
            </a:r>
            <a:r>
              <a:rPr lang="en-GB" sz="1600" dirty="0" smtClean="0"/>
              <a:t>d</a:t>
            </a:r>
            <a:r>
              <a:rPr lang="en-GB" sz="1600" baseline="-25000" dirty="0" smtClean="0"/>
              <a:t>c</a:t>
            </a:r>
            <a:r>
              <a:rPr lang="en-GB" sz="1600" dirty="0" smtClean="0"/>
              <a:t>+ q</a:t>
            </a:r>
            <a:r>
              <a:rPr lang="en-GB" sz="1600" dirty="0" smtClean="0">
                <a:sym typeface="Symbol"/>
              </a:rPr>
              <a:t></a:t>
            </a:r>
            <a:r>
              <a:rPr lang="en-GB" sz="1600" dirty="0" smtClean="0"/>
              <a:t> N</a:t>
            </a:r>
            <a:r>
              <a:rPr lang="en-GB" sz="1600" baseline="-25000" dirty="0" smtClean="0"/>
              <a:t>q </a:t>
            </a:r>
            <a:r>
              <a:rPr lang="en-GB" sz="1600" dirty="0" smtClean="0"/>
              <a:t>s</a:t>
            </a:r>
            <a:r>
              <a:rPr lang="en-GB" sz="1600" baseline="-25000" dirty="0" smtClean="0"/>
              <a:t>q</a:t>
            </a:r>
            <a:r>
              <a:rPr lang="en-GB" sz="1600" dirty="0" smtClean="0"/>
              <a:t> d</a:t>
            </a:r>
            <a:r>
              <a:rPr lang="en-GB" sz="1600" baseline="-25000" dirty="0" smtClean="0"/>
              <a:t>q</a:t>
            </a:r>
            <a:r>
              <a:rPr lang="en-GB" sz="1600" dirty="0" smtClean="0"/>
              <a:t>+ 0.5 </a:t>
            </a:r>
            <a:r>
              <a:rPr lang="en-GB" sz="1600" dirty="0" smtClean="0">
                <a:sym typeface="Symbol"/>
              </a:rPr>
              <a:t></a:t>
            </a:r>
            <a:r>
              <a:rPr lang="en-GB" sz="1600" dirty="0" smtClean="0"/>
              <a:t> B N</a:t>
            </a:r>
            <a:r>
              <a:rPr lang="en-GB" sz="1600" baseline="-25000" dirty="0" smtClean="0">
                <a:sym typeface="Symbol"/>
              </a:rPr>
              <a:t></a:t>
            </a:r>
            <a:r>
              <a:rPr lang="en-GB" sz="1600" baseline="-25000" dirty="0" smtClean="0"/>
              <a:t> </a:t>
            </a:r>
            <a:r>
              <a:rPr lang="en-GB" sz="1600" dirty="0" smtClean="0"/>
              <a:t>s</a:t>
            </a:r>
            <a:r>
              <a:rPr lang="en-GB" sz="1600" baseline="-25000" dirty="0" smtClean="0">
                <a:sym typeface="Symbol"/>
              </a:rPr>
              <a:t></a:t>
            </a:r>
            <a:r>
              <a:rPr lang="en-GB" sz="1600" baseline="-25000" dirty="0" smtClean="0"/>
              <a:t> </a:t>
            </a:r>
            <a:r>
              <a:rPr lang="en-GB" sz="1600" dirty="0" smtClean="0"/>
              <a:t>d</a:t>
            </a:r>
            <a:r>
              <a:rPr lang="en-GB" sz="1600" baseline="-25000" dirty="0" smtClean="0">
                <a:sym typeface="Symbol"/>
              </a:rPr>
              <a:t></a:t>
            </a:r>
            <a:r>
              <a:rPr lang="en-GB" sz="1600" baseline="-25000" dirty="0" smtClean="0"/>
              <a:t> </a:t>
            </a:r>
            <a:endParaRPr lang="en-GB" sz="1600" b="1" dirty="0" smtClean="0"/>
          </a:p>
          <a:p>
            <a:pPr>
              <a:buNone/>
            </a:pPr>
            <a:r>
              <a:rPr lang="en-GB" sz="1600" dirty="0" smtClean="0"/>
              <a:t>For </a:t>
            </a:r>
            <a:r>
              <a:rPr lang="pl-PL" sz="1600" i="1" dirty="0" smtClean="0"/>
              <a:t>Ø </a:t>
            </a:r>
            <a:r>
              <a:rPr lang="en-US" sz="1600" i="1" dirty="0" smtClean="0"/>
              <a:t>= 36    from table3-3  </a:t>
            </a:r>
            <a:r>
              <a:rPr lang="en-GB" sz="1600" dirty="0" smtClean="0"/>
              <a:t>N</a:t>
            </a:r>
            <a:r>
              <a:rPr lang="en-GB" sz="1600" baseline="-25000" dirty="0" smtClean="0"/>
              <a:t>c</a:t>
            </a:r>
            <a:r>
              <a:rPr lang="en-GB" sz="1600" dirty="0" smtClean="0"/>
              <a:t>=50.55  N</a:t>
            </a:r>
            <a:r>
              <a:rPr lang="en-GB" sz="1600" baseline="-25000" dirty="0" smtClean="0"/>
              <a:t>q</a:t>
            </a:r>
            <a:r>
              <a:rPr lang="en-GB" sz="1600" dirty="0" smtClean="0"/>
              <a:t>=37.8  N</a:t>
            </a:r>
            <a:r>
              <a:rPr lang="en-GB" sz="1600" baseline="-25000" dirty="0" smtClean="0">
                <a:sym typeface="Symbol"/>
              </a:rPr>
              <a:t></a:t>
            </a:r>
            <a:r>
              <a:rPr lang="en-GB" sz="1600" dirty="0" smtClean="0">
                <a:sym typeface="Symbol"/>
              </a:rPr>
              <a:t>=44.4</a:t>
            </a:r>
          </a:p>
          <a:p>
            <a:pPr>
              <a:buNone/>
            </a:pPr>
            <a:r>
              <a:rPr lang="en-GB" sz="1600" baseline="-25000" dirty="0" smtClean="0"/>
              <a:t>  </a:t>
            </a:r>
            <a:r>
              <a:rPr lang="en-GB" sz="1600" dirty="0" smtClean="0"/>
              <a:t>s</a:t>
            </a:r>
            <a:r>
              <a:rPr lang="en-GB" sz="1600" baseline="-25000" dirty="0" smtClean="0">
                <a:sym typeface="Symbol"/>
              </a:rPr>
              <a:t>c</a:t>
            </a:r>
            <a:r>
              <a:rPr lang="en-GB" sz="1600" dirty="0" smtClean="0">
                <a:sym typeface="Symbol"/>
              </a:rPr>
              <a:t>= 1+ 0.2</a:t>
            </a:r>
            <a:r>
              <a:rPr lang="en-US" sz="1600" dirty="0" smtClean="0"/>
              <a:t>K</a:t>
            </a:r>
            <a:r>
              <a:rPr lang="en-US" sz="1600" baseline="-25000" dirty="0" smtClean="0"/>
              <a:t>p</a:t>
            </a:r>
            <a:r>
              <a:rPr lang="en-US" sz="1600" dirty="0" smtClean="0"/>
              <a:t>(B/L) </a:t>
            </a:r>
          </a:p>
          <a:p>
            <a:pPr>
              <a:buNone/>
            </a:pPr>
            <a:r>
              <a:rPr lang="en-US" sz="1600" dirty="0" smtClean="0"/>
              <a:t>K</a:t>
            </a:r>
            <a:r>
              <a:rPr lang="en-US" sz="1600" baseline="-25000" dirty="0" smtClean="0"/>
              <a:t>p</a:t>
            </a:r>
            <a:r>
              <a:rPr lang="en-US" sz="1600" dirty="0" smtClean="0"/>
              <a:t>=tan</a:t>
            </a:r>
            <a:r>
              <a:rPr lang="en-US" sz="1600" b="1" baseline="30000" dirty="0" smtClean="0"/>
              <a:t>2</a:t>
            </a:r>
            <a:r>
              <a:rPr lang="en-US" sz="1600" dirty="0" smtClean="0"/>
              <a:t>(45+</a:t>
            </a:r>
            <a:r>
              <a:rPr lang="pl-PL" sz="1600" i="1" dirty="0" smtClean="0"/>
              <a:t> Ø</a:t>
            </a:r>
            <a:r>
              <a:rPr lang="en-US" sz="1600" i="1" dirty="0" smtClean="0"/>
              <a:t>/2</a:t>
            </a:r>
            <a:r>
              <a:rPr lang="en-US" sz="1600" dirty="0" smtClean="0"/>
              <a:t>)= tan</a:t>
            </a:r>
            <a:r>
              <a:rPr lang="en-US" sz="1600" baseline="30000" dirty="0" smtClean="0"/>
              <a:t>2</a:t>
            </a:r>
            <a:r>
              <a:rPr lang="en-US" sz="1600" dirty="0" smtClean="0"/>
              <a:t>(45+18)=3.84</a:t>
            </a:r>
          </a:p>
          <a:p>
            <a:pPr>
              <a:buNone/>
            </a:pPr>
            <a:r>
              <a:rPr lang="en-GB" sz="1600" dirty="0" smtClean="0"/>
              <a:t>  s</a:t>
            </a:r>
            <a:r>
              <a:rPr lang="en-GB" sz="1600" baseline="-25000" dirty="0" smtClean="0">
                <a:sym typeface="Symbol"/>
              </a:rPr>
              <a:t>c</a:t>
            </a:r>
            <a:r>
              <a:rPr lang="en-GB" sz="1600" dirty="0" smtClean="0">
                <a:sym typeface="Symbol"/>
              </a:rPr>
              <a:t>= 1+0.2(3.84)(1.8/1.8)=1.77</a:t>
            </a:r>
          </a:p>
          <a:p>
            <a:pPr>
              <a:buNone/>
            </a:pPr>
            <a:r>
              <a:rPr lang="en-GB" sz="1600" baseline="-25000" dirty="0" smtClean="0"/>
              <a:t> </a:t>
            </a:r>
            <a:r>
              <a:rPr lang="en-GB" sz="1600" dirty="0" smtClean="0"/>
              <a:t>s</a:t>
            </a:r>
            <a:r>
              <a:rPr lang="en-GB" sz="1600" baseline="-25000" dirty="0" smtClean="0"/>
              <a:t>q</a:t>
            </a:r>
            <a:r>
              <a:rPr lang="en-GB" sz="1600" dirty="0" smtClean="0"/>
              <a:t>=</a:t>
            </a:r>
            <a:r>
              <a:rPr lang="en-GB" sz="1600" baseline="-25000" dirty="0" smtClean="0"/>
              <a:t> </a:t>
            </a:r>
            <a:r>
              <a:rPr lang="en-GB" sz="1600" dirty="0" smtClean="0"/>
              <a:t>s</a:t>
            </a:r>
            <a:r>
              <a:rPr lang="en-GB" sz="1600" baseline="-25000" dirty="0" smtClean="0">
                <a:sym typeface="Symbol"/>
              </a:rPr>
              <a:t></a:t>
            </a:r>
            <a:r>
              <a:rPr lang="en-GB" sz="1600" dirty="0" smtClean="0">
                <a:sym typeface="Symbol"/>
              </a:rPr>
              <a:t>= 1+ 0.1</a:t>
            </a:r>
            <a:r>
              <a:rPr lang="en-US" sz="1600" dirty="0" smtClean="0"/>
              <a:t>K</a:t>
            </a:r>
            <a:r>
              <a:rPr lang="en-US" sz="1600" baseline="-25000" dirty="0" smtClean="0"/>
              <a:t>p</a:t>
            </a:r>
            <a:r>
              <a:rPr lang="en-US" sz="1600" dirty="0" smtClean="0"/>
              <a:t>(B/L)</a:t>
            </a:r>
          </a:p>
          <a:p>
            <a:pPr>
              <a:buNone/>
            </a:pPr>
            <a:r>
              <a:rPr lang="en-US" sz="1600" dirty="0" smtClean="0"/>
              <a:t>   =</a:t>
            </a:r>
            <a:r>
              <a:rPr lang="en-GB" sz="1600" dirty="0" smtClean="0">
                <a:sym typeface="Symbol"/>
              </a:rPr>
              <a:t>1+0.1(3.84)(1.8/1.8)=1.39</a:t>
            </a:r>
          </a:p>
          <a:p>
            <a:pPr>
              <a:buNone/>
            </a:pPr>
            <a:r>
              <a:rPr lang="en-GB" sz="1600" dirty="0" smtClean="0">
                <a:sym typeface="Symbol"/>
              </a:rPr>
              <a:t>d factor </a:t>
            </a:r>
          </a:p>
          <a:p>
            <a:pPr>
              <a:buNone/>
            </a:pPr>
            <a:r>
              <a:rPr lang="en-US" sz="1600" i="1" dirty="0" smtClean="0"/>
              <a:t>   dc</a:t>
            </a:r>
            <a:r>
              <a:rPr lang="en-GB" sz="1600" dirty="0" smtClean="0"/>
              <a:t> =</a:t>
            </a:r>
            <a:r>
              <a:rPr lang="en-GB" sz="1600" dirty="0" smtClean="0">
                <a:sym typeface="Symbol"/>
              </a:rPr>
              <a:t> 1+ 0.2 </a:t>
            </a:r>
            <a:r>
              <a:rPr lang="en-US" sz="1600" dirty="0" smtClean="0"/>
              <a:t>K</a:t>
            </a:r>
            <a:r>
              <a:rPr lang="en-US" sz="1600" baseline="-25000" dirty="0" smtClean="0"/>
              <a:t>p</a:t>
            </a:r>
            <a:r>
              <a:rPr lang="en-US" sz="1600" baseline="50000" dirty="0" smtClean="0"/>
              <a:t>1/2 </a:t>
            </a:r>
            <a:r>
              <a:rPr lang="en-US" sz="1600" dirty="0" smtClean="0"/>
              <a:t>(D/B)</a:t>
            </a:r>
          </a:p>
          <a:p>
            <a:pPr>
              <a:buNone/>
            </a:pPr>
            <a:r>
              <a:rPr lang="en-US" sz="1600" dirty="0" smtClean="0"/>
              <a:t>        = 1+ 0.2 (3.84)</a:t>
            </a:r>
            <a:r>
              <a:rPr lang="en-US" sz="1600" baseline="62000" dirty="0" smtClean="0"/>
              <a:t>1/2</a:t>
            </a:r>
            <a:r>
              <a:rPr lang="en-US" sz="1600" dirty="0" smtClean="0"/>
              <a:t> (1.8/1.8)= 1.39</a:t>
            </a:r>
          </a:p>
          <a:p>
            <a:pPr>
              <a:buNone/>
            </a:pPr>
            <a:r>
              <a:rPr lang="en-GB" sz="1600" dirty="0" smtClean="0"/>
              <a:t>d</a:t>
            </a:r>
            <a:r>
              <a:rPr lang="en-GB" sz="1600" baseline="-25000" dirty="0" smtClean="0"/>
              <a:t>q</a:t>
            </a:r>
            <a:r>
              <a:rPr lang="en-GB" sz="1600" dirty="0" smtClean="0"/>
              <a:t>= d</a:t>
            </a:r>
            <a:r>
              <a:rPr lang="en-GB" sz="1600" baseline="-25000" dirty="0" smtClean="0">
                <a:sym typeface="Symbol"/>
              </a:rPr>
              <a:t></a:t>
            </a:r>
            <a:r>
              <a:rPr lang="en-GB" sz="1600" baseline="-25000" dirty="0" smtClean="0"/>
              <a:t> </a:t>
            </a:r>
            <a:r>
              <a:rPr lang="en-GB" sz="1600" dirty="0" smtClean="0"/>
              <a:t>=</a:t>
            </a:r>
            <a:r>
              <a:rPr lang="en-GB" sz="1600" dirty="0" smtClean="0">
                <a:sym typeface="Symbol"/>
              </a:rPr>
              <a:t> 1+ 0.1 </a:t>
            </a:r>
            <a:r>
              <a:rPr lang="en-US" sz="1600" dirty="0" smtClean="0"/>
              <a:t>K</a:t>
            </a:r>
            <a:r>
              <a:rPr lang="en-US" sz="1600" baseline="-25000" dirty="0" smtClean="0"/>
              <a:t>p</a:t>
            </a:r>
            <a:r>
              <a:rPr lang="en-US" sz="1600" baseline="50000" dirty="0" smtClean="0"/>
              <a:t>1/2 </a:t>
            </a:r>
            <a:r>
              <a:rPr lang="en-US" sz="1600" dirty="0" smtClean="0"/>
              <a:t>(D/B)</a:t>
            </a:r>
          </a:p>
          <a:p>
            <a:pPr>
              <a:buNone/>
            </a:pPr>
            <a:r>
              <a:rPr lang="en-US" sz="1600" dirty="0" smtClean="0"/>
              <a:t>           =1+0.1(3.84)</a:t>
            </a:r>
            <a:r>
              <a:rPr lang="en-US" sz="1600" baseline="62000" dirty="0" smtClean="0"/>
              <a:t>1/2</a:t>
            </a:r>
            <a:r>
              <a:rPr lang="en-US" sz="1600" dirty="0" smtClean="0"/>
              <a:t>(1.8/1.8)= 1.2</a:t>
            </a:r>
          </a:p>
          <a:p>
            <a:pPr>
              <a:buNone/>
            </a:pPr>
            <a:r>
              <a:rPr lang="en-GB" sz="1600" dirty="0" smtClean="0"/>
              <a:t>q</a:t>
            </a:r>
            <a:r>
              <a:rPr lang="en-GB" sz="1600" baseline="-25000" dirty="0" smtClean="0"/>
              <a:t>ult</a:t>
            </a:r>
            <a:r>
              <a:rPr lang="en-GB" sz="1600" dirty="0" smtClean="0"/>
              <a:t>= 9(50.55)(1.77)(1.39)</a:t>
            </a:r>
          </a:p>
          <a:p>
            <a:pPr>
              <a:buNone/>
            </a:pPr>
            <a:r>
              <a:rPr lang="en-GB" sz="1600" dirty="0" smtClean="0"/>
              <a:t>        +1.8(15.6)(37.8)(1.39)(1.2)</a:t>
            </a:r>
          </a:p>
          <a:p>
            <a:pPr>
              <a:buNone/>
            </a:pPr>
            <a:r>
              <a:rPr lang="en-GB" sz="1600" dirty="0" smtClean="0"/>
              <a:t>        +0.5(15.6)(1.8)(44.4)(1.39)(1.2)</a:t>
            </a:r>
          </a:p>
          <a:p>
            <a:pPr>
              <a:buNone/>
            </a:pPr>
            <a:r>
              <a:rPr lang="en-GB" sz="1600" dirty="0" smtClean="0"/>
              <a:t>   =1119.3+1770+1039=3929kPa</a:t>
            </a:r>
            <a:r>
              <a:rPr lang="en-GB" sz="1600" b="1" dirty="0" smtClean="0"/>
              <a:t> </a:t>
            </a:r>
          </a:p>
          <a:p>
            <a:pPr>
              <a:buNone/>
            </a:pPr>
            <a:r>
              <a:rPr lang="en-GB" sz="1600" b="1" dirty="0" smtClean="0"/>
              <a:t>Allowable BC q</a:t>
            </a:r>
            <a:r>
              <a:rPr lang="en-GB" sz="1600" b="1" baseline="-25000" dirty="0" smtClean="0"/>
              <a:t>all</a:t>
            </a:r>
            <a:r>
              <a:rPr lang="en-GB" sz="1600" b="1" dirty="0" smtClean="0"/>
              <a:t>= 3929/3=1309kPa</a:t>
            </a:r>
          </a:p>
          <a:p>
            <a:pPr>
              <a:buNone/>
            </a:pPr>
            <a:r>
              <a:rPr lang="en-GB" sz="1600" b="1" dirty="0" smtClean="0"/>
              <a:t>Re</a:t>
            </a:r>
            <a:r>
              <a:rPr lang="en-GB" sz="1600" b="1" baseline="-25000" dirty="0" smtClean="0"/>
              <a:t>B</a:t>
            </a:r>
            <a:r>
              <a:rPr lang="en-GB" sz="1600" b="1" dirty="0" smtClean="0"/>
              <a:t>=1-(e</a:t>
            </a:r>
            <a:r>
              <a:rPr lang="en-GB" sz="1600" b="1" baseline="-25000" dirty="0" smtClean="0"/>
              <a:t>B</a:t>
            </a:r>
            <a:r>
              <a:rPr lang="en-GB" sz="1600" b="1" dirty="0" smtClean="0"/>
              <a:t>/B)</a:t>
            </a:r>
            <a:r>
              <a:rPr lang="en-GB" sz="1600" b="1" baseline="50000" dirty="0" smtClean="0"/>
              <a:t>1/2</a:t>
            </a:r>
            <a:r>
              <a:rPr lang="en-GB" sz="1600" b="1" dirty="0" smtClean="0"/>
              <a:t>=1-(0.15/1.8)</a:t>
            </a:r>
            <a:r>
              <a:rPr lang="en-GB" sz="1600" b="1" baseline="50000" dirty="0" smtClean="0"/>
              <a:t>1/2</a:t>
            </a:r>
            <a:r>
              <a:rPr lang="en-GB" sz="1600" b="1" dirty="0" smtClean="0"/>
              <a:t>=0.71</a:t>
            </a:r>
            <a:endParaRPr lang="en-US" sz="1600" baseline="50000" dirty="0" smtClean="0"/>
          </a:p>
          <a:p>
            <a:pPr>
              <a:buNone/>
            </a:pPr>
            <a:r>
              <a:rPr lang="en-GB" sz="1600" b="1" dirty="0" smtClean="0"/>
              <a:t>Re</a:t>
            </a:r>
            <a:r>
              <a:rPr lang="en-GB" sz="1600" b="1" baseline="-25000" dirty="0" smtClean="0"/>
              <a:t>L</a:t>
            </a:r>
            <a:r>
              <a:rPr lang="en-GB" sz="1600" b="1" dirty="0" smtClean="0"/>
              <a:t>=1-(e</a:t>
            </a:r>
            <a:r>
              <a:rPr lang="en-GB" sz="1600" b="1" baseline="-25000" dirty="0" smtClean="0"/>
              <a:t>L</a:t>
            </a:r>
            <a:r>
              <a:rPr lang="en-GB" sz="1600" b="1" dirty="0" smtClean="0"/>
              <a:t>/L)</a:t>
            </a:r>
            <a:r>
              <a:rPr lang="en-GB" sz="1600" b="1" baseline="50000" dirty="0" smtClean="0"/>
              <a:t>1/2</a:t>
            </a:r>
            <a:r>
              <a:rPr lang="en-GB" sz="1600" b="1" dirty="0" smtClean="0"/>
              <a:t>= 1- (0.09/1.8)</a:t>
            </a:r>
            <a:r>
              <a:rPr lang="en-GB" sz="1600" b="1" baseline="50000" dirty="0" smtClean="0"/>
              <a:t>1/2</a:t>
            </a:r>
            <a:r>
              <a:rPr lang="en-GB" sz="1600" b="1" dirty="0" smtClean="0"/>
              <a:t>=0.77</a:t>
            </a:r>
          </a:p>
          <a:p>
            <a:pPr>
              <a:buNone/>
            </a:pPr>
            <a:r>
              <a:rPr lang="en-GB" sz="1600" b="1" dirty="0" smtClean="0"/>
              <a:t>  q</a:t>
            </a:r>
            <a:r>
              <a:rPr lang="en-GB" sz="1600" b="1" baseline="-25000" dirty="0" smtClean="0"/>
              <a:t>all</a:t>
            </a:r>
            <a:r>
              <a:rPr lang="en-GB" sz="1600" b="1" dirty="0" smtClean="0"/>
              <a:t>= q</a:t>
            </a:r>
            <a:r>
              <a:rPr lang="en-GB" sz="1600" b="1" baseline="-25000" dirty="0" smtClean="0"/>
              <a:t>all</a:t>
            </a:r>
            <a:r>
              <a:rPr lang="en-GB" sz="1600" b="1" dirty="0" smtClean="0"/>
              <a:t>. Re</a:t>
            </a:r>
            <a:r>
              <a:rPr lang="en-GB" sz="1600" b="1" baseline="-25000" dirty="0" smtClean="0"/>
              <a:t>B</a:t>
            </a:r>
            <a:r>
              <a:rPr lang="en-GB" sz="1600" b="1" dirty="0" smtClean="0"/>
              <a:t>. Re</a:t>
            </a:r>
            <a:r>
              <a:rPr lang="en-GB" sz="1600" b="1" baseline="-25000" dirty="0" smtClean="0"/>
              <a:t>L</a:t>
            </a:r>
            <a:r>
              <a:rPr lang="en-GB" sz="1600" b="1" dirty="0" smtClean="0"/>
              <a:t>= 1309(0.71)(0.77)= 715.6kPa</a:t>
            </a:r>
            <a:endParaRPr lang="en-US" sz="1600" dirty="0" smtClean="0"/>
          </a:p>
          <a:p>
            <a:pPr>
              <a:buNone/>
            </a:pPr>
            <a:endParaRPr lang="en-GB" sz="1600" dirty="0" smtClean="0">
              <a:sym typeface="Symbol"/>
            </a:endParaRPr>
          </a:p>
          <a:p>
            <a:pPr>
              <a:buNone/>
            </a:pPr>
            <a:endParaRPr lang="en-GB" sz="1600" b="1" dirty="0" smtClean="0"/>
          </a:p>
          <a:p>
            <a:pPr>
              <a:buNone/>
            </a:pPr>
            <a:r>
              <a:rPr lang="en-GB" sz="1600" b="1" dirty="0" smtClean="0"/>
              <a:t> </a:t>
            </a:r>
            <a:endParaRPr lang="en-US" sz="1600" dirty="0"/>
          </a:p>
        </p:txBody>
      </p:sp>
      <p:sp>
        <p:nvSpPr>
          <p:cNvPr id="4" name="Slide Number Placeholder 3"/>
          <p:cNvSpPr>
            <a:spLocks noGrp="1"/>
          </p:cNvSpPr>
          <p:nvPr>
            <p:ph type="sldNum" sz="quarter" idx="12"/>
          </p:nvPr>
        </p:nvSpPr>
        <p:spPr/>
        <p:txBody>
          <a:bodyPr/>
          <a:lstStyle/>
          <a:p>
            <a:fld id="{9C5E5D5D-3688-4DA1-8977-872D4BA9C138}" type="slidenum">
              <a:rPr lang="en-GB" smtClean="0"/>
              <a:pPr/>
              <a:t>18</a:t>
            </a:fld>
            <a:endParaRPr lang="en-GB" dirty="0"/>
          </a:p>
        </p:txBody>
      </p:sp>
      <p:pic>
        <p:nvPicPr>
          <p:cNvPr id="5" name="Picture 2" descr="C:\Users\rizgar\Desktop\2012_11_27\IMG.jpg"/>
          <p:cNvPicPr>
            <a:picLocks noChangeAspect="1" noChangeArrowheads="1"/>
          </p:cNvPicPr>
          <p:nvPr/>
        </p:nvPicPr>
        <p:blipFill>
          <a:blip r:embed="rId2" cstate="print"/>
          <a:srcRect/>
          <a:stretch>
            <a:fillRect/>
          </a:stretch>
        </p:blipFill>
        <p:spPr bwMode="auto">
          <a:xfrm>
            <a:off x="3429000" y="1619672"/>
            <a:ext cx="3348372" cy="36004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632" y="539553"/>
            <a:ext cx="6624736" cy="7628665"/>
          </a:xfrm>
        </p:spPr>
        <p:txBody>
          <a:bodyPr>
            <a:normAutofit/>
          </a:bodyPr>
          <a:lstStyle/>
          <a:p>
            <a:pPr algn="just">
              <a:buNone/>
            </a:pPr>
            <a:r>
              <a:rPr lang="en-US" sz="1800" b="1" dirty="0" smtClean="0"/>
              <a:t>Using the Inclination Factors</a:t>
            </a:r>
          </a:p>
          <a:p>
            <a:pPr algn="just">
              <a:buNone/>
            </a:pPr>
            <a:r>
              <a:rPr lang="en-US" sz="1600" dirty="0" smtClean="0"/>
              <a:t>  In the general case of inclined loading there is a horizontal component parallel to each base dimension defined as </a:t>
            </a:r>
          </a:p>
          <a:p>
            <a:pPr algn="just">
              <a:buNone/>
            </a:pPr>
            <a:r>
              <a:rPr lang="en-US" sz="1600" dirty="0" smtClean="0"/>
              <a:t>          Hi = H</a:t>
            </a:r>
            <a:r>
              <a:rPr lang="en-US" sz="1600" baseline="-25000" dirty="0" smtClean="0"/>
              <a:t>B</a:t>
            </a:r>
            <a:r>
              <a:rPr lang="en-US" sz="1600" dirty="0" smtClean="0"/>
              <a:t> parallel to the B dimension</a:t>
            </a:r>
          </a:p>
          <a:p>
            <a:pPr algn="just">
              <a:buNone/>
            </a:pPr>
            <a:r>
              <a:rPr lang="en-US" sz="1600" dirty="0" smtClean="0"/>
              <a:t>   For H</a:t>
            </a:r>
            <a:r>
              <a:rPr lang="en-US" sz="1600" baseline="-25000" dirty="0" smtClean="0"/>
              <a:t>B</a:t>
            </a:r>
            <a:r>
              <a:rPr lang="en-US" sz="1600" dirty="0" smtClean="0"/>
              <a:t> = 0    ; i</a:t>
            </a:r>
            <a:r>
              <a:rPr lang="en-US" sz="1600" baseline="-25000" dirty="0" smtClean="0"/>
              <a:t>c,B   </a:t>
            </a:r>
            <a:r>
              <a:rPr lang="en-US" sz="1600" dirty="0" smtClean="0"/>
              <a:t>, i</a:t>
            </a:r>
            <a:r>
              <a:rPr lang="en-US" sz="1600" baseline="-25000" dirty="0" smtClean="0"/>
              <a:t>q,B      </a:t>
            </a:r>
            <a:r>
              <a:rPr lang="en-US" sz="1600" dirty="0" smtClean="0"/>
              <a:t>, i</a:t>
            </a:r>
            <a:r>
              <a:rPr lang="en-US" sz="1600" b="1" baseline="-25000" dirty="0" smtClean="0">
                <a:latin typeface="GreekC"/>
                <a:cs typeface="GreekC"/>
              </a:rPr>
              <a:t>g</a:t>
            </a:r>
            <a:r>
              <a:rPr lang="en-US" sz="1600" baseline="-25000" dirty="0" smtClean="0"/>
              <a:t>,B</a:t>
            </a:r>
            <a:r>
              <a:rPr lang="en-US" sz="1600" dirty="0" smtClean="0"/>
              <a:t>     are all 1.0</a:t>
            </a:r>
          </a:p>
          <a:p>
            <a:pPr algn="just">
              <a:buNone/>
            </a:pPr>
            <a:r>
              <a:rPr lang="en-US" sz="1600" dirty="0" smtClean="0"/>
              <a:t>          Hi = H</a:t>
            </a:r>
            <a:r>
              <a:rPr lang="en-US" sz="1600" baseline="-25000" dirty="0" smtClean="0"/>
              <a:t>L</a:t>
            </a:r>
            <a:r>
              <a:rPr lang="en-US" sz="1600" dirty="0" smtClean="0"/>
              <a:t> parallel to the L dimension</a:t>
            </a:r>
          </a:p>
          <a:p>
            <a:pPr algn="just">
              <a:buNone/>
            </a:pPr>
            <a:r>
              <a:rPr lang="en-US" sz="1600" dirty="0" smtClean="0"/>
              <a:t>   For H</a:t>
            </a:r>
            <a:r>
              <a:rPr lang="en-US" sz="1600" baseline="-25000" dirty="0" smtClean="0"/>
              <a:t>L</a:t>
            </a:r>
            <a:r>
              <a:rPr lang="en-US" sz="1600" dirty="0" smtClean="0"/>
              <a:t> = 0    ;     i</a:t>
            </a:r>
            <a:r>
              <a:rPr lang="en-US" sz="1600" baseline="-25000" dirty="0" smtClean="0"/>
              <a:t>c, L   </a:t>
            </a:r>
            <a:r>
              <a:rPr lang="en-US" sz="1600" dirty="0" smtClean="0"/>
              <a:t>, i</a:t>
            </a:r>
            <a:r>
              <a:rPr lang="en-US" sz="1600" baseline="-25000" dirty="0" smtClean="0"/>
              <a:t>q, L   </a:t>
            </a:r>
            <a:r>
              <a:rPr lang="en-US" sz="1600" dirty="0" smtClean="0"/>
              <a:t>, i</a:t>
            </a:r>
            <a:r>
              <a:rPr lang="en-US" sz="1600" b="1" baseline="-25000" dirty="0" smtClean="0">
                <a:latin typeface="GreekC"/>
                <a:cs typeface="GreekC"/>
              </a:rPr>
              <a:t>g</a:t>
            </a:r>
            <a:r>
              <a:rPr lang="en-US" sz="1600" baseline="-25000" dirty="0" smtClean="0"/>
              <a:t>, L</a:t>
            </a:r>
            <a:r>
              <a:rPr lang="en-US" sz="1600" dirty="0" smtClean="0"/>
              <a:t>  are all 1.0</a:t>
            </a:r>
          </a:p>
          <a:p>
            <a:pPr>
              <a:buNone/>
            </a:pPr>
            <a:r>
              <a:rPr lang="en-US" sz="1600" dirty="0" smtClean="0"/>
              <a:t>    These Hi values are used to compute inclination factors for the </a:t>
            </a:r>
            <a:r>
              <a:rPr lang="en-US" sz="1600" b="1" dirty="0" smtClean="0"/>
              <a:t>Hansen</a:t>
            </a:r>
            <a:r>
              <a:rPr lang="en-US" sz="1600" dirty="0" smtClean="0"/>
              <a:t> equation as follows.</a:t>
            </a:r>
            <a:r>
              <a:rPr lang="en-GB" sz="1600" b="1" dirty="0" smtClean="0"/>
              <a:t> </a:t>
            </a:r>
          </a:p>
          <a:p>
            <a:pPr>
              <a:buNone/>
            </a:pPr>
            <a:r>
              <a:rPr lang="en-GB" sz="1600" b="1" dirty="0" smtClean="0"/>
              <a:t>        d</a:t>
            </a:r>
            <a:r>
              <a:rPr lang="en-GB" sz="1600" b="1" baseline="-25000" dirty="0" smtClean="0"/>
              <a:t>q,B</a:t>
            </a:r>
            <a:r>
              <a:rPr lang="en-GB" sz="1600" b="1" dirty="0" smtClean="0"/>
              <a:t>= 1+2tan</a:t>
            </a:r>
            <a:r>
              <a:rPr lang="pl-PL" sz="1600" b="1" dirty="0" smtClean="0"/>
              <a:t> Ø</a:t>
            </a:r>
            <a:r>
              <a:rPr lang="en-GB" sz="1600" b="1" dirty="0" smtClean="0"/>
              <a:t>(1-sin</a:t>
            </a:r>
            <a:r>
              <a:rPr lang="pl-PL" sz="1600" b="1" dirty="0" smtClean="0"/>
              <a:t>Ø</a:t>
            </a:r>
            <a:r>
              <a:rPr lang="en-GB" sz="1600" b="1" dirty="0" smtClean="0"/>
              <a:t>)</a:t>
            </a:r>
            <a:r>
              <a:rPr lang="en-GB" sz="1600" b="1" baseline="30000" dirty="0" smtClean="0"/>
              <a:t>2 </a:t>
            </a:r>
            <a:r>
              <a:rPr lang="en-GB" sz="1600" b="1" dirty="0" smtClean="0"/>
              <a:t> D/B </a:t>
            </a:r>
            <a:r>
              <a:rPr lang="en-US" sz="1600" b="1" dirty="0" smtClean="0"/>
              <a:t>               </a:t>
            </a:r>
            <a:r>
              <a:rPr lang="en-GB" sz="1600" b="1" dirty="0" smtClean="0"/>
              <a:t> d</a:t>
            </a:r>
            <a:r>
              <a:rPr lang="en-GB" sz="1600" b="1" baseline="-25000" dirty="0" smtClean="0"/>
              <a:t>q,L</a:t>
            </a:r>
            <a:r>
              <a:rPr lang="en-GB" sz="1600" b="1" dirty="0" smtClean="0"/>
              <a:t>= 1+2tan</a:t>
            </a:r>
            <a:r>
              <a:rPr lang="pl-PL" sz="1600" b="1" dirty="0" smtClean="0"/>
              <a:t> Ø</a:t>
            </a:r>
            <a:r>
              <a:rPr lang="en-GB" sz="1600" b="1" dirty="0" smtClean="0"/>
              <a:t>(1-sin</a:t>
            </a:r>
            <a:r>
              <a:rPr lang="pl-PL" sz="1600" b="1" dirty="0" smtClean="0"/>
              <a:t>Ø</a:t>
            </a:r>
            <a:r>
              <a:rPr lang="en-GB" sz="1600" b="1" dirty="0" smtClean="0"/>
              <a:t>)</a:t>
            </a:r>
            <a:r>
              <a:rPr lang="en-GB" sz="1600" b="1" baseline="30000" dirty="0" smtClean="0"/>
              <a:t>2</a:t>
            </a:r>
            <a:r>
              <a:rPr lang="en-GB" sz="1600" b="1" dirty="0" smtClean="0"/>
              <a:t>D/L</a:t>
            </a:r>
            <a:r>
              <a:rPr lang="en-GB" sz="1600" b="1" baseline="30000" dirty="0" smtClean="0"/>
              <a:t> </a:t>
            </a:r>
            <a:r>
              <a:rPr lang="en-GB" sz="1600" b="1" dirty="0" smtClean="0"/>
              <a:t> </a:t>
            </a:r>
            <a:endParaRPr lang="en-US" sz="1600" dirty="0" smtClean="0"/>
          </a:p>
          <a:p>
            <a:pPr>
              <a:buNone/>
            </a:pPr>
            <a:r>
              <a:rPr lang="en-US" sz="1600" b="1" dirty="0" smtClean="0"/>
              <a:t>        d</a:t>
            </a:r>
            <a:r>
              <a:rPr lang="en-US" sz="1600" b="1" baseline="-25000" dirty="0" smtClean="0"/>
              <a:t>c,B</a:t>
            </a:r>
            <a:r>
              <a:rPr lang="en-US" sz="1600" b="1" dirty="0" smtClean="0"/>
              <a:t>= 1+0.4(D/B)                                       d</a:t>
            </a:r>
            <a:r>
              <a:rPr lang="en-US" sz="1600" b="1" baseline="-25000" dirty="0" smtClean="0"/>
              <a:t>c,L</a:t>
            </a:r>
            <a:r>
              <a:rPr lang="en-US" sz="1600" b="1" dirty="0" smtClean="0"/>
              <a:t>= 1+0.4(D/L)</a:t>
            </a:r>
            <a:endParaRPr lang="en-US" sz="1600" dirty="0" smtClean="0"/>
          </a:p>
          <a:p>
            <a:pPr>
              <a:buNone/>
            </a:pPr>
            <a:r>
              <a:rPr lang="en-US" sz="1600" b="1" dirty="0" smtClean="0"/>
              <a:t>       d</a:t>
            </a:r>
            <a:r>
              <a:rPr lang="en-US" sz="1600" b="1" baseline="-25000" dirty="0" smtClean="0"/>
              <a:t>c,B</a:t>
            </a:r>
            <a:r>
              <a:rPr lang="en-US" sz="1600" b="1" dirty="0" smtClean="0"/>
              <a:t>= 1+0.4tan</a:t>
            </a:r>
            <a:r>
              <a:rPr lang="en-US" sz="1600" b="1" baseline="30000" dirty="0" smtClean="0"/>
              <a:t>-1</a:t>
            </a:r>
            <a:r>
              <a:rPr lang="en-US" sz="1600" b="1" dirty="0" smtClean="0"/>
              <a:t>(D/B)                                d</a:t>
            </a:r>
            <a:r>
              <a:rPr lang="en-US" sz="1600" b="1" baseline="-25000" dirty="0" smtClean="0"/>
              <a:t>c,L</a:t>
            </a:r>
            <a:r>
              <a:rPr lang="en-US" sz="1600" b="1" dirty="0" smtClean="0"/>
              <a:t>= 1+0.4tan</a:t>
            </a:r>
            <a:r>
              <a:rPr lang="en-US" sz="1600" b="1" baseline="30000" dirty="0" smtClean="0"/>
              <a:t>-1</a:t>
            </a:r>
            <a:r>
              <a:rPr lang="en-US" sz="1600" b="1" dirty="0" smtClean="0"/>
              <a:t>(D/L)</a:t>
            </a:r>
            <a:endParaRPr lang="en-US" sz="1600" dirty="0" smtClean="0"/>
          </a:p>
          <a:p>
            <a:pPr>
              <a:buNone/>
            </a:pPr>
            <a:r>
              <a:rPr lang="en-US" sz="1600" b="1" dirty="0" smtClean="0"/>
              <a:t>       s</a:t>
            </a:r>
            <a:r>
              <a:rPr lang="en-US" sz="1600" b="1" baseline="-25000" dirty="0" smtClean="0"/>
              <a:t>q,B </a:t>
            </a:r>
            <a:r>
              <a:rPr lang="en-US" sz="1600" b="1" dirty="0" smtClean="0"/>
              <a:t>= 1 + (Bʹ i</a:t>
            </a:r>
            <a:r>
              <a:rPr lang="en-US" sz="1600" b="1" baseline="-25000" dirty="0" smtClean="0"/>
              <a:t>q,B</a:t>
            </a:r>
            <a:r>
              <a:rPr lang="en-US" sz="1600" b="1" dirty="0" smtClean="0"/>
              <a:t>/L ʹ) sin</a:t>
            </a:r>
            <a:r>
              <a:rPr lang="pl-PL" sz="1600" b="1" dirty="0" smtClean="0"/>
              <a:t> Ø</a:t>
            </a:r>
            <a:r>
              <a:rPr lang="en-US" sz="1600" b="1" dirty="0" smtClean="0"/>
              <a:t>                         s</a:t>
            </a:r>
            <a:r>
              <a:rPr lang="en-US" sz="1600" b="1" baseline="-25000" dirty="0" smtClean="0"/>
              <a:t>q,L </a:t>
            </a:r>
            <a:r>
              <a:rPr lang="en-US" sz="1600" b="1" dirty="0" smtClean="0"/>
              <a:t>= 1 + (Lʹ i</a:t>
            </a:r>
            <a:r>
              <a:rPr lang="en-US" sz="1600" b="1" baseline="-25000" dirty="0" smtClean="0"/>
              <a:t>q,L</a:t>
            </a:r>
            <a:r>
              <a:rPr lang="en-US" sz="1600" b="1" dirty="0" smtClean="0"/>
              <a:t>/B ʹ) sin</a:t>
            </a:r>
            <a:r>
              <a:rPr lang="pl-PL" sz="1600" b="1" dirty="0" smtClean="0"/>
              <a:t> Ø</a:t>
            </a:r>
            <a:r>
              <a:rPr lang="en-US" sz="1600" b="1" dirty="0" smtClean="0"/>
              <a:t> </a:t>
            </a:r>
            <a:endParaRPr lang="en-US" sz="1600" dirty="0" smtClean="0"/>
          </a:p>
          <a:p>
            <a:pPr>
              <a:buNone/>
            </a:pPr>
            <a:r>
              <a:rPr lang="en-US" sz="1600" b="1" dirty="0" smtClean="0"/>
              <a:t>       s</a:t>
            </a:r>
            <a:r>
              <a:rPr lang="en-US" sz="1600" b="1" baseline="-25000" dirty="0" smtClean="0">
                <a:latin typeface="GreekC"/>
                <a:cs typeface="GreekC"/>
              </a:rPr>
              <a:t>g</a:t>
            </a:r>
            <a:r>
              <a:rPr lang="en-US" sz="1600" b="1" baseline="-25000" dirty="0" smtClean="0"/>
              <a:t> ,B</a:t>
            </a:r>
            <a:r>
              <a:rPr lang="en-US" sz="1600" b="1" dirty="0" smtClean="0"/>
              <a:t>= 1 - 0.4 (Bʹ i</a:t>
            </a:r>
            <a:r>
              <a:rPr lang="en-US" sz="1600" b="1" baseline="-25000" dirty="0" smtClean="0">
                <a:latin typeface="GreekC"/>
                <a:cs typeface="GreekC"/>
              </a:rPr>
              <a:t>g</a:t>
            </a:r>
            <a:r>
              <a:rPr lang="en-US" sz="1600" b="1" baseline="-25000" dirty="0" smtClean="0"/>
              <a:t>,B</a:t>
            </a:r>
            <a:r>
              <a:rPr lang="en-US" sz="1600" b="1" dirty="0" smtClean="0"/>
              <a:t>/Lʹ i</a:t>
            </a:r>
            <a:r>
              <a:rPr lang="en-US" sz="1600" b="1" baseline="-25000" dirty="0" smtClean="0">
                <a:latin typeface="GreekC"/>
                <a:cs typeface="GreekC"/>
              </a:rPr>
              <a:t>g</a:t>
            </a:r>
            <a:r>
              <a:rPr lang="en-US" sz="1600" b="1" baseline="-25000" dirty="0" smtClean="0"/>
              <a:t>,L</a:t>
            </a:r>
            <a:r>
              <a:rPr lang="en-US" sz="1600" b="1" dirty="0" smtClean="0"/>
              <a:t>)                       s</a:t>
            </a:r>
            <a:r>
              <a:rPr lang="en-US" sz="1600" b="1" baseline="-25000" dirty="0" smtClean="0">
                <a:latin typeface="GreekC"/>
                <a:cs typeface="GreekC"/>
              </a:rPr>
              <a:t>g</a:t>
            </a:r>
            <a:r>
              <a:rPr lang="en-US" sz="1600" b="1" baseline="-25000" dirty="0" smtClean="0"/>
              <a:t> ,L</a:t>
            </a:r>
            <a:r>
              <a:rPr lang="en-US" sz="1600" b="1" dirty="0" smtClean="0"/>
              <a:t>= 1 - 0.4 (Lʹ i</a:t>
            </a:r>
            <a:r>
              <a:rPr lang="en-US" sz="1600" b="1" baseline="-25000" dirty="0" smtClean="0">
                <a:latin typeface="GreekC"/>
                <a:cs typeface="GreekC"/>
              </a:rPr>
              <a:t>g</a:t>
            </a:r>
            <a:r>
              <a:rPr lang="en-US" sz="1600" b="1" baseline="-25000" dirty="0" smtClean="0"/>
              <a:t>,L</a:t>
            </a:r>
            <a:r>
              <a:rPr lang="en-US" sz="1600" b="1" dirty="0" smtClean="0"/>
              <a:t>/Bʹ i</a:t>
            </a:r>
            <a:r>
              <a:rPr lang="en-US" sz="1600" b="1" baseline="-25000" dirty="0" smtClean="0">
                <a:latin typeface="GreekC"/>
                <a:cs typeface="GreekC"/>
              </a:rPr>
              <a:t>g</a:t>
            </a:r>
            <a:r>
              <a:rPr lang="en-US" sz="1600" b="1" baseline="-25000" dirty="0" smtClean="0"/>
              <a:t>,B</a:t>
            </a:r>
            <a:r>
              <a:rPr lang="en-US" sz="1600" b="1" dirty="0" smtClean="0"/>
              <a:t>)</a:t>
            </a:r>
          </a:p>
          <a:p>
            <a:pPr>
              <a:buNone/>
            </a:pPr>
            <a:r>
              <a:rPr lang="en-US" sz="1600" b="1" dirty="0" smtClean="0"/>
              <a:t>                                 s</a:t>
            </a:r>
            <a:r>
              <a:rPr lang="en-US" sz="1600" b="1" baseline="-25000" dirty="0" smtClean="0">
                <a:latin typeface="GreekC"/>
                <a:cs typeface="GreekC"/>
              </a:rPr>
              <a:t>g</a:t>
            </a:r>
            <a:r>
              <a:rPr lang="en-US" sz="1600" b="1" baseline="-25000" dirty="0" smtClean="0"/>
              <a:t>,I </a:t>
            </a:r>
            <a:r>
              <a:rPr lang="en-US" sz="1600" b="1" dirty="0" smtClean="0"/>
              <a:t>≥ 0.6  (if less than 0.6 use 0.6)</a:t>
            </a:r>
            <a:endParaRPr lang="en-US" sz="1600" dirty="0" smtClean="0"/>
          </a:p>
          <a:p>
            <a:pPr>
              <a:buNone/>
            </a:pPr>
            <a:r>
              <a:rPr lang="en-GB" sz="1600" b="1" dirty="0" smtClean="0"/>
              <a:t>       s</a:t>
            </a:r>
            <a:r>
              <a:rPr lang="en-GB" sz="1600" b="1" baseline="-25000" dirty="0" smtClean="0"/>
              <a:t>c,B</a:t>
            </a:r>
            <a:r>
              <a:rPr lang="en-GB" sz="1600" b="1" dirty="0" smtClean="0"/>
              <a:t>= </a:t>
            </a:r>
            <a:r>
              <a:rPr lang="en-US" sz="1600" b="1" dirty="0" smtClean="0"/>
              <a:t> 1+(Nq/Nc). (Bʹ i</a:t>
            </a:r>
            <a:r>
              <a:rPr lang="en-US" sz="1600" b="1" baseline="-25000" dirty="0" smtClean="0"/>
              <a:t>c,B</a:t>
            </a:r>
            <a:r>
              <a:rPr lang="en-US" sz="1600" b="1" dirty="0" smtClean="0"/>
              <a:t>/Lʹ) </a:t>
            </a:r>
            <a:r>
              <a:rPr lang="en-GB" sz="1600" b="1" dirty="0" smtClean="0"/>
              <a:t>                    s</a:t>
            </a:r>
            <a:r>
              <a:rPr lang="en-GB" sz="1600" b="1" baseline="-25000" dirty="0" smtClean="0"/>
              <a:t>c,L</a:t>
            </a:r>
            <a:r>
              <a:rPr lang="en-GB" sz="1600" b="1" dirty="0" smtClean="0"/>
              <a:t>= </a:t>
            </a:r>
            <a:r>
              <a:rPr lang="en-US" sz="1600" b="1" dirty="0" smtClean="0"/>
              <a:t> 1+(Nq/Nc). (B</a:t>
            </a:r>
            <a:r>
              <a:rPr lang="en-US" sz="1600" dirty="0" smtClean="0"/>
              <a:t>ʹ</a:t>
            </a:r>
            <a:r>
              <a:rPr lang="en-US" sz="1600" b="1" dirty="0" smtClean="0"/>
              <a:t> i</a:t>
            </a:r>
            <a:r>
              <a:rPr lang="en-US" sz="1600" b="1" baseline="-25000" dirty="0" smtClean="0"/>
              <a:t>c,L</a:t>
            </a:r>
            <a:r>
              <a:rPr lang="en-US" sz="1600" b="1" dirty="0" smtClean="0"/>
              <a:t>/Bʹ)  </a:t>
            </a:r>
            <a:endParaRPr lang="en-US" sz="1600" dirty="0" smtClean="0"/>
          </a:p>
          <a:p>
            <a:pPr>
              <a:buNone/>
            </a:pPr>
            <a:r>
              <a:rPr lang="en-US" sz="1600" b="1" dirty="0" smtClean="0"/>
              <a:t>       i</a:t>
            </a:r>
            <a:r>
              <a:rPr lang="en-US" sz="1600" b="1" baseline="-25000" dirty="0" smtClean="0"/>
              <a:t>c,B</a:t>
            </a:r>
            <a:r>
              <a:rPr lang="en-US" sz="1600" b="1" dirty="0" smtClean="0"/>
              <a:t>= i</a:t>
            </a:r>
            <a:r>
              <a:rPr lang="en-US" sz="1600" b="1" baseline="-25000" dirty="0" smtClean="0"/>
              <a:t>q,B</a:t>
            </a:r>
            <a:r>
              <a:rPr lang="en-US" sz="1600" b="1" dirty="0" smtClean="0"/>
              <a:t>-{(1-i</a:t>
            </a:r>
            <a:r>
              <a:rPr lang="en-US" sz="1600" b="1" baseline="-25000" dirty="0" smtClean="0"/>
              <a:t>q,B</a:t>
            </a:r>
            <a:r>
              <a:rPr lang="en-US" sz="1600" b="1" dirty="0" smtClean="0"/>
              <a:t>)/(N</a:t>
            </a:r>
            <a:r>
              <a:rPr lang="en-US" sz="1600" b="1" baseline="-25000" dirty="0" smtClean="0"/>
              <a:t>q</a:t>
            </a:r>
            <a:r>
              <a:rPr lang="en-US" sz="1600" b="1" dirty="0" smtClean="0"/>
              <a:t>-1)}                           i</a:t>
            </a:r>
            <a:r>
              <a:rPr lang="en-US" sz="1600" b="1" baseline="-25000" dirty="0" smtClean="0"/>
              <a:t>c,L</a:t>
            </a:r>
            <a:r>
              <a:rPr lang="en-US" sz="1600" b="1" dirty="0" smtClean="0"/>
              <a:t>= i</a:t>
            </a:r>
            <a:r>
              <a:rPr lang="en-US" sz="1600" b="1" baseline="-25000" dirty="0" smtClean="0"/>
              <a:t>q,L</a:t>
            </a:r>
            <a:r>
              <a:rPr lang="en-US" sz="1600" b="1" dirty="0" smtClean="0"/>
              <a:t>-{(1-i</a:t>
            </a:r>
            <a:r>
              <a:rPr lang="en-US" sz="1600" b="1" baseline="-25000" dirty="0" smtClean="0"/>
              <a:t>q,L</a:t>
            </a:r>
            <a:r>
              <a:rPr lang="en-US" sz="1600" b="1" dirty="0" smtClean="0"/>
              <a:t>)/(N</a:t>
            </a:r>
            <a:r>
              <a:rPr lang="en-US" sz="1600" b="1" baseline="-25000" dirty="0" smtClean="0"/>
              <a:t>q</a:t>
            </a:r>
            <a:r>
              <a:rPr lang="en-US" sz="1600" b="1" dirty="0" smtClean="0"/>
              <a:t>-1)}</a:t>
            </a:r>
            <a:endParaRPr lang="en-US" sz="1600" dirty="0" smtClean="0"/>
          </a:p>
          <a:p>
            <a:pPr>
              <a:buNone/>
            </a:pPr>
            <a:r>
              <a:rPr lang="en-US" sz="1600" b="1" dirty="0" smtClean="0"/>
              <a:t>      i</a:t>
            </a:r>
            <a:r>
              <a:rPr lang="en-US" sz="1600" b="1" baseline="-25000" dirty="0" smtClean="0"/>
              <a:t>q,B</a:t>
            </a:r>
            <a:r>
              <a:rPr lang="en-US" sz="1600" b="1" dirty="0" smtClean="0"/>
              <a:t>= {1- (0.5H</a:t>
            </a:r>
            <a:r>
              <a:rPr lang="en-US" sz="1600" b="1" baseline="-25000" dirty="0" smtClean="0"/>
              <a:t>B</a:t>
            </a:r>
            <a:r>
              <a:rPr lang="en-US" sz="1600" b="1" dirty="0" smtClean="0"/>
              <a:t>)/(</a:t>
            </a:r>
            <a:r>
              <a:rPr lang="es-ES" sz="1600" b="1" dirty="0" smtClean="0"/>
              <a:t> V + A</a:t>
            </a:r>
            <a:r>
              <a:rPr lang="es-ES" sz="1600" b="1" baseline="-25000" dirty="0" smtClean="0"/>
              <a:t>f </a:t>
            </a:r>
            <a:r>
              <a:rPr lang="es-ES" sz="1600" b="1" dirty="0" smtClean="0"/>
              <a:t>C</a:t>
            </a:r>
            <a:r>
              <a:rPr lang="es-ES" sz="1600" b="1" baseline="-25000" dirty="0" smtClean="0"/>
              <a:t>a</a:t>
            </a:r>
            <a:r>
              <a:rPr lang="es-ES" sz="1600" b="1" dirty="0" smtClean="0"/>
              <a:t> cot </a:t>
            </a:r>
            <a:r>
              <a:rPr lang="pl-PL" sz="1600" b="1" dirty="0" smtClean="0"/>
              <a:t>Ø</a:t>
            </a:r>
            <a:r>
              <a:rPr lang="en-US" sz="1600" b="1" dirty="0" smtClean="0"/>
              <a:t>)}</a:t>
            </a:r>
            <a:r>
              <a:rPr lang="el-GR" sz="1600" b="1" baseline="30000" dirty="0" smtClean="0"/>
              <a:t>α</a:t>
            </a:r>
            <a:r>
              <a:rPr lang="en-US" sz="1600" b="1" baseline="30000" dirty="0" smtClean="0"/>
              <a:t>1        </a:t>
            </a:r>
            <a:r>
              <a:rPr lang="en-US" sz="1600" b="1" dirty="0" smtClean="0"/>
              <a:t> i</a:t>
            </a:r>
            <a:r>
              <a:rPr lang="en-US" sz="1600" b="1" baseline="-25000" dirty="0" smtClean="0"/>
              <a:t>q,L</a:t>
            </a:r>
            <a:r>
              <a:rPr lang="en-US" sz="1600" b="1" dirty="0" smtClean="0"/>
              <a:t>= {1- (0.5H</a:t>
            </a:r>
            <a:r>
              <a:rPr lang="en-US" sz="1600" b="1" baseline="-25000" dirty="0" smtClean="0"/>
              <a:t>L</a:t>
            </a:r>
            <a:r>
              <a:rPr lang="en-US" sz="1600" b="1" dirty="0" smtClean="0"/>
              <a:t>)/(</a:t>
            </a:r>
            <a:r>
              <a:rPr lang="es-ES" sz="1600" b="1" dirty="0" smtClean="0"/>
              <a:t> V + A</a:t>
            </a:r>
            <a:r>
              <a:rPr lang="es-ES" sz="1600" b="1" baseline="-25000" dirty="0" smtClean="0"/>
              <a:t>f </a:t>
            </a:r>
            <a:r>
              <a:rPr lang="es-ES" sz="1600" b="1" dirty="0" smtClean="0"/>
              <a:t>C</a:t>
            </a:r>
            <a:r>
              <a:rPr lang="es-ES" sz="1600" b="1" baseline="-25000" dirty="0" smtClean="0"/>
              <a:t>a</a:t>
            </a:r>
            <a:r>
              <a:rPr lang="es-ES" sz="1600" b="1" dirty="0" smtClean="0"/>
              <a:t> cot </a:t>
            </a:r>
            <a:r>
              <a:rPr lang="pl-PL" sz="1600" b="1" dirty="0" smtClean="0"/>
              <a:t>Ø</a:t>
            </a:r>
            <a:r>
              <a:rPr lang="en-US" sz="1600" b="1" dirty="0" smtClean="0"/>
              <a:t>)}</a:t>
            </a:r>
            <a:r>
              <a:rPr lang="el-GR" sz="1600" b="1" baseline="30000" dirty="0" smtClean="0"/>
              <a:t>α</a:t>
            </a:r>
            <a:r>
              <a:rPr lang="en-US" sz="1600" b="1" baseline="30000" dirty="0" smtClean="0"/>
              <a:t>1</a:t>
            </a:r>
            <a:r>
              <a:rPr lang="en-US" sz="1600" b="1" dirty="0" smtClean="0"/>
              <a:t> </a:t>
            </a:r>
            <a:endParaRPr lang="en-US" sz="1600" dirty="0" smtClean="0"/>
          </a:p>
          <a:p>
            <a:pPr>
              <a:buNone/>
            </a:pPr>
            <a:r>
              <a:rPr lang="en-US" sz="1600" b="1" dirty="0" smtClean="0"/>
              <a:t>      i</a:t>
            </a:r>
            <a:r>
              <a:rPr lang="en-US" sz="1600" b="1" baseline="-25000" dirty="0" smtClean="0">
                <a:latin typeface="GreekC"/>
                <a:cs typeface="GreekC"/>
              </a:rPr>
              <a:t>g</a:t>
            </a:r>
            <a:r>
              <a:rPr lang="en-US" sz="1600" b="1" baseline="-25000" dirty="0" smtClean="0"/>
              <a:t>,B</a:t>
            </a:r>
            <a:r>
              <a:rPr lang="en-US" sz="1600" b="1" dirty="0" smtClean="0"/>
              <a:t>= {1- (0.7H</a:t>
            </a:r>
            <a:r>
              <a:rPr lang="en-US" sz="1600" b="1" baseline="-25000" dirty="0" smtClean="0"/>
              <a:t>B</a:t>
            </a:r>
            <a:r>
              <a:rPr lang="en-US" sz="1600" b="1" dirty="0" smtClean="0"/>
              <a:t>)/(</a:t>
            </a:r>
            <a:r>
              <a:rPr lang="es-ES" sz="1600" b="1" dirty="0" smtClean="0"/>
              <a:t> V + A</a:t>
            </a:r>
            <a:r>
              <a:rPr lang="es-ES" sz="1600" b="1" baseline="-25000" dirty="0" smtClean="0"/>
              <a:t>f </a:t>
            </a:r>
            <a:r>
              <a:rPr lang="es-ES" sz="1600" b="1" dirty="0" smtClean="0"/>
              <a:t>C</a:t>
            </a:r>
            <a:r>
              <a:rPr lang="es-ES" sz="1600" b="1" baseline="-25000" dirty="0" smtClean="0"/>
              <a:t>a</a:t>
            </a:r>
            <a:r>
              <a:rPr lang="es-ES" sz="1600" b="1" dirty="0" smtClean="0"/>
              <a:t> cot </a:t>
            </a:r>
            <a:r>
              <a:rPr lang="pl-PL" sz="1600" b="1" dirty="0" smtClean="0"/>
              <a:t>Ø</a:t>
            </a:r>
            <a:r>
              <a:rPr lang="en-US" sz="1600" b="1" dirty="0" smtClean="0"/>
              <a:t>)}</a:t>
            </a:r>
            <a:r>
              <a:rPr lang="el-GR" sz="1600" b="1" baseline="30000" dirty="0" smtClean="0"/>
              <a:t>α</a:t>
            </a:r>
            <a:r>
              <a:rPr lang="en-US" sz="1600" b="1" baseline="30000" dirty="0" smtClean="0"/>
              <a:t>2</a:t>
            </a:r>
            <a:r>
              <a:rPr lang="en-US" sz="1600" b="1" dirty="0" smtClean="0"/>
              <a:t>     i</a:t>
            </a:r>
            <a:r>
              <a:rPr lang="en-US" sz="1600" b="1" baseline="-25000" dirty="0" smtClean="0">
                <a:latin typeface="GreekC"/>
                <a:cs typeface="GreekC"/>
              </a:rPr>
              <a:t>g</a:t>
            </a:r>
            <a:r>
              <a:rPr lang="en-US" sz="1600" b="1" baseline="-25000" dirty="0" smtClean="0"/>
              <a:t>,L</a:t>
            </a:r>
            <a:r>
              <a:rPr lang="en-US" sz="1600" b="1" dirty="0" smtClean="0"/>
              <a:t>= {1- (0.7H</a:t>
            </a:r>
            <a:r>
              <a:rPr lang="en-US" sz="1600" b="1" baseline="-25000" dirty="0" smtClean="0"/>
              <a:t>L</a:t>
            </a:r>
            <a:r>
              <a:rPr lang="en-US" sz="1600" b="1" dirty="0" smtClean="0"/>
              <a:t>)/(</a:t>
            </a:r>
            <a:r>
              <a:rPr lang="es-ES" sz="1600" b="1" dirty="0" smtClean="0"/>
              <a:t> V + A</a:t>
            </a:r>
            <a:r>
              <a:rPr lang="es-ES" sz="1600" b="1" baseline="-25000" dirty="0" smtClean="0"/>
              <a:t>f </a:t>
            </a:r>
            <a:r>
              <a:rPr lang="es-ES" sz="1600" b="1" dirty="0" smtClean="0"/>
              <a:t>C</a:t>
            </a:r>
            <a:r>
              <a:rPr lang="es-ES" sz="1600" b="1" baseline="-25000" dirty="0" smtClean="0"/>
              <a:t>a</a:t>
            </a:r>
            <a:r>
              <a:rPr lang="es-ES" sz="1600" b="1" dirty="0" smtClean="0"/>
              <a:t> cot </a:t>
            </a:r>
            <a:r>
              <a:rPr lang="pl-PL" sz="1600" b="1" dirty="0" smtClean="0"/>
              <a:t>Ø</a:t>
            </a:r>
            <a:r>
              <a:rPr lang="en-US" sz="1600" b="1" dirty="0" smtClean="0"/>
              <a:t>)}</a:t>
            </a:r>
            <a:r>
              <a:rPr lang="el-GR" sz="1600" b="1" baseline="30000" dirty="0" smtClean="0"/>
              <a:t>α</a:t>
            </a:r>
            <a:r>
              <a:rPr lang="en-US" sz="1600" b="1" baseline="30000" dirty="0" smtClean="0"/>
              <a:t>2</a:t>
            </a:r>
          </a:p>
          <a:p>
            <a:pPr>
              <a:buNone/>
            </a:pPr>
            <a:r>
              <a:rPr lang="en-US" sz="1600" dirty="0" smtClean="0"/>
              <a:t>       These are used in the following modifications of the "edited" Hansen bearing capacity equation</a:t>
            </a:r>
          </a:p>
          <a:p>
            <a:pPr>
              <a:buNone/>
            </a:pPr>
            <a:r>
              <a:rPr lang="en-US" sz="1600" b="1" dirty="0" smtClean="0"/>
              <a:t> </a:t>
            </a:r>
            <a:endParaRPr lang="en-US" sz="1600" dirty="0" smtClean="0"/>
          </a:p>
          <a:p>
            <a:pPr algn="just">
              <a:buNone/>
            </a:pPr>
            <a:endParaRPr lang="en-US" sz="1600" dirty="0" smtClean="0"/>
          </a:p>
          <a:p>
            <a:pPr algn="just">
              <a:buNone/>
            </a:pPr>
            <a:r>
              <a:rPr lang="en-US" sz="1600" dirty="0" smtClean="0"/>
              <a:t>     </a:t>
            </a:r>
          </a:p>
          <a:p>
            <a:pPr algn="just">
              <a:buNone/>
            </a:pPr>
            <a:endParaRPr lang="en-US" dirty="0"/>
          </a:p>
        </p:txBody>
      </p:sp>
      <p:sp>
        <p:nvSpPr>
          <p:cNvPr id="4" name="Slide Number Placeholder 3"/>
          <p:cNvSpPr>
            <a:spLocks noGrp="1"/>
          </p:cNvSpPr>
          <p:nvPr>
            <p:ph type="sldNum" sz="quarter" idx="12"/>
          </p:nvPr>
        </p:nvSpPr>
        <p:spPr/>
        <p:txBody>
          <a:bodyPr/>
          <a:lstStyle/>
          <a:p>
            <a:fld id="{9C5E5D5D-3688-4DA1-8977-872D4BA9C138}" type="slidenum">
              <a:rPr lang="en-GB" smtClean="0"/>
              <a:pPr/>
              <a:t>19</a:t>
            </a:fld>
            <a:endParaRPr lang="en-GB" dirty="0"/>
          </a:p>
        </p:txBody>
      </p:sp>
      <p:sp>
        <p:nvSpPr>
          <p:cNvPr id="8" name="Rectangle 7"/>
          <p:cNvSpPr/>
          <p:nvPr/>
        </p:nvSpPr>
        <p:spPr>
          <a:xfrm>
            <a:off x="350658" y="6732241"/>
            <a:ext cx="6318702" cy="1200329"/>
          </a:xfrm>
          <a:prstGeom prst="rect">
            <a:avLst/>
          </a:prstGeom>
        </p:spPr>
        <p:txBody>
          <a:bodyPr wrap="square">
            <a:spAutoFit/>
          </a:bodyPr>
          <a:lstStyle/>
          <a:p>
            <a:r>
              <a:rPr lang="en-US" b="1" dirty="0" smtClean="0"/>
              <a:t>q</a:t>
            </a:r>
            <a:r>
              <a:rPr lang="en-US" b="1" baseline="-25000" dirty="0" smtClean="0"/>
              <a:t>ult,B</a:t>
            </a:r>
            <a:r>
              <a:rPr lang="en-US" b="1" dirty="0" smtClean="0"/>
              <a:t>=</a:t>
            </a:r>
            <a:r>
              <a:rPr lang="en-GB" b="1" dirty="0" smtClean="0"/>
              <a:t> cN</a:t>
            </a:r>
            <a:r>
              <a:rPr lang="en-GB" b="1" baseline="-25000" dirty="0" smtClean="0"/>
              <a:t>c</a:t>
            </a:r>
            <a:r>
              <a:rPr lang="en-GB" b="1" dirty="0" smtClean="0"/>
              <a:t> s</a:t>
            </a:r>
            <a:r>
              <a:rPr lang="en-GB" b="1" baseline="-25000" dirty="0" smtClean="0"/>
              <a:t>c,B </a:t>
            </a:r>
            <a:r>
              <a:rPr lang="en-GB" b="1" dirty="0" smtClean="0"/>
              <a:t>d</a:t>
            </a:r>
            <a:r>
              <a:rPr lang="en-GB" b="1" baseline="-25000" dirty="0" smtClean="0"/>
              <a:t>c,B </a:t>
            </a:r>
            <a:r>
              <a:rPr lang="en-GB" b="1" dirty="0" smtClean="0"/>
              <a:t>i</a:t>
            </a:r>
            <a:r>
              <a:rPr lang="en-GB" b="1" baseline="-25000" dirty="0" smtClean="0"/>
              <a:t>c,B </a:t>
            </a:r>
            <a:r>
              <a:rPr lang="en-GB" b="1" dirty="0" smtClean="0"/>
              <a:t>g</a:t>
            </a:r>
            <a:r>
              <a:rPr lang="en-GB" b="1" baseline="-25000" dirty="0" smtClean="0"/>
              <a:t>c,B</a:t>
            </a:r>
            <a:r>
              <a:rPr lang="en-GB" b="1" dirty="0" smtClean="0"/>
              <a:t> b</a:t>
            </a:r>
            <a:r>
              <a:rPr lang="en-GB" b="1" baseline="-25000" dirty="0" smtClean="0"/>
              <a:t>c,B </a:t>
            </a:r>
            <a:r>
              <a:rPr lang="en-GB" b="1" dirty="0" smtClean="0"/>
              <a:t>+ q</a:t>
            </a:r>
            <a:r>
              <a:rPr lang="en-GB" b="1" dirty="0" smtClean="0">
                <a:sym typeface="Symbol"/>
              </a:rPr>
              <a:t></a:t>
            </a:r>
            <a:r>
              <a:rPr lang="en-GB" b="1" dirty="0" smtClean="0"/>
              <a:t> N</a:t>
            </a:r>
            <a:r>
              <a:rPr lang="en-GB" b="1" baseline="-25000" dirty="0" smtClean="0"/>
              <a:t>q </a:t>
            </a:r>
            <a:r>
              <a:rPr lang="en-GB" b="1" dirty="0" smtClean="0"/>
              <a:t>s</a:t>
            </a:r>
            <a:r>
              <a:rPr lang="en-GB" b="1" baseline="-25000" dirty="0" smtClean="0"/>
              <a:t>q,B </a:t>
            </a:r>
            <a:r>
              <a:rPr lang="en-GB" b="1" dirty="0" smtClean="0"/>
              <a:t>d</a:t>
            </a:r>
            <a:r>
              <a:rPr lang="en-GB" b="1" baseline="-25000" dirty="0" smtClean="0"/>
              <a:t>q,B </a:t>
            </a:r>
            <a:r>
              <a:rPr lang="en-GB" b="1" dirty="0" smtClean="0"/>
              <a:t>i</a:t>
            </a:r>
            <a:r>
              <a:rPr lang="en-GB" b="1" baseline="-25000" dirty="0" smtClean="0"/>
              <a:t>q,B </a:t>
            </a:r>
            <a:r>
              <a:rPr lang="en-GB" b="1" dirty="0" smtClean="0"/>
              <a:t>g</a:t>
            </a:r>
            <a:r>
              <a:rPr lang="en-GB" b="1" baseline="-25000" dirty="0" smtClean="0"/>
              <a:t>q,B</a:t>
            </a:r>
            <a:r>
              <a:rPr lang="en-GB" b="1" dirty="0" smtClean="0"/>
              <a:t> b</a:t>
            </a:r>
            <a:r>
              <a:rPr lang="en-GB" b="1" baseline="-25000" dirty="0" smtClean="0"/>
              <a:t>q,B</a:t>
            </a:r>
            <a:r>
              <a:rPr lang="en-GB" b="1" dirty="0" smtClean="0"/>
              <a:t> + 0.5 </a:t>
            </a:r>
            <a:r>
              <a:rPr lang="en-GB" b="1" dirty="0" smtClean="0">
                <a:sym typeface="Symbol"/>
              </a:rPr>
              <a:t></a:t>
            </a:r>
            <a:r>
              <a:rPr lang="en-GB" b="1" dirty="0" smtClean="0"/>
              <a:t> B N</a:t>
            </a:r>
            <a:r>
              <a:rPr lang="en-GB" b="1" baseline="-25000" dirty="0" smtClean="0">
                <a:sym typeface="Symbol"/>
              </a:rPr>
              <a:t></a:t>
            </a:r>
            <a:r>
              <a:rPr lang="en-GB" b="1" baseline="-25000" dirty="0" smtClean="0"/>
              <a:t> </a:t>
            </a:r>
            <a:r>
              <a:rPr lang="en-GB" b="1" dirty="0" smtClean="0"/>
              <a:t>s</a:t>
            </a:r>
            <a:r>
              <a:rPr lang="en-GB" b="1" baseline="-25000" dirty="0" smtClean="0">
                <a:sym typeface="Symbol"/>
              </a:rPr>
              <a:t></a:t>
            </a:r>
            <a:r>
              <a:rPr lang="en-GB" b="1" baseline="-25000" dirty="0" smtClean="0"/>
              <a:t>,B </a:t>
            </a:r>
            <a:r>
              <a:rPr lang="en-GB" b="1" dirty="0" smtClean="0"/>
              <a:t>d</a:t>
            </a:r>
            <a:r>
              <a:rPr lang="en-GB" b="1" baseline="-25000" dirty="0" smtClean="0">
                <a:sym typeface="Symbol"/>
              </a:rPr>
              <a:t></a:t>
            </a:r>
            <a:r>
              <a:rPr lang="en-GB" b="1" baseline="-25000" dirty="0" smtClean="0"/>
              <a:t>,B </a:t>
            </a:r>
            <a:r>
              <a:rPr lang="en-GB" b="1" dirty="0" smtClean="0"/>
              <a:t>i</a:t>
            </a:r>
            <a:r>
              <a:rPr lang="en-GB" b="1" baseline="-25000" dirty="0" smtClean="0">
                <a:sym typeface="Symbol"/>
              </a:rPr>
              <a:t></a:t>
            </a:r>
            <a:r>
              <a:rPr lang="en-GB" b="1" baseline="-25000" dirty="0" smtClean="0"/>
              <a:t>,B </a:t>
            </a:r>
            <a:r>
              <a:rPr lang="en-GB" b="1" dirty="0" smtClean="0"/>
              <a:t>g</a:t>
            </a:r>
            <a:r>
              <a:rPr lang="en-GB" b="1" baseline="-25000" dirty="0" smtClean="0">
                <a:sym typeface="Symbol"/>
              </a:rPr>
              <a:t></a:t>
            </a:r>
            <a:r>
              <a:rPr lang="en-GB" b="1" baseline="-25000" dirty="0" smtClean="0"/>
              <a:t>,B</a:t>
            </a:r>
            <a:r>
              <a:rPr lang="en-GB" b="1" dirty="0" smtClean="0"/>
              <a:t> b</a:t>
            </a:r>
            <a:r>
              <a:rPr lang="en-GB" b="1" baseline="-25000" dirty="0" smtClean="0">
                <a:sym typeface="Symbol"/>
              </a:rPr>
              <a:t></a:t>
            </a:r>
            <a:r>
              <a:rPr lang="en-GB" b="1" baseline="-25000" dirty="0" smtClean="0"/>
              <a:t>,B</a:t>
            </a:r>
            <a:endParaRPr lang="en-US" dirty="0" smtClean="0"/>
          </a:p>
          <a:p>
            <a:r>
              <a:rPr lang="en-US" b="1" dirty="0" smtClean="0"/>
              <a:t>q</a:t>
            </a:r>
            <a:r>
              <a:rPr lang="en-US" b="1" baseline="-25000" dirty="0" smtClean="0"/>
              <a:t>ult,L</a:t>
            </a:r>
            <a:r>
              <a:rPr lang="en-US" b="1" dirty="0" smtClean="0"/>
              <a:t>=</a:t>
            </a:r>
            <a:r>
              <a:rPr lang="en-GB" b="1" dirty="0" smtClean="0"/>
              <a:t> cN</a:t>
            </a:r>
            <a:r>
              <a:rPr lang="en-GB" b="1" baseline="-25000" dirty="0" smtClean="0"/>
              <a:t>c</a:t>
            </a:r>
            <a:r>
              <a:rPr lang="en-GB" b="1" dirty="0" smtClean="0"/>
              <a:t> s</a:t>
            </a:r>
            <a:r>
              <a:rPr lang="en-GB" b="1" baseline="-25000" dirty="0" smtClean="0"/>
              <a:t>c,L </a:t>
            </a:r>
            <a:r>
              <a:rPr lang="en-GB" b="1" dirty="0" smtClean="0"/>
              <a:t>d</a:t>
            </a:r>
            <a:r>
              <a:rPr lang="en-GB" b="1" baseline="-25000" dirty="0" smtClean="0"/>
              <a:t>c,L </a:t>
            </a:r>
            <a:r>
              <a:rPr lang="en-GB" b="1" dirty="0" smtClean="0"/>
              <a:t>i</a:t>
            </a:r>
            <a:r>
              <a:rPr lang="en-GB" b="1" baseline="-25000" dirty="0" smtClean="0"/>
              <a:t>c,L </a:t>
            </a:r>
            <a:r>
              <a:rPr lang="en-GB" b="1" dirty="0" smtClean="0"/>
              <a:t>g</a:t>
            </a:r>
            <a:r>
              <a:rPr lang="en-GB" b="1" baseline="-25000" dirty="0" smtClean="0"/>
              <a:t>c,L</a:t>
            </a:r>
            <a:r>
              <a:rPr lang="en-GB" b="1" dirty="0" smtClean="0"/>
              <a:t> b</a:t>
            </a:r>
            <a:r>
              <a:rPr lang="en-GB" b="1" baseline="-25000" dirty="0" smtClean="0"/>
              <a:t>c,L </a:t>
            </a:r>
            <a:r>
              <a:rPr lang="en-GB" b="1" dirty="0" smtClean="0"/>
              <a:t>+ q</a:t>
            </a:r>
            <a:r>
              <a:rPr lang="en-GB" b="1" dirty="0" smtClean="0">
                <a:sym typeface="Symbol"/>
              </a:rPr>
              <a:t></a:t>
            </a:r>
            <a:r>
              <a:rPr lang="en-GB" b="1" dirty="0" smtClean="0"/>
              <a:t> N</a:t>
            </a:r>
            <a:r>
              <a:rPr lang="en-GB" b="1" baseline="-25000" dirty="0" smtClean="0"/>
              <a:t>q </a:t>
            </a:r>
            <a:r>
              <a:rPr lang="en-GB" b="1" dirty="0" smtClean="0"/>
              <a:t>s</a:t>
            </a:r>
            <a:r>
              <a:rPr lang="en-GB" b="1" baseline="-25000" dirty="0" smtClean="0"/>
              <a:t>q,L </a:t>
            </a:r>
            <a:r>
              <a:rPr lang="en-GB" b="1" dirty="0" smtClean="0"/>
              <a:t>d</a:t>
            </a:r>
            <a:r>
              <a:rPr lang="en-GB" b="1" baseline="-25000" dirty="0" smtClean="0"/>
              <a:t>q,L </a:t>
            </a:r>
            <a:r>
              <a:rPr lang="en-GB" b="1" dirty="0" smtClean="0"/>
              <a:t>i</a:t>
            </a:r>
            <a:r>
              <a:rPr lang="en-GB" b="1" baseline="-25000" dirty="0" smtClean="0"/>
              <a:t>q,L </a:t>
            </a:r>
            <a:r>
              <a:rPr lang="en-GB" b="1" dirty="0" smtClean="0"/>
              <a:t>g</a:t>
            </a:r>
            <a:r>
              <a:rPr lang="en-GB" b="1" baseline="-25000" dirty="0" smtClean="0"/>
              <a:t>q,L</a:t>
            </a:r>
            <a:r>
              <a:rPr lang="en-GB" b="1" dirty="0" smtClean="0"/>
              <a:t> b</a:t>
            </a:r>
            <a:r>
              <a:rPr lang="en-GB" b="1" baseline="-25000" dirty="0" smtClean="0"/>
              <a:t>q,L</a:t>
            </a:r>
            <a:r>
              <a:rPr lang="en-GB" b="1" dirty="0" smtClean="0"/>
              <a:t> + 0.5 </a:t>
            </a:r>
            <a:r>
              <a:rPr lang="en-GB" b="1" dirty="0" smtClean="0">
                <a:sym typeface="Symbol"/>
              </a:rPr>
              <a:t></a:t>
            </a:r>
            <a:r>
              <a:rPr lang="en-GB" b="1" dirty="0" smtClean="0"/>
              <a:t> L N</a:t>
            </a:r>
            <a:r>
              <a:rPr lang="en-GB" b="1" baseline="-25000" dirty="0" smtClean="0">
                <a:sym typeface="Symbol"/>
              </a:rPr>
              <a:t></a:t>
            </a:r>
            <a:r>
              <a:rPr lang="en-GB" b="1" baseline="-25000" dirty="0" smtClean="0"/>
              <a:t> </a:t>
            </a:r>
            <a:r>
              <a:rPr lang="en-GB" b="1" dirty="0" smtClean="0"/>
              <a:t>s</a:t>
            </a:r>
            <a:r>
              <a:rPr lang="en-GB" b="1" baseline="-25000" dirty="0" smtClean="0">
                <a:sym typeface="Symbol"/>
              </a:rPr>
              <a:t></a:t>
            </a:r>
            <a:r>
              <a:rPr lang="en-GB" b="1" baseline="-25000" dirty="0" smtClean="0"/>
              <a:t>,L </a:t>
            </a:r>
            <a:r>
              <a:rPr lang="en-GB" b="1" dirty="0" smtClean="0"/>
              <a:t>d</a:t>
            </a:r>
            <a:r>
              <a:rPr lang="en-GB" b="1" baseline="-25000" dirty="0" smtClean="0">
                <a:sym typeface="Symbol"/>
              </a:rPr>
              <a:t></a:t>
            </a:r>
            <a:r>
              <a:rPr lang="en-GB" b="1" baseline="-25000" dirty="0" smtClean="0"/>
              <a:t>,L </a:t>
            </a:r>
            <a:r>
              <a:rPr lang="en-GB" b="1" dirty="0" smtClean="0"/>
              <a:t>i</a:t>
            </a:r>
            <a:r>
              <a:rPr lang="en-GB" b="1" baseline="-25000" dirty="0" smtClean="0">
                <a:sym typeface="Symbol"/>
              </a:rPr>
              <a:t></a:t>
            </a:r>
            <a:r>
              <a:rPr lang="en-GB" b="1" baseline="-25000" dirty="0" smtClean="0"/>
              <a:t>,L </a:t>
            </a:r>
            <a:r>
              <a:rPr lang="en-GB" b="1" dirty="0" smtClean="0"/>
              <a:t>g</a:t>
            </a:r>
            <a:r>
              <a:rPr lang="en-GB" b="1" baseline="-25000" dirty="0" smtClean="0">
                <a:sym typeface="Symbol"/>
              </a:rPr>
              <a:t></a:t>
            </a:r>
            <a:r>
              <a:rPr lang="en-GB" b="1" baseline="-25000" dirty="0" smtClean="0"/>
              <a:t>,L</a:t>
            </a:r>
            <a:r>
              <a:rPr lang="en-GB" b="1" dirty="0" smtClean="0"/>
              <a:t> b</a:t>
            </a:r>
            <a:r>
              <a:rPr lang="en-GB" b="1" baseline="-25000" dirty="0" smtClean="0">
                <a:sym typeface="Symbol"/>
              </a:rPr>
              <a:t></a:t>
            </a:r>
            <a:r>
              <a:rPr lang="en-GB" b="1" baseline="-25000" dirty="0" smtClean="0"/>
              <a:t>,L</a:t>
            </a:r>
            <a:r>
              <a:rPr lang="en-GB" dirty="0" smtClean="0"/>
              <a:t> </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9513"/>
            <a:ext cx="6597352" cy="7988706"/>
          </a:xfrm>
        </p:spPr>
        <p:txBody>
          <a:bodyPr>
            <a:normAutofit/>
          </a:bodyPr>
          <a:lstStyle/>
          <a:p>
            <a:pPr>
              <a:buNone/>
            </a:pPr>
            <a:r>
              <a:rPr lang="en-US" sz="4000" b="1" dirty="0" smtClean="0"/>
              <a:t> </a:t>
            </a:r>
            <a:r>
              <a:rPr lang="en-US" sz="2000" b="1" dirty="0" smtClean="0">
                <a:solidFill>
                  <a:srgbClr val="FF0000"/>
                </a:solidFill>
              </a:rPr>
              <a:t>Ultimate Bearing Capacity of Shallow Foundation:</a:t>
            </a:r>
          </a:p>
          <a:p>
            <a:pPr algn="just">
              <a:buNone/>
            </a:pPr>
            <a:r>
              <a:rPr lang="en-US" sz="1800" dirty="0" smtClean="0"/>
              <a:t>   To perform satisfactorily, shallow foundations must have two main characteristics:</a:t>
            </a:r>
          </a:p>
          <a:p>
            <a:pPr algn="just">
              <a:buNone/>
            </a:pPr>
            <a:r>
              <a:rPr lang="en-US" sz="1800" dirty="0" smtClean="0"/>
              <a:t>    1. They have to be safe against overall shear failure in the soil that supports them.</a:t>
            </a:r>
          </a:p>
          <a:p>
            <a:pPr algn="just">
              <a:buNone/>
            </a:pPr>
            <a:r>
              <a:rPr lang="en-US" sz="1800" dirty="0" smtClean="0"/>
              <a:t>    2. They cannot undergo excessive or settlement. (The term </a:t>
            </a:r>
            <a:r>
              <a:rPr lang="en-US" sz="1800" i="1" dirty="0" smtClean="0"/>
              <a:t>excessive I </a:t>
            </a:r>
            <a:r>
              <a:rPr lang="en-US" sz="1800" dirty="0" smtClean="0"/>
              <a:t>relative, because the degree of settlement allowed for a structure depends on several considerations.)</a:t>
            </a:r>
          </a:p>
          <a:p>
            <a:pPr algn="just">
              <a:buNone/>
            </a:pPr>
            <a:r>
              <a:rPr lang="en-US" sz="1800" dirty="0" smtClean="0"/>
              <a:t>      The load per unit area of the foundation at which shear failure in soil occurs is called the </a:t>
            </a:r>
            <a:r>
              <a:rPr lang="en-US" sz="1800" b="1" i="1" dirty="0" smtClean="0"/>
              <a:t>ultimate bearing capacity</a:t>
            </a:r>
            <a:r>
              <a:rPr lang="en-US" sz="1800" dirty="0" smtClean="0"/>
              <a:t> </a:t>
            </a:r>
          </a:p>
          <a:p>
            <a:pPr algn="just">
              <a:buNone/>
            </a:pPr>
            <a:r>
              <a:rPr lang="en-US" sz="1800" dirty="0" smtClean="0">
                <a:solidFill>
                  <a:srgbClr val="FF0000"/>
                </a:solidFill>
              </a:rPr>
              <a:t>Mode of Bearing Capacity Failures:</a:t>
            </a:r>
          </a:p>
          <a:p>
            <a:pPr algn="just">
              <a:buNone/>
            </a:pPr>
            <a:r>
              <a:rPr lang="en-US" sz="1800" dirty="0" smtClean="0"/>
              <a:t>    Bearing capacity failures of foundations can be grouped into </a:t>
            </a:r>
            <a:r>
              <a:rPr lang="en-US" sz="1800" dirty="0" smtClean="0">
                <a:solidFill>
                  <a:srgbClr val="FF0000"/>
                </a:solidFill>
              </a:rPr>
              <a:t>three</a:t>
            </a:r>
            <a:r>
              <a:rPr lang="en-US" sz="1800" dirty="0" smtClean="0"/>
              <a:t> categories</a:t>
            </a:r>
          </a:p>
          <a:p>
            <a:pPr algn="just">
              <a:buNone/>
            </a:pPr>
            <a:r>
              <a:rPr lang="en-US" sz="1800" b="1" dirty="0" smtClean="0"/>
              <a:t>       </a:t>
            </a:r>
            <a:r>
              <a:rPr lang="en-US" sz="1800" b="1" dirty="0" smtClean="0">
                <a:solidFill>
                  <a:srgbClr val="FF0000"/>
                </a:solidFill>
              </a:rPr>
              <a:t>1- General shear failure</a:t>
            </a:r>
            <a:r>
              <a:rPr lang="en-US" sz="1800" dirty="0" smtClean="0"/>
              <a:t>.</a:t>
            </a:r>
          </a:p>
          <a:p>
            <a:pPr algn="just">
              <a:buNone/>
            </a:pPr>
            <a:r>
              <a:rPr lang="en-US" sz="1800" b="1" dirty="0" smtClean="0"/>
              <a:t>       </a:t>
            </a:r>
            <a:r>
              <a:rPr lang="en-US" sz="1800" b="1" dirty="0" smtClean="0">
                <a:solidFill>
                  <a:srgbClr val="FF0000"/>
                </a:solidFill>
              </a:rPr>
              <a:t>2- Local shear failure</a:t>
            </a:r>
          </a:p>
          <a:p>
            <a:pPr algn="just">
              <a:buNone/>
            </a:pPr>
            <a:r>
              <a:rPr lang="en-US" sz="1800" b="1" dirty="0" smtClean="0"/>
              <a:t>       </a:t>
            </a:r>
            <a:r>
              <a:rPr lang="en-US" sz="1800" b="1" dirty="0" smtClean="0">
                <a:solidFill>
                  <a:srgbClr val="FF0000"/>
                </a:solidFill>
              </a:rPr>
              <a:t>3- punching shear failure</a:t>
            </a:r>
            <a:endParaRPr lang="en-US" sz="1800" b="1" dirty="0">
              <a:solidFill>
                <a:srgbClr val="FF0000"/>
              </a:solidFill>
            </a:endParaRPr>
          </a:p>
        </p:txBody>
      </p:sp>
      <p:sp>
        <p:nvSpPr>
          <p:cNvPr id="4" name="Slide Number Placeholder 3"/>
          <p:cNvSpPr>
            <a:spLocks noGrp="1"/>
          </p:cNvSpPr>
          <p:nvPr>
            <p:ph type="sldNum" sz="quarter" idx="12"/>
          </p:nvPr>
        </p:nvSpPr>
        <p:spPr/>
        <p:txBody>
          <a:bodyPr/>
          <a:lstStyle/>
          <a:p>
            <a:fld id="{9C5E5D5D-3688-4DA1-8977-872D4BA9C138}" type="slidenum">
              <a:rPr lang="en-GB" smtClean="0"/>
              <a:pPr/>
              <a:t>2</a:t>
            </a:fld>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C5E5D5D-3688-4DA1-8977-872D4BA9C138}" type="slidenum">
              <a:rPr lang="en-GB" smtClean="0"/>
              <a:pPr/>
              <a:t>20</a:t>
            </a:fld>
            <a:endParaRPr lang="en-GB" dirty="0"/>
          </a:p>
        </p:txBody>
      </p:sp>
      <p:sp>
        <p:nvSpPr>
          <p:cNvPr id="5" name="Content Placeholder 4"/>
          <p:cNvSpPr>
            <a:spLocks noGrp="1"/>
          </p:cNvSpPr>
          <p:nvPr>
            <p:ph idx="1"/>
          </p:nvPr>
        </p:nvSpPr>
        <p:spPr>
          <a:xfrm>
            <a:off x="182361" y="306917"/>
            <a:ext cx="6318702" cy="8168217"/>
          </a:xfrm>
        </p:spPr>
        <p:txBody>
          <a:bodyPr>
            <a:noAutofit/>
          </a:bodyPr>
          <a:lstStyle/>
          <a:p>
            <a:pPr>
              <a:lnSpc>
                <a:spcPct val="90000"/>
              </a:lnSpc>
              <a:buNone/>
            </a:pPr>
            <a:r>
              <a:rPr lang="en-US" sz="2000" dirty="0" smtClean="0"/>
              <a:t>   </a:t>
            </a:r>
            <a:r>
              <a:rPr lang="en-US" sz="2000" b="1" dirty="0" smtClean="0">
                <a:solidFill>
                  <a:srgbClr val="FF0000"/>
                </a:solidFill>
              </a:rPr>
              <a:t>Example 5</a:t>
            </a:r>
            <a:endParaRPr lang="en-US" sz="2000" b="1" dirty="0">
              <a:solidFill>
                <a:srgbClr val="FF0000"/>
              </a:solidFill>
            </a:endParaRPr>
          </a:p>
          <a:p>
            <a:pPr>
              <a:buNone/>
            </a:pPr>
            <a:r>
              <a:rPr lang="en-US" sz="1600" dirty="0" smtClean="0"/>
              <a:t>You are given the data shown on the sketch of a load test</a:t>
            </a:r>
          </a:p>
          <a:p>
            <a:pPr>
              <a:buNone/>
            </a:pPr>
            <a:r>
              <a:rPr lang="en-US" sz="1600" i="1" dirty="0" smtClean="0"/>
              <a:t>                      H</a:t>
            </a:r>
            <a:r>
              <a:rPr lang="en-US" sz="1600" i="1" baseline="-25000" dirty="0" smtClean="0"/>
              <a:t>L,ult</a:t>
            </a:r>
            <a:r>
              <a:rPr lang="en-US" sz="1600" i="1" dirty="0" smtClean="0"/>
              <a:t> = 382 kN,     </a:t>
            </a:r>
            <a:r>
              <a:rPr lang="en-US" sz="1600" dirty="0" smtClean="0"/>
              <a:t>V</a:t>
            </a:r>
            <a:r>
              <a:rPr lang="en-US" sz="1600" baseline="-25000" dirty="0" smtClean="0"/>
              <a:t>ult</a:t>
            </a:r>
            <a:r>
              <a:rPr lang="en-US" sz="1600" dirty="0" smtClean="0"/>
              <a:t> = 1060 kN</a:t>
            </a:r>
          </a:p>
          <a:p>
            <a:pPr>
              <a:buNone/>
            </a:pPr>
            <a:r>
              <a:rPr lang="en-US" sz="1600" b="1" dirty="0" smtClean="0"/>
              <a:t>Required:</a:t>
            </a:r>
            <a:r>
              <a:rPr lang="en-US" sz="1600" dirty="0" smtClean="0"/>
              <a:t> Find the ultimate bearing capacity by the Hansen method. </a:t>
            </a:r>
          </a:p>
          <a:p>
            <a:pPr>
              <a:buNone/>
            </a:pPr>
            <a:r>
              <a:rPr lang="en-US" sz="1600" i="1" dirty="0" smtClean="0"/>
              <a:t>      </a:t>
            </a:r>
            <a:r>
              <a:rPr lang="pl-PL" sz="1600" i="1" dirty="0" smtClean="0"/>
              <a:t>Ø</a:t>
            </a:r>
            <a:r>
              <a:rPr lang="en-US" sz="1600" baseline="-25000" dirty="0" smtClean="0"/>
              <a:t>ps</a:t>
            </a:r>
            <a:r>
              <a:rPr lang="en-US" sz="1600" dirty="0" smtClean="0"/>
              <a:t> </a:t>
            </a:r>
            <a:r>
              <a:rPr lang="en-US" sz="1600" i="1" dirty="0" smtClean="0"/>
              <a:t>= 1.50</a:t>
            </a:r>
            <a:r>
              <a:rPr lang="pl-PL" sz="1600" i="1" dirty="0" smtClean="0"/>
              <a:t> Ø</a:t>
            </a:r>
            <a:r>
              <a:rPr lang="en-US" sz="1600" i="1" baseline="-25000" dirty="0" smtClean="0"/>
              <a:t>tri</a:t>
            </a:r>
            <a:r>
              <a:rPr lang="en-US" sz="1600" i="1" dirty="0" smtClean="0"/>
              <a:t> - 17° = 1.5(43) - 17 = 47.5°</a:t>
            </a:r>
          </a:p>
          <a:p>
            <a:pPr>
              <a:buNone/>
            </a:pPr>
            <a:r>
              <a:rPr lang="en-US" sz="1600" i="1" dirty="0" smtClean="0"/>
              <a:t>    </a:t>
            </a:r>
            <a:r>
              <a:rPr lang="en-US" sz="1600" dirty="0" smtClean="0"/>
              <a:t> Use </a:t>
            </a:r>
            <a:r>
              <a:rPr lang="pl-PL" sz="1600" i="1" dirty="0" smtClean="0"/>
              <a:t>Ø</a:t>
            </a:r>
            <a:r>
              <a:rPr lang="en-US" sz="1600" baseline="-25000" dirty="0" smtClean="0"/>
              <a:t>ps</a:t>
            </a:r>
            <a:r>
              <a:rPr lang="en-US" sz="1600" dirty="0" smtClean="0"/>
              <a:t> = 47°.</a:t>
            </a:r>
          </a:p>
          <a:p>
            <a:pPr>
              <a:buNone/>
            </a:pPr>
            <a:r>
              <a:rPr lang="en-US" sz="1600" dirty="0" smtClean="0"/>
              <a:t>      N</a:t>
            </a:r>
            <a:r>
              <a:rPr lang="en-US" sz="1600" baseline="-25000" dirty="0" smtClean="0"/>
              <a:t>q</a:t>
            </a:r>
            <a:r>
              <a:rPr lang="en-US" sz="1600" dirty="0" smtClean="0"/>
              <a:t> = 187          N</a:t>
            </a:r>
            <a:r>
              <a:rPr lang="en-US" sz="1600" b="1" baseline="-25000" dirty="0" smtClean="0">
                <a:latin typeface="GreekC"/>
                <a:cs typeface="GreekC"/>
              </a:rPr>
              <a:t>g</a:t>
            </a:r>
            <a:r>
              <a:rPr lang="en-US" sz="1600" b="1" baseline="-25000" dirty="0" smtClean="0"/>
              <a:t> </a:t>
            </a:r>
            <a:r>
              <a:rPr lang="en-US" sz="1600" dirty="0" smtClean="0"/>
              <a:t>= 299</a:t>
            </a:r>
            <a:r>
              <a:rPr lang="en-GB" sz="1600" dirty="0" smtClean="0"/>
              <a:t> </a:t>
            </a:r>
          </a:p>
          <a:p>
            <a:pPr>
              <a:buNone/>
            </a:pPr>
            <a:r>
              <a:rPr lang="en-GB" sz="1600" dirty="0" smtClean="0"/>
              <a:t>      </a:t>
            </a:r>
            <a:r>
              <a:rPr lang="pt-BR" sz="1600" dirty="0" smtClean="0"/>
              <a:t>N</a:t>
            </a:r>
            <a:r>
              <a:rPr lang="pt-BR" sz="1600" baseline="-25000" dirty="0" smtClean="0"/>
              <a:t>c</a:t>
            </a:r>
            <a:r>
              <a:rPr lang="pt-BR" sz="1600" dirty="0" smtClean="0"/>
              <a:t>=(N</a:t>
            </a:r>
            <a:r>
              <a:rPr lang="pt-BR" sz="1600" baseline="-25000" dirty="0" smtClean="0"/>
              <a:t>q</a:t>
            </a:r>
            <a:r>
              <a:rPr lang="pt-BR" sz="1600" dirty="0" smtClean="0"/>
              <a:t>-1)cot</a:t>
            </a:r>
            <a:r>
              <a:rPr lang="pl-PL" sz="1600" i="1" dirty="0" smtClean="0"/>
              <a:t> Ø</a:t>
            </a:r>
            <a:r>
              <a:rPr lang="en-US" sz="1600" i="1" dirty="0" smtClean="0"/>
              <a:t>   </a:t>
            </a:r>
          </a:p>
          <a:p>
            <a:pPr>
              <a:buNone/>
            </a:pPr>
            <a:r>
              <a:rPr lang="en-US" sz="1600" i="1" dirty="0" smtClean="0"/>
              <a:t>          =(187-1)cot47=174</a:t>
            </a:r>
            <a:endParaRPr lang="en-US" sz="1600" dirty="0" smtClean="0"/>
          </a:p>
          <a:p>
            <a:pPr>
              <a:buNone/>
            </a:pPr>
            <a:r>
              <a:rPr lang="en-GB" sz="1600" dirty="0" smtClean="0"/>
              <a:t>         2tan</a:t>
            </a:r>
            <a:r>
              <a:rPr lang="pl-PL" sz="1600" i="1" dirty="0" smtClean="0"/>
              <a:t> Ø</a:t>
            </a:r>
            <a:r>
              <a:rPr lang="en-GB" sz="1600" dirty="0" smtClean="0"/>
              <a:t>(1-sin</a:t>
            </a:r>
            <a:r>
              <a:rPr lang="pl-PL" sz="1600" i="1" dirty="0" smtClean="0"/>
              <a:t>Ø</a:t>
            </a:r>
            <a:r>
              <a:rPr lang="en-GB" sz="1600" dirty="0" smtClean="0">
                <a:latin typeface="Times New Roman" pitchFamily="18" charset="0"/>
                <a:cs typeface="Times New Roman" pitchFamily="18" charset="0"/>
              </a:rPr>
              <a:t>)</a:t>
            </a:r>
            <a:r>
              <a:rPr lang="en-GB" sz="1600" b="1" baseline="30000" dirty="0" smtClean="0">
                <a:latin typeface="Times New Roman" pitchFamily="18" charset="0"/>
                <a:cs typeface="Times New Roman" pitchFamily="18" charset="0"/>
              </a:rPr>
              <a:t>2 </a:t>
            </a:r>
            <a:r>
              <a:rPr lang="en-GB" sz="1600" b="1" dirty="0" smtClean="0">
                <a:latin typeface="Times New Roman" pitchFamily="18" charset="0"/>
                <a:cs typeface="Times New Roman" pitchFamily="18" charset="0"/>
              </a:rPr>
              <a:t> </a:t>
            </a:r>
            <a:r>
              <a:rPr lang="en-GB" sz="1600" dirty="0" smtClean="0">
                <a:latin typeface="Times New Roman" pitchFamily="18" charset="0"/>
                <a:cs typeface="Times New Roman" pitchFamily="18" charset="0"/>
              </a:rPr>
              <a:t>=0.155</a:t>
            </a:r>
            <a:r>
              <a:rPr lang="pt-BR" sz="1600" dirty="0" smtClean="0"/>
              <a:t>        N</a:t>
            </a:r>
            <a:r>
              <a:rPr lang="pt-BR" sz="1600" baseline="-25000" dirty="0" smtClean="0"/>
              <a:t>q</a:t>
            </a:r>
            <a:r>
              <a:rPr lang="pt-BR" sz="1600" dirty="0" smtClean="0"/>
              <a:t>/N</a:t>
            </a:r>
            <a:r>
              <a:rPr lang="pt-BR" sz="1600" baseline="-25000" dirty="0" smtClean="0"/>
              <a:t>c</a:t>
            </a:r>
            <a:r>
              <a:rPr lang="pt-BR" sz="1600" dirty="0" smtClean="0"/>
              <a:t>=187/174=1.07</a:t>
            </a:r>
          </a:p>
          <a:p>
            <a:pPr>
              <a:buNone/>
            </a:pPr>
            <a:r>
              <a:rPr lang="pt-BR" sz="1600" dirty="0" smtClean="0"/>
              <a:t>     </a:t>
            </a:r>
            <a:r>
              <a:rPr lang="en-US" sz="1600" dirty="0" smtClean="0"/>
              <a:t>All </a:t>
            </a:r>
            <a:r>
              <a:rPr lang="en-US" sz="1600" i="1" dirty="0" smtClean="0"/>
              <a:t>bi = gi = 1.0 , since both the base and ground are horizontal.</a:t>
            </a:r>
            <a:r>
              <a:rPr lang="en-GB" sz="1600" dirty="0" smtClean="0"/>
              <a:t> </a:t>
            </a:r>
          </a:p>
          <a:p>
            <a:pPr>
              <a:buNone/>
            </a:pPr>
            <a:r>
              <a:rPr lang="en-GB" sz="1600" dirty="0" smtClean="0"/>
              <a:t>      </a:t>
            </a:r>
            <a:r>
              <a:rPr lang="en-GB" sz="1600" b="1" dirty="0" smtClean="0"/>
              <a:t>d</a:t>
            </a:r>
            <a:r>
              <a:rPr lang="en-GB" sz="1600" b="1" baseline="-25000" dirty="0" smtClean="0"/>
              <a:t>q,B</a:t>
            </a:r>
            <a:r>
              <a:rPr lang="en-GB" sz="1600" dirty="0" smtClean="0"/>
              <a:t>= 1+2tan</a:t>
            </a:r>
            <a:r>
              <a:rPr lang="pl-PL" sz="1600" i="1" dirty="0" smtClean="0"/>
              <a:t> Ø</a:t>
            </a:r>
            <a:r>
              <a:rPr lang="en-GB" sz="1600" dirty="0" smtClean="0"/>
              <a:t>(1-sin</a:t>
            </a:r>
            <a:r>
              <a:rPr lang="pl-PL" sz="1600" i="1" dirty="0" smtClean="0"/>
              <a:t>Ø</a:t>
            </a:r>
            <a:r>
              <a:rPr lang="en-GB" sz="1600" dirty="0" smtClean="0">
                <a:latin typeface="Times New Roman" pitchFamily="18" charset="0"/>
                <a:cs typeface="Times New Roman" pitchFamily="18" charset="0"/>
              </a:rPr>
              <a:t>)</a:t>
            </a:r>
            <a:r>
              <a:rPr lang="en-GB" sz="1600" b="1" baseline="30000" dirty="0" smtClean="0">
                <a:latin typeface="Times New Roman" pitchFamily="18" charset="0"/>
                <a:cs typeface="Times New Roman" pitchFamily="18" charset="0"/>
              </a:rPr>
              <a:t>2 </a:t>
            </a:r>
            <a:r>
              <a:rPr lang="en-GB" sz="1600" b="1" dirty="0" smtClean="0">
                <a:latin typeface="Times New Roman" pitchFamily="18" charset="0"/>
                <a:cs typeface="Times New Roman" pitchFamily="18" charset="0"/>
              </a:rPr>
              <a:t> </a:t>
            </a:r>
            <a:r>
              <a:rPr lang="en-GB" sz="1600" dirty="0" smtClean="0">
                <a:latin typeface="Times New Roman" pitchFamily="18" charset="0"/>
                <a:cs typeface="Times New Roman" pitchFamily="18" charset="0"/>
              </a:rPr>
              <a:t>D/B</a:t>
            </a:r>
            <a:r>
              <a:rPr lang="en-US" sz="1600" dirty="0" smtClean="0"/>
              <a:t> </a:t>
            </a:r>
          </a:p>
          <a:p>
            <a:pPr>
              <a:buNone/>
            </a:pPr>
            <a:r>
              <a:rPr lang="en-US" sz="1600" dirty="0" smtClean="0"/>
              <a:t>            1 + 0.155(0.5/0.5) = 1.16</a:t>
            </a:r>
            <a:r>
              <a:rPr lang="en-GB" sz="1600" dirty="0" smtClean="0"/>
              <a:t> </a:t>
            </a:r>
          </a:p>
          <a:p>
            <a:pPr>
              <a:buNone/>
            </a:pPr>
            <a:r>
              <a:rPr lang="en-GB" sz="1600" dirty="0" smtClean="0"/>
              <a:t>      </a:t>
            </a:r>
            <a:r>
              <a:rPr lang="en-GB" sz="1600" b="1" dirty="0" smtClean="0"/>
              <a:t>d</a:t>
            </a:r>
            <a:r>
              <a:rPr lang="en-GB" sz="1600" b="1" baseline="-25000" dirty="0" smtClean="0"/>
              <a:t>q,L</a:t>
            </a:r>
            <a:r>
              <a:rPr lang="en-GB" sz="1600" dirty="0" smtClean="0"/>
              <a:t>= 1+2tan</a:t>
            </a:r>
            <a:r>
              <a:rPr lang="pl-PL" sz="1600" i="1" dirty="0" smtClean="0"/>
              <a:t> Ø</a:t>
            </a:r>
            <a:r>
              <a:rPr lang="en-GB" sz="1600" dirty="0" smtClean="0"/>
              <a:t>(1-sin</a:t>
            </a:r>
            <a:r>
              <a:rPr lang="pl-PL" sz="1600" i="1" dirty="0" smtClean="0"/>
              <a:t>Ø</a:t>
            </a:r>
            <a:r>
              <a:rPr lang="en-GB" sz="1600" dirty="0" smtClean="0">
                <a:latin typeface="Times New Roman" pitchFamily="18" charset="0"/>
                <a:cs typeface="Times New Roman" pitchFamily="18" charset="0"/>
              </a:rPr>
              <a:t>)</a:t>
            </a:r>
            <a:r>
              <a:rPr lang="en-GB" sz="1600" baseline="30000" dirty="0" smtClean="0">
                <a:latin typeface="Times New Roman" pitchFamily="18" charset="0"/>
                <a:cs typeface="Times New Roman" pitchFamily="18" charset="0"/>
              </a:rPr>
              <a:t>2</a:t>
            </a:r>
            <a:r>
              <a:rPr lang="en-GB" sz="1600" dirty="0" smtClean="0">
                <a:latin typeface="Times New Roman" pitchFamily="18" charset="0"/>
                <a:cs typeface="Times New Roman" pitchFamily="18" charset="0"/>
              </a:rPr>
              <a:t>D/L</a:t>
            </a:r>
            <a:r>
              <a:rPr lang="en-GB" sz="1600" b="1" baseline="30000" dirty="0" smtClean="0">
                <a:latin typeface="Times New Roman" pitchFamily="18" charset="0"/>
                <a:cs typeface="Times New Roman" pitchFamily="18" charset="0"/>
              </a:rPr>
              <a:t> </a:t>
            </a:r>
            <a:r>
              <a:rPr lang="en-GB" sz="1600" b="1" dirty="0" smtClean="0">
                <a:latin typeface="Times New Roman" pitchFamily="18" charset="0"/>
                <a:cs typeface="Times New Roman" pitchFamily="18" charset="0"/>
              </a:rPr>
              <a:t> </a:t>
            </a:r>
            <a:endParaRPr lang="en-GB" sz="1600" dirty="0" smtClean="0">
              <a:latin typeface="Times New Roman" pitchFamily="18" charset="0"/>
              <a:cs typeface="Times New Roman" pitchFamily="18" charset="0"/>
            </a:endParaRPr>
          </a:p>
          <a:p>
            <a:pPr>
              <a:buNone/>
            </a:pPr>
            <a:r>
              <a:rPr lang="en-US" sz="1600" dirty="0" smtClean="0"/>
              <a:t>           = 1 + 0.155(0.5/2.0) = 1.04</a:t>
            </a:r>
            <a:r>
              <a:rPr lang="en-US" sz="1600" b="1" i="1" dirty="0" smtClean="0"/>
              <a:t> </a:t>
            </a:r>
          </a:p>
          <a:p>
            <a:pPr>
              <a:buNone/>
            </a:pPr>
            <a:r>
              <a:rPr lang="en-US" sz="1600" b="1" i="1" dirty="0" smtClean="0"/>
              <a:t>       </a:t>
            </a:r>
            <a:r>
              <a:rPr lang="en-US" sz="1600" b="1" dirty="0" smtClean="0"/>
              <a:t>d</a:t>
            </a:r>
            <a:r>
              <a:rPr lang="en-US" sz="1600" b="1" baseline="-25000" dirty="0" smtClean="0">
                <a:latin typeface="GreekC"/>
                <a:cs typeface="GreekC"/>
              </a:rPr>
              <a:t>g,</a:t>
            </a:r>
            <a:r>
              <a:rPr lang="en-US" sz="1600" b="1" baseline="-25000" dirty="0" smtClean="0"/>
              <a:t>B</a:t>
            </a:r>
            <a:r>
              <a:rPr lang="en-US" sz="1600" dirty="0" smtClean="0"/>
              <a:t> = </a:t>
            </a:r>
            <a:r>
              <a:rPr lang="en-US" sz="1600" b="1" dirty="0" smtClean="0"/>
              <a:t>d</a:t>
            </a:r>
            <a:r>
              <a:rPr lang="en-US" sz="1600" b="1" baseline="-25000" dirty="0" smtClean="0">
                <a:latin typeface="GreekC"/>
                <a:cs typeface="GreekC"/>
              </a:rPr>
              <a:t>g,</a:t>
            </a:r>
            <a:r>
              <a:rPr lang="en-US" sz="1600" b="1" baseline="-25000" dirty="0" smtClean="0"/>
              <a:t>L</a:t>
            </a:r>
            <a:r>
              <a:rPr lang="en-US" sz="1600" dirty="0" smtClean="0"/>
              <a:t> = 1</a:t>
            </a:r>
          </a:p>
          <a:p>
            <a:pPr>
              <a:buNone/>
            </a:pPr>
            <a:r>
              <a:rPr lang="en-US" sz="1600" b="1" dirty="0" smtClean="0"/>
              <a:t>      i</a:t>
            </a:r>
            <a:r>
              <a:rPr lang="en-US" sz="1600" b="1" baseline="-25000" dirty="0" smtClean="0"/>
              <a:t>q,B</a:t>
            </a:r>
            <a:r>
              <a:rPr lang="en-US" sz="1600" dirty="0" smtClean="0"/>
              <a:t>= {1- (0.5H</a:t>
            </a:r>
            <a:r>
              <a:rPr lang="en-US" sz="1600" baseline="-25000" dirty="0" smtClean="0"/>
              <a:t>B</a:t>
            </a:r>
            <a:r>
              <a:rPr lang="en-US" sz="1600" dirty="0" smtClean="0"/>
              <a:t>)/(</a:t>
            </a:r>
            <a:r>
              <a:rPr lang="es-ES" sz="1600" i="1" dirty="0" smtClean="0"/>
              <a:t> V + A</a:t>
            </a:r>
            <a:r>
              <a:rPr lang="es-ES" sz="1600" i="1" baseline="-25000" dirty="0" smtClean="0"/>
              <a:t>f </a:t>
            </a:r>
            <a:r>
              <a:rPr lang="es-ES" sz="1600" i="1" dirty="0" smtClean="0"/>
              <a:t>C</a:t>
            </a:r>
            <a:r>
              <a:rPr lang="es-ES" sz="1600" i="1" baseline="-25000" dirty="0" smtClean="0"/>
              <a:t>a</a:t>
            </a:r>
            <a:r>
              <a:rPr lang="es-ES" sz="1600" i="1" dirty="0" smtClean="0"/>
              <a:t> cot </a:t>
            </a:r>
            <a:r>
              <a:rPr lang="pl-PL" sz="1600" i="1" dirty="0" smtClean="0"/>
              <a:t>Ø</a:t>
            </a:r>
            <a:r>
              <a:rPr lang="en-US" sz="1600" i="1" dirty="0" smtClean="0"/>
              <a:t>)}</a:t>
            </a:r>
            <a:r>
              <a:rPr lang="el-GR" sz="1600" i="1" baseline="46000" dirty="0" smtClean="0"/>
              <a:t>α</a:t>
            </a:r>
            <a:r>
              <a:rPr lang="en-US" sz="1600" i="1" baseline="32000" dirty="0" smtClean="0"/>
              <a:t>1</a:t>
            </a:r>
            <a:r>
              <a:rPr lang="en-US" sz="1600" i="1" dirty="0" smtClean="0"/>
              <a:t>=1</a:t>
            </a:r>
            <a:endParaRPr lang="en-US" sz="1600" i="1" baseline="32000" dirty="0" smtClean="0"/>
          </a:p>
          <a:p>
            <a:pPr>
              <a:buNone/>
            </a:pPr>
            <a:r>
              <a:rPr lang="en-US" sz="1600" b="1" dirty="0" smtClean="0"/>
              <a:t>      i</a:t>
            </a:r>
            <a:r>
              <a:rPr lang="en-US" sz="1600" b="1" baseline="-25000" dirty="0" smtClean="0">
                <a:latin typeface="GreekC"/>
                <a:cs typeface="GreekC"/>
              </a:rPr>
              <a:t>g</a:t>
            </a:r>
            <a:r>
              <a:rPr lang="en-US" sz="1600" b="1" baseline="-25000" dirty="0" smtClean="0"/>
              <a:t>,B</a:t>
            </a:r>
            <a:r>
              <a:rPr lang="en-US" sz="1600" dirty="0" smtClean="0"/>
              <a:t>= {1- (0.7H</a:t>
            </a:r>
            <a:r>
              <a:rPr lang="en-US" sz="1600" baseline="-25000" dirty="0" smtClean="0"/>
              <a:t>B</a:t>
            </a:r>
            <a:r>
              <a:rPr lang="en-US" sz="1600" dirty="0" smtClean="0"/>
              <a:t>)/(</a:t>
            </a:r>
            <a:r>
              <a:rPr lang="es-ES" sz="1600" i="1" dirty="0" smtClean="0"/>
              <a:t> V + A</a:t>
            </a:r>
            <a:r>
              <a:rPr lang="es-ES" sz="1600" i="1" baseline="-25000" dirty="0" smtClean="0"/>
              <a:t>f </a:t>
            </a:r>
            <a:r>
              <a:rPr lang="es-ES" sz="1600" i="1" dirty="0" smtClean="0"/>
              <a:t>C</a:t>
            </a:r>
            <a:r>
              <a:rPr lang="es-ES" sz="1600" i="1" baseline="-25000" dirty="0" smtClean="0"/>
              <a:t>a</a:t>
            </a:r>
            <a:r>
              <a:rPr lang="es-ES" sz="1600" i="1" dirty="0" smtClean="0"/>
              <a:t> cot </a:t>
            </a:r>
            <a:r>
              <a:rPr lang="pl-PL" sz="1600" i="1" dirty="0" smtClean="0"/>
              <a:t>Ø</a:t>
            </a:r>
            <a:r>
              <a:rPr lang="en-US" sz="1600" i="1" dirty="0" smtClean="0"/>
              <a:t>)}</a:t>
            </a:r>
            <a:r>
              <a:rPr lang="el-GR" sz="1600" i="1" baseline="46000" dirty="0" smtClean="0"/>
              <a:t>α</a:t>
            </a:r>
            <a:r>
              <a:rPr lang="en-US" sz="1600" i="1" baseline="32000" dirty="0" smtClean="0"/>
              <a:t>2</a:t>
            </a:r>
            <a:r>
              <a:rPr lang="en-US" sz="1600" i="1" dirty="0" smtClean="0"/>
              <a:t>= 1</a:t>
            </a:r>
            <a:r>
              <a:rPr lang="en-US" sz="1600" dirty="0" smtClean="0"/>
              <a:t> </a:t>
            </a:r>
          </a:p>
          <a:p>
            <a:pPr>
              <a:buNone/>
            </a:pPr>
            <a:r>
              <a:rPr lang="en-US" sz="1600" dirty="0" smtClean="0"/>
              <a:t>    </a:t>
            </a:r>
            <a:r>
              <a:rPr lang="en-US" sz="1600" b="1" dirty="0" smtClean="0"/>
              <a:t>  i</a:t>
            </a:r>
            <a:r>
              <a:rPr lang="en-US" sz="1600" b="1" baseline="-25000" dirty="0" smtClean="0"/>
              <a:t>q,L</a:t>
            </a:r>
            <a:r>
              <a:rPr lang="en-US" sz="1600" dirty="0" smtClean="0"/>
              <a:t>= {1- (0.5H</a:t>
            </a:r>
            <a:r>
              <a:rPr lang="en-US" sz="1600" baseline="-25000" dirty="0" smtClean="0"/>
              <a:t>L</a:t>
            </a:r>
            <a:r>
              <a:rPr lang="en-US" sz="1600" dirty="0" smtClean="0"/>
              <a:t>)/(</a:t>
            </a:r>
            <a:r>
              <a:rPr lang="es-ES" sz="1600" i="1" dirty="0" smtClean="0"/>
              <a:t> V + A</a:t>
            </a:r>
            <a:r>
              <a:rPr lang="es-ES" sz="1600" i="1" baseline="-25000" dirty="0" smtClean="0"/>
              <a:t>f </a:t>
            </a:r>
            <a:r>
              <a:rPr lang="es-ES" sz="1600" i="1" dirty="0" smtClean="0"/>
              <a:t>C</a:t>
            </a:r>
            <a:r>
              <a:rPr lang="es-ES" sz="1600" i="1" baseline="-25000" dirty="0" smtClean="0"/>
              <a:t>a</a:t>
            </a:r>
            <a:r>
              <a:rPr lang="es-ES" sz="1600" i="1" dirty="0" smtClean="0"/>
              <a:t> cot </a:t>
            </a:r>
            <a:r>
              <a:rPr lang="pl-PL" sz="1600" i="1" dirty="0" smtClean="0"/>
              <a:t>Ø</a:t>
            </a:r>
            <a:r>
              <a:rPr lang="en-US" sz="1600" i="1" dirty="0" smtClean="0"/>
              <a:t>)}</a:t>
            </a:r>
            <a:r>
              <a:rPr lang="el-GR" sz="1600" i="1" baseline="46000" dirty="0" smtClean="0"/>
              <a:t>α</a:t>
            </a:r>
            <a:r>
              <a:rPr lang="en-US" sz="1600" i="1" baseline="32000" dirty="0" smtClean="0"/>
              <a:t>1</a:t>
            </a:r>
            <a:endParaRPr lang="en-US" sz="1600" i="1" dirty="0" smtClean="0"/>
          </a:p>
          <a:p>
            <a:pPr>
              <a:buNone/>
            </a:pPr>
            <a:r>
              <a:rPr lang="en-US" sz="1600" b="1" dirty="0" smtClean="0"/>
              <a:t>      i</a:t>
            </a:r>
            <a:r>
              <a:rPr lang="en-US" sz="1600" b="1" baseline="-25000" dirty="0" smtClean="0"/>
              <a:t>q,L</a:t>
            </a:r>
            <a:r>
              <a:rPr lang="en-US" sz="1600" dirty="0" smtClean="0"/>
              <a:t>= {1- (0.5*382)/(</a:t>
            </a:r>
            <a:r>
              <a:rPr lang="es-ES" sz="1600" i="1" dirty="0" smtClean="0"/>
              <a:t> 1060 + 0</a:t>
            </a:r>
            <a:r>
              <a:rPr lang="en-US" sz="1600" i="1" dirty="0" smtClean="0"/>
              <a:t>)}</a:t>
            </a:r>
            <a:r>
              <a:rPr lang="en-US" sz="1600" i="1" baseline="46000" dirty="0" smtClean="0"/>
              <a:t>2.5</a:t>
            </a:r>
            <a:r>
              <a:rPr lang="en-US" sz="1600" i="1" dirty="0" smtClean="0"/>
              <a:t>=0.608</a:t>
            </a:r>
            <a:endParaRPr lang="pt-BR" sz="1600" dirty="0" smtClean="0"/>
          </a:p>
          <a:p>
            <a:pPr>
              <a:buNone/>
            </a:pPr>
            <a:endParaRPr lang="en-US" sz="1600" dirty="0" smtClean="0"/>
          </a:p>
          <a:p>
            <a:pPr>
              <a:buNone/>
            </a:pPr>
            <a:endParaRPr lang="en-US" sz="1600" dirty="0" smtClean="0"/>
          </a:p>
          <a:p>
            <a:pPr>
              <a:buNone/>
            </a:pPr>
            <a:endParaRPr lang="en-US" sz="1600" i="1" dirty="0" smtClean="0"/>
          </a:p>
          <a:p>
            <a:pPr>
              <a:buNone/>
            </a:pPr>
            <a:r>
              <a:rPr lang="en-US" sz="1600" dirty="0" smtClean="0">
                <a:latin typeface="Times New Roman" pitchFamily="18" charset="0"/>
                <a:cs typeface="Times New Roman" pitchFamily="18" charset="0"/>
              </a:rPr>
              <a:t> </a:t>
            </a:r>
          </a:p>
        </p:txBody>
      </p:sp>
      <p:pic>
        <p:nvPicPr>
          <p:cNvPr id="6" name="Picture 2"/>
          <p:cNvPicPr>
            <a:picLocks noChangeAspect="1" noChangeArrowheads="1"/>
          </p:cNvPicPr>
          <p:nvPr/>
        </p:nvPicPr>
        <p:blipFill>
          <a:blip r:embed="rId2" cstate="print"/>
          <a:srcRect l="44633" t="35634" r="29426" b="27773"/>
          <a:stretch>
            <a:fillRect/>
          </a:stretch>
        </p:blipFill>
        <p:spPr bwMode="auto">
          <a:xfrm>
            <a:off x="3933056" y="5436096"/>
            <a:ext cx="2448272" cy="33603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539552"/>
            <a:ext cx="6172200" cy="7968885"/>
          </a:xfrm>
        </p:spPr>
        <p:txBody>
          <a:bodyPr>
            <a:normAutofit/>
          </a:bodyPr>
          <a:lstStyle/>
          <a:p>
            <a:pPr>
              <a:buNone/>
            </a:pPr>
            <a:r>
              <a:rPr lang="en-US" dirty="0" smtClean="0"/>
              <a:t>    </a:t>
            </a:r>
            <a:r>
              <a:rPr lang="en-US" sz="1600" b="1" dirty="0" smtClean="0"/>
              <a:t>i</a:t>
            </a:r>
            <a:r>
              <a:rPr lang="en-US" sz="1600" b="1" baseline="-25000" dirty="0" smtClean="0">
                <a:latin typeface="GreekC"/>
                <a:cs typeface="GreekC"/>
              </a:rPr>
              <a:t>g</a:t>
            </a:r>
            <a:r>
              <a:rPr lang="en-US" sz="1600" b="1" baseline="-25000" dirty="0" smtClean="0"/>
              <a:t>,L</a:t>
            </a:r>
            <a:r>
              <a:rPr lang="en-US" sz="1600" dirty="0" smtClean="0"/>
              <a:t>= {1- (0.7H</a:t>
            </a:r>
            <a:r>
              <a:rPr lang="en-US" sz="1600" baseline="-25000" dirty="0" smtClean="0"/>
              <a:t>L</a:t>
            </a:r>
            <a:r>
              <a:rPr lang="en-US" sz="1600" dirty="0" smtClean="0"/>
              <a:t>)/(</a:t>
            </a:r>
            <a:r>
              <a:rPr lang="es-ES" sz="1600" i="1" dirty="0" smtClean="0"/>
              <a:t> V + A</a:t>
            </a:r>
            <a:r>
              <a:rPr lang="es-ES" sz="1600" i="1" baseline="-25000" dirty="0" smtClean="0"/>
              <a:t>f </a:t>
            </a:r>
            <a:r>
              <a:rPr lang="es-ES" sz="1600" i="1" dirty="0" smtClean="0"/>
              <a:t>C</a:t>
            </a:r>
            <a:r>
              <a:rPr lang="es-ES" sz="1600" i="1" baseline="-25000" dirty="0" smtClean="0"/>
              <a:t>a</a:t>
            </a:r>
            <a:r>
              <a:rPr lang="es-ES" sz="1600" i="1" dirty="0" smtClean="0"/>
              <a:t> cot </a:t>
            </a:r>
            <a:r>
              <a:rPr lang="pl-PL" sz="1600" i="1" dirty="0" smtClean="0"/>
              <a:t>Ø</a:t>
            </a:r>
            <a:r>
              <a:rPr lang="en-US" sz="1600" i="1" dirty="0" smtClean="0"/>
              <a:t>)}</a:t>
            </a:r>
            <a:r>
              <a:rPr lang="el-GR" sz="1600" i="1" baseline="46000" dirty="0" smtClean="0"/>
              <a:t>α</a:t>
            </a:r>
            <a:r>
              <a:rPr lang="en-US" sz="1600" i="1" baseline="32000" dirty="0" smtClean="0"/>
              <a:t>2</a:t>
            </a:r>
            <a:endParaRPr lang="en-US" sz="1600" i="1" dirty="0" smtClean="0"/>
          </a:p>
          <a:p>
            <a:pPr algn="just">
              <a:buNone/>
            </a:pPr>
            <a:r>
              <a:rPr lang="en-US" sz="1600" b="1" dirty="0" smtClean="0"/>
              <a:t>        i</a:t>
            </a:r>
            <a:r>
              <a:rPr lang="en-US" sz="1600" b="1" baseline="-25000" dirty="0" smtClean="0">
                <a:latin typeface="GreekC"/>
                <a:cs typeface="GreekC"/>
              </a:rPr>
              <a:t>g</a:t>
            </a:r>
            <a:r>
              <a:rPr lang="en-US" sz="1600" b="1" baseline="-25000" dirty="0" smtClean="0"/>
              <a:t>,L</a:t>
            </a:r>
            <a:r>
              <a:rPr lang="en-US" sz="1600" dirty="0" smtClean="0"/>
              <a:t>= {1- (0.7*382)/(</a:t>
            </a:r>
            <a:r>
              <a:rPr lang="es-ES" sz="1600" i="1" dirty="0" smtClean="0"/>
              <a:t> 1060 + </a:t>
            </a:r>
            <a:r>
              <a:rPr lang="en-US" sz="1600" i="1" dirty="0" smtClean="0"/>
              <a:t>0)}</a:t>
            </a:r>
            <a:r>
              <a:rPr lang="en-US" sz="1600" i="1" baseline="46000" dirty="0" smtClean="0"/>
              <a:t>2.5</a:t>
            </a:r>
            <a:r>
              <a:rPr lang="en-US" sz="1600" i="1" dirty="0" smtClean="0"/>
              <a:t>=0.361</a:t>
            </a:r>
          </a:p>
          <a:p>
            <a:pPr algn="just">
              <a:buNone/>
            </a:pPr>
            <a:r>
              <a:rPr lang="en-US" sz="1600" i="1" dirty="0" smtClean="0"/>
              <a:t>        </a:t>
            </a:r>
            <a:r>
              <a:rPr lang="en-US" sz="1600" b="1" dirty="0" smtClean="0"/>
              <a:t>s</a:t>
            </a:r>
            <a:r>
              <a:rPr lang="en-US" sz="1600" b="1" baseline="-25000" dirty="0" smtClean="0"/>
              <a:t>q,B</a:t>
            </a:r>
            <a:r>
              <a:rPr lang="en-US" sz="1600" baseline="-25000" dirty="0" smtClean="0"/>
              <a:t> </a:t>
            </a:r>
            <a:r>
              <a:rPr lang="en-US" sz="1600" dirty="0" smtClean="0"/>
              <a:t>= 1 + (B’ i</a:t>
            </a:r>
            <a:r>
              <a:rPr lang="en-US" sz="1600" baseline="-25000" dirty="0" smtClean="0"/>
              <a:t>q,B</a:t>
            </a:r>
            <a:r>
              <a:rPr lang="en-US" sz="1600" dirty="0" smtClean="0"/>
              <a:t>/L ’) sin</a:t>
            </a:r>
            <a:r>
              <a:rPr lang="pl-PL" sz="1600" dirty="0" smtClean="0"/>
              <a:t> Ø</a:t>
            </a:r>
            <a:endParaRPr lang="en-US" sz="1600" dirty="0" smtClean="0"/>
          </a:p>
          <a:p>
            <a:pPr algn="just">
              <a:buNone/>
            </a:pPr>
            <a:r>
              <a:rPr lang="en-US" sz="1600" dirty="0" smtClean="0"/>
              <a:t>        </a:t>
            </a:r>
            <a:r>
              <a:rPr lang="en-US" sz="1600" b="1" dirty="0" smtClean="0"/>
              <a:t>s</a:t>
            </a:r>
            <a:r>
              <a:rPr lang="en-US" sz="1600" b="1" baseline="-25000" dirty="0" smtClean="0"/>
              <a:t>q,B</a:t>
            </a:r>
            <a:r>
              <a:rPr lang="en-US" sz="1600" baseline="-25000" dirty="0" smtClean="0"/>
              <a:t> </a:t>
            </a:r>
            <a:r>
              <a:rPr lang="en-US" sz="1600" dirty="0" smtClean="0"/>
              <a:t>= 1 + (0.5*1/2) sin</a:t>
            </a:r>
            <a:r>
              <a:rPr lang="pl-PL" sz="1600" dirty="0" smtClean="0"/>
              <a:t> </a:t>
            </a:r>
            <a:r>
              <a:rPr lang="en-US" sz="1600" dirty="0" smtClean="0"/>
              <a:t>47=1.18</a:t>
            </a:r>
          </a:p>
          <a:p>
            <a:pPr algn="just">
              <a:buNone/>
            </a:pPr>
            <a:r>
              <a:rPr lang="en-US" sz="1600" dirty="0" smtClean="0"/>
              <a:t>        </a:t>
            </a:r>
            <a:r>
              <a:rPr lang="en-US" sz="1600" b="1" dirty="0" smtClean="0"/>
              <a:t>s</a:t>
            </a:r>
            <a:r>
              <a:rPr lang="en-US" sz="1600" b="1" baseline="-25000" dirty="0" smtClean="0"/>
              <a:t>q,L</a:t>
            </a:r>
            <a:r>
              <a:rPr lang="en-US" sz="1600" baseline="-25000" dirty="0" smtClean="0"/>
              <a:t> </a:t>
            </a:r>
            <a:r>
              <a:rPr lang="en-US" sz="1600" dirty="0" smtClean="0"/>
              <a:t>= 1 + (L’ i</a:t>
            </a:r>
            <a:r>
              <a:rPr lang="en-US" sz="1600" baseline="-25000" dirty="0" smtClean="0"/>
              <a:t>q,L</a:t>
            </a:r>
            <a:r>
              <a:rPr lang="en-US" sz="1600" dirty="0" smtClean="0"/>
              <a:t>/B ’) sin</a:t>
            </a:r>
            <a:r>
              <a:rPr lang="pl-PL" sz="1600" dirty="0" smtClean="0"/>
              <a:t> Ø</a:t>
            </a:r>
            <a:r>
              <a:rPr lang="en-US" sz="1600" dirty="0" smtClean="0"/>
              <a:t> </a:t>
            </a:r>
          </a:p>
          <a:p>
            <a:pPr algn="just">
              <a:buNone/>
            </a:pPr>
            <a:r>
              <a:rPr lang="en-US" sz="1600" dirty="0" smtClean="0"/>
              <a:t>        </a:t>
            </a:r>
            <a:r>
              <a:rPr lang="en-US" sz="1600" b="1" dirty="0" smtClean="0"/>
              <a:t>s</a:t>
            </a:r>
            <a:r>
              <a:rPr lang="en-US" sz="1600" b="1" baseline="-25000" dirty="0" smtClean="0"/>
              <a:t>q,L</a:t>
            </a:r>
            <a:r>
              <a:rPr lang="en-US" sz="1600" baseline="-25000" dirty="0" smtClean="0"/>
              <a:t> </a:t>
            </a:r>
            <a:r>
              <a:rPr lang="en-US" sz="1600" dirty="0" smtClean="0"/>
              <a:t>= 1 + (2*0.608/0.5) sin</a:t>
            </a:r>
            <a:r>
              <a:rPr lang="pl-PL" sz="1600" dirty="0" smtClean="0"/>
              <a:t> </a:t>
            </a:r>
            <a:r>
              <a:rPr lang="en-US" sz="1600" dirty="0" smtClean="0"/>
              <a:t>47=2.78 </a:t>
            </a:r>
          </a:p>
          <a:p>
            <a:pPr algn="just">
              <a:buNone/>
            </a:pPr>
            <a:r>
              <a:rPr lang="en-US" sz="1600" dirty="0" smtClean="0"/>
              <a:t>        </a:t>
            </a:r>
            <a:r>
              <a:rPr lang="en-US" sz="1600" b="1" dirty="0" smtClean="0"/>
              <a:t>s</a:t>
            </a:r>
            <a:r>
              <a:rPr lang="en-US" sz="1600" b="1" baseline="-25000" dirty="0" smtClean="0">
                <a:latin typeface="GreekC"/>
                <a:cs typeface="GreekC"/>
              </a:rPr>
              <a:t>g</a:t>
            </a:r>
            <a:r>
              <a:rPr lang="en-US" sz="1600" b="1" baseline="-25000" dirty="0" smtClean="0"/>
              <a:t> ,B</a:t>
            </a:r>
            <a:r>
              <a:rPr lang="en-US" sz="1600" dirty="0" smtClean="0"/>
              <a:t>= 1 - 0.4 (B’ i</a:t>
            </a:r>
            <a:r>
              <a:rPr lang="en-US" sz="1600" b="1" baseline="-25000" dirty="0" smtClean="0">
                <a:latin typeface="GreekC"/>
                <a:cs typeface="GreekC"/>
              </a:rPr>
              <a:t>g</a:t>
            </a:r>
            <a:r>
              <a:rPr lang="en-US" sz="1600" baseline="-25000" dirty="0" smtClean="0"/>
              <a:t>,B</a:t>
            </a:r>
            <a:r>
              <a:rPr lang="en-US" sz="1600" dirty="0" smtClean="0"/>
              <a:t>/L’ i</a:t>
            </a:r>
            <a:r>
              <a:rPr lang="en-US" sz="1600" b="1" baseline="-25000" dirty="0" smtClean="0">
                <a:latin typeface="GreekC"/>
                <a:cs typeface="GreekC"/>
              </a:rPr>
              <a:t>g</a:t>
            </a:r>
            <a:r>
              <a:rPr lang="en-US" sz="1600" baseline="-25000" dirty="0" smtClean="0"/>
              <a:t>,L</a:t>
            </a:r>
            <a:r>
              <a:rPr lang="en-US" sz="1600" dirty="0" smtClean="0"/>
              <a:t>) </a:t>
            </a:r>
          </a:p>
          <a:p>
            <a:pPr algn="just">
              <a:buNone/>
            </a:pPr>
            <a:r>
              <a:rPr lang="en-US" sz="1600" dirty="0" smtClean="0"/>
              <a:t>               =1 - 0.4[(0.5 x l)/(2 x 0.361)] = 0.723 &gt; 0.6</a:t>
            </a:r>
          </a:p>
          <a:p>
            <a:pPr algn="just">
              <a:buNone/>
            </a:pPr>
            <a:r>
              <a:rPr lang="en-US" sz="1600" dirty="0" smtClean="0"/>
              <a:t>      </a:t>
            </a:r>
            <a:r>
              <a:rPr lang="en-US" sz="1600" b="1" dirty="0" smtClean="0"/>
              <a:t>s</a:t>
            </a:r>
            <a:r>
              <a:rPr lang="en-US" sz="1600" b="1" baseline="-25000" dirty="0" smtClean="0">
                <a:latin typeface="GreekC"/>
                <a:cs typeface="GreekC"/>
              </a:rPr>
              <a:t>g</a:t>
            </a:r>
            <a:r>
              <a:rPr lang="en-US" sz="1600" b="1" baseline="-25000" dirty="0" smtClean="0"/>
              <a:t> ,L</a:t>
            </a:r>
            <a:r>
              <a:rPr lang="en-US" sz="1600" dirty="0" smtClean="0"/>
              <a:t>= 1 - 0.4 (L’ i</a:t>
            </a:r>
            <a:r>
              <a:rPr lang="en-US" sz="1600" b="1" baseline="-25000" dirty="0" smtClean="0">
                <a:latin typeface="GreekC"/>
                <a:cs typeface="GreekC"/>
              </a:rPr>
              <a:t>g</a:t>
            </a:r>
            <a:r>
              <a:rPr lang="en-US" sz="1600" baseline="-25000" dirty="0" smtClean="0"/>
              <a:t>,L</a:t>
            </a:r>
            <a:r>
              <a:rPr lang="en-US" sz="1600" dirty="0" smtClean="0"/>
              <a:t>/B’ i</a:t>
            </a:r>
            <a:r>
              <a:rPr lang="en-US" sz="1600" b="1" baseline="-25000" dirty="0" smtClean="0">
                <a:latin typeface="GreekC"/>
                <a:cs typeface="GreekC"/>
              </a:rPr>
              <a:t>g</a:t>
            </a:r>
            <a:r>
              <a:rPr lang="en-US" sz="1600" baseline="-25000" dirty="0" smtClean="0"/>
              <a:t>,B</a:t>
            </a:r>
            <a:r>
              <a:rPr lang="en-US" sz="1600" dirty="0" smtClean="0"/>
              <a:t>)</a:t>
            </a:r>
          </a:p>
          <a:p>
            <a:pPr algn="just">
              <a:buNone/>
            </a:pPr>
            <a:r>
              <a:rPr lang="en-US" sz="1600" dirty="0" smtClean="0"/>
              <a:t>             </a:t>
            </a:r>
            <a:r>
              <a:rPr lang="en-US" sz="1600" i="1" dirty="0" smtClean="0"/>
              <a:t>= 1 - 0.4[(2 X 0.361)/(0.5 X I)] = 0.422 &lt; 0.6 (use </a:t>
            </a:r>
            <a:r>
              <a:rPr lang="en-US" sz="1600" b="1" i="1" dirty="0" smtClean="0"/>
              <a:t>0.60)</a:t>
            </a:r>
            <a:r>
              <a:rPr lang="en-GB" sz="1600" b="1" dirty="0" smtClean="0"/>
              <a:t> </a:t>
            </a:r>
          </a:p>
          <a:p>
            <a:pPr algn="just">
              <a:buNone/>
            </a:pPr>
            <a:r>
              <a:rPr lang="en-GB" sz="1600" b="1" dirty="0" smtClean="0"/>
              <a:t>        q</a:t>
            </a:r>
            <a:r>
              <a:rPr lang="en-GB" sz="1600" b="1" baseline="-25000" dirty="0" smtClean="0"/>
              <a:t>ult</a:t>
            </a:r>
            <a:r>
              <a:rPr lang="en-GB" sz="1600" b="1" dirty="0" smtClean="0"/>
              <a:t>= cN</a:t>
            </a:r>
            <a:r>
              <a:rPr lang="en-GB" sz="1600" b="1" baseline="-25000" dirty="0" smtClean="0"/>
              <a:t>c</a:t>
            </a:r>
            <a:r>
              <a:rPr lang="en-GB" sz="1600" b="1" dirty="0" smtClean="0"/>
              <a:t> s</a:t>
            </a:r>
            <a:r>
              <a:rPr lang="en-GB" sz="1600" b="1" baseline="-25000" dirty="0" smtClean="0"/>
              <a:t>c </a:t>
            </a:r>
            <a:r>
              <a:rPr lang="en-GB" sz="1600" b="1" dirty="0" smtClean="0"/>
              <a:t>d</a:t>
            </a:r>
            <a:r>
              <a:rPr lang="en-GB" sz="1600" b="1" baseline="-25000" dirty="0" smtClean="0"/>
              <a:t>c </a:t>
            </a:r>
            <a:r>
              <a:rPr lang="en-GB" sz="1600" b="1" dirty="0" smtClean="0"/>
              <a:t>i</a:t>
            </a:r>
            <a:r>
              <a:rPr lang="en-GB" sz="1600" b="1" baseline="-25000" dirty="0" smtClean="0"/>
              <a:t>c </a:t>
            </a:r>
            <a:r>
              <a:rPr lang="en-GB" sz="1600" b="1" dirty="0" smtClean="0"/>
              <a:t>g</a:t>
            </a:r>
            <a:r>
              <a:rPr lang="en-GB" sz="1600" b="1" baseline="-25000" dirty="0" smtClean="0"/>
              <a:t>c</a:t>
            </a:r>
            <a:r>
              <a:rPr lang="en-GB" sz="1600" b="1" dirty="0" smtClean="0"/>
              <a:t> b</a:t>
            </a:r>
            <a:r>
              <a:rPr lang="en-GB" sz="1600" b="1" baseline="-25000" dirty="0" smtClean="0"/>
              <a:t>c</a:t>
            </a:r>
            <a:r>
              <a:rPr lang="en-GB" sz="1600" b="1" dirty="0" smtClean="0"/>
              <a:t>+ q</a:t>
            </a:r>
            <a:r>
              <a:rPr lang="en-GB" sz="1600" b="1" dirty="0" smtClean="0">
                <a:sym typeface="Symbol"/>
              </a:rPr>
              <a:t></a:t>
            </a:r>
            <a:r>
              <a:rPr lang="en-GB" sz="1600" b="1" dirty="0" smtClean="0"/>
              <a:t> N</a:t>
            </a:r>
            <a:r>
              <a:rPr lang="en-GB" sz="1600" b="1" baseline="-25000" dirty="0" smtClean="0"/>
              <a:t>q </a:t>
            </a:r>
            <a:r>
              <a:rPr lang="en-GB" sz="1600" b="1" dirty="0" smtClean="0"/>
              <a:t>s</a:t>
            </a:r>
            <a:r>
              <a:rPr lang="en-GB" sz="1600" b="1" baseline="-25000" dirty="0" smtClean="0"/>
              <a:t>q </a:t>
            </a:r>
            <a:r>
              <a:rPr lang="en-GB" sz="1600" b="1" dirty="0" smtClean="0"/>
              <a:t>d</a:t>
            </a:r>
            <a:r>
              <a:rPr lang="en-GB" sz="1600" b="1" baseline="-25000" dirty="0" smtClean="0"/>
              <a:t>q </a:t>
            </a:r>
            <a:r>
              <a:rPr lang="en-GB" sz="1600" b="1" dirty="0" smtClean="0"/>
              <a:t>i</a:t>
            </a:r>
            <a:r>
              <a:rPr lang="en-GB" sz="1600" b="1" baseline="-25000" dirty="0" smtClean="0"/>
              <a:t>q </a:t>
            </a:r>
            <a:r>
              <a:rPr lang="en-GB" sz="1600" b="1" dirty="0" smtClean="0"/>
              <a:t>g</a:t>
            </a:r>
            <a:r>
              <a:rPr lang="en-GB" sz="1600" b="1" baseline="-25000" dirty="0" smtClean="0"/>
              <a:t>q</a:t>
            </a:r>
            <a:r>
              <a:rPr lang="en-GB" sz="1600" b="1" dirty="0" smtClean="0"/>
              <a:t> b</a:t>
            </a:r>
            <a:r>
              <a:rPr lang="en-GB" sz="1600" b="1" baseline="-25000" dirty="0" smtClean="0"/>
              <a:t>q</a:t>
            </a:r>
            <a:r>
              <a:rPr lang="en-GB" sz="1600" b="1" dirty="0" smtClean="0"/>
              <a:t> + 0.5 </a:t>
            </a:r>
            <a:r>
              <a:rPr lang="en-GB" sz="1600" b="1" dirty="0" smtClean="0">
                <a:sym typeface="Symbol"/>
              </a:rPr>
              <a:t></a:t>
            </a:r>
            <a:r>
              <a:rPr lang="en-GB" sz="1600" b="1" dirty="0" smtClean="0"/>
              <a:t> B N</a:t>
            </a:r>
            <a:r>
              <a:rPr lang="en-GB" sz="1600" b="1" baseline="-25000" dirty="0" smtClean="0">
                <a:sym typeface="Symbol"/>
              </a:rPr>
              <a:t></a:t>
            </a:r>
            <a:r>
              <a:rPr lang="en-GB" sz="1600" b="1" baseline="-25000" dirty="0" smtClean="0"/>
              <a:t> </a:t>
            </a:r>
            <a:r>
              <a:rPr lang="en-GB" sz="1600" b="1" dirty="0" smtClean="0"/>
              <a:t>s</a:t>
            </a:r>
            <a:r>
              <a:rPr lang="en-GB" sz="1600" b="1" baseline="-25000" dirty="0" smtClean="0">
                <a:sym typeface="Symbol"/>
              </a:rPr>
              <a:t></a:t>
            </a:r>
            <a:r>
              <a:rPr lang="en-GB" sz="1600" b="1" baseline="-25000" dirty="0" smtClean="0"/>
              <a:t> </a:t>
            </a:r>
            <a:r>
              <a:rPr lang="en-GB" sz="1600" b="1" dirty="0" smtClean="0"/>
              <a:t>d</a:t>
            </a:r>
            <a:r>
              <a:rPr lang="en-GB" sz="1600" b="1" baseline="-25000" dirty="0" smtClean="0">
                <a:sym typeface="Symbol"/>
              </a:rPr>
              <a:t></a:t>
            </a:r>
            <a:r>
              <a:rPr lang="en-GB" sz="1600" b="1" baseline="-25000" dirty="0" smtClean="0"/>
              <a:t> </a:t>
            </a:r>
            <a:r>
              <a:rPr lang="en-GB" sz="1600" b="1" dirty="0" smtClean="0"/>
              <a:t>i</a:t>
            </a:r>
            <a:r>
              <a:rPr lang="en-GB" sz="1600" b="1" baseline="-25000" dirty="0" smtClean="0">
                <a:sym typeface="Symbol"/>
              </a:rPr>
              <a:t></a:t>
            </a:r>
            <a:r>
              <a:rPr lang="en-GB" sz="1600" b="1" baseline="-25000" dirty="0" smtClean="0"/>
              <a:t> </a:t>
            </a:r>
            <a:r>
              <a:rPr lang="en-GB" sz="1600" b="1" dirty="0" smtClean="0"/>
              <a:t>g</a:t>
            </a:r>
            <a:r>
              <a:rPr lang="en-GB" sz="1600" b="1" baseline="-25000" dirty="0" smtClean="0">
                <a:sym typeface="Symbol"/>
              </a:rPr>
              <a:t></a:t>
            </a:r>
            <a:r>
              <a:rPr lang="en-GB" sz="1600" b="1" dirty="0" smtClean="0"/>
              <a:t> b</a:t>
            </a:r>
            <a:r>
              <a:rPr lang="en-GB" sz="1600" b="1" baseline="-25000" dirty="0" smtClean="0">
                <a:sym typeface="Symbol"/>
              </a:rPr>
              <a:t></a:t>
            </a:r>
            <a:r>
              <a:rPr lang="en-US" sz="1600" dirty="0" smtClean="0">
                <a:latin typeface="Times New Roman" pitchFamily="18" charset="0"/>
                <a:cs typeface="Times New Roman" pitchFamily="18" charset="0"/>
              </a:rPr>
              <a:t> </a:t>
            </a:r>
          </a:p>
          <a:p>
            <a:pPr>
              <a:buNone/>
            </a:pP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q</a:t>
            </a:r>
            <a:r>
              <a:rPr lang="en-US" sz="1600" b="1" baseline="-25000" dirty="0" err="1" smtClean="0">
                <a:latin typeface="Times New Roman" pitchFamily="18" charset="0"/>
                <a:cs typeface="Times New Roman" pitchFamily="18" charset="0"/>
              </a:rPr>
              <a:t>ult,B</a:t>
            </a:r>
            <a:r>
              <a:rPr lang="en-US" sz="1600" b="1" dirty="0" smtClean="0">
                <a:latin typeface="Times New Roman" pitchFamily="18" charset="0"/>
                <a:cs typeface="Times New Roman" pitchFamily="18" charset="0"/>
              </a:rPr>
              <a:t>=</a:t>
            </a:r>
            <a:r>
              <a:rPr lang="en-GB" sz="1600" b="1" dirty="0" smtClean="0"/>
              <a:t>q</a:t>
            </a:r>
            <a:r>
              <a:rPr lang="en-GB" sz="1600" b="1" dirty="0" smtClean="0">
                <a:sym typeface="Symbol"/>
              </a:rPr>
              <a:t></a:t>
            </a:r>
            <a:r>
              <a:rPr lang="en-GB" sz="1600" b="1" dirty="0" smtClean="0"/>
              <a:t> N</a:t>
            </a:r>
            <a:r>
              <a:rPr lang="en-GB" sz="1600" b="1" baseline="-25000" dirty="0" smtClean="0"/>
              <a:t>q </a:t>
            </a:r>
            <a:r>
              <a:rPr lang="en-GB" sz="1600" b="1" dirty="0" smtClean="0"/>
              <a:t>s</a:t>
            </a:r>
            <a:r>
              <a:rPr lang="en-GB" sz="1600" b="1" baseline="-25000" dirty="0" smtClean="0"/>
              <a:t>q,B </a:t>
            </a:r>
            <a:r>
              <a:rPr lang="en-GB" sz="1600" b="1" dirty="0" smtClean="0"/>
              <a:t>d</a:t>
            </a:r>
            <a:r>
              <a:rPr lang="en-GB" sz="1600" b="1" baseline="-25000" dirty="0" smtClean="0"/>
              <a:t>q,B </a:t>
            </a:r>
            <a:r>
              <a:rPr lang="en-GB" sz="1600" b="1" dirty="0" smtClean="0"/>
              <a:t>i</a:t>
            </a:r>
            <a:r>
              <a:rPr lang="en-GB" sz="1600" b="1" baseline="-25000" dirty="0" smtClean="0"/>
              <a:t>q,B </a:t>
            </a:r>
            <a:r>
              <a:rPr lang="en-GB" sz="1600" b="1" dirty="0" smtClean="0"/>
              <a:t> + 0.5 </a:t>
            </a:r>
            <a:r>
              <a:rPr lang="en-GB" sz="1600" b="1" dirty="0" smtClean="0">
                <a:sym typeface="Symbol"/>
              </a:rPr>
              <a:t></a:t>
            </a:r>
            <a:r>
              <a:rPr lang="en-GB" sz="1600" b="1" dirty="0" smtClean="0"/>
              <a:t> B N</a:t>
            </a:r>
            <a:r>
              <a:rPr lang="en-GB" sz="1600" b="1" baseline="-25000" dirty="0" smtClean="0">
                <a:sym typeface="Symbol"/>
              </a:rPr>
              <a:t></a:t>
            </a:r>
            <a:r>
              <a:rPr lang="en-GB" sz="1600" b="1" baseline="-25000" dirty="0" smtClean="0"/>
              <a:t> </a:t>
            </a:r>
            <a:r>
              <a:rPr lang="en-GB" sz="1600" b="1" dirty="0" smtClean="0"/>
              <a:t>s</a:t>
            </a:r>
            <a:r>
              <a:rPr lang="en-GB" sz="1600" b="1" baseline="-25000" dirty="0" smtClean="0">
                <a:sym typeface="Symbol"/>
              </a:rPr>
              <a:t>,B</a:t>
            </a:r>
            <a:r>
              <a:rPr lang="en-GB" sz="1600" b="1" baseline="-25000" dirty="0" smtClean="0"/>
              <a:t> </a:t>
            </a:r>
            <a:r>
              <a:rPr lang="en-GB" sz="1600" b="1" dirty="0" smtClean="0"/>
              <a:t>d</a:t>
            </a:r>
            <a:r>
              <a:rPr lang="en-GB" sz="1600" b="1" baseline="-25000" dirty="0" smtClean="0">
                <a:sym typeface="Symbol"/>
              </a:rPr>
              <a:t>,B</a:t>
            </a:r>
            <a:r>
              <a:rPr lang="en-GB" sz="1600" b="1" baseline="-25000" dirty="0" smtClean="0"/>
              <a:t> </a:t>
            </a:r>
            <a:r>
              <a:rPr lang="en-GB" sz="1600" b="1" dirty="0" smtClean="0"/>
              <a:t>i</a:t>
            </a:r>
            <a:r>
              <a:rPr lang="en-GB" sz="1600" b="1" baseline="-25000" dirty="0" smtClean="0">
                <a:sym typeface="Symbol"/>
              </a:rPr>
              <a:t>,B</a:t>
            </a:r>
            <a:r>
              <a:rPr lang="en-GB" sz="1600" b="1" baseline="-25000" dirty="0" smtClean="0"/>
              <a:t> </a:t>
            </a:r>
            <a:r>
              <a:rPr lang="en-US" sz="1600" dirty="0" smtClean="0">
                <a:latin typeface="Times New Roman" pitchFamily="18" charset="0"/>
                <a:cs typeface="Times New Roman" pitchFamily="18" charset="0"/>
              </a:rPr>
              <a:t> </a:t>
            </a:r>
          </a:p>
          <a:p>
            <a:pPr>
              <a:buNone/>
            </a:pPr>
            <a:r>
              <a:rPr lang="en-US" sz="1600" dirty="0" smtClean="0">
                <a:latin typeface="Times New Roman" pitchFamily="18" charset="0"/>
                <a:cs typeface="Times New Roman" pitchFamily="18" charset="0"/>
              </a:rPr>
              <a:t>                     = </a:t>
            </a:r>
            <a:r>
              <a:rPr lang="en-US" sz="1600" dirty="0" smtClean="0"/>
              <a:t>0.5(9.43)(187)(1.18)(1.16)(l) + 0.5(9.43)(0.5)(299)(0.732)(l)(l)</a:t>
            </a:r>
          </a:p>
          <a:p>
            <a:pPr>
              <a:buNone/>
            </a:pPr>
            <a:r>
              <a:rPr lang="en-US" sz="1600" dirty="0" smtClean="0"/>
              <a:t>                    = 1206.9 + 511.3 = 1718.2         </a:t>
            </a:r>
            <a:r>
              <a:rPr lang="en-US" sz="1600" b="1" dirty="0" smtClean="0"/>
              <a:t>1700kPa</a:t>
            </a:r>
            <a:endParaRPr lang="en-US" sz="1600" dirty="0" smtClean="0"/>
          </a:p>
          <a:p>
            <a:pPr>
              <a:buNone/>
            </a:pP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q</a:t>
            </a:r>
            <a:r>
              <a:rPr lang="en-US" sz="1600" b="1" baseline="-25000" dirty="0" err="1" smtClean="0">
                <a:latin typeface="Times New Roman" pitchFamily="18" charset="0"/>
                <a:cs typeface="Times New Roman" pitchFamily="18" charset="0"/>
              </a:rPr>
              <a:t>ult,L</a:t>
            </a:r>
            <a:r>
              <a:rPr lang="en-US" sz="1600" b="1" dirty="0" smtClean="0">
                <a:latin typeface="Times New Roman" pitchFamily="18" charset="0"/>
                <a:cs typeface="Times New Roman" pitchFamily="18" charset="0"/>
              </a:rPr>
              <a:t>=</a:t>
            </a:r>
            <a:r>
              <a:rPr lang="en-GB" sz="1600" b="1" dirty="0" smtClean="0"/>
              <a:t>q</a:t>
            </a:r>
            <a:r>
              <a:rPr lang="en-GB" sz="1600" b="1" dirty="0" smtClean="0">
                <a:sym typeface="Symbol"/>
              </a:rPr>
              <a:t></a:t>
            </a:r>
            <a:r>
              <a:rPr lang="en-GB" sz="1600" b="1" dirty="0" smtClean="0"/>
              <a:t> N</a:t>
            </a:r>
            <a:r>
              <a:rPr lang="en-GB" sz="1600" b="1" baseline="-25000" dirty="0" smtClean="0"/>
              <a:t>q </a:t>
            </a:r>
            <a:r>
              <a:rPr lang="en-GB" sz="1600" b="1" dirty="0" smtClean="0"/>
              <a:t>s</a:t>
            </a:r>
            <a:r>
              <a:rPr lang="en-GB" sz="1600" b="1" baseline="-25000" dirty="0" smtClean="0"/>
              <a:t>q,L </a:t>
            </a:r>
            <a:r>
              <a:rPr lang="en-GB" sz="1600" b="1" dirty="0" smtClean="0"/>
              <a:t>d</a:t>
            </a:r>
            <a:r>
              <a:rPr lang="en-GB" sz="1600" b="1" baseline="-25000" dirty="0" smtClean="0"/>
              <a:t>q,L </a:t>
            </a:r>
            <a:r>
              <a:rPr lang="en-GB" sz="1600" b="1" dirty="0" smtClean="0"/>
              <a:t>i</a:t>
            </a:r>
            <a:r>
              <a:rPr lang="en-GB" sz="1600" b="1" baseline="-25000" dirty="0" smtClean="0"/>
              <a:t>q,L </a:t>
            </a:r>
            <a:r>
              <a:rPr lang="en-GB" sz="1600" b="1" dirty="0" smtClean="0"/>
              <a:t> + 0.5 </a:t>
            </a:r>
            <a:r>
              <a:rPr lang="en-GB" sz="1600" b="1" dirty="0" smtClean="0">
                <a:sym typeface="Symbol"/>
              </a:rPr>
              <a:t></a:t>
            </a:r>
            <a:r>
              <a:rPr lang="en-GB" sz="1600" b="1" dirty="0" smtClean="0"/>
              <a:t> B N</a:t>
            </a:r>
            <a:r>
              <a:rPr lang="en-GB" sz="1600" b="1" baseline="-25000" dirty="0" smtClean="0">
                <a:sym typeface="Symbol"/>
              </a:rPr>
              <a:t></a:t>
            </a:r>
            <a:r>
              <a:rPr lang="en-GB" sz="1600" b="1" baseline="-25000" dirty="0" smtClean="0"/>
              <a:t> </a:t>
            </a:r>
            <a:r>
              <a:rPr lang="en-GB" sz="1600" b="1" dirty="0" smtClean="0"/>
              <a:t>s</a:t>
            </a:r>
            <a:r>
              <a:rPr lang="en-GB" sz="1600" b="1" baseline="-25000" dirty="0" smtClean="0">
                <a:sym typeface="Symbol"/>
              </a:rPr>
              <a:t>,L</a:t>
            </a:r>
            <a:r>
              <a:rPr lang="en-GB" sz="1600" b="1" baseline="-25000" dirty="0" smtClean="0"/>
              <a:t> </a:t>
            </a:r>
            <a:r>
              <a:rPr lang="en-GB" sz="1600" b="1" dirty="0" smtClean="0"/>
              <a:t>d</a:t>
            </a:r>
            <a:r>
              <a:rPr lang="en-GB" sz="1600" b="1" baseline="-25000" dirty="0" smtClean="0">
                <a:sym typeface="Symbol"/>
              </a:rPr>
              <a:t>,L</a:t>
            </a:r>
            <a:r>
              <a:rPr lang="en-GB" sz="1600" b="1" baseline="-25000" dirty="0" smtClean="0"/>
              <a:t> </a:t>
            </a:r>
            <a:r>
              <a:rPr lang="en-GB" sz="1600" b="1" dirty="0" smtClean="0"/>
              <a:t>i</a:t>
            </a:r>
            <a:r>
              <a:rPr lang="en-GB" sz="1600" b="1" baseline="-25000" dirty="0" smtClean="0">
                <a:sym typeface="Symbol"/>
              </a:rPr>
              <a:t>,L</a:t>
            </a:r>
            <a:r>
              <a:rPr lang="en-GB" sz="1600" b="1" baseline="-25000" dirty="0" smtClean="0"/>
              <a:t> </a:t>
            </a:r>
            <a:r>
              <a:rPr lang="en-US" sz="1600" dirty="0" smtClean="0">
                <a:latin typeface="Times New Roman" pitchFamily="18" charset="0"/>
                <a:cs typeface="Times New Roman" pitchFamily="18" charset="0"/>
              </a:rPr>
              <a:t> </a:t>
            </a:r>
          </a:p>
          <a:p>
            <a:pPr>
              <a:buNone/>
            </a:pPr>
            <a:r>
              <a:rPr lang="en-US" sz="1600" dirty="0" smtClean="0">
                <a:latin typeface="Times New Roman" pitchFamily="18" charset="0"/>
                <a:cs typeface="Times New Roman" pitchFamily="18" charset="0"/>
              </a:rPr>
              <a:t>                </a:t>
            </a:r>
            <a:r>
              <a:rPr lang="en-US" sz="1600" dirty="0" smtClean="0"/>
              <a:t>= 0.5(9.43)(187)(2.78)(1.04)(0.608) + 0.5(9.43)(2.0)(299)(0.60)(1.0)(0.361)</a:t>
            </a:r>
          </a:p>
          <a:p>
            <a:pPr>
              <a:buNone/>
            </a:pPr>
            <a:r>
              <a:rPr lang="en-US" sz="1600" dirty="0" smtClean="0"/>
              <a:t>                 = 1549.9 + 612.76 = 2162.7        </a:t>
            </a:r>
            <a:r>
              <a:rPr lang="en-US" sz="1600" b="1" dirty="0" smtClean="0"/>
              <a:t>215OkPa</a:t>
            </a:r>
          </a:p>
          <a:p>
            <a:pPr>
              <a:buNone/>
            </a:pPr>
            <a:r>
              <a:rPr lang="en-US" sz="1600" b="1" dirty="0" smtClean="0"/>
              <a:t>       </a:t>
            </a:r>
            <a:r>
              <a:rPr lang="en-US" sz="1600" dirty="0" smtClean="0"/>
              <a:t>Use the smaller computed value, we find the Hansen method seems to give </a:t>
            </a:r>
            <a:r>
              <a:rPr lang="en-US" sz="1600" i="1" dirty="0" smtClean="0"/>
              <a:t>q</a:t>
            </a:r>
            <a:r>
              <a:rPr lang="en-US" sz="1600" i="1" baseline="-25000" dirty="0" smtClean="0"/>
              <a:t>ult</a:t>
            </a:r>
            <a:r>
              <a:rPr lang="en-US" sz="1600" i="1" dirty="0" smtClean="0"/>
              <a:t> = 1700 </a:t>
            </a:r>
            <a:r>
              <a:rPr lang="en-US" sz="1600" i="1" dirty="0" err="1" smtClean="0"/>
              <a:t>kPa</a:t>
            </a:r>
            <a:r>
              <a:rPr lang="en-US" sz="1600" i="1" dirty="0" smtClean="0"/>
              <a:t> »</a:t>
            </a:r>
            <a:r>
              <a:rPr lang="en-US" sz="1600" dirty="0" smtClean="0"/>
              <a:t> 106OkPa of load test.</a:t>
            </a:r>
            <a:endParaRPr lang="en-US" sz="1600" dirty="0"/>
          </a:p>
        </p:txBody>
      </p:sp>
      <p:sp>
        <p:nvSpPr>
          <p:cNvPr id="4" name="Slide Number Placeholder 3"/>
          <p:cNvSpPr>
            <a:spLocks noGrp="1"/>
          </p:cNvSpPr>
          <p:nvPr>
            <p:ph type="sldNum" sz="quarter" idx="12"/>
          </p:nvPr>
        </p:nvSpPr>
        <p:spPr/>
        <p:txBody>
          <a:bodyPr/>
          <a:lstStyle/>
          <a:p>
            <a:fld id="{9C5E5D5D-3688-4DA1-8977-872D4BA9C138}" type="slidenum">
              <a:rPr lang="en-GB" smtClean="0"/>
              <a:pPr/>
              <a:t>21</a:t>
            </a:fld>
            <a:endParaRPr lang="en-GB" dirty="0"/>
          </a:p>
        </p:txBody>
      </p:sp>
      <p:cxnSp>
        <p:nvCxnSpPr>
          <p:cNvPr id="6" name="Straight Arrow Connector 5"/>
          <p:cNvCxnSpPr/>
          <p:nvPr/>
        </p:nvCxnSpPr>
        <p:spPr>
          <a:xfrm>
            <a:off x="3645024" y="5004048"/>
            <a:ext cx="162018"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573016" y="6156176"/>
            <a:ext cx="162018"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635563"/>
            <a:ext cx="6172200" cy="8184909"/>
          </a:xfrm>
        </p:spPr>
        <p:txBody>
          <a:bodyPr>
            <a:normAutofit fontScale="85000" lnSpcReduction="10000"/>
          </a:bodyPr>
          <a:lstStyle/>
          <a:p>
            <a:pPr algn="just">
              <a:lnSpc>
                <a:spcPct val="150000"/>
              </a:lnSpc>
              <a:buNone/>
            </a:pPr>
            <a:r>
              <a:rPr lang="en-US" sz="1800" dirty="0" smtClean="0"/>
              <a:t>      A strip foundation with a width of B resting on the surface of a dense sand or stiff cohesive soil,  At a certain point when a sudden failure in the soil supporting the foundation will take place, and the failure surface in the soil will extend to the ground surface 3.1a. This load per unit area, is usually referred to as </a:t>
            </a:r>
            <a:r>
              <a:rPr lang="en-US" sz="1800" dirty="0" smtClean="0">
                <a:solidFill>
                  <a:srgbClr val="FF0000"/>
                </a:solidFill>
              </a:rPr>
              <a:t>the </a:t>
            </a:r>
            <a:r>
              <a:rPr lang="en-US" sz="1800" b="1" i="1" dirty="0" smtClean="0">
                <a:solidFill>
                  <a:srgbClr val="FF0000"/>
                </a:solidFill>
              </a:rPr>
              <a:t>ultimate bearing capacity </a:t>
            </a:r>
            <a:r>
              <a:rPr lang="en-US" sz="1800" dirty="0" smtClean="0"/>
              <a:t>q</a:t>
            </a:r>
            <a:r>
              <a:rPr lang="en-US" sz="1800" baseline="-26000" dirty="0" smtClean="0"/>
              <a:t>u </a:t>
            </a:r>
            <a:r>
              <a:rPr lang="en-US" sz="1800" i="1" dirty="0" smtClean="0"/>
              <a:t>of the foundation. When such sudden failure in soil takes place, it is called </a:t>
            </a:r>
            <a:r>
              <a:rPr lang="en-US" sz="1800" b="1" i="1" dirty="0" smtClean="0">
                <a:solidFill>
                  <a:srgbClr val="FF0000"/>
                </a:solidFill>
              </a:rPr>
              <a:t>general shear failure</a:t>
            </a:r>
            <a:r>
              <a:rPr lang="en-US" sz="1800" b="1" i="1" dirty="0" smtClean="0"/>
              <a:t>.</a:t>
            </a:r>
          </a:p>
          <a:p>
            <a:pPr algn="just">
              <a:lnSpc>
                <a:spcPct val="150000"/>
              </a:lnSpc>
              <a:buNone/>
            </a:pPr>
            <a:r>
              <a:rPr lang="en-US" sz="1800" b="1" i="1" dirty="0" smtClean="0"/>
              <a:t>     </a:t>
            </a:r>
            <a:r>
              <a:rPr lang="en-US" sz="1800" dirty="0" smtClean="0"/>
              <a:t> If the foundation under consideration rests on sand or clayey soil of medium compaction. A considerable movement of the foundation is required for the failure surface in soil to extend to the ground surface 3.1b. The load per unit area at which this happens is the </a:t>
            </a:r>
            <a:r>
              <a:rPr lang="en-US" sz="1800" b="1" i="1" dirty="0" smtClean="0">
                <a:solidFill>
                  <a:srgbClr val="FF0000"/>
                </a:solidFill>
              </a:rPr>
              <a:t>ultimate bearing capacity</a:t>
            </a:r>
            <a:r>
              <a:rPr lang="en-US" sz="1800" i="1" dirty="0" smtClean="0"/>
              <a:t>, q</a:t>
            </a:r>
            <a:r>
              <a:rPr lang="en-US" sz="1800" i="1" baseline="-18000" dirty="0" smtClean="0"/>
              <a:t>u</a:t>
            </a:r>
            <a:r>
              <a:rPr lang="en-US" sz="1800" i="1" dirty="0" smtClean="0"/>
              <a:t>. Beyond that point, an increase in load will be </a:t>
            </a:r>
            <a:r>
              <a:rPr lang="en-US" sz="1800" dirty="0" smtClean="0"/>
              <a:t>accompanied by a large increase in foundation settlement</a:t>
            </a:r>
            <a:r>
              <a:rPr lang="en-US" sz="1800" i="1" dirty="0" smtClean="0"/>
              <a:t>. </a:t>
            </a:r>
            <a:r>
              <a:rPr lang="en-US" sz="1800" dirty="0" smtClean="0"/>
              <a:t>The load per unit area of the foundation, is referred to as the </a:t>
            </a:r>
            <a:r>
              <a:rPr lang="en-US" sz="1800" i="1" dirty="0" smtClean="0"/>
              <a:t>first failure load. Note that a </a:t>
            </a:r>
            <a:r>
              <a:rPr lang="en-US" sz="1800" dirty="0" smtClean="0"/>
              <a:t>peak value of </a:t>
            </a:r>
            <a:r>
              <a:rPr lang="en-US" sz="1800" i="1" dirty="0" smtClean="0"/>
              <a:t>q is not realized in this type of failure, which is called the </a:t>
            </a:r>
            <a:r>
              <a:rPr lang="en-US" sz="1800" b="1" i="1" dirty="0" smtClean="0">
                <a:solidFill>
                  <a:srgbClr val="FF0000"/>
                </a:solidFill>
              </a:rPr>
              <a:t>local shear failure </a:t>
            </a:r>
            <a:r>
              <a:rPr lang="en-US" sz="1800" i="1" dirty="0" smtClean="0"/>
              <a:t>in soil.</a:t>
            </a:r>
          </a:p>
          <a:p>
            <a:pPr algn="just">
              <a:lnSpc>
                <a:spcPct val="150000"/>
              </a:lnSpc>
              <a:buNone/>
            </a:pPr>
            <a:r>
              <a:rPr lang="en-US" sz="1800" dirty="0" smtClean="0"/>
              <a:t>     If the foundation is supported by a fairly loose soil, the load–settlement plot will be like the one in Figure 3.1c. In this case, the failure surface in soil will not extend the ground surface. Beyond the </a:t>
            </a:r>
            <a:r>
              <a:rPr lang="en-US" sz="1800" b="1" dirty="0" smtClean="0">
                <a:solidFill>
                  <a:srgbClr val="FF0000"/>
                </a:solidFill>
              </a:rPr>
              <a:t>ultimate failure load</a:t>
            </a:r>
            <a:r>
              <a:rPr lang="en-US" sz="1800" dirty="0" smtClean="0"/>
              <a:t>, the load–settlement plot will be steep and practically linear. This type of failure in soil is called the </a:t>
            </a:r>
            <a:r>
              <a:rPr lang="en-US" sz="1800" b="1" i="1" dirty="0" smtClean="0">
                <a:solidFill>
                  <a:srgbClr val="FF0000"/>
                </a:solidFill>
              </a:rPr>
              <a:t>punching shear failure</a:t>
            </a:r>
            <a:r>
              <a:rPr lang="en-US" sz="1800" i="1" dirty="0" smtClean="0"/>
              <a:t>.</a:t>
            </a:r>
            <a:endParaRPr lang="en-US" sz="1800" b="1" dirty="0"/>
          </a:p>
        </p:txBody>
      </p:sp>
      <p:sp>
        <p:nvSpPr>
          <p:cNvPr id="4" name="Slide Number Placeholder 3"/>
          <p:cNvSpPr>
            <a:spLocks noGrp="1"/>
          </p:cNvSpPr>
          <p:nvPr>
            <p:ph type="sldNum" sz="quarter" idx="12"/>
          </p:nvPr>
        </p:nvSpPr>
        <p:spPr/>
        <p:txBody>
          <a:bodyPr/>
          <a:lstStyle/>
          <a:p>
            <a:fld id="{9C5E5D5D-3688-4DA1-8977-872D4BA9C138}" type="slidenum">
              <a:rPr lang="en-GB" smtClean="0"/>
              <a:pPr/>
              <a:t>3</a:t>
            </a:fld>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48878" y="3099016"/>
            <a:ext cx="5133975" cy="2581275"/>
          </a:xfrm>
          <a:prstGeom prst="rect">
            <a:avLst/>
          </a:prstGeom>
        </p:spPr>
      </p:pic>
      <p:sp>
        <p:nvSpPr>
          <p:cNvPr id="3" name="Content Placeholder 2"/>
          <p:cNvSpPr>
            <a:spLocks noGrp="1"/>
          </p:cNvSpPr>
          <p:nvPr>
            <p:ph idx="1"/>
          </p:nvPr>
        </p:nvSpPr>
        <p:spPr>
          <a:xfrm>
            <a:off x="116632" y="179513"/>
            <a:ext cx="6398468" cy="7988706"/>
          </a:xfrm>
        </p:spPr>
        <p:txBody>
          <a:bodyPr>
            <a:normAutofit/>
          </a:bodyPr>
          <a:lstStyle/>
          <a:p>
            <a:pPr>
              <a:buNone/>
            </a:pPr>
            <a:r>
              <a:rPr lang="en-US" sz="2400" b="1" dirty="0" smtClean="0">
                <a:solidFill>
                  <a:srgbClr val="FFC000"/>
                </a:solidFill>
              </a:rPr>
              <a:t> </a:t>
            </a:r>
            <a:r>
              <a:rPr lang="en-US" sz="2400" b="1" dirty="0" smtClean="0">
                <a:solidFill>
                  <a:srgbClr val="FFC000"/>
                </a:solidFill>
                <a:latin typeface="Segoe UI Black" panose="020B0A02040204020203" pitchFamily="34" charset="0"/>
                <a:ea typeface="Segoe UI Black" panose="020B0A02040204020203" pitchFamily="34" charset="0"/>
                <a:cs typeface="Segoe UI Black" panose="020B0A02040204020203" pitchFamily="34" charset="0"/>
              </a:rPr>
              <a:t>The Terzaghi Bearing-Capacity Equation</a:t>
            </a:r>
          </a:p>
          <a:p>
            <a:pPr algn="just">
              <a:buNone/>
            </a:pPr>
            <a:r>
              <a:rPr lang="en-US" sz="1800" dirty="0" smtClean="0"/>
              <a:t>      Terzaghi suggested that for a </a:t>
            </a:r>
            <a:r>
              <a:rPr lang="en-US" sz="1800" i="1" dirty="0" smtClean="0"/>
              <a:t>continuous, or strip, foundation (i.e., one whose width to-</a:t>
            </a:r>
            <a:r>
              <a:rPr lang="en-US" sz="1800" dirty="0" smtClean="0"/>
              <a:t>length ratio approaches zero), the failure surface in soil at ultimate load may be assumed to be similar to that shown in the Figure. The failure zone under the foundation can be separated into three parts :</a:t>
            </a:r>
          </a:p>
          <a:p>
            <a:pPr marL="690563" indent="-577850" algn="just">
              <a:buNone/>
            </a:pPr>
            <a:r>
              <a:rPr lang="en-US" sz="1800" dirty="0" smtClean="0"/>
              <a:t>       1. The </a:t>
            </a:r>
            <a:r>
              <a:rPr lang="en-US" sz="1800" i="1" dirty="0" smtClean="0"/>
              <a:t>triangular zone ACD immediately under the foundation</a:t>
            </a:r>
          </a:p>
          <a:p>
            <a:pPr marL="690563" indent="-577850" algn="just">
              <a:buNone/>
            </a:pPr>
            <a:r>
              <a:rPr lang="en-US" sz="1800" i="1" dirty="0" smtClean="0"/>
              <a:t>       </a:t>
            </a:r>
            <a:r>
              <a:rPr lang="en-US" sz="1800" dirty="0" smtClean="0"/>
              <a:t>2. The </a:t>
            </a:r>
            <a:r>
              <a:rPr lang="en-US" sz="1800" i="1" dirty="0" smtClean="0"/>
              <a:t>radial shear zones ADF and CDE, with the curves DE and DF being arcs of </a:t>
            </a:r>
            <a:r>
              <a:rPr lang="en-US" sz="1800" dirty="0" smtClean="0"/>
              <a:t>a logarithmic spiral</a:t>
            </a:r>
          </a:p>
          <a:p>
            <a:pPr marL="690563" indent="-577850" algn="just">
              <a:buNone/>
            </a:pPr>
            <a:r>
              <a:rPr lang="en-US" sz="1800" dirty="0" smtClean="0"/>
              <a:t>       3. Two triangular </a:t>
            </a:r>
            <a:r>
              <a:rPr lang="en-US" sz="1800" i="1" dirty="0" smtClean="0"/>
              <a:t>passive zones AFH and CEG</a:t>
            </a:r>
            <a:r>
              <a:rPr lang="en-US" sz="1800" dirty="0" smtClean="0"/>
              <a:t>. </a:t>
            </a:r>
          </a:p>
          <a:p>
            <a:pPr marL="690563" indent="-577850" algn="just">
              <a:buNone/>
            </a:pPr>
            <a:endParaRPr lang="en-US" sz="1800" dirty="0"/>
          </a:p>
          <a:p>
            <a:pPr marL="690563" indent="-577850" algn="just">
              <a:buNone/>
            </a:pPr>
            <a:endParaRPr lang="en-US" sz="1800" dirty="0" smtClean="0"/>
          </a:p>
          <a:p>
            <a:pPr marL="690563" indent="-577850" algn="just">
              <a:buNone/>
            </a:pPr>
            <a:endParaRPr lang="en-US" sz="1800" dirty="0"/>
          </a:p>
          <a:p>
            <a:pPr marL="690563" indent="-577850" algn="just">
              <a:buNone/>
            </a:pPr>
            <a:endParaRPr lang="en-US" sz="1800" dirty="0" smtClean="0"/>
          </a:p>
          <a:p>
            <a:pPr marL="690563" indent="-577850" algn="just">
              <a:buNone/>
            </a:pPr>
            <a:endParaRPr lang="en-US" sz="1800" dirty="0"/>
          </a:p>
          <a:p>
            <a:pPr marL="690563" indent="-577850" algn="just">
              <a:buNone/>
            </a:pPr>
            <a:endParaRPr lang="en-US" sz="1800" dirty="0" smtClean="0"/>
          </a:p>
          <a:p>
            <a:pPr marL="690563" indent="-577850" algn="just">
              <a:buNone/>
            </a:pPr>
            <a:endParaRPr lang="en-US" sz="1800" dirty="0"/>
          </a:p>
          <a:p>
            <a:pPr marL="690563" indent="-577850" algn="ctr">
              <a:buNone/>
            </a:pPr>
            <a:r>
              <a:rPr lang="en-US" sz="1600" b="1" dirty="0" smtClean="0"/>
              <a:t>Figure 3.3 </a:t>
            </a:r>
            <a:r>
              <a:rPr lang="en-US" sz="1600" dirty="0"/>
              <a:t>Bearing capacity failure in soil under a rough rigid</a:t>
            </a:r>
          </a:p>
          <a:p>
            <a:pPr marL="690563" indent="-577850" algn="ctr">
              <a:buNone/>
            </a:pPr>
            <a:r>
              <a:rPr lang="en-US" sz="1600" dirty="0"/>
              <a:t>continuous (strip) foundation</a:t>
            </a:r>
            <a:endParaRPr lang="en-US" sz="1600" dirty="0" smtClean="0"/>
          </a:p>
        </p:txBody>
      </p:sp>
      <p:sp>
        <p:nvSpPr>
          <p:cNvPr id="4" name="Slide Number Placeholder 3"/>
          <p:cNvSpPr>
            <a:spLocks noGrp="1"/>
          </p:cNvSpPr>
          <p:nvPr>
            <p:ph type="sldNum" sz="quarter" idx="12"/>
          </p:nvPr>
        </p:nvSpPr>
        <p:spPr/>
        <p:txBody>
          <a:bodyPr/>
          <a:lstStyle/>
          <a:p>
            <a:fld id="{9C5E5D5D-3688-4DA1-8977-872D4BA9C138}" type="slidenum">
              <a:rPr lang="en-GB" smtClean="0"/>
              <a:pPr/>
              <a:t>4</a:t>
            </a:fld>
            <a:endParaRPr lang="en-GB" dirty="0"/>
          </a:p>
        </p:txBody>
      </p:sp>
      <p:sp>
        <p:nvSpPr>
          <p:cNvPr id="5" name="Rectangle 4"/>
          <p:cNvSpPr/>
          <p:nvPr/>
        </p:nvSpPr>
        <p:spPr>
          <a:xfrm>
            <a:off x="332656" y="6300192"/>
            <a:ext cx="6120680" cy="2380139"/>
          </a:xfrm>
          <a:prstGeom prst="rect">
            <a:avLst/>
          </a:prstGeom>
        </p:spPr>
        <p:txBody>
          <a:bodyPr wrap="square">
            <a:spAutoFit/>
          </a:bodyPr>
          <a:lstStyle/>
          <a:p>
            <a:pPr algn="just">
              <a:buNone/>
            </a:pPr>
            <a:r>
              <a:rPr lang="en-US" dirty="0" smtClean="0"/>
              <a:t>             </a:t>
            </a:r>
            <a:r>
              <a:rPr lang="en-US" sz="2000" b="1" dirty="0" err="1" smtClean="0"/>
              <a:t>q</a:t>
            </a:r>
            <a:r>
              <a:rPr lang="en-US" sz="2000" b="1" baseline="-25000" dirty="0" err="1" smtClean="0"/>
              <a:t>ult</a:t>
            </a:r>
            <a:r>
              <a:rPr lang="en-US" sz="2000" b="1" dirty="0" smtClean="0"/>
              <a:t> = cN</a:t>
            </a:r>
            <a:r>
              <a:rPr lang="en-US" sz="2000" b="1" baseline="-25000" dirty="0" smtClean="0"/>
              <a:t>c</a:t>
            </a:r>
            <a:r>
              <a:rPr lang="en-US" sz="2000" b="1" dirty="0" smtClean="0"/>
              <a:t>+ qN</a:t>
            </a:r>
            <a:r>
              <a:rPr lang="en-US" sz="2000" b="1" baseline="-25000" dirty="0" smtClean="0"/>
              <a:t>q</a:t>
            </a:r>
            <a:r>
              <a:rPr lang="en-US" sz="2000" b="1" dirty="0" smtClean="0"/>
              <a:t>+ 0.5</a:t>
            </a:r>
            <a:r>
              <a:rPr lang="en-US" sz="2000" b="1" dirty="0" smtClean="0">
                <a:latin typeface="GreekC"/>
                <a:cs typeface="GreekC"/>
              </a:rPr>
              <a:t>g</a:t>
            </a:r>
            <a:r>
              <a:rPr lang="en-US" sz="2000" b="1" dirty="0" smtClean="0"/>
              <a:t>BN</a:t>
            </a:r>
            <a:r>
              <a:rPr lang="en-US" sz="2000" b="1" baseline="-25000" dirty="0" smtClean="0">
                <a:latin typeface="GreekC"/>
                <a:cs typeface="GreekC"/>
              </a:rPr>
              <a:t>g</a:t>
            </a:r>
            <a:r>
              <a:rPr lang="en-US" sz="2000" dirty="0" smtClean="0"/>
              <a:t>                  </a:t>
            </a:r>
            <a:r>
              <a:rPr lang="en-US" dirty="0" smtClean="0"/>
              <a:t>…..       </a:t>
            </a:r>
            <a:r>
              <a:rPr lang="en-US" dirty="0" smtClean="0">
                <a:solidFill>
                  <a:srgbClr val="FF0000"/>
                </a:solidFill>
              </a:rPr>
              <a:t>3.1</a:t>
            </a:r>
            <a:r>
              <a:rPr lang="en-US" dirty="0" smtClean="0"/>
              <a:t>        </a:t>
            </a:r>
          </a:p>
          <a:p>
            <a:pPr algn="just">
              <a:buNone/>
            </a:pPr>
            <a:r>
              <a:rPr lang="en-US" dirty="0" smtClean="0">
                <a:solidFill>
                  <a:srgbClr val="0070C0"/>
                </a:solidFill>
              </a:rPr>
              <a:t>                  (For strip footings, such as wall foundations)</a:t>
            </a:r>
          </a:p>
          <a:p>
            <a:pPr algn="just">
              <a:buNone/>
            </a:pPr>
            <a:r>
              <a:rPr lang="en-US" dirty="0" smtClean="0">
                <a:solidFill>
                  <a:srgbClr val="FF0000"/>
                </a:solidFill>
                <a:latin typeface="Calibri" pitchFamily="34" charset="0"/>
                <a:ea typeface="Times New Roman" pitchFamily="18" charset="0"/>
                <a:cs typeface="Arial" pitchFamily="34" charset="0"/>
                <a:sym typeface="Symbol" pitchFamily="18" charset="2"/>
              </a:rPr>
              <a:t>For</a:t>
            </a:r>
            <a:r>
              <a:rPr lang="en-GB" sz="2000" dirty="0" smtClean="0">
                <a:solidFill>
                  <a:srgbClr val="FF0000"/>
                </a:solidFill>
                <a:latin typeface="Calibri" pitchFamily="34" charset="0"/>
                <a:ea typeface="Times New Roman" pitchFamily="18" charset="0"/>
                <a:cs typeface="Arial" pitchFamily="34" charset="0"/>
                <a:sym typeface="Symbol" pitchFamily="18" charset="2"/>
              </a:rPr>
              <a:t> </a:t>
            </a:r>
            <a:r>
              <a:rPr lang="en-GB" sz="1400" dirty="0" smtClean="0">
                <a:solidFill>
                  <a:srgbClr val="FF0000"/>
                </a:solidFill>
                <a:latin typeface="Times New Roman" pitchFamily="18" charset="0"/>
                <a:ea typeface="Calibri" pitchFamily="34" charset="0"/>
                <a:cs typeface="Times New Roman" pitchFamily="18" charset="0"/>
                <a:sym typeface="Symbol" pitchFamily="18" charset="2"/>
              </a:rPr>
              <a:t>(</a:t>
            </a:r>
            <a:r>
              <a:rPr lang="en-GB" dirty="0" smtClean="0">
                <a:solidFill>
                  <a:srgbClr val="FF0000"/>
                </a:solidFill>
                <a:latin typeface="Times New Roman" pitchFamily="18" charset="0"/>
                <a:ea typeface="Calibri" pitchFamily="34" charset="0"/>
                <a:cs typeface="Times New Roman" pitchFamily="18" charset="0"/>
                <a:sym typeface="Symbol" pitchFamily="18" charset="2"/>
              </a:rPr>
              <a:t>vertical load- no eccentricity </a:t>
            </a:r>
            <a:r>
              <a:rPr lang="en-GB" dirty="0" smtClean="0">
                <a:solidFill>
                  <a:srgbClr val="FF0000"/>
                </a:solidFill>
                <a:ea typeface="Calibri" pitchFamily="34" charset="0"/>
                <a:cs typeface="Times New Roman" pitchFamily="18" charset="0"/>
                <a:sym typeface="Symbol" pitchFamily="18" charset="2"/>
              </a:rPr>
              <a:t>–</a:t>
            </a:r>
            <a:r>
              <a:rPr lang="en-GB" dirty="0" smtClean="0">
                <a:solidFill>
                  <a:srgbClr val="FF0000"/>
                </a:solidFill>
                <a:latin typeface="Times New Roman" pitchFamily="18" charset="0"/>
                <a:ea typeface="Calibri" pitchFamily="34" charset="0"/>
                <a:cs typeface="Times New Roman" pitchFamily="18" charset="0"/>
                <a:sym typeface="Symbol" pitchFamily="18" charset="2"/>
              </a:rPr>
              <a:t> horizontal ground </a:t>
            </a:r>
            <a:r>
              <a:rPr lang="en-GB" dirty="0" smtClean="0">
                <a:solidFill>
                  <a:srgbClr val="FF0000"/>
                </a:solidFill>
                <a:ea typeface="Calibri" pitchFamily="34" charset="0"/>
                <a:cs typeface="Times New Roman" pitchFamily="18" charset="0"/>
                <a:sym typeface="Symbol" pitchFamily="18" charset="2"/>
              </a:rPr>
              <a:t>–</a:t>
            </a:r>
            <a:r>
              <a:rPr lang="en-GB" dirty="0" smtClean="0">
                <a:solidFill>
                  <a:srgbClr val="FF0000"/>
                </a:solidFill>
                <a:latin typeface="Times New Roman" pitchFamily="18" charset="0"/>
                <a:ea typeface="Calibri" pitchFamily="34" charset="0"/>
                <a:cs typeface="Times New Roman" pitchFamily="18" charset="0"/>
                <a:sym typeface="Symbol" pitchFamily="18" charset="2"/>
              </a:rPr>
              <a:t> horizontal base)</a:t>
            </a:r>
            <a:endParaRPr lang="en-US" dirty="0" smtClean="0"/>
          </a:p>
          <a:p>
            <a:pPr algn="just">
              <a:buNone/>
            </a:pPr>
            <a:r>
              <a:rPr lang="en-US" dirty="0" smtClean="0"/>
              <a:t>      Where, </a:t>
            </a:r>
            <a:r>
              <a:rPr lang="en-US" b="1" i="1" dirty="0" smtClean="0">
                <a:solidFill>
                  <a:srgbClr val="FF0000"/>
                </a:solidFill>
              </a:rPr>
              <a:t>N</a:t>
            </a:r>
            <a:r>
              <a:rPr lang="en-US" sz="2800" b="1" i="1" baseline="-25000" dirty="0" smtClean="0">
                <a:solidFill>
                  <a:srgbClr val="FF0000"/>
                </a:solidFill>
              </a:rPr>
              <a:t>c </a:t>
            </a:r>
            <a:r>
              <a:rPr lang="en-US" b="1" i="1" baseline="-25000" dirty="0" smtClean="0">
                <a:solidFill>
                  <a:srgbClr val="FF0000"/>
                </a:solidFill>
              </a:rPr>
              <a:t> </a:t>
            </a:r>
            <a:r>
              <a:rPr lang="en-US" b="1" i="1" dirty="0" smtClean="0">
                <a:solidFill>
                  <a:srgbClr val="FF0000"/>
                </a:solidFill>
              </a:rPr>
              <a:t>, N</a:t>
            </a:r>
            <a:r>
              <a:rPr lang="en-US" sz="2800" b="1" i="1" baseline="-25000" dirty="0" smtClean="0">
                <a:solidFill>
                  <a:srgbClr val="FF0000"/>
                </a:solidFill>
              </a:rPr>
              <a:t>q</a:t>
            </a:r>
            <a:r>
              <a:rPr lang="en-US" b="1" i="1" dirty="0" smtClean="0">
                <a:solidFill>
                  <a:srgbClr val="FF0000"/>
                </a:solidFill>
              </a:rPr>
              <a:t> and  N</a:t>
            </a:r>
            <a:r>
              <a:rPr lang="en-US" sz="2000" b="1" i="1" baseline="-25000" dirty="0" smtClean="0">
                <a:solidFill>
                  <a:srgbClr val="FF0000"/>
                </a:solidFill>
                <a:latin typeface="GreekC"/>
                <a:cs typeface="GreekC"/>
              </a:rPr>
              <a:t>g</a:t>
            </a:r>
            <a:r>
              <a:rPr lang="en-US" b="1" i="1" dirty="0" smtClean="0">
                <a:solidFill>
                  <a:srgbClr val="FF0000"/>
                </a:solidFill>
              </a:rPr>
              <a:t>  </a:t>
            </a:r>
            <a:r>
              <a:rPr lang="en-US" dirty="0" smtClean="0"/>
              <a:t>are the soil-bearing capacity factors, dimensionless terms, whose values relate to the angle of internal friction . </a:t>
            </a:r>
          </a:p>
          <a:p>
            <a:pPr algn="just">
              <a:buNone/>
            </a:pPr>
            <a:r>
              <a:rPr lang="en-US"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8640" y="467544"/>
            <a:ext cx="6552728" cy="8007590"/>
          </a:xfrm>
        </p:spPr>
        <p:txBody>
          <a:bodyPr>
            <a:normAutofit lnSpcReduction="10000"/>
          </a:bodyPr>
          <a:lstStyle/>
          <a:p>
            <a:pPr algn="just">
              <a:buNone/>
            </a:pPr>
            <a:r>
              <a:rPr lang="en-US" sz="1800" dirty="0" smtClean="0"/>
              <a:t>The bearing capacity factors are defined by </a:t>
            </a:r>
          </a:p>
          <a:p>
            <a:pPr algn="just">
              <a:buNone/>
            </a:pPr>
            <a:r>
              <a:rPr lang="en-US" sz="1800" dirty="0" smtClean="0"/>
              <a:t>                          </a:t>
            </a:r>
          </a:p>
          <a:p>
            <a:pPr algn="just">
              <a:buNone/>
            </a:pPr>
            <a:r>
              <a:rPr lang="en-US" sz="1800" dirty="0" smtClean="0"/>
              <a:t>                                                                                        </a:t>
            </a:r>
            <a:r>
              <a:rPr lang="en-US" sz="1800" dirty="0" smtClean="0">
                <a:solidFill>
                  <a:srgbClr val="FF0000"/>
                </a:solidFill>
              </a:rPr>
              <a:t>……….       3.2</a:t>
            </a:r>
          </a:p>
          <a:p>
            <a:pPr algn="just">
              <a:buNone/>
            </a:pPr>
            <a:endParaRPr lang="en-US" sz="1800" dirty="0" smtClean="0"/>
          </a:p>
          <a:p>
            <a:pPr algn="just">
              <a:buNone/>
            </a:pPr>
            <a:endParaRPr lang="en-US" sz="1800" dirty="0" smtClean="0"/>
          </a:p>
          <a:p>
            <a:pPr algn="just">
              <a:buNone/>
            </a:pPr>
            <a:r>
              <a:rPr lang="en-US" sz="1800" dirty="0" smtClean="0"/>
              <a:t>                                                                                         </a:t>
            </a:r>
            <a:r>
              <a:rPr lang="en-US" sz="1800" dirty="0" smtClean="0">
                <a:solidFill>
                  <a:srgbClr val="FF0000"/>
                </a:solidFill>
              </a:rPr>
              <a:t>………..      3.3</a:t>
            </a:r>
          </a:p>
          <a:p>
            <a:pPr algn="just">
              <a:buNone/>
            </a:pPr>
            <a:r>
              <a:rPr lang="en-US" sz="1800" dirty="0">
                <a:solidFill>
                  <a:srgbClr val="FF0000"/>
                </a:solidFill>
              </a:rPr>
              <a:t> </a:t>
            </a:r>
            <a:r>
              <a:rPr lang="en-US" sz="1800" dirty="0" smtClean="0">
                <a:solidFill>
                  <a:srgbClr val="FF0000"/>
                </a:solidFill>
              </a:rPr>
              <a:t> </a:t>
            </a:r>
          </a:p>
          <a:p>
            <a:pPr algn="just">
              <a:buNone/>
            </a:pPr>
            <a:r>
              <a:rPr lang="en-US" sz="1800" dirty="0" smtClean="0">
                <a:solidFill>
                  <a:srgbClr val="FF0000"/>
                </a:solidFill>
              </a:rPr>
              <a:t>                                                                                          ……….      3.4</a:t>
            </a:r>
          </a:p>
          <a:p>
            <a:pPr algn="just">
              <a:buNone/>
            </a:pPr>
            <a:endParaRPr lang="en-US" sz="1800" dirty="0" smtClean="0">
              <a:solidFill>
                <a:srgbClr val="FF0000"/>
              </a:solidFill>
            </a:endParaRPr>
          </a:p>
          <a:p>
            <a:pPr algn="just">
              <a:buNone/>
            </a:pPr>
            <a:endParaRPr lang="en-US" sz="1800" dirty="0" smtClean="0">
              <a:solidFill>
                <a:srgbClr val="FF0000"/>
              </a:solidFill>
            </a:endParaRPr>
          </a:p>
          <a:p>
            <a:pPr algn="just">
              <a:lnSpc>
                <a:spcPct val="150000"/>
              </a:lnSpc>
              <a:buNone/>
            </a:pPr>
            <a:r>
              <a:rPr lang="en-US" sz="1800" dirty="0" smtClean="0"/>
              <a:t>Where </a:t>
            </a:r>
            <a:r>
              <a:rPr lang="en-US" sz="1800" dirty="0"/>
              <a:t>the </a:t>
            </a:r>
            <a:r>
              <a:rPr lang="en-US" sz="1800" dirty="0" smtClean="0"/>
              <a:t>K</a:t>
            </a:r>
            <a:r>
              <a:rPr lang="en-US" sz="1800" baseline="-25000" dirty="0" smtClean="0"/>
              <a:t>p</a:t>
            </a:r>
            <a:r>
              <a:rPr lang="en-US" sz="1800" baseline="-25000" dirty="0" smtClean="0">
                <a:latin typeface="GreekC"/>
                <a:cs typeface="GreekC"/>
              </a:rPr>
              <a:t>g</a:t>
            </a:r>
            <a:r>
              <a:rPr lang="en-US" sz="1800" dirty="0" smtClean="0"/>
              <a:t> values and variation of the bearing capacity factors which defined by equations (3.2), (3.3) and (3.4) are given in table (3.1</a:t>
            </a:r>
            <a:r>
              <a:rPr lang="en-US" sz="1800" dirty="0"/>
              <a:t>) </a:t>
            </a:r>
            <a:endParaRPr lang="en-US" sz="1800" dirty="0" smtClean="0"/>
          </a:p>
          <a:p>
            <a:pPr algn="just">
              <a:lnSpc>
                <a:spcPct val="150000"/>
              </a:lnSpc>
              <a:buNone/>
            </a:pPr>
            <a:r>
              <a:rPr lang="en-US" sz="2000" b="1" dirty="0" smtClean="0"/>
              <a:t>                   </a:t>
            </a:r>
            <a:r>
              <a:rPr lang="en-US" sz="2000" b="1" dirty="0" err="1" smtClean="0"/>
              <a:t>q</a:t>
            </a:r>
            <a:r>
              <a:rPr lang="en-US" sz="2000" b="1" baseline="-25000" dirty="0" err="1" smtClean="0"/>
              <a:t>ult</a:t>
            </a:r>
            <a:r>
              <a:rPr lang="en-US" sz="2000" b="1" dirty="0" smtClean="0"/>
              <a:t> </a:t>
            </a:r>
            <a:r>
              <a:rPr lang="en-US" sz="2000" b="1" dirty="0"/>
              <a:t>= 1.3cN</a:t>
            </a:r>
            <a:r>
              <a:rPr lang="en-US" sz="2000" b="1" baseline="-25000" dirty="0"/>
              <a:t>c</a:t>
            </a:r>
            <a:r>
              <a:rPr lang="en-US" sz="2000" b="1" dirty="0"/>
              <a:t>+ </a:t>
            </a:r>
            <a:r>
              <a:rPr lang="en-US" sz="2000" b="1" dirty="0" err="1"/>
              <a:t>qN</a:t>
            </a:r>
            <a:r>
              <a:rPr lang="en-US" sz="2000" b="1" baseline="-25000" dirty="0" err="1"/>
              <a:t>q</a:t>
            </a:r>
            <a:r>
              <a:rPr lang="en-US" sz="2000" b="1" dirty="0"/>
              <a:t>+ 0.4</a:t>
            </a:r>
            <a:r>
              <a:rPr lang="en-US" sz="2000" b="1" dirty="0">
                <a:latin typeface="GreekC"/>
                <a:cs typeface="GreekC"/>
              </a:rPr>
              <a:t>g</a:t>
            </a:r>
            <a:r>
              <a:rPr lang="en-US" sz="2000" b="1" dirty="0"/>
              <a:t>BN</a:t>
            </a:r>
            <a:r>
              <a:rPr lang="en-US" sz="2000" b="1" baseline="-25000" dirty="0">
                <a:latin typeface="GreekC"/>
                <a:cs typeface="GreekC"/>
              </a:rPr>
              <a:t>g</a:t>
            </a:r>
            <a:r>
              <a:rPr lang="en-US" sz="2000" dirty="0"/>
              <a:t>                …….  </a:t>
            </a:r>
            <a:r>
              <a:rPr lang="en-US" sz="2000" dirty="0" smtClean="0">
                <a:solidFill>
                  <a:srgbClr val="FF0000"/>
                </a:solidFill>
              </a:rPr>
              <a:t>3.5</a:t>
            </a:r>
            <a:r>
              <a:rPr lang="en-US" sz="2000" dirty="0" smtClean="0"/>
              <a:t> </a:t>
            </a:r>
            <a:endParaRPr lang="en-US" sz="2000" dirty="0"/>
          </a:p>
          <a:p>
            <a:pPr algn="just">
              <a:lnSpc>
                <a:spcPct val="150000"/>
              </a:lnSpc>
              <a:buNone/>
            </a:pPr>
            <a:r>
              <a:rPr lang="en-US" sz="2000" b="1" dirty="0" smtClean="0"/>
              <a:t> </a:t>
            </a:r>
            <a:r>
              <a:rPr lang="en-US" sz="1800" dirty="0" smtClean="0">
                <a:solidFill>
                  <a:srgbClr val="0070C0"/>
                </a:solidFill>
              </a:rPr>
              <a:t>                         (For square footings, typical of interior columns)</a:t>
            </a:r>
          </a:p>
          <a:p>
            <a:pPr algn="just">
              <a:lnSpc>
                <a:spcPct val="150000"/>
              </a:lnSpc>
              <a:buNone/>
            </a:pPr>
            <a:r>
              <a:rPr lang="en-US" sz="2100" dirty="0" smtClean="0"/>
              <a:t>                   </a:t>
            </a:r>
            <a:r>
              <a:rPr lang="en-US" sz="2000" b="1" dirty="0" err="1" smtClean="0"/>
              <a:t>q</a:t>
            </a:r>
            <a:r>
              <a:rPr lang="en-US" sz="2000" b="1" baseline="-25000" dirty="0" err="1" smtClean="0"/>
              <a:t>ult</a:t>
            </a:r>
            <a:r>
              <a:rPr lang="en-US" sz="2000" b="1" dirty="0" smtClean="0"/>
              <a:t> = 1.3cN</a:t>
            </a:r>
            <a:r>
              <a:rPr lang="en-US" sz="2000" b="1" baseline="-25000" dirty="0" smtClean="0"/>
              <a:t>c</a:t>
            </a:r>
            <a:r>
              <a:rPr lang="en-US" sz="2000" b="1" dirty="0" smtClean="0"/>
              <a:t>+ qN</a:t>
            </a:r>
            <a:r>
              <a:rPr lang="en-US" sz="2000" b="1" baseline="-25000" dirty="0" smtClean="0"/>
              <a:t>q</a:t>
            </a:r>
            <a:r>
              <a:rPr lang="en-US" sz="2000" b="1" dirty="0" smtClean="0"/>
              <a:t>+ 0.3</a:t>
            </a:r>
            <a:r>
              <a:rPr lang="en-US" sz="2000" b="1" dirty="0" smtClean="0">
                <a:latin typeface="GreekC"/>
                <a:cs typeface="GreekC"/>
              </a:rPr>
              <a:t>g</a:t>
            </a:r>
            <a:r>
              <a:rPr lang="en-US" sz="2000" b="1" dirty="0" smtClean="0"/>
              <a:t>BN</a:t>
            </a:r>
            <a:r>
              <a:rPr lang="en-US" sz="2000" b="1" baseline="-25000" dirty="0" smtClean="0">
                <a:latin typeface="GreekC"/>
                <a:cs typeface="GreekC"/>
              </a:rPr>
              <a:t>g</a:t>
            </a:r>
            <a:r>
              <a:rPr lang="en-US" sz="2000" dirty="0" smtClean="0"/>
              <a:t>               …….  </a:t>
            </a:r>
            <a:r>
              <a:rPr lang="en-US" sz="2000" dirty="0" smtClean="0">
                <a:solidFill>
                  <a:srgbClr val="FF0000"/>
                </a:solidFill>
              </a:rPr>
              <a:t>3.6</a:t>
            </a:r>
            <a:r>
              <a:rPr lang="en-US" sz="2000" dirty="0" smtClean="0"/>
              <a:t> </a:t>
            </a:r>
            <a:r>
              <a:rPr lang="en-US" sz="2400" dirty="0" smtClean="0"/>
              <a:t> </a:t>
            </a:r>
          </a:p>
          <a:p>
            <a:pPr algn="just">
              <a:lnSpc>
                <a:spcPct val="150000"/>
              </a:lnSpc>
              <a:buNone/>
            </a:pPr>
            <a:r>
              <a:rPr lang="en-US" sz="2100" dirty="0" smtClean="0">
                <a:solidFill>
                  <a:srgbClr val="0070C0"/>
                </a:solidFill>
              </a:rPr>
              <a:t>                         </a:t>
            </a:r>
            <a:r>
              <a:rPr lang="en-US" sz="1800" dirty="0" smtClean="0">
                <a:solidFill>
                  <a:srgbClr val="0070C0"/>
                </a:solidFill>
              </a:rPr>
              <a:t>(For circular footings, such as towers, chimneys)      </a:t>
            </a:r>
            <a:endParaRPr lang="en-US" sz="1800" dirty="0" smtClean="0"/>
          </a:p>
          <a:p>
            <a:pPr algn="just">
              <a:lnSpc>
                <a:spcPct val="150000"/>
              </a:lnSpc>
              <a:buNone/>
            </a:pPr>
            <a:r>
              <a:rPr lang="en-US" sz="1800" dirty="0" smtClean="0"/>
              <a:t>In equation (3.5), B equals to dimension of each side of the foundation in equation (3.6), B equals the diameter of the foundation.</a:t>
            </a:r>
          </a:p>
          <a:p>
            <a:endParaRPr lang="en-US" dirty="0" smtClean="0"/>
          </a:p>
          <a:p>
            <a:endParaRPr lang="en-US" dirty="0" smtClean="0"/>
          </a:p>
          <a:p>
            <a:endParaRPr lang="en-US" dirty="0" smtClean="0"/>
          </a:p>
          <a:p>
            <a:endParaRPr lang="en-US" dirty="0" smtClean="0"/>
          </a:p>
          <a:p>
            <a:endParaRPr lang="en-US" dirty="0" smtClean="0"/>
          </a:p>
          <a:p>
            <a:pPr algn="just">
              <a:buNone/>
            </a:pPr>
            <a:endParaRPr lang="en-US" dirty="0" smtClean="0"/>
          </a:p>
          <a:p>
            <a:pPr algn="just"/>
            <a:endParaRPr lang="en-US" dirty="0"/>
          </a:p>
        </p:txBody>
      </p:sp>
      <p:sp>
        <p:nvSpPr>
          <p:cNvPr id="3074"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6" name="Rectangle 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8"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80" name="Rectangle 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2" name="Slide Number Placeholder 11"/>
          <p:cNvSpPr>
            <a:spLocks noGrp="1"/>
          </p:cNvSpPr>
          <p:nvPr>
            <p:ph type="sldNum" sz="quarter" idx="12"/>
          </p:nvPr>
        </p:nvSpPr>
        <p:spPr/>
        <p:txBody>
          <a:bodyPr/>
          <a:lstStyle/>
          <a:p>
            <a:fld id="{9C5E5D5D-3688-4DA1-8977-872D4BA9C138}" type="slidenum">
              <a:rPr lang="en-GB" smtClean="0"/>
              <a:pPr/>
              <a:t>5</a:t>
            </a:fld>
            <a:endParaRPr lang="en-GB" dirty="0"/>
          </a:p>
        </p:txBody>
      </p:sp>
      <p:sp>
        <p:nvSpPr>
          <p:cNvPr id="24578"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2" name="Picture 1"/>
          <p:cNvPicPr>
            <a:picLocks noChangeAspect="1"/>
          </p:cNvPicPr>
          <p:nvPr/>
        </p:nvPicPr>
        <p:blipFill>
          <a:blip r:embed="rId2"/>
          <a:stretch>
            <a:fillRect/>
          </a:stretch>
        </p:blipFill>
        <p:spPr>
          <a:xfrm>
            <a:off x="1556792" y="899592"/>
            <a:ext cx="2988332" cy="238482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C5E5D5D-3688-4DA1-8977-872D4BA9C138}" type="slidenum">
              <a:rPr lang="en-GB" smtClean="0"/>
              <a:pPr/>
              <a:t>6</a:t>
            </a:fld>
            <a:endParaRPr lang="en-GB" dirty="0"/>
          </a:p>
        </p:txBody>
      </p:sp>
      <mc:AlternateContent xmlns:mc="http://schemas.openxmlformats.org/markup-compatibility/2006">
        <mc:Choice xmlns="" xmlns:a14="http://schemas.microsoft.com/office/drawing/2010/main" Requires="a14">
          <p:sp>
            <p:nvSpPr>
              <p:cNvPr id="4" name="Content Placeholder 3"/>
              <p:cNvSpPr>
                <a:spLocks noGrp="1"/>
              </p:cNvSpPr>
              <p:nvPr>
                <p:ph idx="1"/>
              </p:nvPr>
            </p:nvSpPr>
            <p:spPr>
              <a:xfrm>
                <a:off x="191480" y="1495057"/>
                <a:ext cx="6480720" cy="3600400"/>
              </a:xfrm>
            </p:spPr>
            <p:txBody>
              <a:bodyPr>
                <a:noAutofit/>
              </a:bodyPr>
              <a:lstStyle/>
              <a:p>
                <a:pPr>
                  <a:buNone/>
                </a:pPr>
                <a:r>
                  <a:rPr lang="en-US" sz="1400" dirty="0" smtClean="0"/>
                  <a:t/>
                </a:r>
              </a:p>
              <a:p>
                <a:pPr>
                  <a:lnSpc>
                    <a:spcPct val="200000"/>
                  </a:lnSpc>
                  <a:buNone/>
                </a:pPr>
                <a:r>
                  <a:rPr lang="en-US" sz="1400" dirty="0" smtClean="0"/>
                  <a:t/>
                </a:r>
                <a:r>
                  <a:rPr lang="en-US" sz="1400" dirty="0" smtClean="0"/>
                  <a:t/>
                </a:r>
                <a14:m>
                  <m:oMath xmlns:m="http://schemas.openxmlformats.org/officeDocument/2006/math">
                    <m:sSub>
                      <m:sSubPr>
                        <m:ctrlPr>
                          <a:rPr lang="en-US" sz="1600" i="1">
                            <a:latin typeface="Cambria Math" panose="02040503050406030204" pitchFamily="18" charset="0"/>
                          </a:rPr>
                        </m:ctrlPr>
                      </m:sSubPr>
                      <m:e>
                        <m:r>
                          <a:rPr lang="en-US" sz="1600" b="1" i="1">
                            <a:latin typeface="Cambria Math" panose="02040503050406030204" pitchFamily="18" charset="0"/>
                          </a:rPr>
                          <m:t>𝒒</m:t>
                        </m:r>
                      </m:e>
                      <m:sub>
                        <m:r>
                          <a:rPr lang="en-US" sz="1600" b="1" i="1" smtClean="0">
                            <a:latin typeface="Cambria Math" panose="02040503050406030204" pitchFamily="18" charset="0"/>
                          </a:rPr>
                          <m:t>𝒖𝒍𝒕</m:t>
                        </m:r>
                      </m:sub>
                    </m:sSub>
                    <m:r>
                      <a:rPr lang="en-US" sz="1600">
                        <a:latin typeface="Cambria Math" panose="02040503050406030204" pitchFamily="18" charset="0"/>
                      </a:rPr>
                      <m:t> =</m:t>
                    </m:r>
                    <m:f>
                      <m:fPr>
                        <m:ctrlPr>
                          <a:rPr lang="en-US" sz="1600" i="1">
                            <a:latin typeface="Cambria Math" panose="02040503050406030204" pitchFamily="18" charset="0"/>
                          </a:rPr>
                        </m:ctrlPr>
                      </m:fPr>
                      <m:num>
                        <m:r>
                          <a:rPr lang="en-US" sz="1600" b="1" i="1">
                            <a:latin typeface="Cambria Math" panose="02040503050406030204" pitchFamily="18" charset="0"/>
                          </a:rPr>
                          <m:t>𝟐</m:t>
                        </m:r>
                      </m:num>
                      <m:den>
                        <m:r>
                          <a:rPr lang="en-US" sz="1600" b="1" i="1">
                            <a:latin typeface="Cambria Math" panose="02040503050406030204" pitchFamily="18" charset="0"/>
                          </a:rPr>
                          <m:t>𝟑</m:t>
                        </m:r>
                      </m:den>
                    </m:f>
                    <m:r>
                      <a:rPr lang="en-US" sz="1600">
                        <a:latin typeface="Cambria Math" panose="02040503050406030204" pitchFamily="18" charset="0"/>
                      </a:rPr>
                      <m:t> </m:t>
                    </m:r>
                    <m:r>
                      <a:rPr lang="en-US" sz="1600" i="1" smtClean="0">
                        <a:latin typeface="Cambria Math" panose="02040503050406030204" pitchFamily="18" charset="0"/>
                      </a:rPr>
                      <m:t>𝑐</m:t>
                    </m:r>
                    <m:r>
                      <a:rPr lang="en-US" sz="1600" b="0" i="1" smtClean="0">
                        <a:latin typeface="Cambria Math" panose="02040503050406030204" pitchFamily="18" charset="0"/>
                      </a:rPr>
                      <m:t> </m:t>
                    </m:r>
                    <m:sSubSup>
                      <m:sSubSupPr>
                        <m:ctrlPr>
                          <a:rPr lang="en-US" sz="1600" i="1">
                            <a:latin typeface="Cambria Math" panose="02040503050406030204" pitchFamily="18" charset="0"/>
                          </a:rPr>
                        </m:ctrlPr>
                      </m:sSubSupPr>
                      <m:e>
                        <m:r>
                          <a:rPr lang="en-US" sz="1600" b="1" i="1">
                            <a:latin typeface="Cambria Math" panose="02040503050406030204" pitchFamily="18" charset="0"/>
                          </a:rPr>
                          <m:t>𝑵</m:t>
                        </m:r>
                      </m:e>
                      <m:sub>
                        <m:r>
                          <a:rPr lang="en-US" sz="1600" b="1" i="1">
                            <a:latin typeface="Cambria Math" panose="02040503050406030204" pitchFamily="18" charset="0"/>
                          </a:rPr>
                          <m:t>𝒄</m:t>
                        </m:r>
                      </m:sub>
                      <m:sup>
                        <m:r>
                          <a:rPr lang="en-US" sz="1600" i="1">
                            <a:latin typeface="Cambria Math" panose="02040503050406030204" pitchFamily="18" charset="0"/>
                          </a:rPr>
                          <m:t>′</m:t>
                        </m:r>
                      </m:sup>
                    </m:sSubSup>
                    <m:r>
                      <a:rPr lang="en-US" sz="1600">
                        <a:latin typeface="Cambria Math" panose="02040503050406030204" pitchFamily="18" charset="0"/>
                      </a:rPr>
                      <m:t> + </m:t>
                    </m:r>
                    <m:r>
                      <a:rPr lang="en-US" sz="1600" b="1" i="1">
                        <a:latin typeface="Cambria Math" panose="02040503050406030204" pitchFamily="18" charset="0"/>
                      </a:rPr>
                      <m:t>𝒒</m:t>
                    </m:r>
                    <m:sSubSup>
                      <m:sSubSupPr>
                        <m:ctrlPr>
                          <a:rPr lang="en-US" sz="1600" i="1">
                            <a:latin typeface="Cambria Math" panose="02040503050406030204" pitchFamily="18" charset="0"/>
                          </a:rPr>
                        </m:ctrlPr>
                      </m:sSubSupPr>
                      <m:e>
                        <m:r>
                          <a:rPr lang="en-US" sz="1600" b="1" i="1">
                            <a:latin typeface="Cambria Math" panose="02040503050406030204" pitchFamily="18" charset="0"/>
                          </a:rPr>
                          <m:t>𝑵</m:t>
                        </m:r>
                      </m:e>
                      <m:sub>
                        <m:r>
                          <a:rPr lang="en-US" sz="1600" b="1" i="1">
                            <a:latin typeface="Cambria Math" panose="02040503050406030204" pitchFamily="18" charset="0"/>
                          </a:rPr>
                          <m:t>𝒒</m:t>
                        </m:r>
                      </m:sub>
                      <m:sup>
                        <m:r>
                          <a:rPr lang="en-US" sz="1600" i="1">
                            <a:latin typeface="Cambria Math" panose="02040503050406030204" pitchFamily="18" charset="0"/>
                          </a:rPr>
                          <m:t>′</m:t>
                        </m:r>
                      </m:sup>
                    </m:sSubSup>
                    <m:r>
                      <a:rPr lang="en-US" sz="1600">
                        <a:latin typeface="Cambria Math" panose="02040503050406030204" pitchFamily="18" charset="0"/>
                      </a:rPr>
                      <m:t> + </m:t>
                    </m:r>
                    <m:r>
                      <a:rPr lang="en-US" sz="1600" b="1" i="1">
                        <a:latin typeface="Cambria Math" panose="02040503050406030204" pitchFamily="18" charset="0"/>
                      </a:rPr>
                      <m:t>𝟎</m:t>
                    </m:r>
                    <m:r>
                      <a:rPr lang="en-US" sz="1600">
                        <a:latin typeface="Cambria Math" panose="02040503050406030204" pitchFamily="18" charset="0"/>
                      </a:rPr>
                      <m:t>.</m:t>
                    </m:r>
                    <m:r>
                      <a:rPr lang="en-US" sz="1600" b="1" i="1">
                        <a:latin typeface="Cambria Math" panose="02040503050406030204" pitchFamily="18" charset="0"/>
                      </a:rPr>
                      <m:t>𝟓</m:t>
                    </m:r>
                    <m:r>
                      <a:rPr lang="en-US" sz="1600">
                        <a:latin typeface="Cambria Math" panose="02040503050406030204" pitchFamily="18" charset="0"/>
                      </a:rPr>
                      <m:t> </m:t>
                    </m:r>
                    <m:r>
                      <a:rPr lang="en-US" sz="1600" b="1" i="1">
                        <a:latin typeface="Cambria Math" panose="02040503050406030204" pitchFamily="18" charset="0"/>
                      </a:rPr>
                      <m:t>𝜸</m:t>
                    </m:r>
                    <m:r>
                      <a:rPr lang="en-US" sz="1600" b="1" i="1">
                        <a:latin typeface="Cambria Math" panose="02040503050406030204" pitchFamily="18" charset="0"/>
                      </a:rPr>
                      <m:t>𝑩</m:t>
                    </m:r>
                    <m:sSubSup>
                      <m:sSubSupPr>
                        <m:ctrlPr>
                          <a:rPr lang="en-US" sz="1600" i="1">
                            <a:latin typeface="Cambria Math" panose="02040503050406030204" pitchFamily="18" charset="0"/>
                          </a:rPr>
                        </m:ctrlPr>
                      </m:sSubSupPr>
                      <m:e>
                        <m:r>
                          <a:rPr lang="en-US" sz="1600" b="1" i="1">
                            <a:latin typeface="Cambria Math" panose="02040503050406030204" pitchFamily="18" charset="0"/>
                          </a:rPr>
                          <m:t>𝑵</m:t>
                        </m:r>
                      </m:e>
                      <m:sub>
                        <m:r>
                          <a:rPr lang="en-US" sz="1600" b="1" i="1">
                            <a:latin typeface="Cambria Math" panose="02040503050406030204" pitchFamily="18" charset="0"/>
                          </a:rPr>
                          <m:t>𝜸</m:t>
                        </m:r>
                        <m:r>
                          <a:rPr lang="en-US" sz="1600" b="1" i="1" smtClean="0">
                            <a:latin typeface="Cambria Math" panose="02040503050406030204" pitchFamily="18" charset="0"/>
                          </a:rPr>
                          <m:t> </m:t>
                        </m:r>
                      </m:sub>
                      <m:sup>
                        <m:r>
                          <a:rPr lang="en-US" sz="1600" i="1">
                            <a:latin typeface="Cambria Math" panose="02040503050406030204" pitchFamily="18" charset="0"/>
                          </a:rPr>
                          <m:t>′</m:t>
                        </m:r>
                      </m:sup>
                    </m:sSubSup>
                    <m:r>
                      <m:rPr>
                        <m:nor/>
                      </m:rPr>
                      <a:rPr lang="en-US" sz="1600" b="0" i="0" smtClean="0"/>
                      <m:t>                  </m:t>
                    </m:r>
                    <m:r>
                      <m:rPr>
                        <m:nor/>
                      </m:rPr>
                      <a:rPr lang="en-US" sz="1600" dirty="0"/>
                      <m:t>(</m:t>
                    </m:r>
                    <m:r>
                      <m:rPr>
                        <m:nor/>
                      </m:rPr>
                      <a:rPr lang="en-US" sz="1600" dirty="0"/>
                      <m:t>For</m:t>
                    </m:r>
                    <m:r>
                      <m:rPr>
                        <m:nor/>
                      </m:rPr>
                      <a:rPr lang="en-US" sz="1600" dirty="0"/>
                      <m:t> </m:t>
                    </m:r>
                    <m:r>
                      <m:rPr>
                        <m:nor/>
                      </m:rPr>
                      <a:rPr lang="en-US" sz="1600" dirty="0"/>
                      <m:t>strip</m:t>
                    </m:r>
                    <m:r>
                      <m:rPr>
                        <m:nor/>
                      </m:rPr>
                      <a:rPr lang="en-US" sz="1600" dirty="0"/>
                      <m:t> </m:t>
                    </m:r>
                    <m:r>
                      <m:rPr>
                        <m:nor/>
                      </m:rPr>
                      <a:rPr lang="en-US" sz="1600" dirty="0"/>
                      <m:t>footings</m:t>
                    </m:r>
                    <m:r>
                      <m:rPr>
                        <m:nor/>
                      </m:rPr>
                      <a:rPr lang="en-US" sz="1600" dirty="0"/>
                      <m:t>)</m:t>
                    </m:r>
                  </m:oMath>
                </a14:m>
                <a:endParaRPr lang="en-US" sz="1600" b="1" dirty="0" smtClean="0"/>
              </a:p>
              <a:p>
                <a:pPr indent="-57150">
                  <a:lnSpc>
                    <a:spcPct val="200000"/>
                  </a:lnSpc>
                  <a:buNone/>
                </a:pPr>
                <a14:m>
                  <m:oMathPara xmlns:m="http://schemas.openxmlformats.org/officeDocument/2006/math">
                    <m:oMathParaPr>
                      <m:jc m:val="left"/>
                    </m:oMathParaPr>
                    <m:oMath xmlns:m="http://schemas.openxmlformats.org/officeDocument/2006/math">
                      <m:sSub>
                        <m:sSubPr>
                          <m:ctrlPr>
                            <a:rPr lang="en-US" sz="1600" i="1">
                              <a:latin typeface="Cambria Math" panose="02040503050406030204" pitchFamily="18" charset="0"/>
                            </a:rPr>
                          </m:ctrlPr>
                        </m:sSubPr>
                        <m:e>
                          <m:r>
                            <a:rPr lang="en-US" sz="1600" b="1" i="1">
                              <a:latin typeface="Cambria Math" panose="02040503050406030204" pitchFamily="18" charset="0"/>
                            </a:rPr>
                            <m:t>𝒒</m:t>
                          </m:r>
                        </m:e>
                        <m:sub>
                          <m:r>
                            <a:rPr lang="en-US" sz="1600" b="1" i="1">
                              <a:latin typeface="Cambria Math" panose="02040503050406030204" pitchFamily="18" charset="0"/>
                            </a:rPr>
                            <m:t>𝒖𝒍𝒕</m:t>
                          </m:r>
                        </m:sub>
                      </m:sSub>
                      <m:r>
                        <a:rPr lang="en-US" sz="1600" b="1" i="1">
                          <a:latin typeface="Cambria Math" panose="02040503050406030204" pitchFamily="18" charset="0"/>
                        </a:rPr>
                        <m:t>= </m:t>
                      </m:r>
                      <m:r>
                        <a:rPr lang="en-US" sz="1600" b="1" i="1">
                          <a:latin typeface="Cambria Math" panose="02040503050406030204" pitchFamily="18" charset="0"/>
                        </a:rPr>
                        <m:t>𝟎</m:t>
                      </m:r>
                      <m:r>
                        <a:rPr lang="en-US" sz="1600" b="1" i="1">
                          <a:latin typeface="Cambria Math" panose="02040503050406030204" pitchFamily="18" charset="0"/>
                        </a:rPr>
                        <m:t>.</m:t>
                      </m:r>
                      <m:r>
                        <a:rPr lang="en-US" sz="1600" b="1" i="1">
                          <a:latin typeface="Cambria Math" panose="02040503050406030204" pitchFamily="18" charset="0"/>
                        </a:rPr>
                        <m:t>𝟖𝟔𝟕</m:t>
                      </m:r>
                      <m:r>
                        <a:rPr lang="en-US" sz="1600" b="1" i="1" smtClean="0">
                          <a:latin typeface="Cambria Math" panose="02040503050406030204" pitchFamily="18" charset="0"/>
                        </a:rPr>
                        <m:t>𝒄</m:t>
                      </m:r>
                      <m:r>
                        <a:rPr lang="en-US" sz="1600" b="1" i="1" smtClean="0">
                          <a:latin typeface="Cambria Math" panose="02040503050406030204" pitchFamily="18" charset="0"/>
                        </a:rPr>
                        <m:t> </m:t>
                      </m:r>
                      <m:sSubSup>
                        <m:sSubSupPr>
                          <m:ctrlPr>
                            <a:rPr lang="en-US" sz="1600" b="1" i="1">
                              <a:latin typeface="Cambria Math" panose="02040503050406030204" pitchFamily="18" charset="0"/>
                            </a:rPr>
                          </m:ctrlPr>
                        </m:sSubSupPr>
                        <m:e>
                          <m:r>
                            <a:rPr lang="en-US" sz="1600" b="1" i="1">
                              <a:latin typeface="Cambria Math" panose="02040503050406030204" pitchFamily="18" charset="0"/>
                            </a:rPr>
                            <m:t>𝑵</m:t>
                          </m:r>
                        </m:e>
                        <m:sub>
                          <m:r>
                            <a:rPr lang="en-US" sz="1600" b="1" i="1">
                              <a:latin typeface="Cambria Math" panose="02040503050406030204" pitchFamily="18" charset="0"/>
                            </a:rPr>
                            <m:t>𝒄</m:t>
                          </m:r>
                        </m:sub>
                        <m:sup>
                          <m:r>
                            <a:rPr lang="en-US" sz="1600" b="1" i="1">
                              <a:latin typeface="Cambria Math" panose="02040503050406030204" pitchFamily="18" charset="0"/>
                            </a:rPr>
                            <m:t>′</m:t>
                          </m:r>
                        </m:sup>
                      </m:sSubSup>
                      <m:r>
                        <a:rPr lang="en-US" sz="1600" b="1" i="1">
                          <a:latin typeface="Cambria Math" panose="02040503050406030204" pitchFamily="18" charset="0"/>
                        </a:rPr>
                        <m:t> + </m:t>
                      </m:r>
                      <m:r>
                        <a:rPr lang="en-US" sz="1600" b="1" i="1">
                          <a:latin typeface="Cambria Math" panose="02040503050406030204" pitchFamily="18" charset="0"/>
                        </a:rPr>
                        <m:t>𝒒</m:t>
                      </m:r>
                      <m:sSubSup>
                        <m:sSubSupPr>
                          <m:ctrlPr>
                            <a:rPr lang="en-US" sz="1600" b="1" i="1">
                              <a:latin typeface="Cambria Math" panose="02040503050406030204" pitchFamily="18" charset="0"/>
                            </a:rPr>
                          </m:ctrlPr>
                        </m:sSubSupPr>
                        <m:e>
                          <m:r>
                            <a:rPr lang="en-US" sz="1600" b="1" i="1">
                              <a:latin typeface="Cambria Math" panose="02040503050406030204" pitchFamily="18" charset="0"/>
                            </a:rPr>
                            <m:t>𝑵</m:t>
                          </m:r>
                        </m:e>
                        <m:sub>
                          <m:r>
                            <a:rPr lang="en-US" sz="1600" b="1" i="1">
                              <a:latin typeface="Cambria Math" panose="02040503050406030204" pitchFamily="18" charset="0"/>
                            </a:rPr>
                            <m:t>𝒒</m:t>
                          </m:r>
                        </m:sub>
                        <m:sup>
                          <m:r>
                            <a:rPr lang="en-US" sz="1600" b="1" i="1">
                              <a:latin typeface="Cambria Math" panose="02040503050406030204" pitchFamily="18" charset="0"/>
                            </a:rPr>
                            <m:t>′</m:t>
                          </m:r>
                        </m:sup>
                      </m:sSubSup>
                      <m:r>
                        <a:rPr lang="en-US" sz="1600" b="1" i="1">
                          <a:latin typeface="Cambria Math" panose="02040503050406030204" pitchFamily="18" charset="0"/>
                        </a:rPr>
                        <m:t>+ </m:t>
                      </m:r>
                      <m:r>
                        <a:rPr lang="en-US" sz="1600" b="1" i="1">
                          <a:latin typeface="Cambria Math" panose="02040503050406030204" pitchFamily="18" charset="0"/>
                        </a:rPr>
                        <m:t>𝟎</m:t>
                      </m:r>
                      <m:r>
                        <a:rPr lang="en-US" sz="1600" b="1" i="1">
                          <a:latin typeface="Cambria Math" panose="02040503050406030204" pitchFamily="18" charset="0"/>
                        </a:rPr>
                        <m:t>.</m:t>
                      </m:r>
                      <m:r>
                        <a:rPr lang="en-US" sz="1600" b="1" i="1">
                          <a:latin typeface="Cambria Math" panose="02040503050406030204" pitchFamily="18" charset="0"/>
                        </a:rPr>
                        <m:t>𝟒</m:t>
                      </m:r>
                      <m:r>
                        <a:rPr lang="en-US" sz="1600" b="1" i="1">
                          <a:latin typeface="Cambria Math" panose="02040503050406030204" pitchFamily="18" charset="0"/>
                        </a:rPr>
                        <m:t> </m:t>
                      </m:r>
                      <m:r>
                        <a:rPr lang="en-US" sz="1600" b="1" i="1">
                          <a:latin typeface="Cambria Math" panose="02040503050406030204" pitchFamily="18" charset="0"/>
                        </a:rPr>
                        <m:t>𝜸</m:t>
                      </m:r>
                      <m:r>
                        <a:rPr lang="en-US" sz="1600" b="1" i="1">
                          <a:latin typeface="Cambria Math" panose="02040503050406030204" pitchFamily="18" charset="0"/>
                        </a:rPr>
                        <m:t>𝑩</m:t>
                      </m:r>
                      <m:sSubSup>
                        <m:sSubSupPr>
                          <m:ctrlPr>
                            <a:rPr lang="en-US" sz="1600" b="1" i="1">
                              <a:latin typeface="Cambria Math" panose="02040503050406030204" pitchFamily="18" charset="0"/>
                            </a:rPr>
                          </m:ctrlPr>
                        </m:sSubSupPr>
                        <m:e>
                          <m:r>
                            <a:rPr lang="en-US" sz="1600" b="1" i="1">
                              <a:latin typeface="Cambria Math" panose="02040503050406030204" pitchFamily="18" charset="0"/>
                            </a:rPr>
                            <m:t>𝑵</m:t>
                          </m:r>
                        </m:e>
                        <m:sub>
                          <m:r>
                            <a:rPr lang="en-US" sz="1600" b="1" i="1">
                              <a:latin typeface="Cambria Math" panose="02040503050406030204" pitchFamily="18" charset="0"/>
                            </a:rPr>
                            <m:t>𝜸</m:t>
                          </m:r>
                        </m:sub>
                        <m:sup>
                          <m:r>
                            <a:rPr lang="en-US" sz="1600" b="1" i="1">
                              <a:latin typeface="Cambria Math" panose="02040503050406030204" pitchFamily="18" charset="0"/>
                            </a:rPr>
                            <m:t>′</m:t>
                          </m:r>
                        </m:sup>
                      </m:sSubSup>
                      <m:r>
                        <m:rPr>
                          <m:nor/>
                        </m:rPr>
                        <a:rPr lang="en-US" sz="1600" b="0" i="0" smtClean="0"/>
                        <m:t>           </m:t>
                      </m:r>
                      <m:r>
                        <m:rPr>
                          <m:nor/>
                        </m:rPr>
                        <a:rPr lang="en-US" sz="1600" dirty="0"/>
                        <m:t>(</m:t>
                      </m:r>
                      <m:r>
                        <m:rPr>
                          <m:nor/>
                        </m:rPr>
                        <a:rPr lang="en-US" sz="1600" dirty="0"/>
                        <m:t>For</m:t>
                      </m:r>
                      <m:r>
                        <m:rPr>
                          <m:nor/>
                        </m:rPr>
                        <a:rPr lang="en-US" sz="1600" dirty="0"/>
                        <m:t> </m:t>
                      </m:r>
                      <m:r>
                        <m:rPr>
                          <m:nor/>
                        </m:rPr>
                        <a:rPr lang="en-US" sz="1600" dirty="0"/>
                        <m:t>Square</m:t>
                      </m:r>
                      <m:r>
                        <m:rPr>
                          <m:nor/>
                        </m:rPr>
                        <a:rPr lang="en-US" sz="1600" dirty="0"/>
                        <m:t> </m:t>
                      </m:r>
                      <m:r>
                        <m:rPr>
                          <m:nor/>
                        </m:rPr>
                        <a:rPr lang="en-US" sz="1600" dirty="0"/>
                        <m:t>footing</m:t>
                      </m:r>
                      <m:r>
                        <m:rPr>
                          <m:nor/>
                        </m:rPr>
                        <a:rPr lang="en-US" sz="1600" dirty="0"/>
                        <m:t>)</m:t>
                      </m:r>
                    </m:oMath>
                  </m:oMathPara>
                </a14:m>
                <a:endParaRPr lang="en-US" sz="1600" dirty="0" smtClean="0"/>
              </a:p>
              <a:p>
                <a:pPr indent="-57150">
                  <a:lnSpc>
                    <a:spcPct val="200000"/>
                  </a:lnSpc>
                  <a:buNone/>
                </a:pPr>
                <a14:m>
                  <m:oMathPara xmlns:m="http://schemas.openxmlformats.org/officeDocument/2006/math">
                    <m:oMathParaPr>
                      <m:jc m:val="left"/>
                    </m:oMathParaPr>
                    <m:oMath xmlns:m="http://schemas.openxmlformats.org/officeDocument/2006/math">
                      <m:sSub>
                        <m:sSubPr>
                          <m:ctrlPr>
                            <a:rPr lang="en-US" sz="1600" i="1">
                              <a:latin typeface="Cambria Math" panose="02040503050406030204" pitchFamily="18" charset="0"/>
                            </a:rPr>
                          </m:ctrlPr>
                        </m:sSubPr>
                        <m:e>
                          <m:r>
                            <a:rPr lang="en-US" sz="1600" b="1" i="1">
                              <a:latin typeface="Cambria Math" panose="02040503050406030204" pitchFamily="18" charset="0"/>
                            </a:rPr>
                            <m:t>𝒒</m:t>
                          </m:r>
                        </m:e>
                        <m:sub>
                          <m:r>
                            <a:rPr lang="en-US" sz="1600" b="1" i="1">
                              <a:latin typeface="Cambria Math" panose="02040503050406030204" pitchFamily="18" charset="0"/>
                            </a:rPr>
                            <m:t>𝒖𝒍𝒕</m:t>
                          </m:r>
                        </m:sub>
                      </m:sSub>
                      <m:r>
                        <a:rPr lang="en-US" sz="1600" b="1" i="1" smtClean="0">
                          <a:latin typeface="Cambria Math" panose="02040503050406030204" pitchFamily="18" charset="0"/>
                        </a:rPr>
                        <m:t>= </m:t>
                      </m:r>
                      <m:r>
                        <a:rPr lang="en-US" sz="1600" b="1" i="1">
                          <a:latin typeface="Cambria Math" panose="02040503050406030204" pitchFamily="18" charset="0"/>
                        </a:rPr>
                        <m:t>𝟎</m:t>
                      </m:r>
                      <m:r>
                        <a:rPr lang="en-US" sz="1600" b="1" i="1">
                          <a:latin typeface="Cambria Math" panose="02040503050406030204" pitchFamily="18" charset="0"/>
                        </a:rPr>
                        <m:t>.</m:t>
                      </m:r>
                      <m:r>
                        <a:rPr lang="en-US" sz="1600" b="1" i="1">
                          <a:latin typeface="Cambria Math" panose="02040503050406030204" pitchFamily="18" charset="0"/>
                        </a:rPr>
                        <m:t>𝟖𝟔𝟕</m:t>
                      </m:r>
                      <m:sSup>
                        <m:sSupPr>
                          <m:ctrlPr>
                            <a:rPr lang="en-US" sz="1600" b="1" i="1">
                              <a:latin typeface="Cambria Math" panose="02040503050406030204" pitchFamily="18" charset="0"/>
                            </a:rPr>
                          </m:ctrlPr>
                        </m:sSupPr>
                        <m:e>
                          <m:r>
                            <a:rPr lang="en-US" sz="1600" b="1" i="1">
                              <a:latin typeface="Cambria Math" panose="02040503050406030204" pitchFamily="18" charset="0"/>
                            </a:rPr>
                            <m:t>𝒄</m:t>
                          </m:r>
                        </m:e>
                        <m:sup>
                          <m:r>
                            <a:rPr lang="en-US" sz="1600" b="1" i="1">
                              <a:latin typeface="Cambria Math" panose="02040503050406030204" pitchFamily="18" charset="0"/>
                            </a:rPr>
                            <m:t>′</m:t>
                          </m:r>
                        </m:sup>
                      </m:sSup>
                      <m:sSubSup>
                        <m:sSubSupPr>
                          <m:ctrlPr>
                            <a:rPr lang="en-US" sz="1600" b="1" i="1">
                              <a:latin typeface="Cambria Math" panose="02040503050406030204" pitchFamily="18" charset="0"/>
                            </a:rPr>
                          </m:ctrlPr>
                        </m:sSubSupPr>
                        <m:e>
                          <m:r>
                            <a:rPr lang="en-US" sz="1600" b="1" i="1">
                              <a:latin typeface="Cambria Math" panose="02040503050406030204" pitchFamily="18" charset="0"/>
                            </a:rPr>
                            <m:t>𝑵</m:t>
                          </m:r>
                        </m:e>
                        <m:sub>
                          <m:r>
                            <a:rPr lang="en-US" sz="1600" b="1" i="1">
                              <a:latin typeface="Cambria Math" panose="02040503050406030204" pitchFamily="18" charset="0"/>
                            </a:rPr>
                            <m:t>𝒄</m:t>
                          </m:r>
                        </m:sub>
                        <m:sup>
                          <m:r>
                            <a:rPr lang="en-US" sz="1600" b="1" i="1">
                              <a:latin typeface="Cambria Math" panose="02040503050406030204" pitchFamily="18" charset="0"/>
                            </a:rPr>
                            <m:t>′</m:t>
                          </m:r>
                        </m:sup>
                      </m:sSubSup>
                      <m:r>
                        <a:rPr lang="en-US" sz="1600" b="1" i="1">
                          <a:latin typeface="Cambria Math" panose="02040503050406030204" pitchFamily="18" charset="0"/>
                        </a:rPr>
                        <m:t> + </m:t>
                      </m:r>
                      <m:r>
                        <a:rPr lang="en-US" sz="1600" b="1" i="1">
                          <a:latin typeface="Cambria Math" panose="02040503050406030204" pitchFamily="18" charset="0"/>
                        </a:rPr>
                        <m:t>𝒒</m:t>
                      </m:r>
                      <m:sSubSup>
                        <m:sSubSupPr>
                          <m:ctrlPr>
                            <a:rPr lang="en-US" sz="1600" b="1" i="1">
                              <a:latin typeface="Cambria Math" panose="02040503050406030204" pitchFamily="18" charset="0"/>
                            </a:rPr>
                          </m:ctrlPr>
                        </m:sSubSupPr>
                        <m:e>
                          <m:r>
                            <a:rPr lang="en-US" sz="1600" b="1" i="1">
                              <a:latin typeface="Cambria Math" panose="02040503050406030204" pitchFamily="18" charset="0"/>
                            </a:rPr>
                            <m:t>𝑵</m:t>
                          </m:r>
                        </m:e>
                        <m:sub>
                          <m:r>
                            <a:rPr lang="en-US" sz="1600" b="1" i="1">
                              <a:latin typeface="Cambria Math" panose="02040503050406030204" pitchFamily="18" charset="0"/>
                            </a:rPr>
                            <m:t>𝒒</m:t>
                          </m:r>
                        </m:sub>
                        <m:sup>
                          <m:r>
                            <a:rPr lang="en-US" sz="1600" b="1" i="1">
                              <a:latin typeface="Cambria Math" panose="02040503050406030204" pitchFamily="18" charset="0"/>
                            </a:rPr>
                            <m:t>′</m:t>
                          </m:r>
                        </m:sup>
                      </m:sSubSup>
                      <m:r>
                        <a:rPr lang="en-US" sz="1600" b="1" i="1">
                          <a:latin typeface="Cambria Math" panose="02040503050406030204" pitchFamily="18" charset="0"/>
                        </a:rPr>
                        <m:t>  + </m:t>
                      </m:r>
                      <m:r>
                        <a:rPr lang="en-US" sz="1600" b="1" i="1">
                          <a:latin typeface="Cambria Math" panose="02040503050406030204" pitchFamily="18" charset="0"/>
                        </a:rPr>
                        <m:t>𝟎</m:t>
                      </m:r>
                      <m:r>
                        <a:rPr lang="en-US" sz="1600" b="1" i="1">
                          <a:latin typeface="Cambria Math" panose="02040503050406030204" pitchFamily="18" charset="0"/>
                        </a:rPr>
                        <m:t>.</m:t>
                      </m:r>
                      <m:r>
                        <a:rPr lang="en-US" sz="1600" b="1" i="1">
                          <a:latin typeface="Cambria Math" panose="02040503050406030204" pitchFamily="18" charset="0"/>
                        </a:rPr>
                        <m:t>𝟑</m:t>
                      </m:r>
                      <m:r>
                        <a:rPr lang="en-US" sz="1600" b="1" i="1">
                          <a:latin typeface="Cambria Math" panose="02040503050406030204" pitchFamily="18" charset="0"/>
                        </a:rPr>
                        <m:t>𝜸</m:t>
                      </m:r>
                      <m:r>
                        <a:rPr lang="en-US" sz="1600" b="1" i="1">
                          <a:latin typeface="Cambria Math" panose="02040503050406030204" pitchFamily="18" charset="0"/>
                        </a:rPr>
                        <m:t>𝑩</m:t>
                      </m:r>
                      <m:sSubSup>
                        <m:sSubSupPr>
                          <m:ctrlPr>
                            <a:rPr lang="en-US" sz="1600" b="1" i="1">
                              <a:latin typeface="Cambria Math" panose="02040503050406030204" pitchFamily="18" charset="0"/>
                            </a:rPr>
                          </m:ctrlPr>
                        </m:sSubSupPr>
                        <m:e>
                          <m:r>
                            <a:rPr lang="en-US" sz="1600" b="1" i="1">
                              <a:latin typeface="Cambria Math" panose="02040503050406030204" pitchFamily="18" charset="0"/>
                            </a:rPr>
                            <m:t>𝑵</m:t>
                          </m:r>
                        </m:e>
                        <m:sub>
                          <m:r>
                            <a:rPr lang="en-US" sz="1600" b="1" i="1">
                              <a:latin typeface="Cambria Math" panose="02040503050406030204" pitchFamily="18" charset="0"/>
                            </a:rPr>
                            <m:t>𝜸</m:t>
                          </m:r>
                        </m:sub>
                        <m:sup>
                          <m:r>
                            <a:rPr lang="en-US" sz="1600" b="1" i="1">
                              <a:latin typeface="Cambria Math" panose="02040503050406030204" pitchFamily="18" charset="0"/>
                            </a:rPr>
                            <m:t>′</m:t>
                          </m:r>
                        </m:sup>
                      </m:sSubSup>
                      <m:r>
                        <m:rPr>
                          <m:nor/>
                        </m:rPr>
                        <a:rPr lang="en-US" sz="1600" b="0" i="0" smtClean="0"/>
                        <m:t>         </m:t>
                      </m:r>
                      <m:r>
                        <m:rPr>
                          <m:nor/>
                        </m:rPr>
                        <a:rPr lang="en-US" sz="1600" dirty="0"/>
                        <m:t>( </m:t>
                      </m:r>
                      <m:r>
                        <m:rPr>
                          <m:nor/>
                        </m:rPr>
                        <a:rPr lang="en-US" sz="1600" dirty="0"/>
                        <m:t>For</m:t>
                      </m:r>
                      <m:r>
                        <m:rPr>
                          <m:nor/>
                        </m:rPr>
                        <a:rPr lang="en-US" sz="1600" dirty="0"/>
                        <m:t> </m:t>
                      </m:r>
                      <m:r>
                        <m:rPr>
                          <m:nor/>
                        </m:rPr>
                        <a:rPr lang="en-US" sz="1600" dirty="0"/>
                        <m:t>circular</m:t>
                      </m:r>
                      <m:r>
                        <m:rPr>
                          <m:nor/>
                        </m:rPr>
                        <a:rPr lang="en-US" sz="1600" dirty="0"/>
                        <m:t> </m:t>
                      </m:r>
                      <m:r>
                        <m:rPr>
                          <m:nor/>
                        </m:rPr>
                        <a:rPr lang="en-US" sz="1600" dirty="0"/>
                        <m:t>footing</m:t>
                      </m:r>
                      <m:r>
                        <m:rPr>
                          <m:nor/>
                        </m:rPr>
                        <a:rPr lang="en-US" sz="1600" dirty="0"/>
                        <m:t>) </m:t>
                      </m:r>
                    </m:oMath>
                  </m:oMathPara>
                </a14:m>
                <a:endParaRPr lang="en-US" sz="1600" dirty="0" smtClean="0"/>
              </a:p>
              <a:p>
                <a:pPr indent="-57150">
                  <a:lnSpc>
                    <a:spcPct val="200000"/>
                  </a:lnSpc>
                  <a:buNone/>
                </a:pPr>
                <a14:m>
                  <m:oMath xmlns:m="http://schemas.openxmlformats.org/officeDocument/2006/math">
                    <m:sSubSup>
                      <m:sSubSupPr>
                        <m:ctrlPr>
                          <a:rPr lang="en-US" sz="1600" b="1" i="1">
                            <a:latin typeface="Cambria Math" panose="02040503050406030204" pitchFamily="18" charset="0"/>
                          </a:rPr>
                        </m:ctrlPr>
                      </m:sSubSupPr>
                      <m:e>
                        <m:r>
                          <a:rPr lang="en-US" sz="1600" b="1" i="1">
                            <a:latin typeface="Cambria Math" panose="02040503050406030204" pitchFamily="18" charset="0"/>
                          </a:rPr>
                          <m:t>𝑵</m:t>
                        </m:r>
                      </m:e>
                      <m:sub>
                        <m:r>
                          <a:rPr lang="en-US" sz="1600" b="1" i="1">
                            <a:latin typeface="Cambria Math" panose="02040503050406030204" pitchFamily="18" charset="0"/>
                          </a:rPr>
                          <m:t>𝒄</m:t>
                        </m:r>
                      </m:sub>
                      <m:sup>
                        <m:r>
                          <a:rPr lang="en-US" sz="1600" b="1" i="1">
                            <a:latin typeface="Cambria Math" panose="02040503050406030204" pitchFamily="18" charset="0"/>
                          </a:rPr>
                          <m:t>′</m:t>
                        </m:r>
                      </m:sup>
                    </m:sSubSup>
                  </m:oMath>
                </a14:m>
                <a:r>
                  <a:rPr lang="en-US" sz="1600" dirty="0"/>
                  <a:t>,</a:t>
                </a:r>
                <a14:m>
                  <m:oMath xmlns:m="http://schemas.openxmlformats.org/officeDocument/2006/math">
                    <m:r>
                      <a:rPr lang="en-US" sz="1600" i="1">
                        <a:latin typeface="Cambria Math" panose="02040503050406030204" pitchFamily="18" charset="0"/>
                      </a:rPr>
                      <m:t> </m:t>
                    </m:r>
                    <m:sSubSup>
                      <m:sSubSupPr>
                        <m:ctrlPr>
                          <a:rPr lang="en-US" sz="1600" b="1" i="1">
                            <a:latin typeface="Cambria Math" panose="02040503050406030204" pitchFamily="18" charset="0"/>
                          </a:rPr>
                        </m:ctrlPr>
                      </m:sSubSupPr>
                      <m:e>
                        <m:r>
                          <a:rPr lang="en-US" sz="1600" b="1" i="1">
                            <a:latin typeface="Cambria Math" panose="02040503050406030204" pitchFamily="18" charset="0"/>
                          </a:rPr>
                          <m:t>𝑵</m:t>
                        </m:r>
                      </m:e>
                      <m:sub>
                        <m:r>
                          <a:rPr lang="en-US" sz="1600" b="1" i="1">
                            <a:latin typeface="Cambria Math" panose="02040503050406030204" pitchFamily="18" charset="0"/>
                          </a:rPr>
                          <m:t>𝒒</m:t>
                        </m:r>
                      </m:sub>
                      <m:sup>
                        <m:r>
                          <a:rPr lang="en-US" sz="1600" b="1" i="1">
                            <a:latin typeface="Cambria Math" panose="02040503050406030204" pitchFamily="18" charset="0"/>
                          </a:rPr>
                          <m:t>′</m:t>
                        </m:r>
                      </m:sup>
                    </m:sSubSup>
                  </m:oMath>
                </a14:m>
                <a:r>
                  <a:rPr lang="en-US" sz="1600" dirty="0"/>
                  <a:t>, and </a:t>
                </a:r>
                <a14:m>
                  <m:oMath xmlns:m="http://schemas.openxmlformats.org/officeDocument/2006/math">
                    <m:sSubSup>
                      <m:sSubSupPr>
                        <m:ctrlPr>
                          <a:rPr lang="en-US" sz="1600" b="1" i="1">
                            <a:latin typeface="Cambria Math" panose="02040503050406030204" pitchFamily="18" charset="0"/>
                          </a:rPr>
                        </m:ctrlPr>
                      </m:sSubSupPr>
                      <m:e>
                        <m:r>
                          <a:rPr lang="en-US" sz="1600" b="1" i="1">
                            <a:latin typeface="Cambria Math" panose="02040503050406030204" pitchFamily="18" charset="0"/>
                          </a:rPr>
                          <m:t>𝑵</m:t>
                        </m:r>
                      </m:e>
                      <m:sub>
                        <m:r>
                          <a:rPr lang="en-US" sz="1600" b="1" i="1">
                            <a:latin typeface="Cambria Math" panose="02040503050406030204" pitchFamily="18" charset="0"/>
                          </a:rPr>
                          <m:t>𝜸</m:t>
                        </m:r>
                      </m:sub>
                      <m:sup>
                        <m:r>
                          <a:rPr lang="en-US" sz="1600" b="1" i="1">
                            <a:latin typeface="Cambria Math" panose="02040503050406030204" pitchFamily="18" charset="0"/>
                          </a:rPr>
                          <m:t>′</m:t>
                        </m:r>
                      </m:sup>
                    </m:sSubSup>
                  </m:oMath>
                </a14:m>
                <a:r>
                  <a:rPr lang="en-US" sz="1600" dirty="0"/>
                  <a:t> the modified bearing capacity factors, can be calculated by using the bearing capacity factor equations (for </a:t>
                </a:r>
                <a14:m>
                  <m:oMath xmlns:m="http://schemas.openxmlformats.org/officeDocument/2006/math">
                    <m:sSub>
                      <m:sSubPr>
                        <m:ctrlPr>
                          <a:rPr lang="en-US" sz="1600" b="1" i="1">
                            <a:latin typeface="Cambria Math" panose="02040503050406030204" pitchFamily="18" charset="0"/>
                          </a:rPr>
                        </m:ctrlPr>
                      </m:sSubPr>
                      <m:e>
                        <m:r>
                          <a:rPr lang="en-US" sz="1600" b="1" i="1">
                            <a:latin typeface="Cambria Math" panose="02040503050406030204" pitchFamily="18" charset="0"/>
                          </a:rPr>
                          <m:t>𝑵</m:t>
                        </m:r>
                      </m:e>
                      <m:sub>
                        <m:r>
                          <a:rPr lang="en-US" sz="1600" b="1" i="1">
                            <a:latin typeface="Cambria Math" panose="02040503050406030204" pitchFamily="18" charset="0"/>
                          </a:rPr>
                          <m:t>𝒄</m:t>
                        </m:r>
                      </m:sub>
                    </m:sSub>
                  </m:oMath>
                </a14:m>
                <a:r>
                  <a:rPr lang="en-US" sz="1600" dirty="0"/>
                  <a:t>, </a:t>
                </a:r>
                <a14:m>
                  <m:oMath xmlns:m="http://schemas.openxmlformats.org/officeDocument/2006/math">
                    <m:sSub>
                      <m:sSubPr>
                        <m:ctrlPr>
                          <a:rPr lang="en-US" sz="1600" b="1" i="1">
                            <a:latin typeface="Cambria Math" panose="02040503050406030204" pitchFamily="18" charset="0"/>
                          </a:rPr>
                        </m:ctrlPr>
                      </m:sSubPr>
                      <m:e>
                        <m:r>
                          <a:rPr lang="en-US" sz="1600" b="1" i="1">
                            <a:latin typeface="Cambria Math" panose="02040503050406030204" pitchFamily="18" charset="0"/>
                          </a:rPr>
                          <m:t>𝑵</m:t>
                        </m:r>
                      </m:e>
                      <m:sub>
                        <m:r>
                          <a:rPr lang="en-US" sz="1600" b="1" i="1">
                            <a:latin typeface="Cambria Math" panose="02040503050406030204" pitchFamily="18" charset="0"/>
                          </a:rPr>
                          <m:t>𝒒</m:t>
                        </m:r>
                      </m:sub>
                    </m:sSub>
                  </m:oMath>
                </a14:m>
                <a:r>
                  <a:rPr lang="en-US" sz="1600" dirty="0"/>
                  <a:t>, and </a:t>
                </a:r>
                <a14:m>
                  <m:oMath xmlns:m="http://schemas.openxmlformats.org/officeDocument/2006/math">
                    <m:sSub>
                      <m:sSubPr>
                        <m:ctrlPr>
                          <a:rPr lang="en-US" sz="1600" b="1" i="1">
                            <a:latin typeface="Cambria Math" panose="02040503050406030204" pitchFamily="18" charset="0"/>
                          </a:rPr>
                        </m:ctrlPr>
                      </m:sSubPr>
                      <m:e>
                        <m:r>
                          <a:rPr lang="en-US" sz="1600" b="1" i="1">
                            <a:latin typeface="Cambria Math" panose="02040503050406030204" pitchFamily="18" charset="0"/>
                          </a:rPr>
                          <m:t>𝑵</m:t>
                        </m:r>
                      </m:e>
                      <m:sub>
                        <m:r>
                          <a:rPr lang="en-US" sz="1600" b="1" i="1">
                            <a:latin typeface="Cambria Math" panose="02040503050406030204" pitchFamily="18" charset="0"/>
                          </a:rPr>
                          <m:t>𝜸</m:t>
                        </m:r>
                      </m:sub>
                    </m:sSub>
                  </m:oMath>
                </a14:m>
                <a:r>
                  <a:rPr lang="en-US" sz="1600" b="1" dirty="0"/>
                  <a:t> , respectively) </a:t>
                </a:r>
                <a:r>
                  <a:rPr lang="en-US" sz="1600" dirty="0"/>
                  <a:t>by replacing </a:t>
                </a:r>
                <a14:m>
                  <m:oMath xmlns:m="http://schemas.openxmlformats.org/officeDocument/2006/math">
                    <m:r>
                      <a:rPr lang="en-US"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rPr>
                      <m:t>   </m:t>
                    </m:r>
                    <m:r>
                      <m:rPr>
                        <m:sty m:val="p"/>
                      </m:rPr>
                      <a:rPr lang="en-US" sz="1600">
                        <a:latin typeface="Cambria Math" panose="02040503050406030204" pitchFamily="18" charset="0"/>
                      </a:rPr>
                      <m:t>by</m:t>
                    </m:r>
                    <m:r>
                      <a:rPr lang="en-US" sz="1600">
                        <a:latin typeface="Cambria Math" panose="02040503050406030204" pitchFamily="18" charset="0"/>
                      </a:rPr>
                      <m:t>  </m:t>
                    </m:r>
                    <m:acc>
                      <m:accPr>
                        <m:chr m:val="̅"/>
                        <m:ctrlPr>
                          <a:rPr lang="en-US" sz="1600" i="1">
                            <a:latin typeface="Cambria Math" panose="02040503050406030204" pitchFamily="18" charset="0"/>
                          </a:rPr>
                        </m:ctrlPr>
                      </m:accPr>
                      <m:e>
                        <m:r>
                          <a:rPr lang="en-US" sz="1600" i="1">
                            <a:latin typeface="Cambria Math" panose="02040503050406030204" pitchFamily="18" charset="0"/>
                            <a:ea typeface="Cambria Math" panose="02040503050406030204" pitchFamily="18" charset="0"/>
                          </a:rPr>
                          <m:t>∅</m:t>
                        </m:r>
                      </m:e>
                    </m:acc>
                  </m:oMath>
                </a14:m>
                <a:r>
                  <a:rPr lang="en-US" sz="1600" dirty="0"/>
                  <a:t/>
                </a:r>
                <a:endParaRPr lang="en-US" sz="1600" dirty="0" smtClean="0"/>
              </a:p>
              <a:p>
                <a:pPr indent="-57150">
                  <a:lnSpc>
                    <a:spcPct val="200000"/>
                  </a:lnSpc>
                  <a:buNone/>
                </a:pPr>
                <a14:m>
                  <m:oMathPara xmlns:m="http://schemas.openxmlformats.org/officeDocument/2006/math">
                    <m:oMathParaPr>
                      <m:jc m:val="center"/>
                    </m:oMathParaPr>
                    <m:oMath xmlns:m="http://schemas.openxmlformats.org/officeDocument/2006/math">
                      <m:acc>
                        <m:accPr>
                          <m:chr m:val="̅"/>
                          <m:ctrlPr>
                            <a:rPr lang="en-US" sz="1600" b="1" i="1">
                              <a:latin typeface="Cambria Math" panose="02040503050406030204" pitchFamily="18" charset="0"/>
                            </a:rPr>
                          </m:ctrlPr>
                        </m:accPr>
                        <m:e>
                          <m:r>
                            <a:rPr lang="en-US" sz="1600" b="1" i="1">
                              <a:latin typeface="Cambria Math" panose="02040503050406030204" pitchFamily="18" charset="0"/>
                              <a:ea typeface="Cambria Math" panose="02040503050406030204" pitchFamily="18" charset="0"/>
                            </a:rPr>
                            <m:t>∅</m:t>
                          </m:r>
                        </m:e>
                      </m:acc>
                      <m:r>
                        <a:rPr lang="en-US" sz="1600" b="1" i="0" smtClean="0">
                          <a:latin typeface="Cambria Math" panose="02040503050406030204" pitchFamily="18" charset="0"/>
                          <a:ea typeface="Cambria Math" panose="02040503050406030204" pitchFamily="18" charset="0"/>
                        </a:rPr>
                        <m:t> </m:t>
                      </m:r>
                      <m:r>
                        <a:rPr lang="en-US" sz="1600" b="1">
                          <a:latin typeface="Cambria Math" panose="02040503050406030204" pitchFamily="18" charset="0"/>
                        </a:rPr>
                        <m:t>=</m:t>
                      </m:r>
                      <m:func>
                        <m:funcPr>
                          <m:ctrlPr>
                            <a:rPr lang="en-US" sz="1600" b="1" i="1">
                              <a:latin typeface="Cambria Math" panose="02040503050406030204" pitchFamily="18" charset="0"/>
                            </a:rPr>
                          </m:ctrlPr>
                        </m:funcPr>
                        <m:fName>
                          <m:sSup>
                            <m:sSupPr>
                              <m:ctrlPr>
                                <a:rPr lang="en-US" sz="1600" b="1" i="1">
                                  <a:latin typeface="Cambria Math" panose="02040503050406030204" pitchFamily="18" charset="0"/>
                                </a:rPr>
                              </m:ctrlPr>
                            </m:sSupPr>
                            <m:e>
                              <m:r>
                                <a:rPr lang="en-US" sz="1600" b="1" i="1">
                                  <a:latin typeface="Cambria Math" panose="02040503050406030204" pitchFamily="18" charset="0"/>
                                </a:rPr>
                                <m:t>𝒕𝒂𝒏</m:t>
                              </m:r>
                            </m:e>
                            <m:sup>
                              <m:r>
                                <a:rPr lang="en-US" sz="1600" b="1" i="1">
                                  <a:latin typeface="Cambria Math" panose="02040503050406030204" pitchFamily="18" charset="0"/>
                                </a:rPr>
                                <m:t>−</m:t>
                              </m:r>
                              <m:r>
                                <a:rPr lang="en-US" sz="1600" b="1" i="1">
                                  <a:latin typeface="Cambria Math" panose="02040503050406030204" pitchFamily="18" charset="0"/>
                                </a:rPr>
                                <m:t>𝟏</m:t>
                              </m:r>
                            </m:sup>
                          </m:sSup>
                        </m:fName>
                        <m:e>
                          <m:d>
                            <m:dPr>
                              <m:ctrlPr>
                                <a:rPr lang="en-US" sz="1600" b="1" i="1">
                                  <a:latin typeface="Cambria Math" panose="02040503050406030204" pitchFamily="18" charset="0"/>
                                </a:rPr>
                              </m:ctrlPr>
                            </m:dPr>
                            <m:e>
                              <m:f>
                                <m:fPr>
                                  <m:ctrlPr>
                                    <a:rPr lang="en-US" sz="1600" b="1" i="1">
                                      <a:latin typeface="Cambria Math" panose="02040503050406030204" pitchFamily="18" charset="0"/>
                                    </a:rPr>
                                  </m:ctrlPr>
                                </m:fPr>
                                <m:num>
                                  <m:r>
                                    <a:rPr lang="en-US" sz="1600" b="1" i="1">
                                      <a:latin typeface="Cambria Math" panose="02040503050406030204" pitchFamily="18" charset="0"/>
                                    </a:rPr>
                                    <m:t>𝟐</m:t>
                                  </m:r>
                                </m:num>
                                <m:den>
                                  <m:r>
                                    <a:rPr lang="en-US" sz="1600" b="1" i="1">
                                      <a:latin typeface="Cambria Math" panose="02040503050406030204" pitchFamily="18" charset="0"/>
                                    </a:rPr>
                                    <m:t>𝟑</m:t>
                                  </m:r>
                                </m:den>
                              </m:f>
                              <m:func>
                                <m:funcPr>
                                  <m:ctrlPr>
                                    <a:rPr lang="en-US" sz="1600" b="1" i="1">
                                      <a:latin typeface="Cambria Math" panose="02040503050406030204" pitchFamily="18" charset="0"/>
                                    </a:rPr>
                                  </m:ctrlPr>
                                </m:funcPr>
                                <m:fName>
                                  <m:r>
                                    <a:rPr lang="en-US" sz="1600" b="1" i="1">
                                      <a:latin typeface="Cambria Math" panose="02040503050406030204" pitchFamily="18" charset="0"/>
                                    </a:rPr>
                                    <m:t>𝒕𝒂𝒏</m:t>
                                  </m:r>
                                </m:fName>
                                <m:e>
                                  <m:r>
                                    <a:rPr lang="en-US" sz="1600" b="1" i="1">
                                      <a:latin typeface="Cambria Math" panose="02040503050406030204" pitchFamily="18" charset="0"/>
                                      <a:ea typeface="Cambria Math" panose="02040503050406030204" pitchFamily="18" charset="0"/>
                                    </a:rPr>
                                    <m:t>∅</m:t>
                                  </m:r>
                                </m:e>
                              </m:func>
                            </m:e>
                          </m:d>
                          <m:r>
                            <a:rPr lang="en-US" sz="1600" b="1" i="1">
                              <a:latin typeface="Cambria Math" panose="02040503050406030204" pitchFamily="18" charset="0"/>
                            </a:rPr>
                            <m:t> </m:t>
                          </m:r>
                        </m:e>
                      </m:func>
                    </m:oMath>
                  </m:oMathPara>
                </a14:m>
                <a:endParaRPr lang="en-US" sz="1400" b="1" dirty="0"/>
              </a:p>
              <a:p>
                <a:pPr algn="just">
                  <a:buNone/>
                </a:pPr>
                <a:endParaRPr lang="en-US" sz="1400" b="1" i="1" dirty="0"/>
              </a:p>
              <a:p>
                <a:pPr algn="just">
                  <a:buNone/>
                </a:pPr>
                <a:endParaRPr lang="en-US" sz="1400" b="1" i="1" dirty="0"/>
              </a:p>
            </p:txBody>
          </p:sp>
        </mc:Choice>
        <mc:Fallback>
          <p:sp>
            <p:nvSpPr>
              <p:cNvPr id="4" name="Content Placeholder 3"/>
              <p:cNvSpPr>
                <a:spLocks noGrp="1" noRot="1" noChangeAspect="1" noMove="1" noResize="1" noEditPoints="1" noAdjustHandles="1" noChangeArrowheads="1" noChangeShapeType="1" noTextEdit="1"/>
              </p:cNvSpPr>
              <p:nvPr>
                <p:ph idx="1"/>
              </p:nvPr>
            </p:nvSpPr>
            <p:spPr>
              <a:xfrm>
                <a:off x="191480" y="1495057"/>
                <a:ext cx="6480720" cy="3600400"/>
              </a:xfrm>
              <a:blipFill>
                <a:blip r:embed="rId3"/>
                <a:stretch>
                  <a:fillRect b="-29949"/>
                </a:stretch>
              </a:blipFill>
            </p:spPr>
            <p:txBody>
              <a:bodyPr/>
              <a:lstStyle/>
              <a:p>
                <a:r>
                  <a:rPr lang="en-US">
                    <a:noFill/>
                  </a:rPr>
                  <a:t> </a:t>
                </a:r>
              </a:p>
            </p:txBody>
          </p:sp>
        </mc:Fallback>
      </mc:AlternateContent>
      <p:sp>
        <p:nvSpPr>
          <p:cNvPr id="3074"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6" name="Rectangle 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8"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 name="Rectangle 12"/>
          <p:cNvSpPr/>
          <p:nvPr/>
        </p:nvSpPr>
        <p:spPr>
          <a:xfrm>
            <a:off x="332656" y="515451"/>
            <a:ext cx="6336704" cy="1615827"/>
          </a:xfrm>
          <a:prstGeom prst="rect">
            <a:avLst/>
          </a:prstGeom>
        </p:spPr>
        <p:txBody>
          <a:bodyPr wrap="square">
            <a:spAutoFit/>
          </a:bodyPr>
          <a:lstStyle/>
          <a:p>
            <a:pPr algn="just">
              <a:lnSpc>
                <a:spcPct val="150000"/>
              </a:lnSpc>
            </a:pPr>
            <a:r>
              <a:rPr lang="en-US" dirty="0" smtClean="0"/>
              <a:t> For foundations that exhibit </a:t>
            </a:r>
            <a:r>
              <a:rPr lang="en-US" b="1" dirty="0" smtClean="0"/>
              <a:t>the local shear failure </a:t>
            </a:r>
            <a:r>
              <a:rPr lang="en-US" dirty="0" smtClean="0"/>
              <a:t>mode in soils, Terzaghi suggested that the following modifications to equations (3.1), (3.5) and (3.6)</a:t>
            </a:r>
          </a:p>
          <a:p>
            <a:pPr algn="just"/>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C5E5D5D-3688-4DA1-8977-872D4BA9C138}" type="slidenum">
              <a:rPr lang="en-GB" smtClean="0"/>
              <a:pPr/>
              <a:t>7</a:t>
            </a:fld>
            <a:endParaRPr lang="en-GB" dirty="0"/>
          </a:p>
        </p:txBody>
      </p:sp>
      <mc:AlternateContent xmlns:mc="http://schemas.openxmlformats.org/markup-compatibility/2006">
        <mc:Choice xmlns="" xmlns:a14="http://schemas.microsoft.com/office/drawing/2010/main" Requires="a14">
          <p:sp>
            <p:nvSpPr>
              <p:cNvPr id="6" name="Content Placeholder 5"/>
              <p:cNvSpPr>
                <a:spLocks noGrp="1"/>
              </p:cNvSpPr>
              <p:nvPr>
                <p:ph idx="1"/>
              </p:nvPr>
            </p:nvSpPr>
            <p:spPr>
              <a:xfrm>
                <a:off x="404664" y="323528"/>
                <a:ext cx="6336704" cy="8151606"/>
              </a:xfrm>
            </p:spPr>
            <p:txBody>
              <a:bodyPr>
                <a:normAutofit fontScale="85000" lnSpcReduction="10000"/>
              </a:bodyPr>
              <a:lstStyle/>
              <a:p>
                <a:pPr>
                  <a:buNone/>
                </a:pPr>
                <a:r>
                  <a:rPr lang="en-US" sz="2400" dirty="0" smtClean="0"/>
                  <a:t/>
                </a:r>
                <a:r>
                  <a:rPr lang="en-US" sz="2400" b="1" dirty="0" smtClean="0">
                    <a:solidFill>
                      <a:srgbClr val="FF0000"/>
                    </a:solidFill>
                  </a:rPr>
                  <a:t>Example 1</a:t>
                </a:r>
              </a:p>
              <a:p>
                <a:pPr marL="0" indent="0" algn="just">
                  <a:lnSpc>
                    <a:spcPct val="110000"/>
                  </a:lnSpc>
                  <a:buNone/>
                </a:pPr>
                <a:r>
                  <a:rPr lang="en-US" sz="1900" dirty="0" smtClean="0"/>
                  <a:t>A square foundation is 1.5 m x 1.5 m in plan. The soil supporting the foundation has a friction angle of  = 20° and c = 15.2 kN/m². The unit weight of the soil, </a:t>
                </a:r>
                <a14:m>
                  <m:oMath xmlns:m="http://schemas.openxmlformats.org/officeDocument/2006/math">
                    <m:r>
                      <a:rPr lang="en-US" sz="1900" i="1" smtClean="0">
                        <a:latin typeface="Cambria Math" panose="02040503050406030204" pitchFamily="18" charset="0"/>
                        <a:ea typeface="Cambria Math" panose="02040503050406030204" pitchFamily="18" charset="0"/>
                      </a:rPr>
                      <m:t>𝛾</m:t>
                    </m:r>
                  </m:oMath>
                </a14:m>
                <a:r>
                  <a:rPr lang="en-US" sz="1900" dirty="0" smtClean="0"/>
                  <a:t> = 17.8 kN/m</a:t>
                </a:r>
                <a:r>
                  <a:rPr lang="en-US" sz="1900" baseline="30000" dirty="0" smtClean="0"/>
                  <a:t>3</a:t>
                </a:r>
                <a:r>
                  <a:rPr lang="en-US" sz="1900" dirty="0" smtClean="0"/>
                  <a:t>. Assume that the depth of the foundation  is (1 m) and that general shear failure occurs in the soil. Compute the ultimate bearing capacity of the soil. Use Terzaghi’ Method.</a:t>
                </a:r>
              </a:p>
              <a:p>
                <a:pPr marL="0" indent="0" algn="just">
                  <a:lnSpc>
                    <a:spcPct val="110000"/>
                  </a:lnSpc>
                  <a:buNone/>
                </a:pPr>
                <a:endParaRPr lang="en-US" sz="1900" dirty="0" smtClean="0"/>
              </a:p>
              <a:p>
                <a:pPr>
                  <a:buNone/>
                </a:pPr>
                <a:r>
                  <a:rPr lang="en-US" sz="1900" b="1" u="sng" dirty="0">
                    <a:solidFill>
                      <a:srgbClr val="0070C0"/>
                    </a:solidFill>
                  </a:rPr>
                  <a:t>Solution:</a:t>
                </a:r>
              </a:p>
              <a:p>
                <a:pPr indent="-55563" algn="just">
                  <a:buNone/>
                </a:pPr>
                <a:r>
                  <a:rPr lang="en-US" sz="1900" dirty="0" smtClean="0"/>
                  <a:t> For square footing use</a:t>
                </a:r>
              </a:p>
              <a:p>
                <a:pPr indent="-55563" algn="just">
                  <a:buNone/>
                </a:pPr>
                <a:r>
                  <a:rPr lang="en-US" sz="2000" b="1" dirty="0" smtClean="0"/>
                  <a:t> q</a:t>
                </a:r>
                <a:r>
                  <a:rPr lang="en-US" sz="2000" b="1" baseline="-25000" dirty="0" smtClean="0"/>
                  <a:t>ult</a:t>
                </a:r>
                <a:r>
                  <a:rPr lang="en-US" sz="2000" b="1" dirty="0" smtClean="0"/>
                  <a:t> = 1.3cN</a:t>
                </a:r>
                <a:r>
                  <a:rPr lang="en-US" sz="2000" b="1" baseline="-25000" dirty="0" smtClean="0"/>
                  <a:t>c</a:t>
                </a:r>
                <a:r>
                  <a:rPr lang="en-US" sz="2000" b="1" dirty="0" smtClean="0"/>
                  <a:t>+ qN</a:t>
                </a:r>
                <a:r>
                  <a:rPr lang="en-US" sz="2000" b="1" baseline="-25000" dirty="0" smtClean="0"/>
                  <a:t>q</a:t>
                </a:r>
                <a:r>
                  <a:rPr lang="en-US" sz="2000" b="1" dirty="0" smtClean="0"/>
                  <a:t>+ 0.4</a:t>
                </a:r>
                <a:r>
                  <a:rPr lang="en-US" sz="2000" b="1" dirty="0" smtClean="0">
                    <a:latin typeface="GreekC"/>
                    <a:cs typeface="GreekC"/>
                  </a:rPr>
                  <a:t>g</a:t>
                </a:r>
                <a:r>
                  <a:rPr lang="en-US" sz="2000" b="1" dirty="0" smtClean="0"/>
                  <a:t>BN</a:t>
                </a:r>
                <a:r>
                  <a:rPr lang="en-US" sz="2000" b="1" baseline="-25000" dirty="0" smtClean="0">
                    <a:latin typeface="GreekC"/>
                    <a:cs typeface="GreekC"/>
                  </a:rPr>
                  <a:t>g</a:t>
                </a:r>
                <a:endParaRPr lang="en-US" sz="1900" dirty="0" smtClean="0"/>
              </a:p>
              <a:p>
                <a:pPr indent="-55563" algn="just">
                  <a:buNone/>
                </a:pPr>
                <a:r>
                  <a:rPr lang="en-US" sz="1900" dirty="0" smtClean="0"/>
                  <a:t/>
                </a:r>
                <a:r>
                  <a:rPr lang="en-US" sz="2000" dirty="0" smtClean="0"/>
                  <a:t>For </a:t>
                </a:r>
                <a:r>
                  <a:rPr lang="pl-PL" sz="2000" i="1" dirty="0" smtClean="0"/>
                  <a:t>Ø</a:t>
                </a:r>
                <a:r>
                  <a:rPr lang="en-US" sz="2000" i="1" dirty="0" smtClean="0"/>
                  <a:t>=</a:t>
                </a:r>
                <a:r>
                  <a:rPr lang="en-US" sz="2000" dirty="0" smtClean="0"/>
                  <a:t>20°  from table 3-1</a:t>
                </a:r>
              </a:p>
              <a:p>
                <a:pPr indent="-55563" algn="just">
                  <a:buNone/>
                </a:pPr>
                <a:r>
                  <a:rPr lang="en-US" sz="1900" dirty="0" smtClean="0"/>
                  <a:t>Nc </a:t>
                </a:r>
                <a:r>
                  <a:rPr lang="en-US" sz="1800" dirty="0" smtClean="0"/>
                  <a:t> =17.7               Nq   =7.40                 N</a:t>
                </a:r>
                <a:r>
                  <a:rPr lang="en-US" sz="1800" baseline="-25000" dirty="0" smtClean="0">
                    <a:latin typeface="GreekC"/>
                    <a:cs typeface="GreekC"/>
                  </a:rPr>
                  <a:t>g</a:t>
                </a:r>
                <a:r>
                  <a:rPr lang="en-US" sz="1800" dirty="0" smtClean="0"/>
                  <a:t>   =5</a:t>
                </a:r>
              </a:p>
              <a:p>
                <a:pPr indent="-55563" algn="just">
                  <a:buNone/>
                </a:pPr>
                <a:r>
                  <a:rPr lang="en-US" sz="1800" dirty="0" smtClean="0"/>
                  <a:t> q</a:t>
                </a:r>
                <a:r>
                  <a:rPr lang="en-US" sz="1800" baseline="-25000" dirty="0" smtClean="0"/>
                  <a:t>u</a:t>
                </a:r>
                <a:r>
                  <a:rPr lang="en-US" sz="1800" dirty="0" smtClean="0"/>
                  <a:t>=(1.3)(15.2)(17.69)+(1x17.8)(7.4)+(0.4)(17.8)(1.5)(5)</a:t>
                </a:r>
              </a:p>
              <a:p>
                <a:pPr indent="-55563" algn="just">
                  <a:buNone/>
                </a:pPr>
                <a:r>
                  <a:rPr lang="en-US" sz="1800" dirty="0" smtClean="0"/>
                  <a:t>       =349.55+131.72+53.4= </a:t>
                </a:r>
                <a:r>
                  <a:rPr lang="en-US" sz="1800" b="1" dirty="0" smtClean="0"/>
                  <a:t>534.67</a:t>
                </a:r>
                <a:r>
                  <a:rPr lang="en-US" sz="1800" dirty="0" smtClean="0"/>
                  <a:t/>
                </a:r>
                <a:r>
                  <a:rPr lang="en-US" sz="1800" dirty="0" err="1" smtClean="0"/>
                  <a:t>kN</a:t>
                </a:r>
                <a:r>
                  <a:rPr lang="en-US" sz="1800" dirty="0" smtClean="0"/>
                  <a:t>/m</a:t>
                </a:r>
                <a:r>
                  <a:rPr lang="en-US" sz="1800" baseline="30000" dirty="0" smtClean="0"/>
                  <a:t>2</a:t>
                </a:r>
                <a:r>
                  <a:rPr lang="en-US" sz="2100" dirty="0" smtClean="0">
                    <a:solidFill>
                      <a:srgbClr val="FF0000"/>
                    </a:solidFill>
                  </a:rPr>
                  <a:t/>
                </a:r>
              </a:p>
              <a:p>
                <a:pPr>
                  <a:buNone/>
                </a:pPr>
                <a:r>
                  <a:rPr lang="en-US" sz="2400" b="1" dirty="0">
                    <a:solidFill>
                      <a:srgbClr val="FF0000"/>
                    </a:solidFill>
                  </a:rPr>
                  <a:t>Example 2</a:t>
                </a:r>
              </a:p>
              <a:p>
                <a:pPr marL="0" indent="0" algn="just">
                  <a:lnSpc>
                    <a:spcPct val="120000"/>
                  </a:lnSpc>
                  <a:buNone/>
                </a:pPr>
                <a:r>
                  <a:rPr lang="en-US" sz="1800" dirty="0" smtClean="0"/>
                  <a:t/>
                </a:r>
                <a:r>
                  <a:rPr lang="en-US" sz="1900" dirty="0" smtClean="0"/>
                  <a:t>A </a:t>
                </a:r>
                <a:r>
                  <a:rPr lang="en-US" sz="1900" dirty="0"/>
                  <a:t>circular foundation with  2m diameter. The soil supporting the foundation has </a:t>
                </a:r>
                <a:r>
                  <a:rPr lang="pl-PL" sz="1900" dirty="0"/>
                  <a:t>Ø </a:t>
                </a:r>
                <a:r>
                  <a:rPr lang="en-US" sz="1900" dirty="0"/>
                  <a:t>= 20° and c = 25 kN/m². The unit weight of the soil, </a:t>
                </a:r>
                <a14:m>
                  <m:oMath xmlns:m="http://schemas.openxmlformats.org/officeDocument/2006/math">
                    <m:r>
                      <a:rPr lang="en-US" sz="1900" i="1">
                        <a:latin typeface="Cambria Math" panose="02040503050406030204" pitchFamily="18" charset="0"/>
                        <a:ea typeface="Cambria Math" panose="02040503050406030204" pitchFamily="18" charset="0"/>
                      </a:rPr>
                      <m:t>𝛾</m:t>
                    </m:r>
                    <m:r>
                      <a:rPr lang="en-US" sz="1900" b="0" i="1" smtClean="0">
                        <a:latin typeface="Cambria Math" panose="02040503050406030204" pitchFamily="18" charset="0"/>
                        <a:ea typeface="Cambria Math" panose="02040503050406030204" pitchFamily="18" charset="0"/>
                      </a:rPr>
                      <m:t>=18 </m:t>
                    </m:r>
                    <m:r>
                      <a:rPr lang="en-US" sz="1900" b="0" i="1" smtClean="0">
                        <a:latin typeface="Cambria Math" panose="02040503050406030204" pitchFamily="18" charset="0"/>
                        <a:ea typeface="Cambria Math" panose="02040503050406030204" pitchFamily="18" charset="0"/>
                      </a:rPr>
                      <m:t>𝑘𝑁</m:t>
                    </m:r>
                    <m:r>
                      <a:rPr lang="en-US" sz="1900" b="0" i="1" smtClean="0">
                        <a:latin typeface="Cambria Math" panose="02040503050406030204" pitchFamily="18" charset="0"/>
                        <a:ea typeface="Cambria Math" panose="02040503050406030204" pitchFamily="18" charset="0"/>
                      </a:rPr>
                      <m:t>/</m:t>
                    </m:r>
                    <m:sSup>
                      <m:sSupPr>
                        <m:ctrlPr>
                          <a:rPr lang="en-US" sz="1900" b="0" i="1" smtClean="0">
                            <a:latin typeface="Cambria Math" panose="02040503050406030204" pitchFamily="18" charset="0"/>
                            <a:ea typeface="Cambria Math" panose="02040503050406030204" pitchFamily="18" charset="0"/>
                          </a:rPr>
                        </m:ctrlPr>
                      </m:sSupPr>
                      <m:e>
                        <m:r>
                          <a:rPr lang="en-US" sz="1900" b="0" i="1" smtClean="0">
                            <a:latin typeface="Cambria Math" panose="02040503050406030204" pitchFamily="18" charset="0"/>
                            <a:ea typeface="Cambria Math" panose="02040503050406030204" pitchFamily="18" charset="0"/>
                          </a:rPr>
                          <m:t>𝑚</m:t>
                        </m:r>
                      </m:e>
                      <m:sup>
                        <m:r>
                          <a:rPr lang="en-US" sz="1900" b="0" i="1" smtClean="0">
                            <a:latin typeface="Cambria Math" panose="02040503050406030204" pitchFamily="18" charset="0"/>
                            <a:ea typeface="Cambria Math" panose="02040503050406030204" pitchFamily="18" charset="0"/>
                          </a:rPr>
                          <m:t>3</m:t>
                        </m:r>
                      </m:sup>
                    </m:sSup>
                  </m:oMath>
                </a14:m>
                <a:r>
                  <a:rPr lang="en-US" sz="1900" dirty="0" smtClean="0"/>
                  <a:t>. </a:t>
                </a:r>
                <a:r>
                  <a:rPr lang="en-US" sz="1900" dirty="0"/>
                  <a:t>Assume that the depth of the foundation  is (1 m) and that local shear failure occurs in the soil. Compute the ultimate bearing capacity of the soil. Use Terzaghi’ Method.</a:t>
                </a:r>
                <a:r>
                  <a:rPr lang="en-GB" sz="1900" dirty="0"/>
                  <a:t/>
                </a:r>
                <a:endParaRPr lang="en-GB" sz="1900" dirty="0" smtClean="0"/>
              </a:p>
              <a:p>
                <a:pPr marL="0" indent="0" algn="just">
                  <a:lnSpc>
                    <a:spcPct val="120000"/>
                  </a:lnSpc>
                  <a:buNone/>
                </a:pPr>
                <a:r>
                  <a:rPr lang="en-US" sz="1900" b="1" u="sng" dirty="0">
                    <a:solidFill>
                      <a:srgbClr val="0070C0"/>
                    </a:solidFill>
                  </a:rPr>
                  <a:t>Solution:</a:t>
                </a:r>
              </a:p>
              <a:p>
                <a:pPr algn="just">
                  <a:buNone/>
                </a:pPr>
                <a:r>
                  <a:rPr lang="en-GB" sz="1800" dirty="0" smtClean="0"/>
                  <a:t>       For circular footing (local shear failure) </a:t>
                </a:r>
              </a:p>
              <a:p>
                <a:pPr algn="just">
                  <a:buNone/>
                </a:pPr>
                <a:r>
                  <a:rPr lang="en-US" sz="1800" b="1" dirty="0" smtClean="0"/>
                  <a:t>      q</a:t>
                </a:r>
                <a:r>
                  <a:rPr lang="en-US" sz="1800" b="1" baseline="-25000" dirty="0" smtClean="0"/>
                  <a:t>ult</a:t>
                </a:r>
                <a:r>
                  <a:rPr lang="en-US" sz="1800" b="1" dirty="0" smtClean="0"/>
                  <a:t> = 0.867cN</a:t>
                </a:r>
                <a:r>
                  <a:rPr lang="en-US" sz="1800" b="1" baseline="-25000" dirty="0" smtClean="0"/>
                  <a:t>c</a:t>
                </a:r>
                <a:r>
                  <a:rPr lang="en-US" sz="1800" b="1" dirty="0" smtClean="0"/>
                  <a:t>+ qN</a:t>
                </a:r>
                <a:r>
                  <a:rPr lang="en-US" sz="1800" b="1" baseline="-25000" dirty="0" smtClean="0"/>
                  <a:t>q</a:t>
                </a:r>
                <a:r>
                  <a:rPr lang="en-US" sz="1800" b="1" dirty="0" smtClean="0"/>
                  <a:t>+ 0.3</a:t>
                </a:r>
                <a:r>
                  <a:rPr lang="en-US" sz="1800" b="1" dirty="0" smtClean="0">
                    <a:latin typeface="GreekC"/>
                    <a:cs typeface="GreekC"/>
                  </a:rPr>
                  <a:t>g</a:t>
                </a:r>
                <a:r>
                  <a:rPr lang="en-US" sz="1800" b="1" dirty="0" smtClean="0"/>
                  <a:t> BN</a:t>
                </a:r>
                <a:r>
                  <a:rPr lang="en-US" sz="1800" b="1" baseline="-25000" dirty="0" smtClean="0">
                    <a:latin typeface="GreekC"/>
                    <a:cs typeface="GreekC"/>
                  </a:rPr>
                  <a:t>g</a:t>
                </a:r>
                <a:endParaRPr lang="en-GB" sz="1800" dirty="0" smtClean="0"/>
              </a:p>
              <a:p>
                <a:pPr algn="just">
                  <a:buNone/>
                </a:pPr>
                <a:r>
                  <a:rPr lang="en-GB" sz="1800" dirty="0" smtClean="0"/>
                  <a:t>     For </a:t>
                </a:r>
                <a:r>
                  <a:rPr lang="pl-PL" sz="1800" i="1" dirty="0" smtClean="0"/>
                  <a:t>Ø </a:t>
                </a:r>
                <a:r>
                  <a:rPr lang="en-US" sz="1800" dirty="0" smtClean="0"/>
                  <a:t>= 20° </a:t>
                </a:r>
              </a:p>
              <a:p>
                <a:pPr algn="just">
                  <a:buNone/>
                </a:pPr>
                <a14:m>
                  <m:oMath xmlns:m="http://schemas.openxmlformats.org/officeDocument/2006/math">
                    <m:acc>
                      <m:accPr>
                        <m:chr m:val="̅"/>
                        <m:ctrlPr>
                          <a:rPr lang="en-US" sz="1800" b="1" i="1">
                            <a:latin typeface="Cambria Math" panose="02040503050406030204" pitchFamily="18" charset="0"/>
                          </a:rPr>
                        </m:ctrlPr>
                      </m:accPr>
                      <m:e>
                        <m:r>
                          <a:rPr lang="en-US" sz="1800" b="1" i="1">
                            <a:latin typeface="Cambria Math" panose="02040503050406030204" pitchFamily="18" charset="0"/>
                            <a:ea typeface="Cambria Math" panose="02040503050406030204" pitchFamily="18" charset="0"/>
                          </a:rPr>
                          <m:t>∅</m:t>
                        </m:r>
                      </m:e>
                    </m:acc>
                    <m:r>
                      <a:rPr lang="en-US" sz="1800" b="1">
                        <a:latin typeface="Cambria Math" panose="02040503050406030204" pitchFamily="18" charset="0"/>
                        <a:ea typeface="Cambria Math" panose="02040503050406030204" pitchFamily="18" charset="0"/>
                      </a:rPr>
                      <m:t> </m:t>
                    </m:r>
                    <m:r>
                      <a:rPr lang="en-US" sz="1800" b="1">
                        <a:latin typeface="Cambria Math" panose="02040503050406030204" pitchFamily="18" charset="0"/>
                      </a:rPr>
                      <m:t>=</m:t>
                    </m:r>
                    <m:func>
                      <m:funcPr>
                        <m:ctrlPr>
                          <a:rPr lang="en-US" sz="1800" b="1" i="1">
                            <a:latin typeface="Cambria Math" panose="02040503050406030204" pitchFamily="18" charset="0"/>
                          </a:rPr>
                        </m:ctrlPr>
                      </m:funcPr>
                      <m:fName>
                        <m:sSup>
                          <m:sSupPr>
                            <m:ctrlPr>
                              <a:rPr lang="en-US" sz="1800" b="1" i="1">
                                <a:latin typeface="Cambria Math" panose="02040503050406030204" pitchFamily="18" charset="0"/>
                              </a:rPr>
                            </m:ctrlPr>
                          </m:sSupPr>
                          <m:e>
                            <m:r>
                              <a:rPr lang="en-US" sz="1800" b="1" i="1">
                                <a:latin typeface="Cambria Math" panose="02040503050406030204" pitchFamily="18" charset="0"/>
                              </a:rPr>
                              <m:t>𝒕𝒂𝒏</m:t>
                            </m:r>
                          </m:e>
                          <m:sup>
                            <m:r>
                              <a:rPr lang="en-US" sz="1800" b="1" i="1">
                                <a:latin typeface="Cambria Math" panose="02040503050406030204" pitchFamily="18" charset="0"/>
                              </a:rPr>
                              <m:t>−</m:t>
                            </m:r>
                            <m:r>
                              <a:rPr lang="en-US" sz="1800" b="1" i="1">
                                <a:latin typeface="Cambria Math" panose="02040503050406030204" pitchFamily="18" charset="0"/>
                              </a:rPr>
                              <m:t>𝟏</m:t>
                            </m:r>
                          </m:sup>
                        </m:sSup>
                      </m:fName>
                      <m:e>
                        <m:d>
                          <m:dPr>
                            <m:ctrlPr>
                              <a:rPr lang="en-US" sz="1800" b="1" i="1">
                                <a:latin typeface="Cambria Math" panose="02040503050406030204" pitchFamily="18" charset="0"/>
                              </a:rPr>
                            </m:ctrlPr>
                          </m:dPr>
                          <m:e>
                            <m:f>
                              <m:fPr>
                                <m:ctrlPr>
                                  <a:rPr lang="en-US" sz="1800" b="1" i="1">
                                    <a:latin typeface="Cambria Math" panose="02040503050406030204" pitchFamily="18" charset="0"/>
                                  </a:rPr>
                                </m:ctrlPr>
                              </m:fPr>
                              <m:num>
                                <m:r>
                                  <a:rPr lang="en-US" sz="1800" b="1" i="1">
                                    <a:latin typeface="Cambria Math" panose="02040503050406030204" pitchFamily="18" charset="0"/>
                                  </a:rPr>
                                  <m:t>𝟐</m:t>
                                </m:r>
                              </m:num>
                              <m:den>
                                <m:r>
                                  <a:rPr lang="en-US" sz="1800" b="1" i="1">
                                    <a:latin typeface="Cambria Math" panose="02040503050406030204" pitchFamily="18" charset="0"/>
                                  </a:rPr>
                                  <m:t>𝟑</m:t>
                                </m:r>
                              </m:den>
                            </m:f>
                            <m:func>
                              <m:funcPr>
                                <m:ctrlPr>
                                  <a:rPr lang="en-US" sz="1800" b="1" i="1">
                                    <a:latin typeface="Cambria Math" panose="02040503050406030204" pitchFamily="18" charset="0"/>
                                  </a:rPr>
                                </m:ctrlPr>
                              </m:funcPr>
                              <m:fName>
                                <m:r>
                                  <a:rPr lang="en-US" sz="1800" b="1" i="1">
                                    <a:latin typeface="Cambria Math" panose="02040503050406030204" pitchFamily="18" charset="0"/>
                                  </a:rPr>
                                  <m:t>𝒕𝒂𝒏</m:t>
                                </m:r>
                              </m:fName>
                              <m:e>
                                <m:r>
                                  <a:rPr lang="en-US" sz="1800" b="1" i="1">
                                    <a:latin typeface="Cambria Math" panose="02040503050406030204" pitchFamily="18" charset="0"/>
                                    <a:ea typeface="Cambria Math" panose="02040503050406030204" pitchFamily="18" charset="0"/>
                                  </a:rPr>
                                  <m:t>∅</m:t>
                                </m:r>
                              </m:e>
                            </m:func>
                          </m:e>
                        </m:d>
                        <m:r>
                          <a:rPr lang="en-US" sz="1800" b="1" i="1" smtClean="0">
                            <a:latin typeface="Cambria Math" panose="02040503050406030204" pitchFamily="18" charset="0"/>
                          </a:rPr>
                          <m:t>=</m:t>
                        </m:r>
                        <m:sSup>
                          <m:sSupPr>
                            <m:ctrlPr>
                              <a:rPr lang="en-US" sz="1800" b="1" i="1" smtClean="0">
                                <a:latin typeface="Cambria Math" panose="02040503050406030204" pitchFamily="18" charset="0"/>
                              </a:rPr>
                            </m:ctrlPr>
                          </m:sSupPr>
                          <m:e>
                            <m:r>
                              <a:rPr lang="en-US" sz="1800" b="1" i="1" smtClean="0">
                                <a:latin typeface="Cambria Math" panose="02040503050406030204" pitchFamily="18" charset="0"/>
                              </a:rPr>
                              <m:t>𝟏𝟑</m:t>
                            </m:r>
                            <m:r>
                              <a:rPr lang="en-US" sz="1800" b="1" i="1" smtClean="0">
                                <a:latin typeface="Cambria Math" panose="02040503050406030204" pitchFamily="18" charset="0"/>
                              </a:rPr>
                              <m:t>.</m:t>
                            </m:r>
                            <m:r>
                              <a:rPr lang="en-US" sz="1800" b="1" i="1" smtClean="0">
                                <a:latin typeface="Cambria Math" panose="02040503050406030204" pitchFamily="18" charset="0"/>
                              </a:rPr>
                              <m:t>𝟔𝟒</m:t>
                            </m:r>
                          </m:e>
                          <m:sup>
                            <m:r>
                              <a:rPr lang="en-US" sz="1800" b="1" i="1" smtClean="0">
                                <a:latin typeface="Cambria Math" panose="02040503050406030204" pitchFamily="18" charset="0"/>
                                <a:ea typeface="Cambria Math" panose="02040503050406030204" pitchFamily="18" charset="0"/>
                              </a:rPr>
                              <m:t>°</m:t>
                            </m:r>
                          </m:sup>
                        </m:sSup>
                      </m:e>
                    </m:func>
                  </m:oMath>
                </a14:m>
                <a:r>
                  <a:rPr lang="en-US" sz="1800" dirty="0" smtClean="0"/>
                  <a:t/>
                </a:r>
              </a:p>
              <a:p>
                <a:pPr algn="just">
                  <a:buNone/>
                </a:pPr>
                <a:r>
                  <a:rPr lang="en-GB" sz="1800" dirty="0" smtClean="0"/>
                  <a:t>       N</a:t>
                </a:r>
                <a:r>
                  <a:rPr lang="en-GB" sz="1800" baseline="-25000" dirty="0" smtClean="0"/>
                  <a:t>c</a:t>
                </a:r>
                <a:r>
                  <a:rPr lang="en-GB" sz="1800" dirty="0" smtClean="0"/>
                  <a:t>=11.85    N</a:t>
                </a:r>
                <a:r>
                  <a:rPr lang="en-GB" sz="1800" baseline="-25000" dirty="0" smtClean="0"/>
                  <a:t>q</a:t>
                </a:r>
                <a:r>
                  <a:rPr lang="en-GB" sz="1800" dirty="0" smtClean="0"/>
                  <a:t>=3.88  </a:t>
                </a:r>
                <a:r>
                  <a:rPr lang="en-GB" sz="1800" baseline="-25000" dirty="0" smtClean="0"/>
                  <a:t/>
                </a:r>
                <a:r>
                  <a:rPr lang="en-GB" sz="1800" dirty="0" smtClean="0"/>
                  <a:t> N</a:t>
                </a:r>
                <a:r>
                  <a:rPr lang="en-GB" sz="1800" baseline="-25000" dirty="0" smtClean="0">
                    <a:sym typeface="Symbol"/>
                  </a:rPr>
                  <a:t></a:t>
                </a:r>
                <a:r>
                  <a:rPr lang="en-GB" sz="1800" dirty="0" smtClean="0">
                    <a:sym typeface="Symbol"/>
                  </a:rPr>
                  <a:t>=</a:t>
                </a:r>
                <a:r>
                  <a:rPr lang="en-GB" sz="1800" baseline="-25000" dirty="0" smtClean="0"/>
                  <a:t/>
                </a:r>
                <a:r>
                  <a:rPr lang="en-GB" sz="1800" dirty="0" smtClean="0"/>
                  <a:t>2.13</a:t>
                </a:r>
              </a:p>
              <a:p>
                <a:pPr algn="just">
                  <a:buNone/>
                </a:pPr>
                <a:r>
                  <a:rPr lang="en-GB" sz="1800" dirty="0" smtClean="0"/>
                  <a:t/>
                </a:r>
                <a:r>
                  <a:rPr lang="en-GB" sz="1800" dirty="0" err="1" smtClean="0"/>
                  <a:t>q</a:t>
                </a:r>
                <a:r>
                  <a:rPr lang="en-GB" sz="1800" baseline="-25000" dirty="0" err="1" smtClean="0"/>
                  <a:t>u</a:t>
                </a:r>
                <a:r>
                  <a:rPr lang="en-GB" sz="1800" dirty="0" smtClean="0"/>
                  <a:t>= 0.867(25)(11.85)+(1x18)(3.88)+0.3(18)(2)(2.13)</a:t>
                </a:r>
              </a:p>
              <a:p>
                <a:pPr algn="just">
                  <a:buNone/>
                </a:pPr>
                <a:r>
                  <a:rPr lang="en-GB" sz="1800" dirty="0" smtClean="0"/>
                  <a:t>           = 256.8+69.8+23</a:t>
                </a:r>
              </a:p>
              <a:p>
                <a:pPr algn="just">
                  <a:buNone/>
                </a:pPr>
                <a:r>
                  <a:rPr lang="en-GB" sz="1800" dirty="0" smtClean="0"/>
                  <a:t>           =349.6 </a:t>
                </a:r>
                <a:r>
                  <a:rPr lang="en-GB" sz="1800" dirty="0" err="1" smtClean="0"/>
                  <a:t>kPa</a:t>
                </a:r>
                <a:endParaRPr lang="en-US" sz="1800" baseline="30000" dirty="0" smtClean="0"/>
              </a:p>
            </p:txBody>
          </p:sp>
        </mc:Choice>
        <mc:Fallback>
          <p:sp>
            <p:nvSpPr>
              <p:cNvPr id="6" name="Content Placeholder 5"/>
              <p:cNvSpPr>
                <a:spLocks noGrp="1" noRot="1" noChangeAspect="1" noMove="1" noResize="1" noEditPoints="1" noAdjustHandles="1" noChangeArrowheads="1" noChangeShapeType="1" noTextEdit="1"/>
              </p:cNvSpPr>
              <p:nvPr>
                <p:ph idx="1"/>
              </p:nvPr>
            </p:nvSpPr>
            <p:spPr>
              <a:xfrm>
                <a:off x="404664" y="323528"/>
                <a:ext cx="6336704" cy="8151606"/>
              </a:xfrm>
              <a:blipFill>
                <a:blip r:embed="rId2"/>
                <a:stretch>
                  <a:fillRect l="-962" t="-748" r="-481"/>
                </a:stretch>
              </a:blipFill>
            </p:spPr>
            <p:txBody>
              <a:bodyPr/>
              <a:lstStyle/>
              <a:p>
                <a:r>
                  <a:rPr lang="en-US">
                    <a:noFill/>
                  </a:rPr>
                  <a:t> </a:t>
                </a:r>
              </a:p>
            </p:txBody>
          </p:sp>
        </mc:Fallback>
      </mc:AlternateContent>
      <p:sp>
        <p:nvSpPr>
          <p:cNvPr id="1026"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8" name="Rectangle 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42" name="Rectangle 1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44" name="Rectangle 2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46" name="Rectangle 2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48" name="Rectangle 24"/>
          <p:cNvSpPr>
            <a:spLocks noChangeArrowheads="1"/>
          </p:cNvSpPr>
          <p:nvPr/>
        </p:nvSpPr>
        <p:spPr bwMode="auto">
          <a:xfrm>
            <a:off x="0" y="1201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49" name="Rectangle 25"/>
          <p:cNvSpPr>
            <a:spLocks noChangeArrowheads="1"/>
          </p:cNvSpPr>
          <p:nvPr/>
        </p:nvSpPr>
        <p:spPr bwMode="auto">
          <a:xfrm>
            <a:off x="0" y="11615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1" name="Rectangle 27"/>
          <p:cNvSpPr>
            <a:spLocks noChangeArrowheads="1"/>
          </p:cNvSpPr>
          <p:nvPr/>
        </p:nvSpPr>
        <p:spPr bwMode="auto">
          <a:xfrm>
            <a:off x="0" y="1201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52" name="Rectangle 28"/>
          <p:cNvSpPr>
            <a:spLocks noChangeArrowheads="1"/>
          </p:cNvSpPr>
          <p:nvPr/>
        </p:nvSpPr>
        <p:spPr bwMode="auto">
          <a:xfrm>
            <a:off x="0" y="11615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4" name="Rectangle 3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a14="http://schemas.microsoft.com/office/drawing/2010/main" Requires="a14">
          <p:sp>
            <p:nvSpPr>
              <p:cNvPr id="3" name="Content Placeholder 2"/>
              <p:cNvSpPr>
                <a:spLocks noGrp="1"/>
              </p:cNvSpPr>
              <p:nvPr>
                <p:ph idx="1"/>
              </p:nvPr>
            </p:nvSpPr>
            <p:spPr>
              <a:xfrm>
                <a:off x="342900" y="443541"/>
                <a:ext cx="6172200" cy="8160907"/>
              </a:xfrm>
            </p:spPr>
            <p:txBody>
              <a:bodyPr>
                <a:normAutofit lnSpcReduction="10000"/>
              </a:bodyPr>
              <a:lstStyle/>
              <a:p>
                <a:pPr algn="just">
                  <a:buNone/>
                </a:pPr>
                <a:r>
                  <a:rPr lang="en-GB" sz="2000" b="1" dirty="0" smtClean="0">
                    <a:solidFill>
                      <a:srgbClr val="FF0000"/>
                    </a:solidFill>
                  </a:rPr>
                  <a:t>Allowable Bearing Capacity q</a:t>
                </a:r>
                <a:r>
                  <a:rPr lang="en-GB" sz="2000" b="1" baseline="-25000" dirty="0" smtClean="0">
                    <a:solidFill>
                      <a:srgbClr val="FF0000"/>
                    </a:solidFill>
                  </a:rPr>
                  <a:t>all </a:t>
                </a:r>
                <a:r>
                  <a:rPr lang="en-GB" sz="2000" b="1" dirty="0" smtClean="0"/>
                  <a:t>:</a:t>
                </a:r>
                <a:r>
                  <a:rPr lang="en-US" sz="2000" b="1" dirty="0" smtClean="0"/>
                  <a:t/>
                </a:r>
              </a:p>
              <a:p>
                <a:pPr algn="just">
                  <a:lnSpc>
                    <a:spcPct val="150000"/>
                  </a:lnSpc>
                  <a:buNone/>
                </a:pPr>
                <a:r>
                  <a:rPr lang="en-GB" sz="1800" dirty="0" smtClean="0"/>
                  <a:t>      q</a:t>
                </a:r>
                <a:r>
                  <a:rPr lang="en-GB" sz="1800" baseline="-25000" dirty="0" smtClean="0"/>
                  <a:t>all</a:t>
                </a:r>
                <a:r>
                  <a:rPr lang="en-GB" sz="1800" dirty="0" smtClean="0"/>
                  <a:t> is the permissible  soil pressure which keeps the footing safe against shear failure</a:t>
                </a:r>
                <a:endParaRPr lang="en-US" sz="1800" dirty="0" smtClean="0"/>
              </a:p>
              <a:p>
                <a:pPr algn="just">
                  <a:lnSpc>
                    <a:spcPct val="150000"/>
                  </a:lnSpc>
                  <a:buNone/>
                </a:pPr>
                <a14:m>
                  <m:oMathPara xmlns:m="http://schemas.openxmlformats.org/officeDocument/2006/math">
                    <m:oMathParaPr>
                      <m:jc m:val="centerGroup"/>
                    </m:oMathParaPr>
                    <m:oMath xmlns:m="http://schemas.openxmlformats.org/officeDocument/2006/math">
                      <m:sSub>
                        <m:sSubPr>
                          <m:ctrlPr>
                            <a:rPr lang="en-US" sz="2400" i="1"/>
                          </m:ctrlPr>
                        </m:sSubPr>
                        <m:e>
                          <m:r>
                            <a:rPr lang="en-US" sz="2400" b="1" i="1"/>
                            <m:t>𝒒</m:t>
                          </m:r>
                        </m:e>
                        <m:sub>
                          <m:r>
                            <a:rPr lang="en-US" sz="2400" b="1" i="1"/>
                            <m:t>𝒂𝒍𝒍</m:t>
                          </m:r>
                        </m:sub>
                      </m:sSub>
                      <m:r>
                        <a:rPr lang="en-US" sz="2400"/>
                        <m:t>=</m:t>
                      </m:r>
                      <m:f>
                        <m:fPr>
                          <m:ctrlPr>
                            <a:rPr lang="en-US" sz="2400" i="1"/>
                          </m:ctrlPr>
                        </m:fPr>
                        <m:num>
                          <m:sSub>
                            <m:sSubPr>
                              <m:ctrlPr>
                                <a:rPr lang="en-US" sz="2400" i="1"/>
                              </m:ctrlPr>
                            </m:sSubPr>
                            <m:e>
                              <m:r>
                                <a:rPr lang="en-US" sz="2400" b="1" i="1"/>
                                <m:t>𝒒</m:t>
                              </m:r>
                            </m:e>
                            <m:sub>
                              <m:r>
                                <a:rPr lang="en-US" sz="2400" b="1" i="1"/>
                                <m:t>𝒖</m:t>
                              </m:r>
                              <m:r>
                                <a:rPr lang="en-US" sz="2400" b="1" i="1" smtClean="0">
                                  <a:latin typeface="Cambria Math" panose="02040503050406030204" pitchFamily="18" charset="0"/>
                                </a:rPr>
                                <m:t>𝒍𝒕</m:t>
                              </m:r>
                            </m:sub>
                          </m:sSub>
                        </m:num>
                        <m:den>
                          <m:r>
                            <a:rPr lang="en-US" sz="2400" b="1" i="1"/>
                            <m:t>𝑭𝑺</m:t>
                          </m:r>
                        </m:den>
                      </m:f>
                    </m:oMath>
                  </m:oMathPara>
                </a14:m>
                <a:endParaRPr lang="en-US" sz="2400" dirty="0" smtClean="0"/>
              </a:p>
              <a:p>
                <a:pPr algn="just">
                  <a:lnSpc>
                    <a:spcPct val="150000"/>
                  </a:lnSpc>
                  <a:buNone/>
                </a:pPr>
                <a:r>
                  <a:rPr lang="en-GB" sz="1800" dirty="0" smtClean="0"/>
                  <a:t>       where F.S is factor of safety against bearing capacity ranges between(2 – 4 )average of  (3) is commonly used in most designs.</a:t>
                </a:r>
                <a:endParaRPr lang="en-US" sz="1800" dirty="0" smtClean="0"/>
              </a:p>
              <a:p>
                <a:pPr algn="just">
                  <a:lnSpc>
                    <a:spcPct val="150000"/>
                  </a:lnSpc>
                  <a:buNone/>
                </a:pPr>
                <a:r>
                  <a:rPr lang="en-GB" sz="1800" dirty="0" smtClean="0"/>
                  <a:t/>
                </a:r>
                <a:r>
                  <a:rPr lang="en-US" sz="1800" dirty="0" smtClean="0"/>
                  <a:t>There are more uncertainties in determining the allowable strength of the soil than in the superstructure elements. A number of these uncertainties may be summarized as follows:</a:t>
                </a:r>
              </a:p>
              <a:p>
                <a:pPr marL="522288" indent="-242888" algn="just">
                  <a:lnSpc>
                    <a:spcPct val="150000"/>
                  </a:lnSpc>
                  <a:buNone/>
                </a:pPr>
                <a:r>
                  <a:rPr lang="en-US" sz="1800" dirty="0" smtClean="0"/>
                  <a:t>    1- Complexity of soil behavior</a:t>
                </a:r>
              </a:p>
              <a:p>
                <a:pPr marL="522288" indent="-242888" algn="just">
                  <a:lnSpc>
                    <a:spcPct val="150000"/>
                  </a:lnSpc>
                  <a:buNone/>
                </a:pPr>
                <a:r>
                  <a:rPr lang="en-US" sz="1800" dirty="0" smtClean="0"/>
                  <a:t>    2- Lack of control over environmental changes after construction</a:t>
                </a:r>
              </a:p>
              <a:p>
                <a:pPr marL="522288" indent="-242888" algn="just">
                  <a:lnSpc>
                    <a:spcPct val="150000"/>
                  </a:lnSpc>
                  <a:buNone/>
                </a:pPr>
                <a:r>
                  <a:rPr lang="en-US" sz="1800" dirty="0" smtClean="0"/>
                  <a:t>    3- Incomplete knowledge of subsurface conditions</a:t>
                </a:r>
              </a:p>
              <a:p>
                <a:pPr marL="522288" indent="-242888" algn="just">
                  <a:lnSpc>
                    <a:spcPct val="150000"/>
                  </a:lnSpc>
                  <a:buNone/>
                </a:pPr>
                <a:r>
                  <a:rPr lang="en-US" sz="1800" dirty="0" smtClean="0"/>
                  <a:t>    4-Inability to develop a good mathematical model for the foundation</a:t>
                </a:r>
              </a:p>
              <a:p>
                <a:pPr marL="522288" indent="-242888" algn="just">
                  <a:lnSpc>
                    <a:spcPct val="150000"/>
                  </a:lnSpc>
                  <a:buNone/>
                </a:pPr>
                <a:r>
                  <a:rPr lang="en-US" sz="1800" dirty="0" smtClean="0"/>
                  <a:t>    5- Inability to determine the soil parameters accurately</a:t>
                </a:r>
              </a:p>
              <a:p>
                <a:pPr algn="just">
                  <a:buNone/>
                </a:pPr>
                <a:endParaRPr lang="en-US" sz="18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42900" y="443541"/>
                <a:ext cx="6172200" cy="8160907"/>
              </a:xfrm>
              <a:blipFill>
                <a:blip r:embed="rId2"/>
                <a:stretch>
                  <a:fillRect l="-987" t="-822" r="-79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C5E5D5D-3688-4DA1-8977-872D4BA9C138}" type="slidenum">
              <a:rPr lang="en-GB" smtClean="0"/>
              <a:pPr/>
              <a:t>8</a:t>
            </a:fld>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8640" y="155509"/>
            <a:ext cx="6480720" cy="8352928"/>
          </a:xfrm>
        </p:spPr>
        <p:txBody>
          <a:bodyPr>
            <a:normAutofit/>
          </a:bodyPr>
          <a:lstStyle/>
          <a:p>
            <a:pPr algn="just">
              <a:buNone/>
            </a:pPr>
            <a:r>
              <a:rPr lang="en-US" sz="1800" dirty="0" smtClean="0">
                <a:solidFill>
                  <a:srgbClr val="FF0000"/>
                </a:solidFill>
              </a:rPr>
              <a:t>Effect of Water Table on Bearing Capacity</a:t>
            </a:r>
          </a:p>
          <a:p>
            <a:pPr algn="just">
              <a:buNone/>
            </a:pPr>
            <a:r>
              <a:rPr lang="en-US" sz="1600" dirty="0" smtClean="0"/>
              <a:t>If the water table is close to the foundation, some modifications of the bearing capacity equations will be necessary. (See the Figure 3.4)</a:t>
            </a:r>
          </a:p>
          <a:p>
            <a:pPr algn="just"/>
            <a:endParaRPr lang="en-US" sz="1800" dirty="0"/>
          </a:p>
        </p:txBody>
      </p:sp>
      <p:sp>
        <p:nvSpPr>
          <p:cNvPr id="4" name="Slide Number Placeholder 3"/>
          <p:cNvSpPr>
            <a:spLocks noGrp="1"/>
          </p:cNvSpPr>
          <p:nvPr>
            <p:ph type="sldNum" sz="quarter" idx="12"/>
          </p:nvPr>
        </p:nvSpPr>
        <p:spPr/>
        <p:txBody>
          <a:bodyPr/>
          <a:lstStyle/>
          <a:p>
            <a:fld id="{9C5E5D5D-3688-4DA1-8977-872D4BA9C138}" type="slidenum">
              <a:rPr lang="en-GB" smtClean="0"/>
              <a:pPr/>
              <a:t>9</a:t>
            </a:fld>
            <a:endParaRPr lang="en-GB" dirty="0"/>
          </a:p>
        </p:txBody>
      </p:sp>
      <p:grpSp>
        <p:nvGrpSpPr>
          <p:cNvPr id="7" name="Group 6"/>
          <p:cNvGrpSpPr/>
          <p:nvPr/>
        </p:nvGrpSpPr>
        <p:grpSpPr>
          <a:xfrm>
            <a:off x="254442" y="1259632"/>
            <a:ext cx="6570218" cy="4501248"/>
            <a:chOff x="254442" y="1259632"/>
            <a:chExt cx="6570218" cy="4501248"/>
          </a:xfrm>
        </p:grpSpPr>
        <p:pic>
          <p:nvPicPr>
            <p:cNvPr id="2" name="Picture 1"/>
            <p:cNvPicPr>
              <a:picLocks noChangeAspect="1"/>
            </p:cNvPicPr>
            <p:nvPr/>
          </p:nvPicPr>
          <p:blipFill>
            <a:blip r:embed="rId2"/>
            <a:stretch>
              <a:fillRect/>
            </a:stretch>
          </p:blipFill>
          <p:spPr>
            <a:xfrm>
              <a:off x="254442" y="1259632"/>
              <a:ext cx="6408711" cy="1899535"/>
            </a:xfrm>
            <a:prstGeom prst="rect">
              <a:avLst/>
            </a:prstGeom>
          </p:spPr>
        </p:pic>
        <p:pic>
          <p:nvPicPr>
            <p:cNvPr id="5" name="Picture 4"/>
            <p:cNvPicPr>
              <a:picLocks noChangeAspect="1"/>
            </p:cNvPicPr>
            <p:nvPr/>
          </p:nvPicPr>
          <p:blipFill>
            <a:blip r:embed="rId3"/>
            <a:stretch>
              <a:fillRect/>
            </a:stretch>
          </p:blipFill>
          <p:spPr>
            <a:xfrm>
              <a:off x="314228" y="3363190"/>
              <a:ext cx="6510432" cy="1800200"/>
            </a:xfrm>
            <a:prstGeom prst="rect">
              <a:avLst/>
            </a:prstGeom>
          </p:spPr>
        </p:pic>
        <p:pic>
          <p:nvPicPr>
            <p:cNvPr id="6" name="Picture 5"/>
            <p:cNvPicPr>
              <a:picLocks noChangeAspect="1"/>
            </p:cNvPicPr>
            <p:nvPr/>
          </p:nvPicPr>
          <p:blipFill>
            <a:blip r:embed="rId4"/>
            <a:stretch>
              <a:fillRect/>
            </a:stretch>
          </p:blipFill>
          <p:spPr>
            <a:xfrm>
              <a:off x="311010" y="5163390"/>
              <a:ext cx="6260658" cy="597490"/>
            </a:xfrm>
            <a:prstGeom prst="rect">
              <a:avLst/>
            </a:prstGeom>
          </p:spPr>
        </p:pic>
      </p:grpSp>
      <p:grpSp>
        <p:nvGrpSpPr>
          <p:cNvPr id="10" name="Group 9"/>
          <p:cNvGrpSpPr/>
          <p:nvPr/>
        </p:nvGrpSpPr>
        <p:grpSpPr>
          <a:xfrm>
            <a:off x="966979" y="5727858"/>
            <a:ext cx="4983636" cy="2607542"/>
            <a:chOff x="966979" y="5727858"/>
            <a:chExt cx="4983636" cy="2607542"/>
          </a:xfrm>
        </p:grpSpPr>
        <p:pic>
          <p:nvPicPr>
            <p:cNvPr id="8" name="Picture 7"/>
            <p:cNvPicPr>
              <a:picLocks noChangeAspect="1"/>
            </p:cNvPicPr>
            <p:nvPr/>
          </p:nvPicPr>
          <p:blipFill>
            <a:blip r:embed="rId5"/>
            <a:stretch>
              <a:fillRect/>
            </a:stretch>
          </p:blipFill>
          <p:spPr>
            <a:xfrm>
              <a:off x="1835321" y="5727858"/>
              <a:ext cx="3075062" cy="2257065"/>
            </a:xfrm>
            <a:prstGeom prst="rect">
              <a:avLst/>
            </a:prstGeom>
          </p:spPr>
        </p:pic>
        <p:sp>
          <p:nvSpPr>
            <p:cNvPr id="9" name="Rectangle 8"/>
            <p:cNvSpPr/>
            <p:nvPr/>
          </p:nvSpPr>
          <p:spPr>
            <a:xfrm>
              <a:off x="966979" y="8058401"/>
              <a:ext cx="4983636" cy="276999"/>
            </a:xfrm>
            <a:prstGeom prst="rect">
              <a:avLst/>
            </a:prstGeom>
          </p:spPr>
          <p:txBody>
            <a:bodyPr wrap="square">
              <a:spAutoFit/>
            </a:bodyPr>
            <a:lstStyle/>
            <a:p>
              <a:pPr algn="ctr"/>
              <a:r>
                <a:rPr lang="en-US" sz="1200" b="1" dirty="0">
                  <a:latin typeface="Univers-Bold"/>
                </a:rPr>
                <a:t>Figure </a:t>
              </a:r>
              <a:r>
                <a:rPr lang="en-US" sz="1200" b="1" dirty="0" smtClean="0">
                  <a:latin typeface="Univers-Bold"/>
                </a:rPr>
                <a:t>3.4 </a:t>
              </a:r>
              <a:r>
                <a:rPr lang="en-US" sz="1200" dirty="0">
                  <a:latin typeface="Times-Roman"/>
                </a:rPr>
                <a:t>Modification of </a:t>
              </a:r>
              <a:r>
                <a:rPr lang="en-US" sz="1200" dirty="0" smtClean="0">
                  <a:latin typeface="Times-Roman"/>
                </a:rPr>
                <a:t>bearing  capacity </a:t>
              </a:r>
              <a:r>
                <a:rPr lang="en-US" sz="1200" dirty="0">
                  <a:latin typeface="Times-Roman"/>
                </a:rPr>
                <a:t>equations for water table</a:t>
              </a:r>
              <a:endParaRPr lang="en-US" sz="1200" dirty="0"/>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141585</TotalTime>
  <Words>3121</Words>
  <Application>Microsoft Office PowerPoint</Application>
  <PresentationFormat>On-screen Show (4:3)</PresentationFormat>
  <Paragraphs>277</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civil</dc:creator>
  <cp:lastModifiedBy>DR Rizgar</cp:lastModifiedBy>
  <cp:revision>1089</cp:revision>
  <cp:lastPrinted>2014-12-16T04:28:44Z</cp:lastPrinted>
  <dcterms:created xsi:type="dcterms:W3CDTF">2004-04-25T08:54:06Z</dcterms:created>
  <dcterms:modified xsi:type="dcterms:W3CDTF">2018-05-30T14:09:31Z</dcterms:modified>
</cp:coreProperties>
</file>