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A834BF-2862-4B25-9935-1ADC7ADF6BF3}" type="datetimeFigureOut">
              <a:rPr lang="ar-IQ" smtClean="0"/>
              <a:t>08/11/1444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9E276E-5D1D-4AD7-9E30-5EAB02DB5AB0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zgar.Kareem@su.edu.kr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4824536" cy="1829761"/>
          </a:xfrm>
        </p:spPr>
        <p:txBody>
          <a:bodyPr>
            <a:normAutofit/>
          </a:bodyPr>
          <a:lstStyle/>
          <a:p>
            <a:r>
              <a:rPr lang="ar-IQ" sz="6600" dirty="0">
                <a:cs typeface="Ali_K_Alwand" pitchFamily="2" charset="-78"/>
              </a:rPr>
              <a:t>زمانةوانى كارةكى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772400" cy="1800200"/>
          </a:xfrm>
        </p:spPr>
        <p:txBody>
          <a:bodyPr>
            <a:noAutofit/>
          </a:bodyPr>
          <a:lstStyle/>
          <a:p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مامؤستا : رزطار ئيسماعيل كةريم </a:t>
            </a:r>
          </a:p>
          <a:p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قؤناغى سييةم</a:t>
            </a:r>
          </a:p>
          <a:p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كؤليَذى زمان / بةشى زمانى كوردى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Ali_K_Alwand" pitchFamily="2" charset="-78"/>
                <a:hlinkClick r:id="rId2"/>
              </a:rPr>
              <a:t>Rizgar.Kareem@su.edu.krd</a:t>
            </a:r>
            <a:r>
              <a:rPr lang="ar-IQ" sz="2000" dirty="0">
                <a:solidFill>
                  <a:schemeClr val="tx1"/>
                </a:solidFill>
                <a:cs typeface="Ali_K_Alwand" pitchFamily="2" charset="-78"/>
              </a:rPr>
              <a:t> </a:t>
            </a:r>
          </a:p>
          <a:p>
            <a:endParaRPr lang="ar-IQ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607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1844824"/>
            <a:ext cx="733460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لةدواى سالاَنى سيةكانى سةدةى بيستةم فةرهةنطسازى بةرةو فراوانى ضوو بةهوَى قولَبوونةوةى هةستى نةتةوايةتى، يةكيَك لة كارة طرينطةكانى ئةو سةردةمة طرينطى دان بوو بة زمان و ئةدةب و ميَذووى كورد. ليَكوَلَينةوة لةم بوارانة رِيَطاى خوَشكرد بوَ سةرهةلَدانى فةرهةنطسازى بةهوَى دةرضوونى ضةندين طوَظار. بوارى فةرهةنطسازى بة زمانى تارادةيةك ئاسانتربوو وةك (ليستى زاراوةكانى كوَمةلاَيةتى و سياسى) (جةلادةت بةدرخان) كة لة طوَظارى هاواردا بلاَوى كردوَتةوة، هةروةها زاراوةكانى عةلائةدين سةجادى كة لة طوَظارى نزار، هةروةها شاكر فةتاح لة سالَى 1934 فةرهةنطيَكى بلاَوكردوَتةوة.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791" y="1020028"/>
            <a:ext cx="8139799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قوَناغى سيَيةم/ قوَناغى دواى جةنطى جيهانى: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66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1782" y="2132856"/>
            <a:ext cx="7272808" cy="325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 - لة سالَى (1950) فةرهةنطى (رِابةر) كة فةرهةنطيَكى (عةرةبى- كوردى)ية لة لايةن طيوى موكريانيةوة دةرضوو.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- لةسالَى(1955) فةرهةنطى (كوَلَكة زيَرِينة) كة (كوردى- فارسى- عةرةبى- فةرةنسى- ئينطليزى)ية لةلايةن طيوى موكريانيةوة دةرضوو.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- فةرهةنطى (مةردوَخى) كة فةرهةنطيَكى (كوردى- فارسى- عةرةبى)ية لةسالَى (1956) لةتاران ضاثكرا لة لايةن(مةردوَخى).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791" y="1020028"/>
            <a:ext cx="8139799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قوَناغى ضوارةم/ قوَناغى ثةنجاكان و شةستةكان: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409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2204864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 ئةم قوَناغة بة قوَناغيَكى ضالاك دادةنريَت لةبوارى فةرهةنطسازى دا، ضونكة كوَمةلَة فةرهةنطيَكى باشى تيَدا دةرضووة كة هةريةكة بةهاو طرينطى خوَى هةية.لةوانة: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- فةرهةنطى (عبدالرحمن زةبيحى) بةرطى يةكةم لةسالَى(1977) بةرطى دووةم لةسالَى(1978).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791" y="1020028"/>
            <a:ext cx="8139799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قوَناغى ثيَنجةم/ قوَناغى سالَى حةفتاكان و هةشتاكان: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50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1702" y="2276872"/>
            <a:ext cx="799288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 رِاثةرينى سالَى(1991) وةرضةرخانيَكى ميَذوويى زوَر طةورة بوو لة ميَذووى طةلى كورددا طاريطةرى طةورةى هةبووة لةسةر هةموو لايةن و بوارةكانى ذياندا بة تايبةتى لةبوارى نووسين و ثيَشخستنى زمان و ئةدةبى كوردى، ضونكة بوارى ضاث و ضاثةمةنى زياتربوو، بة سةدان طوَظار و رِوَذنامةى نوىَ هاتةكايةوة، ئاسوَى بيرى خةلَكى فراوانتر بوو، ئةم رِاثةرينة كاريطةرى طةورةى هةبوو لة دروست بوون و هاتنى طةليَك وشة و زاراوةى نوىَ فةرهةنطسازى كوردى دةولَةمةند كرد, كة بووة مايةى دةركةوتنى ضةندين فةرهةنط بةزمانى كوردى لةبوارة جياجياكانى زانستدا.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1020028"/>
            <a:ext cx="4388614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قوَناغى شةشةم/قوَناغى دواى رِاثةرين: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35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97910" y="2139970"/>
            <a:ext cx="499610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latin typeface="Calibri"/>
                <a:ea typeface="Calibri"/>
                <a:cs typeface="Ali_K_Samik"/>
              </a:rPr>
              <a:t>ثيَناسةى فةرهةنط</a:t>
            </a:r>
            <a:r>
              <a:rPr lang="ar-IQ" sz="2400" dirty="0">
                <a:latin typeface="Calibri"/>
                <a:ea typeface="Calibri"/>
                <a:cs typeface="Ali_K_Samik"/>
              </a:rPr>
              <a:t>:</a:t>
            </a:r>
            <a:endParaRPr lang="en-US" dirty="0">
              <a:latin typeface="Calibri"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278" y="3126903"/>
            <a:ext cx="711053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Calibri"/>
                <a:ea typeface="Calibri"/>
                <a:cs typeface="Ali_K_Samik"/>
              </a:rPr>
              <a:t>- </a:t>
            </a:r>
            <a:r>
              <a:rPr lang="ar-IQ" sz="2400" dirty="0">
                <a:latin typeface="Calibri"/>
                <a:ea typeface="Times New Roman"/>
                <a:cs typeface="Ali_K_Samik"/>
              </a:rPr>
              <a:t>فةرهةنط تؤمارطةيةكة وشةكانى زمانيَك يان ضةند زمانيَكى تيَدا تؤماردةكرىَ, بة مةبةستى ثاراستنى وشة و زاراوةكانى زمان لة لةناوضوون, هةر فةرهةنطة، كة كلتور و شارستانيةتى ميللةتان ثيشاندةدات.</a:t>
            </a:r>
            <a:endParaRPr lang="en-US" dirty="0">
              <a:effectLst/>
              <a:latin typeface="Calibri"/>
              <a:ea typeface="Times New Roman"/>
              <a:cs typeface="Ali_K_Alwa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704" y="331391"/>
            <a:ext cx="4996103" cy="65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3200" b="1" dirty="0">
                <a:latin typeface="Calibri"/>
                <a:ea typeface="Calibri"/>
                <a:cs typeface="Ali_K_Samik"/>
              </a:rPr>
              <a:t>فةرهةنط و فةرهةنطسازى :</a:t>
            </a:r>
            <a:endParaRPr lang="en-US" sz="32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5292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346" y="1052736"/>
            <a:ext cx="806489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latin typeface="Calibri"/>
                <a:ea typeface="Times New Roman"/>
                <a:cs typeface="Ali_K_Samik"/>
              </a:rPr>
              <a:t> </a:t>
            </a:r>
            <a:r>
              <a:rPr lang="ar-IQ" sz="2000" b="1" dirty="0">
                <a:latin typeface="Calibri"/>
                <a:ea typeface="Calibri"/>
                <a:cs typeface="Ali_K_Samik"/>
              </a:rPr>
              <a:t>يةكةم:  جوَرةكانى فةرهةنط لةرِووى روخسارةوة: 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b="1" dirty="0">
                <a:latin typeface="Calibri"/>
                <a:ea typeface="Calibri"/>
                <a:cs typeface="Ali_K_Samik"/>
              </a:rPr>
              <a:t>فةرهةنطى زمانى نةتةوةيى: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   ئةم جؤرة فةرهةنطةية كة لةنيَو زمانى نةتةوةيى دادةنريَت, دةكريَت دياليَكتة جياوازةكانى زمان بطريَتة خؤ, وةك فةرهةنطى (خالَ)ى (كوردى ــ كوردى) (شيَخ مةحمةدى خالَ)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b="1" dirty="0">
                <a:latin typeface="Calibri"/>
                <a:ea typeface="Calibri"/>
                <a:cs typeface="Ali_K_Samik"/>
              </a:rPr>
              <a:t>فةرهةنطى زمانى نةتةوةيى ــ بيانى: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   ئةم جؤرة قةرهةنطةية, كة لةنيَوان دوو زمانى جياواز نووسراوةتةوة, وةك: فةرهةنطى (ئةستيَرة طةشة) (كوردى عةربي) فازل نيزام الدين.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b="1" dirty="0">
                <a:latin typeface="Calibri"/>
                <a:ea typeface="Calibri"/>
                <a:cs typeface="Ali_K_Samik"/>
              </a:rPr>
              <a:t>فةرهةنطى زمانى (بيانى – نةتةوةيي):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 ئةم جؤرةشيان لة نيَوان دوو زمان داية بةلاَم بة ثيَضةوانةى جؤرى دوةميانة وةكو فةرهةنطى ( ئينطليزى - كوردى) سةلام ناوخؤش.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08462" y="260648"/>
            <a:ext cx="4996103" cy="587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800" b="1" dirty="0">
                <a:latin typeface="Calibri"/>
                <a:ea typeface="Calibri"/>
                <a:cs typeface="Ali_K_Samik"/>
              </a:rPr>
              <a:t> جوَرةكانى فةرهةنط:</a:t>
            </a:r>
            <a:endParaRPr lang="en-US" sz="20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7965" y="1700808"/>
            <a:ext cx="6966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ئةميش دةكريَت بة ضةند جؤريَكةوة: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dirty="0">
                <a:latin typeface="Calibri"/>
                <a:ea typeface="Calibri"/>
                <a:cs typeface="Ali_K_Samik"/>
              </a:rPr>
              <a:t>فةرهةنطى طشتى: ئةو جؤرة فةرهةنطةية كة زؤربةى بوارة جياجياكان لة خؤ دةطريَت كة وشةو زاراوةكانى تيَدا كؤدةكريَتةوة و ليَكدةدريَتةوة.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dirty="0">
                <a:latin typeface="Calibri"/>
                <a:ea typeface="Calibri"/>
                <a:cs typeface="Ali_K_Samik"/>
              </a:rPr>
              <a:t>فةرهةنطى تايبةتى: ئةم جؤرة تايبةتة بة وشة و زاراوةكانى بواريَكى تايبةت و ديارى كراو بؤ نمونة فةرهةنطى سياسي يان ثزيشكى.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dirty="0">
                <a:latin typeface="Calibri"/>
                <a:ea typeface="Calibri"/>
                <a:cs typeface="Ali_K_Samik"/>
              </a:rPr>
              <a:t>فةرهةنطي فيلؤلؤذى: ئةم جؤرةيان رِةط و رِةسةنى وشةكان دةخاتةرِوو.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IQ" sz="2000" dirty="0">
                <a:latin typeface="Calibri"/>
                <a:ea typeface="Calibri"/>
                <a:cs typeface="Ali_K_Samik"/>
              </a:rPr>
              <a:t>ئنسكلؤثيديا: ئةم جؤرةيان زؤرترين زانيارى لة بارةى  رِووداو و ميَذوو و كةسايةتييةكان لة خؤدةطريَت.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783" y="809800"/>
            <a:ext cx="4996103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Calibri"/>
                <a:ea typeface="Calibri"/>
                <a:cs typeface="Ali_K_Samik"/>
              </a:rPr>
              <a:t>دووةم / جؤرةكانى فةرهةنط لة رِوى ناوةرِؤكةوة</a:t>
            </a:r>
            <a:r>
              <a:rPr lang="ar-IQ" sz="2400" dirty="0">
                <a:solidFill>
                  <a:schemeClr val="bg1"/>
                </a:solidFill>
                <a:latin typeface="Calibri"/>
                <a:ea typeface="Calibri"/>
                <a:cs typeface="Ali_K_Samik"/>
              </a:rPr>
              <a:t>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53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628800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1- ثاراستنى وشةكانى زمان لة مةترسى لةناوضوون، ضونكة بة تيَثةرِبوونى كات وشة كوَنةكان لةناودةضن و بيردةضنةوة وشةى نوىَ جيَطايان دةطريَتةوة، بوَية فةرهةنط وشة كوَنةكان لةخوَ دةطرىَ وةك ئةرشيف دةيان ثاريَزىَ.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2- دةبيَتة هوَى لابردنى جياوازى لة نووسين، دةبيَتة تاكة سةرضاوةيةك بوَ وةرطرتنى وشة و زاراوة و جياوازى لة نووسين ناهيَليَت.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3- ديارى كردنى جوَرى وشة لةرِووى ثيَكهاتنةوة، ثوَلى وشة وةك ئةوةى وشةكة (ناوة، ئاوةلَناوة، ئاوةلَكارة) لةطةلَ شويَنى بةكارهيَنانيان (رِةسمى، نارِةسمى، بازارِى...)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4- بةهوَى فةرهةنطةوة دةتوانريَت هةموو دياليَكت و بةش و شيَوة زارةكانى زمانى كوردى كوَبكريَتةوة.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5- فةرهةنط دةبيَتة سةرضاوةيةك بوَ ئةو كةسانةى زانيارى تةواويان دةربارةى زمانةكة نية ياخود هيض زانياريةكيان لةبارةى زمانةكةوة نية.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1920" y="777224"/>
            <a:ext cx="4996103" cy="587853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800" b="1" dirty="0">
                <a:solidFill>
                  <a:schemeClr val="bg1"/>
                </a:solidFill>
                <a:latin typeface="Calibri"/>
                <a:ea typeface="Calibri"/>
                <a:cs typeface="Ali_K_Samik"/>
              </a:rPr>
              <a:t>سوودةكانى فةرهةنط:</a:t>
            </a:r>
            <a:endParaRPr lang="en-US" sz="28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4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51279" y="1772816"/>
            <a:ext cx="6696744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000" dirty="0">
                <a:latin typeface="Calibri"/>
                <a:ea typeface="Calibri"/>
                <a:cs typeface="Ali_K_Samik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alibri"/>
                <a:ea typeface="Calibri"/>
                <a:cs typeface="Ali_K_Samik"/>
              </a:rPr>
              <a:t> </a:t>
            </a:r>
            <a:r>
              <a:rPr lang="ar-SA" sz="2000" dirty="0">
                <a:latin typeface="Calibri"/>
                <a:ea typeface="Calibri"/>
                <a:cs typeface="Ali_K_Samik"/>
              </a:rPr>
              <a:t>فةرهةنط وةكو بابةتيَكى زانستى ئامانج طةليَكى زؤرى هةية, ليَرةدا طرينطترين ئامانجةكانى فةرهةنط دةخةينةرِوو: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000" dirty="0">
                <a:latin typeface="Calibri"/>
                <a:ea typeface="Calibri"/>
                <a:cs typeface="Ali_K_Samik"/>
              </a:rPr>
              <a:t>1.تؤمار كردنى وشة و ثاراستنى واتاكانييةتى.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000" dirty="0">
                <a:latin typeface="Calibri"/>
                <a:ea typeface="Calibri"/>
                <a:cs typeface="Ali_K_Samik"/>
              </a:rPr>
              <a:t>2.هةلَبذاردنى كةرةسة و رِيزكرنى بة ثيَى ئةلف و بيَ ية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000" dirty="0">
                <a:latin typeface="Calibri"/>
                <a:ea typeface="Calibri"/>
                <a:cs typeface="Ali_K_Samik"/>
              </a:rPr>
              <a:t>3.لابردنى ليَلَي لةسةر وشة و زاراوةكانى زمانةكة.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000" dirty="0">
                <a:latin typeface="Calibri"/>
                <a:ea typeface="Calibri"/>
                <a:cs typeface="Ali_K_Samik"/>
              </a:rPr>
              <a:t>4.ئامانجى فةرهةنط زياتر بةندة بة سروشتى كةسةكان و بابةتى فةرهةنطةكة.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777224"/>
            <a:ext cx="4996103" cy="587853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800" b="1" dirty="0">
                <a:solidFill>
                  <a:schemeClr val="bg1"/>
                </a:solidFill>
                <a:latin typeface="Calibri"/>
                <a:ea typeface="Calibri"/>
                <a:cs typeface="Ali_K_Samik"/>
              </a:rPr>
              <a:t>ئامانجى دانانى  فةرهةنط:</a:t>
            </a:r>
            <a:endParaRPr lang="en-US" sz="20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261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1920" y="2060848"/>
            <a:ext cx="48782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400" dirty="0">
                <a:latin typeface="Calibri"/>
                <a:ea typeface="Calibri"/>
                <a:cs typeface="Ali_K_Samik"/>
              </a:rPr>
              <a:t> 1.ثيَدانى واتاى وشة.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400" dirty="0">
                <a:latin typeface="Calibri"/>
                <a:ea typeface="Calibri"/>
                <a:cs typeface="Ali_K_Samik"/>
              </a:rPr>
              <a:t>2.نيشاندانى واتاى وشة.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400" dirty="0">
                <a:latin typeface="Calibri"/>
                <a:ea typeface="Calibri"/>
                <a:cs typeface="Ali_K_Samik"/>
              </a:rPr>
              <a:t>3.بنضينةى داتاشين و دارِشتنى وشةكان.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400" dirty="0">
                <a:latin typeface="Calibri"/>
                <a:ea typeface="Calibri"/>
                <a:cs typeface="Ali_K_Samik"/>
              </a:rPr>
              <a:t>4.ثيَدانى زانيارى وشةسازى و رِيَزمانى.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400" dirty="0">
                <a:latin typeface="Calibri"/>
                <a:ea typeface="Calibri"/>
                <a:cs typeface="Ali_K_Samik"/>
              </a:rPr>
              <a:t>5.خستنةرِووى زانيارى بةكار هيَنان.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920" y="777224"/>
            <a:ext cx="4996103" cy="587853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SA" sz="2800" b="1" dirty="0">
                <a:solidFill>
                  <a:schemeClr val="bg1"/>
                </a:solidFill>
                <a:latin typeface="Calibri"/>
                <a:ea typeface="Calibri"/>
                <a:cs typeface="Ali_K_Samik"/>
              </a:rPr>
              <a:t>ئةركى فةرهةنط:</a:t>
            </a:r>
            <a:endParaRPr lang="en-US" sz="20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87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1595" y="2420888"/>
            <a:ext cx="7419718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latin typeface="Times New Roman"/>
                <a:ea typeface="Times New Roman"/>
                <a:cs typeface="Ali_K_Samik"/>
              </a:rPr>
              <a:t> قوَناغى يةكةم: قوَناغى سةرةتايى:	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    يةكةم كارى كورد لة بوارى فةرهةنطدا دةطةرِيَتةوة بوَ سةدةى حةظدةهةم (1682- 1683) كة يةكةمين فةرهةنطى كوردى (نةوبةهار) لة لايةن شاعيرى طةورةى كورد ئةحمةدى خانى (1650- 1707) دانراوة، ئةم فةرهةنطة بريتى ية لة فةرهةنطيَكى بضووك كة بة (زمانى عةرةبى- كوردى) بة دياليَكتى كرمانجى سةروو نوسراوةتةوة و زياتر بوَ فيَربوونى زمانى عةرةبى نووسراوة نةوةك خزمةتكردنى زمانى كوردى، هةروةها بةشيَوةى هوَنراوةيى نووسراوة. ئةم فةرهةنطةى بوَ مندالاَنى كورد داناوة بوَ ئةوةى فيَرى زمانى عةرةبى ببن.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1064506"/>
            <a:ext cx="8139799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 ميَذووى سةرهةلَدانى فةرهةنطى كوردى: ئةم ميَذووةش ضةند قؤناغيَكة:</a:t>
            </a:r>
            <a:endParaRPr lang="en-US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98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9672" y="2132856"/>
            <a:ext cx="7163103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لةماوةى جةنطى جيهانى يةكةمدا هيض فةرهةنطيَكى كوردى نابينينةوة كة خاوةنةكةى كورد بيَت، تةنيا لةو سةردةمة روَذهةلاَتناسةكان ئةوانةى لةو ناوضانة مابوونةوة وةكو (ميَجةرسوَن) لة سالَى (1913) لة لةندةن فةرهةنطيَكى (ئينطليزى- كوردى) نووسيوة.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- (باسيل نيكيتين) لة ورمىَ لةسالَى (1916) فةرهةنطوَكيَكى (رِووسى- كوردى) بلاَوكردوَتةوة.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dirty="0">
                <a:latin typeface="Times New Roman"/>
                <a:ea typeface="Times New Roman"/>
                <a:cs typeface="Ali_K_Samik"/>
              </a:rPr>
              <a:t>هةروةها(ر.ف جاردين)لةسالَى (1922) لة بةغدا فةرهةنطيَكى (كوردى- ئينطليزى) بلَاوكردوَتةوة. (جاردين) دةربارةى رِيَزمانى كوردى شتى نووسيوة.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000" y="1087861"/>
            <a:ext cx="8139799" cy="517065"/>
          </a:xfrm>
          <a:prstGeom prst="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ar-IQ" sz="2400" b="1" dirty="0">
                <a:solidFill>
                  <a:schemeClr val="bg1"/>
                </a:solidFill>
                <a:latin typeface="Times New Roman"/>
                <a:ea typeface="Times New Roman"/>
                <a:cs typeface="Ali_K_Samik"/>
              </a:rPr>
              <a:t>قوَناغى دووةم/ قوَناغى جةنطى جيهانى و سةرةتاى سةدةى بيستةم:</a:t>
            </a:r>
            <a:endParaRPr lang="en-US" sz="24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51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1009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Constantia</vt:lpstr>
      <vt:lpstr>Lucida Sans Unicode</vt:lpstr>
      <vt:lpstr>Times New Roman</vt:lpstr>
      <vt:lpstr>Verdana</vt:lpstr>
      <vt:lpstr>Wingdings 2</vt:lpstr>
      <vt:lpstr>Wingdings 3</vt:lpstr>
      <vt:lpstr>Concourse</vt:lpstr>
      <vt:lpstr>Flow</vt:lpstr>
      <vt:lpstr>زمانةوانى كارةكى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زمانةوانى</dc:title>
  <dc:creator>Muhamad Pc</dc:creator>
  <cp:lastModifiedBy>PC</cp:lastModifiedBy>
  <cp:revision>15</cp:revision>
  <dcterms:created xsi:type="dcterms:W3CDTF">2020-04-12T20:40:45Z</dcterms:created>
  <dcterms:modified xsi:type="dcterms:W3CDTF">2023-05-27T20:09:07Z</dcterms:modified>
</cp:coreProperties>
</file>