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3"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96" y="-4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BF9C02-F295-4D20-B846-D92F0B01E053}" type="datetimeFigureOut">
              <a:rPr lang="ar-IQ" smtClean="0"/>
              <a:t>18/08/1439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F59CDFC-6339-4A2B-BCA3-5C798F8A4320}"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FF59CDFC-6339-4A2B-BCA3-5C798F8A4320}" type="slidenum">
              <a:rPr lang="ar-IQ" smtClean="0"/>
              <a:t>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Pressure_vessel" TargetMode="External"/><Relationship Id="rId2" Type="http://schemas.openxmlformats.org/officeDocument/2006/relationships/hyperlink" Target="http://en.wikipedia.org/wiki/Heat_exchang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Atmospheric_pressure" TargetMode="External"/><Relationship Id="rId3" Type="http://schemas.openxmlformats.org/officeDocument/2006/relationships/hyperlink" Target="http://en.wikipedia.org/wiki/Steam" TargetMode="External"/><Relationship Id="rId7" Type="http://schemas.openxmlformats.org/officeDocument/2006/relationships/hyperlink" Target="http://en.wikipedia.org/wiki/Heat_exchangers" TargetMode="External"/><Relationship Id="rId2" Type="http://schemas.openxmlformats.org/officeDocument/2006/relationships/hyperlink" Target="http://en.wikipedia.org/wiki/Shell_and_tube_heat_exchanger" TargetMode="External"/><Relationship Id="rId1" Type="http://schemas.openxmlformats.org/officeDocument/2006/relationships/slideLayout" Target="../slideLayouts/slideLayout2.xml"/><Relationship Id="rId6" Type="http://schemas.openxmlformats.org/officeDocument/2006/relationships/hyperlink" Target="http://en.wikipedia.org/wiki/Condenser_(heat_transfer)" TargetMode="External"/><Relationship Id="rId5" Type="http://schemas.openxmlformats.org/officeDocument/2006/relationships/hyperlink" Target="http://en.wikipedia.org/wiki/Thermal_power_station" TargetMode="External"/><Relationship Id="rId4" Type="http://schemas.openxmlformats.org/officeDocument/2006/relationships/hyperlink" Target="http://en.wikipedia.org/wiki/Steam_turbin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eat_exchanger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smtClean="0"/>
              <a:t>Experiment No. 3</a:t>
            </a:r>
            <a:br>
              <a:rPr lang="en-US" sz="2400" dirty="0" smtClean="0"/>
            </a:br>
            <a:r>
              <a:rPr lang="en-US" sz="2400" dirty="0" smtClean="0"/>
              <a:t>Determination of Overall Heat transfer Coefficient</a:t>
            </a:r>
            <a:endParaRPr lang="ar-IQ" sz="2400" dirty="0"/>
          </a:p>
        </p:txBody>
      </p:sp>
      <p:sp>
        <p:nvSpPr>
          <p:cNvPr id="5" name="Content Placeholder 4"/>
          <p:cNvSpPr>
            <a:spLocks noGrp="1"/>
          </p:cNvSpPr>
          <p:nvPr>
            <p:ph idx="1"/>
          </p:nvPr>
        </p:nvSpPr>
        <p:spPr/>
        <p:txBody>
          <a:bodyPr>
            <a:normAutofit fontScale="92500" lnSpcReduction="20000"/>
          </a:bodyPr>
          <a:lstStyle/>
          <a:p>
            <a:r>
              <a:rPr lang="en-US" b="1" u="sng" dirty="0" smtClean="0"/>
              <a:t>Instruction</a:t>
            </a:r>
            <a:r>
              <a:rPr lang="en-US" dirty="0" smtClean="0"/>
              <a:t>:</a:t>
            </a:r>
          </a:p>
          <a:p>
            <a:r>
              <a:rPr lang="en-US" dirty="0" smtClean="0"/>
              <a:t>The rate of heat transfer obtained when a vapor is condensing to a liquid is very often important. In particular, it occurs in the food industry in steam-heated vessels where the steam condenses and gives up its heat; and in distillation and evaporation where the vapors produced must be condensed. In condensation, the latent heat of vaporization is given up at constant temperature, the boiling temperature of the liquid.</a:t>
            </a:r>
          </a:p>
          <a:p>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Logarithmic Mean </a:t>
            </a:r>
            <a:r>
              <a:rPr lang="en-US" sz="2400" dirty="0" err="1" smtClean="0"/>
              <a:t>temerature</a:t>
            </a:r>
            <a:r>
              <a:rPr lang="en-US" sz="2400" dirty="0" smtClean="0"/>
              <a:t> difference</a:t>
            </a:r>
            <a:endParaRPr lang="ar-IQ" sz="2400" dirty="0"/>
          </a:p>
        </p:txBody>
      </p:sp>
      <p:sp>
        <p:nvSpPr>
          <p:cNvPr id="3" name="Content Placeholder 2"/>
          <p:cNvSpPr>
            <a:spLocks noGrp="1"/>
          </p:cNvSpPr>
          <p:nvPr>
            <p:ph idx="1"/>
          </p:nvPr>
        </p:nvSpPr>
        <p:spPr/>
        <p:txBody>
          <a:bodyPr/>
          <a:lstStyle/>
          <a:p>
            <a:endParaRPr lang="ar-IQ"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95400" y="2286000"/>
            <a:ext cx="6604000" cy="1981200"/>
          </a:xfrm>
          <a:prstGeom prst="rect">
            <a:avLst/>
          </a:prstGeom>
          <a:noFill/>
        </p:spPr>
      </p:pic>
      <p:sp>
        <p:nvSpPr>
          <p:cNvPr id="3075"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But for steam the condensation occurs at constant temperature, so that T2=T3, so that </a:t>
            </a:r>
          </a:p>
          <a:p>
            <a:endParaRPr lang="ar-IQ" dirty="0"/>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47799" y="3200400"/>
            <a:ext cx="6147661" cy="2667000"/>
          </a:xfrm>
          <a:prstGeom prst="rect">
            <a:avLst/>
          </a:prstGeom>
          <a:noFill/>
        </p:spPr>
      </p:pic>
      <p:sp>
        <p:nvSpPr>
          <p:cNvPr id="25603" name="Rectangle 3"/>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It </a:t>
            </a:r>
            <a:r>
              <a:rPr lang="en-US" dirty="0" smtClean="0"/>
              <a:t>is assumed that the flow conditions are stable and constant, the coefficient is constant along the tube and variations of properties  of fluids concerned with temperature are small enough to be neglected.</a:t>
            </a:r>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685800" y="1676400"/>
            <a:ext cx="8001000" cy="4449763"/>
          </a:xfrm>
        </p:spPr>
        <p:txBody>
          <a:bodyPr>
            <a:normAutofit fontScale="77500" lnSpcReduction="20000"/>
          </a:bodyPr>
          <a:lstStyle/>
          <a:p>
            <a:pPr lvl="0">
              <a:buNone/>
            </a:pPr>
            <a:r>
              <a:rPr lang="en-US" dirty="0" smtClean="0"/>
              <a:t>1- Heat </a:t>
            </a:r>
            <a:r>
              <a:rPr lang="en-US" dirty="0" smtClean="0"/>
              <a:t>transfer equation.</a:t>
            </a:r>
          </a:p>
          <a:p>
            <a:r>
              <a:rPr lang="en-US" dirty="0" smtClean="0"/>
              <a:t>U = Q / </a:t>
            </a:r>
            <a:r>
              <a:rPr lang="en-US" dirty="0" err="1" smtClean="0"/>
              <a:t>A.T</a:t>
            </a:r>
            <a:r>
              <a:rPr lang="en-US" baseline="-25000" dirty="0" err="1" smtClean="0"/>
              <a:t>lmtd</a:t>
            </a:r>
            <a:endParaRPr lang="en-US" dirty="0" smtClean="0"/>
          </a:p>
          <a:p>
            <a:r>
              <a:rPr lang="en-US" dirty="0" smtClean="0"/>
              <a:t>Q                 rate of heat transfer, Watt</a:t>
            </a:r>
          </a:p>
          <a:p>
            <a:r>
              <a:rPr lang="en-US" dirty="0" smtClean="0"/>
              <a:t>A                 total area of heat transfer, m</a:t>
            </a:r>
            <a:r>
              <a:rPr lang="en-US" baseline="30000" dirty="0" smtClean="0"/>
              <a:t>2</a:t>
            </a:r>
            <a:endParaRPr lang="en-US" dirty="0" smtClean="0"/>
          </a:p>
          <a:p>
            <a:r>
              <a:rPr lang="en-US" dirty="0" err="1" smtClean="0"/>
              <a:t>T</a:t>
            </a:r>
            <a:r>
              <a:rPr lang="en-US" baseline="-25000" dirty="0" err="1" smtClean="0"/>
              <a:t>lmtd</a:t>
            </a:r>
            <a:r>
              <a:rPr lang="en-US" baseline="-25000" dirty="0" smtClean="0"/>
              <a:t>    </a:t>
            </a:r>
            <a:r>
              <a:rPr lang="en-US" dirty="0" smtClean="0"/>
              <a:t>          Logarithmic Mean Temperature Difference, </a:t>
            </a:r>
            <a:r>
              <a:rPr lang="en-US" baseline="30000" dirty="0" err="1" smtClean="0"/>
              <a:t>o</a:t>
            </a:r>
            <a:r>
              <a:rPr lang="en-US" dirty="0" err="1" smtClean="0"/>
              <a:t>C.</a:t>
            </a:r>
            <a:endParaRPr lang="en-US" dirty="0" smtClean="0"/>
          </a:p>
          <a:p>
            <a:r>
              <a:rPr lang="en-US" dirty="0" smtClean="0"/>
              <a:t>U                 Overall heat transfer coefficient, W/m</a:t>
            </a:r>
            <a:r>
              <a:rPr lang="en-US" baseline="30000" dirty="0" smtClean="0"/>
              <a:t>2</a:t>
            </a:r>
            <a:r>
              <a:rPr lang="en-US" dirty="0" smtClean="0"/>
              <a:t>.C .</a:t>
            </a:r>
          </a:p>
          <a:p>
            <a:r>
              <a:rPr lang="en-US" dirty="0" smtClean="0"/>
              <a:t>          Q = </a:t>
            </a:r>
            <a:r>
              <a:rPr lang="en-US" baseline="-25000" dirty="0" err="1" smtClean="0"/>
              <a:t>w</a:t>
            </a:r>
            <a:r>
              <a:rPr lang="en-US" dirty="0" err="1" smtClean="0"/>
              <a:t>.C</a:t>
            </a:r>
            <a:r>
              <a:rPr lang="en-US" baseline="-25000" dirty="0" err="1" smtClean="0"/>
              <a:t>pw</a:t>
            </a:r>
            <a:r>
              <a:rPr lang="en-US" dirty="0" smtClean="0"/>
              <a:t>. (T</a:t>
            </a:r>
            <a:r>
              <a:rPr lang="en-US" baseline="-25000" dirty="0" smtClean="0"/>
              <a:t>5</a:t>
            </a:r>
            <a:r>
              <a:rPr lang="en-US" dirty="0" smtClean="0"/>
              <a:t> – T</a:t>
            </a:r>
            <a:r>
              <a:rPr lang="en-US" baseline="-25000" dirty="0" smtClean="0"/>
              <a:t>4</a:t>
            </a:r>
            <a:r>
              <a:rPr lang="en-US" dirty="0" smtClean="0"/>
              <a:t>)   </a:t>
            </a:r>
          </a:p>
          <a:p>
            <a:r>
              <a:rPr lang="en-US" dirty="0" smtClean="0"/>
              <a:t>T</a:t>
            </a:r>
            <a:r>
              <a:rPr lang="en-US" baseline="-25000" dirty="0" smtClean="0"/>
              <a:t>5</a:t>
            </a:r>
            <a:r>
              <a:rPr lang="en-US" dirty="0" smtClean="0"/>
              <a:t> cooling water final temperature, T</a:t>
            </a:r>
            <a:r>
              <a:rPr lang="en-US" baseline="-25000" dirty="0" smtClean="0"/>
              <a:t>4</a:t>
            </a:r>
            <a:r>
              <a:rPr lang="en-US" dirty="0" smtClean="0"/>
              <a:t> cooling water initial temperature. The condenser consists of 19 [10.9 / 9.5 ] cylindrical tubes connecting flow tube plates of 76.2 mm diameter spaced 330.2 mm apart. </a:t>
            </a:r>
          </a:p>
          <a:p>
            <a:r>
              <a:rPr lang="en-US" dirty="0" smtClean="0"/>
              <a:t>A = contacting area of tubes + contacting area of discs.</a:t>
            </a:r>
          </a:p>
          <a:p>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2057400"/>
            <a:ext cx="1828800" cy="1172817"/>
          </a:xfrm>
          <a:prstGeom prst="rect">
            <a:avLst/>
          </a:prstGeom>
          <a:noFill/>
        </p:spPr>
      </p:pic>
      <p:sp>
        <p:nvSpPr>
          <p:cNvPr id="2" name="Title 1"/>
          <p:cNvSpPr>
            <a:spLocks noGrp="1"/>
          </p:cNvSpPr>
          <p:nvPr>
            <p:ph type="title"/>
          </p:nvPr>
        </p:nvSpPr>
        <p:spPr/>
        <p:txBody>
          <a:bodyPr/>
          <a:lstStyle/>
          <a:p>
            <a:r>
              <a:rPr lang="en-US" u="sng" dirty="0" smtClean="0"/>
              <a:t>Table for experimental data: </a:t>
            </a:r>
            <a:endParaRPr lang="ar-IQ"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A = (19*</a:t>
            </a:r>
            <a:r>
              <a:rPr lang="en-US" dirty="0" smtClean="0">
                <a:sym typeface="Symbol"/>
              </a:rPr>
              <a:t></a:t>
            </a:r>
            <a:r>
              <a:rPr lang="en-US" dirty="0" smtClean="0"/>
              <a:t>*d</a:t>
            </a:r>
            <a:r>
              <a:rPr lang="en-US" baseline="-25000" dirty="0" smtClean="0"/>
              <a:t>m</a:t>
            </a:r>
            <a:r>
              <a:rPr lang="en-US" dirty="0" smtClean="0"/>
              <a:t>*330.3) + </a:t>
            </a:r>
            <a:r>
              <a:rPr lang="en-US" dirty="0" smtClean="0"/>
              <a:t>2*</a:t>
            </a:r>
          </a:p>
          <a:p>
            <a:endParaRPr lang="en-US" dirty="0" smtClean="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7651" name="Rectangle 3"/>
          <p:cNvSpPr>
            <a:spLocks noChangeArrowheads="1"/>
          </p:cNvSpPr>
          <p:nvPr/>
        </p:nvSpPr>
        <p:spPr bwMode="auto">
          <a:xfrm>
            <a:off x="68580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546350" algn="l"/>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76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57200"/>
            <a:ext cx="1628775" cy="438150"/>
          </a:xfrm>
          <a:prstGeom prst="rect">
            <a:avLst/>
          </a:prstGeom>
          <a:noFill/>
        </p:spPr>
      </p:pic>
      <p:sp>
        <p:nvSpPr>
          <p:cNvPr id="2765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546350" algn="l"/>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76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7655"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29200" y="3276600"/>
            <a:ext cx="3682447" cy="990600"/>
          </a:xfrm>
          <a:prstGeom prst="rect">
            <a:avLst/>
          </a:prstGeom>
          <a:noFill/>
        </p:spPr>
      </p:pic>
      <p:sp>
        <p:nvSpPr>
          <p:cNvPr id="27657" name="Rectangle 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546350" algn="l"/>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2- Velocity </a:t>
            </a:r>
            <a:r>
              <a:rPr lang="en-US" dirty="0" smtClean="0"/>
              <a:t>of Condensate</a:t>
            </a:r>
          </a:p>
          <a:p>
            <a:pPr algn="ctr"/>
            <a:r>
              <a:rPr lang="en-US" dirty="0" smtClean="0"/>
              <a:t>       Velocity of condensate (m/s) = rate of volume condensate ( m</a:t>
            </a:r>
            <a:r>
              <a:rPr lang="en-US" baseline="30000" dirty="0" smtClean="0"/>
              <a:t>3</a:t>
            </a:r>
            <a:r>
              <a:rPr lang="en-US" dirty="0" smtClean="0"/>
              <a:t>/sec) / A (m</a:t>
            </a:r>
            <a:r>
              <a:rPr lang="en-US" baseline="30000" dirty="0" smtClean="0"/>
              <a:t>2</a:t>
            </a:r>
            <a:r>
              <a:rPr lang="en-US" dirty="0" smtClean="0"/>
              <a:t>)</a:t>
            </a: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914400" y="1447800"/>
            <a:ext cx="8229600" cy="4525963"/>
          </a:xfrm>
        </p:spPr>
        <p:txBody>
          <a:bodyPr/>
          <a:lstStyle/>
          <a:p>
            <a:r>
              <a:rPr lang="en-US" dirty="0" smtClean="0"/>
              <a:t>2- Velocity of </a:t>
            </a:r>
            <a:r>
              <a:rPr lang="en-US" dirty="0" smtClean="0"/>
              <a:t>cooling water and </a:t>
            </a:r>
            <a:r>
              <a:rPr lang="en-US" dirty="0" err="1" smtClean="0"/>
              <a:t>Renolds</a:t>
            </a:r>
            <a:r>
              <a:rPr lang="en-US" dirty="0" smtClean="0"/>
              <a:t> Number</a:t>
            </a:r>
            <a:endParaRPr lang="ar-IQ" dirty="0" smtClean="0"/>
          </a:p>
          <a:p>
            <a:r>
              <a:rPr lang="en-US" dirty="0" smtClean="0"/>
              <a:t>  </a:t>
            </a:r>
            <a:endParaRPr lang="ar-IQ"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96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9088" y="2514600"/>
            <a:ext cx="7366958" cy="914400"/>
          </a:xfrm>
          <a:prstGeom prst="rect">
            <a:avLst/>
          </a:prstGeom>
          <a:noFill/>
        </p:spPr>
      </p:pic>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969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4419600"/>
            <a:ext cx="3118338" cy="1447800"/>
          </a:xfrm>
          <a:prstGeom prst="rect">
            <a:avLst/>
          </a:prstGeom>
          <a:noFill/>
        </p:spPr>
      </p:pic>
      <p:sp>
        <p:nvSpPr>
          <p:cNvPr id="29701" name="Rectangle 5"/>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Table for experimental data: </a:t>
            </a:r>
            <a:endParaRPr lang="en-US" dirty="0"/>
          </a:p>
        </p:txBody>
      </p:sp>
      <p:graphicFrame>
        <p:nvGraphicFramePr>
          <p:cNvPr id="6" name="Content Placeholder 5"/>
          <p:cNvGraphicFramePr>
            <a:graphicFrameLocks noGrp="1"/>
          </p:cNvGraphicFramePr>
          <p:nvPr>
            <p:ph idx="1"/>
          </p:nvPr>
        </p:nvGraphicFramePr>
        <p:xfrm>
          <a:off x="457201" y="1600200"/>
          <a:ext cx="8229599" cy="3708400"/>
        </p:xfrm>
        <a:graphic>
          <a:graphicData uri="http://schemas.openxmlformats.org/drawingml/2006/table">
            <a:tbl>
              <a:tblPr rtl="1" firstRow="1" bandRow="1">
                <a:tableStyleId>{5C22544A-7EE6-4342-B048-85BDC9FD1C3A}</a:tableStyleId>
              </a:tblPr>
              <a:tblGrid>
                <a:gridCol w="734290"/>
                <a:gridCol w="588820"/>
                <a:gridCol w="727362"/>
                <a:gridCol w="644238"/>
                <a:gridCol w="865908"/>
                <a:gridCol w="962892"/>
                <a:gridCol w="3706089"/>
              </a:tblGrid>
              <a:tr h="370840">
                <a:tc>
                  <a:txBody>
                    <a:bodyPr/>
                    <a:lstStyle/>
                    <a:p>
                      <a:pPr rtl="1"/>
                      <a:r>
                        <a:rPr lang="en-US" dirty="0" smtClean="0"/>
                        <a:t>Av.</a:t>
                      </a:r>
                      <a:endParaRPr lang="ar-IQ" dirty="0"/>
                    </a:p>
                  </a:txBody>
                  <a:tcPr/>
                </a:tc>
                <a:tc>
                  <a:txBody>
                    <a:bodyPr/>
                    <a:lstStyle/>
                    <a:p>
                      <a:pPr rtl="1"/>
                      <a:r>
                        <a:rPr lang="en-US" dirty="0" smtClean="0"/>
                        <a:t>16</a:t>
                      </a:r>
                      <a:endParaRPr lang="ar-IQ" dirty="0"/>
                    </a:p>
                  </a:txBody>
                  <a:tcPr/>
                </a:tc>
                <a:tc>
                  <a:txBody>
                    <a:bodyPr/>
                    <a:lstStyle/>
                    <a:p>
                      <a:pPr rtl="1"/>
                      <a:r>
                        <a:rPr lang="en-US" dirty="0" smtClean="0"/>
                        <a:t>12</a:t>
                      </a:r>
                      <a:endParaRPr lang="ar-IQ" dirty="0"/>
                    </a:p>
                  </a:txBody>
                  <a:tcPr/>
                </a:tc>
                <a:tc>
                  <a:txBody>
                    <a:bodyPr/>
                    <a:lstStyle/>
                    <a:p>
                      <a:pPr rtl="1"/>
                      <a:r>
                        <a:rPr lang="en-US" dirty="0" smtClean="0"/>
                        <a:t>8</a:t>
                      </a:r>
                      <a:endParaRPr lang="ar-IQ" dirty="0"/>
                    </a:p>
                  </a:txBody>
                  <a:tcPr/>
                </a:tc>
                <a:tc>
                  <a:txBody>
                    <a:bodyPr/>
                    <a:lstStyle/>
                    <a:p>
                      <a:pPr rtl="1"/>
                      <a:r>
                        <a:rPr lang="en-US" dirty="0" smtClean="0"/>
                        <a:t>4</a:t>
                      </a:r>
                      <a:endParaRPr lang="ar-IQ" dirty="0"/>
                    </a:p>
                  </a:txBody>
                  <a:tcPr/>
                </a:tc>
                <a:tc>
                  <a:txBody>
                    <a:bodyPr/>
                    <a:lstStyle/>
                    <a:p>
                      <a:pPr rtl="1"/>
                      <a:r>
                        <a:rPr lang="en-US" dirty="0" smtClean="0"/>
                        <a:t>0</a:t>
                      </a:r>
                      <a:endParaRPr lang="ar-IQ" dirty="0"/>
                    </a:p>
                  </a:txBody>
                  <a:tcPr/>
                </a:tc>
                <a:tc>
                  <a:txBody>
                    <a:bodyPr/>
                    <a:lstStyle/>
                    <a:p>
                      <a:pPr rtl="1"/>
                      <a:r>
                        <a:rPr lang="en-US" dirty="0" smtClean="0"/>
                        <a:t>time</a:t>
                      </a:r>
                      <a:endParaRPr lang="ar-IQ" dirty="0"/>
                    </a:p>
                  </a:txBody>
                  <a:tcPr/>
                </a:tc>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r>
                        <a:rPr lang="en-US" dirty="0" smtClean="0"/>
                        <a:t>Steam supply pressure(bar)</a:t>
                      </a:r>
                      <a:endParaRPr lang="ar-IQ" dirty="0"/>
                    </a:p>
                  </a:txBody>
                  <a:tcPr/>
                </a:tc>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r>
                        <a:rPr lang="en-US" dirty="0" smtClean="0"/>
                        <a:t>Steam supply temp. (</a:t>
                      </a:r>
                      <a:r>
                        <a:rPr lang="en-US" dirty="0" err="1" smtClean="0"/>
                        <a:t>oC</a:t>
                      </a:r>
                      <a:r>
                        <a:rPr lang="en-US" dirty="0" smtClean="0"/>
                        <a:t>)</a:t>
                      </a:r>
                      <a:endParaRPr lang="ar-IQ" dirty="0"/>
                    </a:p>
                  </a:txBody>
                  <a:tcPr/>
                </a:tc>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r>
                        <a:rPr lang="en-US" dirty="0" smtClean="0"/>
                        <a:t>Steam inlet T to condenser</a:t>
                      </a:r>
                      <a:r>
                        <a:rPr lang="en-US" baseline="0" dirty="0" smtClean="0"/>
                        <a:t> </a:t>
                      </a:r>
                      <a:r>
                        <a:rPr lang="en-US" baseline="0" dirty="0" err="1" smtClean="0"/>
                        <a:t>oC</a:t>
                      </a:r>
                      <a:r>
                        <a:rPr lang="en-US" baseline="0" dirty="0" smtClean="0"/>
                        <a:t>)</a:t>
                      </a:r>
                      <a:endParaRPr lang="ar-IQ" dirty="0"/>
                    </a:p>
                  </a:txBody>
                  <a:tcPr/>
                </a:tc>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r>
                        <a:rPr lang="ar-IQ" dirty="0" smtClean="0"/>
                        <a:t> </a:t>
                      </a:r>
                      <a:r>
                        <a:rPr lang="en-US" dirty="0" smtClean="0"/>
                        <a:t>Condenser outlet temp.(</a:t>
                      </a:r>
                      <a:r>
                        <a:rPr lang="en-US" dirty="0" err="1" smtClean="0"/>
                        <a:t>oC</a:t>
                      </a:r>
                      <a:r>
                        <a:rPr lang="en-US" dirty="0" smtClean="0"/>
                        <a:t>)</a:t>
                      </a:r>
                      <a:endParaRPr lang="ar-IQ" dirty="0"/>
                    </a:p>
                  </a:txBody>
                  <a:tcPr/>
                </a:tc>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r>
                        <a:rPr lang="en-US" dirty="0" smtClean="0"/>
                        <a:t>Cooling water inlet temp(</a:t>
                      </a:r>
                      <a:r>
                        <a:rPr lang="en-US" dirty="0" err="1" smtClean="0"/>
                        <a:t>oC</a:t>
                      </a:r>
                      <a:r>
                        <a:rPr lang="en-US" dirty="0" smtClean="0"/>
                        <a:t>)</a:t>
                      </a:r>
                      <a:endParaRPr lang="ar-IQ" dirty="0"/>
                    </a:p>
                  </a:txBody>
                  <a:tcPr/>
                </a:tc>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r>
                        <a:rPr lang="en-US" dirty="0" smtClean="0"/>
                        <a:t>Cooling water outlet temp.(</a:t>
                      </a:r>
                      <a:r>
                        <a:rPr lang="en-US" dirty="0" err="1" smtClean="0"/>
                        <a:t>oC</a:t>
                      </a:r>
                      <a:r>
                        <a:rPr lang="en-US" dirty="0" smtClean="0"/>
                        <a:t>)</a:t>
                      </a:r>
                      <a:endParaRPr lang="ar-IQ" dirty="0"/>
                    </a:p>
                  </a:txBody>
                  <a:tcPr/>
                </a:tc>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r>
                        <a:rPr lang="en-US" dirty="0" smtClean="0"/>
                        <a:t>Cooling water volume flow rate (LPM)</a:t>
                      </a:r>
                      <a:endParaRPr lang="ar-IQ" dirty="0"/>
                    </a:p>
                  </a:txBody>
                  <a:tcPr/>
                </a:tc>
              </a:tr>
              <a:tr h="370840">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r>
                        <a:rPr lang="en-US" dirty="0" err="1" smtClean="0"/>
                        <a:t>Condenstae</a:t>
                      </a:r>
                      <a:r>
                        <a:rPr lang="en-US" dirty="0" smtClean="0"/>
                        <a:t> initial</a:t>
                      </a:r>
                      <a:r>
                        <a:rPr lang="en-US" baseline="0" dirty="0" smtClean="0"/>
                        <a:t> level(cm)</a:t>
                      </a:r>
                      <a:endParaRPr lang="ar-IQ" dirty="0"/>
                    </a:p>
                  </a:txBody>
                  <a:tcPr/>
                </a:tc>
              </a:tr>
              <a:tr h="370840">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r>
                        <a:rPr lang="en-US" dirty="0" smtClean="0"/>
                        <a:t>Condensate final level( cm)</a:t>
                      </a:r>
                      <a:endParaRPr lang="ar-IQ"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en-US" dirty="0" smtClean="0"/>
              <a:t>Requirements:</a:t>
            </a:r>
          </a:p>
          <a:p>
            <a:pPr marL="514350" lvl="0" indent="-514350">
              <a:buFont typeface="+mj-lt"/>
              <a:buAutoNum type="arabicPeriod"/>
            </a:pPr>
            <a:r>
              <a:rPr lang="en-US" dirty="0" smtClean="0"/>
              <a:t>What are the main types of condensers? Promote your answer with suitable sketches and specify the application of each type.</a:t>
            </a:r>
          </a:p>
          <a:p>
            <a:pPr marL="514350" lvl="0" indent="-514350">
              <a:buFont typeface="+mj-lt"/>
              <a:buAutoNum type="arabicPeriod"/>
            </a:pPr>
            <a:r>
              <a:rPr lang="en-US" dirty="0" smtClean="0"/>
              <a:t>What is the effect of heat exchanger pipes configuration on heat transfer coefficient? </a:t>
            </a:r>
          </a:p>
          <a:p>
            <a:pPr marL="514350" lvl="0" indent="-514350">
              <a:buFont typeface="+mj-lt"/>
              <a:buAutoNum type="arabicPeriod"/>
            </a:pPr>
            <a:r>
              <a:rPr lang="en-US" dirty="0" smtClean="0"/>
              <a:t>Write the main equations to find overall heat transfer coefficient for different situations and conditions.</a:t>
            </a:r>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Steam condenser:</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b="1" dirty="0" smtClean="0"/>
              <a:t>shell and tube heat exchanger</a:t>
            </a:r>
            <a:r>
              <a:rPr lang="en-US" dirty="0" smtClean="0"/>
              <a:t> is a class of </a:t>
            </a:r>
            <a:r>
              <a:rPr lang="en-US" u="sng" dirty="0" smtClean="0">
                <a:hlinkClick r:id="rId2" tooltip="Heat exchanger"/>
              </a:rPr>
              <a:t>heat exchanger</a:t>
            </a:r>
            <a:r>
              <a:rPr lang="en-US" dirty="0" smtClean="0"/>
              <a:t> designs. It is the most common type of heat exchanger in oil refineries and other large chemical processes, and is suited for higher-pressure applications. As its name implies, this type of heat exchanger consists of a shell (a large </a:t>
            </a:r>
            <a:r>
              <a:rPr lang="en-US" u="sng" dirty="0" smtClean="0">
                <a:hlinkClick r:id="rId3" tooltip="Pressure vessel"/>
              </a:rPr>
              <a:t>pressure vessel</a:t>
            </a:r>
            <a:r>
              <a:rPr lang="en-US" dirty="0" smtClean="0"/>
              <a:t>) with a bundle of tubes inside it. One fluid runs through the tubes, and another fluid flows over the tubes (through the shell) to transfer heat between the two fluids. The set of tubes is called a tube bundle, and may be composed by several types of tubes: plain, longitudinally finned, etc.</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b="1" dirty="0" smtClean="0"/>
              <a:t>surface condenser</a:t>
            </a:r>
            <a:r>
              <a:rPr lang="en-US" dirty="0" smtClean="0"/>
              <a:t> is a commonly used term for a water-cooled </a:t>
            </a:r>
            <a:r>
              <a:rPr lang="en-US" dirty="0" smtClean="0">
                <a:hlinkClick r:id="rId2" tooltip="Shell and tube heat exchanger"/>
              </a:rPr>
              <a:t>shell and tube heat exchanger</a:t>
            </a:r>
            <a:r>
              <a:rPr lang="en-US" dirty="0" smtClean="0"/>
              <a:t> installed on the exhaust </a:t>
            </a:r>
            <a:r>
              <a:rPr lang="en-US" dirty="0" smtClean="0">
                <a:hlinkClick r:id="rId3" tooltip="Steam"/>
              </a:rPr>
              <a:t>steam</a:t>
            </a:r>
            <a:r>
              <a:rPr lang="en-US" dirty="0" smtClean="0"/>
              <a:t> from a </a:t>
            </a:r>
            <a:r>
              <a:rPr lang="en-US" dirty="0" smtClean="0">
                <a:hlinkClick r:id="rId4" tooltip="Steam turbine"/>
              </a:rPr>
              <a:t>steam turbine</a:t>
            </a:r>
            <a:r>
              <a:rPr lang="en-US" dirty="0" smtClean="0"/>
              <a:t> in </a:t>
            </a:r>
            <a:r>
              <a:rPr lang="en-US" dirty="0" smtClean="0">
                <a:hlinkClick r:id="rId5" tooltip="Thermal power station"/>
              </a:rPr>
              <a:t>thermal power stations</a:t>
            </a:r>
            <a:r>
              <a:rPr lang="en-US" dirty="0" smtClean="0"/>
              <a:t>. These </a:t>
            </a:r>
            <a:r>
              <a:rPr lang="en-US" dirty="0" smtClean="0">
                <a:hlinkClick r:id="rId6" tooltip="Condenser (heat transfer)"/>
              </a:rPr>
              <a:t>condensers</a:t>
            </a:r>
            <a:r>
              <a:rPr lang="en-US" dirty="0" smtClean="0"/>
              <a:t> are </a:t>
            </a:r>
            <a:r>
              <a:rPr lang="en-US" dirty="0" smtClean="0">
                <a:hlinkClick r:id="rId7" tooltip="Heat exchangers"/>
              </a:rPr>
              <a:t>heat exchangers</a:t>
            </a:r>
            <a:r>
              <a:rPr lang="en-US" dirty="0" smtClean="0"/>
              <a:t> which convert steam from its gaseous to its liquid state at a pressure below </a:t>
            </a:r>
            <a:r>
              <a:rPr lang="en-US" dirty="0" smtClean="0">
                <a:hlinkClick r:id="rId8" tooltip="Atmospheric pressure"/>
              </a:rPr>
              <a:t>atmospheric pressure</a:t>
            </a:r>
            <a:r>
              <a:rPr lang="en-US" dirty="0" smtClean="0"/>
              <a:t>. Where cooling water is in short supply, an air-cooled condenser is often used. An air-cooled condenser is however significantly more expensive and cannot achieve as low a steam turbine exhaust pressure as a water-cooled surface condenser.</a:t>
            </a:r>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Apparatus:</a:t>
            </a:r>
            <a:endParaRPr lang="ar-IQ" dirty="0"/>
          </a:p>
        </p:txBody>
      </p:sp>
      <p:sp>
        <p:nvSpPr>
          <p:cNvPr id="3" name="Content Placeholder 2"/>
          <p:cNvSpPr>
            <a:spLocks noGrp="1"/>
          </p:cNvSpPr>
          <p:nvPr>
            <p:ph idx="1"/>
          </p:nvPr>
        </p:nvSpPr>
        <p:spPr/>
        <p:txBody>
          <a:bodyPr>
            <a:normAutofit fontScale="85000" lnSpcReduction="20000"/>
          </a:bodyPr>
          <a:lstStyle/>
          <a:p>
            <a:pPr lvl="0"/>
            <a:r>
              <a:rPr lang="en-US" dirty="0" smtClean="0"/>
              <a:t>Steam boiler, Fulton three phase, 30 kW with all accessories including pressure </a:t>
            </a:r>
            <a:r>
              <a:rPr lang="en-US" dirty="0" err="1" smtClean="0"/>
              <a:t>upto</a:t>
            </a:r>
            <a:r>
              <a:rPr lang="en-US" dirty="0" smtClean="0"/>
              <a:t> 8 </a:t>
            </a:r>
            <a:r>
              <a:rPr lang="en-US" dirty="0" smtClean="0"/>
              <a:t> </a:t>
            </a:r>
            <a:r>
              <a:rPr lang="en-US" dirty="0" smtClean="0"/>
              <a:t>bar control of steam and water level inside the boiler for both low and high level water level, the boiler is supplied by safety valve and opens at pressure more than 10 </a:t>
            </a:r>
            <a:r>
              <a:rPr lang="en-US" dirty="0" smtClean="0"/>
              <a:t>bar. </a:t>
            </a:r>
            <a:r>
              <a:rPr lang="en-US" dirty="0" smtClean="0"/>
              <a:t>Multi-tube condenser fig(1). The top of the condenser (inlet) is fed with steam from the boilers main supply via an isolating valve through a reducing valve. The bottom of the condenser (outlet) is connected into a condensate measuring vessel. The metered cooling water flow to the condenser is arranged to cool the steam inside the condenser in the direct flow mode see fig.(2).</a:t>
            </a:r>
          </a:p>
          <a:p>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1</a:t>
            </a:r>
            <a:endParaRPr lang="ar-IQ" dirty="0"/>
          </a:p>
        </p:txBody>
      </p:sp>
      <p:pic>
        <p:nvPicPr>
          <p:cNvPr id="4" name="Content Placeholder 3" descr="C:\Documents and Settings\sidra\My Documents\My Pictures\Surface_Condenser.png"/>
          <p:cNvPicPr>
            <a:picLocks noGrp="1"/>
          </p:cNvPicPr>
          <p:nvPr>
            <p:ph idx="1"/>
          </p:nvPr>
        </p:nvPicPr>
        <p:blipFill>
          <a:blip r:embed="rId2" cstate="print"/>
          <a:srcRect/>
          <a:stretch>
            <a:fillRect/>
          </a:stretch>
        </p:blipFill>
        <p:spPr bwMode="auto">
          <a:xfrm>
            <a:off x="1600200" y="1828800"/>
            <a:ext cx="56388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Figure (2) temperature distribution along the heat exchanger</a:t>
            </a:r>
            <a:r>
              <a:rPr lang="en-US" dirty="0" smtClean="0"/>
              <a:t/>
            </a:r>
            <a:br>
              <a:rPr lang="en-US" dirty="0" smtClean="0"/>
            </a:br>
            <a:endParaRPr lang="ar-IQ" dirty="0"/>
          </a:p>
        </p:txBody>
      </p:sp>
      <p:pic>
        <p:nvPicPr>
          <p:cNvPr id="4" name="Content Placeholder 3"/>
          <p:cNvPicPr>
            <a:picLocks noGrp="1"/>
          </p:cNvPicPr>
          <p:nvPr>
            <p:ph idx="1"/>
          </p:nvPr>
        </p:nvPicPr>
        <p:blipFill>
          <a:blip r:embed="rId2" cstate="print"/>
          <a:srcRect/>
          <a:stretch>
            <a:fillRect/>
          </a:stretch>
        </p:blipFill>
        <p:spPr bwMode="auto">
          <a:xfrm>
            <a:off x="838201" y="1752600"/>
            <a:ext cx="7010400" cy="4495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procedure:</a:t>
            </a:r>
            <a:br>
              <a:rPr lang="en-US" dirty="0" smtClean="0"/>
            </a:br>
            <a:endParaRPr lang="ar-IQ"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eriod"/>
            </a:pPr>
            <a:r>
              <a:rPr lang="en-US" dirty="0" smtClean="0"/>
              <a:t>Operate the steam boiler for steam supply.</a:t>
            </a:r>
          </a:p>
          <a:p>
            <a:pPr marL="514350" lvl="0" indent="-514350">
              <a:buFont typeface="+mj-lt"/>
              <a:buAutoNum type="arabicPeriod"/>
            </a:pPr>
            <a:r>
              <a:rPr lang="en-US" dirty="0" smtClean="0"/>
              <a:t>Start the cooling water through the condenser.</a:t>
            </a:r>
          </a:p>
          <a:p>
            <a:pPr marL="514350" lvl="0" indent="-514350">
              <a:buFont typeface="+mj-lt"/>
              <a:buAutoNum type="arabicPeriod"/>
            </a:pPr>
            <a:r>
              <a:rPr lang="en-US" dirty="0" smtClean="0"/>
              <a:t>Adjust the outlet temperature from the condenser to obtain approximately 10</a:t>
            </a:r>
            <a:r>
              <a:rPr lang="en-US" baseline="30000" dirty="0" smtClean="0"/>
              <a:t>o</a:t>
            </a:r>
            <a:r>
              <a:rPr lang="en-US" dirty="0" smtClean="0"/>
              <a:t>C temperature rise of cooling water when the condenser is supplied with steam.</a:t>
            </a:r>
          </a:p>
          <a:p>
            <a:pPr marL="514350" lvl="0" indent="-514350">
              <a:buFont typeface="+mj-lt"/>
              <a:buAutoNum type="arabicPeriod"/>
            </a:pPr>
            <a:r>
              <a:rPr lang="en-US" dirty="0" smtClean="0"/>
              <a:t>Adjust the steam isolating valve to give a reasonable condensate flow rate when steady condition has been reached.</a:t>
            </a:r>
          </a:p>
          <a:p>
            <a:pPr marL="514350" lvl="0" indent="-514350">
              <a:buFont typeface="+mj-lt"/>
              <a:buAutoNum type="arabicPeriod"/>
            </a:pPr>
            <a:r>
              <a:rPr lang="en-US" dirty="0" smtClean="0"/>
              <a:t>Start recording the temperature, the supply pressure, the cooling water discharge and the initial level of the outlet condensate while the stop watch is started.</a:t>
            </a:r>
          </a:p>
          <a:p>
            <a:pPr marL="514350" lvl="0" indent="-514350">
              <a:buFont typeface="+mj-lt"/>
              <a:buAutoNum type="arabicPeriod"/>
            </a:pPr>
            <a:r>
              <a:rPr lang="en-US" dirty="0" smtClean="0"/>
              <a:t>Repeat the </a:t>
            </a:r>
            <a:r>
              <a:rPr lang="en-US" dirty="0" err="1" smtClean="0"/>
              <a:t>the</a:t>
            </a:r>
            <a:r>
              <a:rPr lang="en-US" dirty="0" smtClean="0"/>
              <a:t> recordings several times during the total time of the experiment except the level of the outlet condensate.</a:t>
            </a:r>
          </a:p>
          <a:p>
            <a:pPr marL="514350" lvl="0" indent="-514350">
              <a:buFont typeface="+mj-lt"/>
              <a:buAutoNum type="arabicPeriod"/>
            </a:pPr>
            <a:r>
              <a:rPr lang="en-US" dirty="0" smtClean="0"/>
              <a:t>After a specified period of time, close the steam valve and measure the final level of the collected condensate.</a:t>
            </a:r>
          </a:p>
          <a:p>
            <a:pPr marL="514350" lvl="0" indent="-514350">
              <a:buFont typeface="+mj-lt"/>
              <a:buAutoNum type="arabicPeriod"/>
            </a:pPr>
            <a:r>
              <a:rPr lang="en-US" dirty="0" smtClean="0"/>
              <a:t>Allow the cooling water to flow for five minutes to ensure the condenser cooling and then close it.</a:t>
            </a:r>
          </a:p>
          <a:p>
            <a:pPr marL="514350" lvl="0" indent="-514350">
              <a:buFont typeface="+mj-lt"/>
              <a:buAutoNum type="arabicPeriod"/>
            </a:pPr>
            <a:r>
              <a:rPr lang="en-US" dirty="0" smtClean="0"/>
              <a:t>Turn off the boiler.</a:t>
            </a:r>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Theory: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b="1" dirty="0" smtClean="0"/>
              <a:t>overall heat transfer coefficient</a:t>
            </a:r>
            <a:r>
              <a:rPr lang="en-US" dirty="0" smtClean="0"/>
              <a:t> is a measure of the overall ability of a series of conductive and convective barriers to transfer heat. It is commonly applied to the calculation of heat transfer in </a:t>
            </a:r>
            <a:r>
              <a:rPr lang="en-US" u="sng" dirty="0" smtClean="0">
                <a:hlinkClick r:id="rId3" tooltip="Heat exchangers"/>
              </a:rPr>
              <a:t>heat exchangers</a:t>
            </a:r>
            <a:r>
              <a:rPr lang="en-US" dirty="0" smtClean="0"/>
              <a:t>, but can be applied equally well to other problems.</a:t>
            </a:r>
          </a:p>
          <a:p>
            <a:r>
              <a:rPr lang="en-US" dirty="0" smtClean="0"/>
              <a:t>The overall heat transfer coefficient takes into account the individual heat transfer coefficients of each stream and the resistance of the pipe material. In case of heat exchangers, U can be determined from the energy balance between the heat loss by the steam and the heat gain by the cooling water and follow the following governing equations.</a:t>
            </a:r>
          </a:p>
          <a:p>
            <a:r>
              <a:rPr lang="en-US" dirty="0" smtClean="0"/>
              <a:t>Q (W) = U.A.</a:t>
            </a:r>
            <a:r>
              <a:rPr lang="en-US" dirty="0" smtClean="0">
                <a:sym typeface="Symbol"/>
              </a:rPr>
              <a:t></a:t>
            </a:r>
            <a:r>
              <a:rPr lang="en-US" dirty="0" smtClean="0"/>
              <a:t>T</a:t>
            </a:r>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In this case </a:t>
            </a:r>
            <a:r>
              <a:rPr lang="en-US" dirty="0" smtClean="0">
                <a:sym typeface="Symbol"/>
              </a:rPr>
              <a:t></a:t>
            </a:r>
            <a:r>
              <a:rPr lang="en-US" dirty="0" smtClean="0"/>
              <a:t>T is not constant over the whole area a mean temperature difference must be calculated since the temperature difference between cooled and cooling fluids in the condenser is not uniform through the equipment, and this quantity termed Logarithmic Mean Temperature difference used to enable simplified cooling calculation to be made.</a:t>
            </a:r>
          </a:p>
          <a:p>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1094</Words>
  <Application>Microsoft Office PowerPoint</Application>
  <PresentationFormat>On-screen Show (4:3)</PresentationFormat>
  <Paragraphs>70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Experiment No. 3 Determination of Overall Heat transfer Coefficient</vt:lpstr>
      <vt:lpstr>Steam condenser: </vt:lpstr>
      <vt:lpstr>Slide 3</vt:lpstr>
      <vt:lpstr>Apparatus:</vt:lpstr>
      <vt:lpstr>Figure 1</vt:lpstr>
      <vt:lpstr>Figure (2) temperature distribution along the heat exchanger </vt:lpstr>
      <vt:lpstr>Test procedure: </vt:lpstr>
      <vt:lpstr>Theory:</vt:lpstr>
      <vt:lpstr>Slide 9</vt:lpstr>
      <vt:lpstr>Logarithmic Mean temerature difference</vt:lpstr>
      <vt:lpstr>Slide 11</vt:lpstr>
      <vt:lpstr>Slide 12</vt:lpstr>
      <vt:lpstr>Slide 13</vt:lpstr>
      <vt:lpstr>Table for experimental data: </vt:lpstr>
      <vt:lpstr>Slide 15</vt:lpstr>
      <vt:lpstr>Slide 16</vt:lpstr>
      <vt:lpstr>Table for experimental data: </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No. 3 Determination of Overall Heat transfer Coefficient</dc:title>
  <dc:creator>rizgar</dc:creator>
  <cp:lastModifiedBy>Miqdad</cp:lastModifiedBy>
  <cp:revision>7</cp:revision>
  <dcterms:created xsi:type="dcterms:W3CDTF">2006-08-16T00:00:00Z</dcterms:created>
  <dcterms:modified xsi:type="dcterms:W3CDTF">2018-05-03T06:44:15Z</dcterms:modified>
</cp:coreProperties>
</file>