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68" r:id="rId2"/>
    <p:sldId id="267" r:id="rId3"/>
    <p:sldId id="258" r:id="rId4"/>
    <p:sldId id="259" r:id="rId5"/>
    <p:sldId id="260" r:id="rId6"/>
    <p:sldId id="261" r:id="rId7"/>
    <p:sldId id="262" r:id="rId8"/>
  </p:sldIdLst>
  <p:sldSz cx="9144000" cy="6858000" type="screen4x3"/>
  <p:notesSz cx="6815138" cy="9944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46" d="100"/>
          <a:sy n="46" d="100"/>
        </p:scale>
        <p:origin x="1399" y="49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61912" y="0"/>
            <a:ext cx="2953226" cy="497205"/>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78" y="0"/>
            <a:ext cx="2953226" cy="497205"/>
          </a:xfrm>
          <a:prstGeom prst="rect">
            <a:avLst/>
          </a:prstGeom>
        </p:spPr>
        <p:txBody>
          <a:bodyPr vert="horz" lIns="91440" tIns="45720" rIns="91440" bIns="45720" rtlCol="1"/>
          <a:lstStyle>
            <a:lvl1pPr algn="l">
              <a:defRPr sz="1200"/>
            </a:lvl1pPr>
          </a:lstStyle>
          <a:p>
            <a:fld id="{415573A4-3B31-45B3-8D75-2526FAC793B5}" type="datetimeFigureOut">
              <a:rPr lang="ar-IQ" smtClean="0"/>
              <a:pPr/>
              <a:t>12/11/1444</a:t>
            </a:fld>
            <a:endParaRPr lang="ar-IQ"/>
          </a:p>
        </p:txBody>
      </p:sp>
      <p:sp>
        <p:nvSpPr>
          <p:cNvPr id="4" name="Slide Image Placeholder 3"/>
          <p:cNvSpPr>
            <a:spLocks noGrp="1" noRot="1" noChangeAspect="1"/>
          </p:cNvSpPr>
          <p:nvPr>
            <p:ph type="sldImg" idx="2"/>
          </p:nvPr>
        </p:nvSpPr>
        <p:spPr>
          <a:xfrm>
            <a:off x="922338" y="746125"/>
            <a:ext cx="4972050" cy="37290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1514" y="4723448"/>
            <a:ext cx="5452110" cy="4474845"/>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61912" y="9445169"/>
            <a:ext cx="2953226" cy="497205"/>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78" y="9445169"/>
            <a:ext cx="2953226" cy="497205"/>
          </a:xfrm>
          <a:prstGeom prst="rect">
            <a:avLst/>
          </a:prstGeom>
        </p:spPr>
        <p:txBody>
          <a:bodyPr vert="horz" lIns="91440" tIns="45720" rIns="91440" bIns="45720" rtlCol="1" anchor="b"/>
          <a:lstStyle>
            <a:lvl1pPr algn="l">
              <a:defRPr sz="1200"/>
            </a:lvl1pPr>
          </a:lstStyle>
          <a:p>
            <a:fld id="{97343336-A95A-4A2E-9467-40ABF4F54108}"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82ABE6E1-8591-45E3-90C1-AEB3999B4CFA}" type="slidenum">
              <a:rPr lang="en-US" smtClean="0"/>
              <a:pPr>
                <a:defRPr/>
              </a:pPr>
              <a:t>2</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D2CA5A4B-D137-417D-B3EE-5930421B53DC}" type="slidenum">
              <a:rPr lang="en-US" smtClean="0"/>
              <a:pPr>
                <a:defRPr/>
              </a:pPr>
              <a:t>3</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CE26EAAD-EE61-4236-8AD9-1AC179F02936}" type="slidenum">
              <a:rPr lang="en-US" smtClean="0"/>
              <a:pPr>
                <a:defRPr/>
              </a:pPr>
              <a:t>4</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0D920B07-78C7-4863-980A-93908E5963B2}" type="slidenum">
              <a:rPr lang="en-US" smtClean="0"/>
              <a:pPr>
                <a:defRPr/>
              </a:pPr>
              <a:t>5</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10BC9B-2A5C-4633-A5C5-5C26570F2526}" type="datetimeFigureOut">
              <a:rPr lang="ar-IQ" smtClean="0"/>
              <a:pPr/>
              <a:t>12/11/1444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7E636B-310E-4E01-A9DA-E84D59E0138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10BC9B-2A5C-4633-A5C5-5C26570F2526}" type="datetimeFigureOut">
              <a:rPr lang="ar-IQ" smtClean="0"/>
              <a:pPr/>
              <a:t>12/11/1444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7E636B-310E-4E01-A9DA-E84D59E0138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1470025"/>
          </a:xfrm>
        </p:spPr>
        <p:txBody>
          <a:bodyPr>
            <a:noAutofit/>
          </a:bodyPr>
          <a:lstStyle/>
          <a:p>
            <a:pPr rtl="0">
              <a:lnSpc>
                <a:spcPct val="90000"/>
              </a:lnSpc>
              <a:spcBef>
                <a:spcPct val="20000"/>
              </a:spcBef>
            </a:pPr>
            <a:r>
              <a:rPr lang="en-US" sz="6000" dirty="0"/>
              <a:t> </a:t>
            </a:r>
            <a:br>
              <a:rPr lang="en-US" sz="6000" dirty="0"/>
            </a:br>
            <a:r>
              <a:rPr lang="en-US" sz="6000" b="1" i="1" dirty="0">
                <a:latin typeface="Monotype Corsiva" pitchFamily="66" charset="0"/>
              </a:rPr>
              <a:t>Colligative properties of solutions</a:t>
            </a:r>
            <a:br>
              <a:rPr lang="en-US" sz="6000" b="1" i="1" dirty="0">
                <a:latin typeface="Monotype Corsiva" pitchFamily="66" charset="0"/>
              </a:rPr>
            </a:br>
            <a:endParaRPr lang="ar-IQ" sz="6000" dirty="0"/>
          </a:p>
        </p:txBody>
      </p:sp>
      <p:sp>
        <p:nvSpPr>
          <p:cNvPr id="3" name="Subtitle 2"/>
          <p:cNvSpPr>
            <a:spLocks noGrp="1"/>
          </p:cNvSpPr>
          <p:nvPr>
            <p:ph type="subTitle" idx="1"/>
          </p:nvPr>
        </p:nvSpPr>
        <p:spPr>
          <a:xfrm>
            <a:off x="152400" y="1905000"/>
            <a:ext cx="8991600" cy="4267200"/>
          </a:xfrm>
        </p:spPr>
        <p:txBody>
          <a:bodyPr>
            <a:noAutofit/>
          </a:bodyPr>
          <a:lstStyle/>
          <a:p>
            <a:pPr algn="l" rtl="0"/>
            <a:endParaRPr lang="en-US" sz="2800" dirty="0">
              <a:solidFill>
                <a:schemeClr val="tx1"/>
              </a:solidFill>
            </a:endParaRPr>
          </a:p>
          <a:p>
            <a:pPr algn="l" rtl="0"/>
            <a:endParaRPr lang="en-US" sz="2800" dirty="0">
              <a:solidFill>
                <a:schemeClr val="tx1"/>
              </a:solidFill>
            </a:endParaRPr>
          </a:p>
          <a:p>
            <a:pPr algn="l" rtl="0"/>
            <a:endParaRPr lang="en-US" sz="2800" dirty="0">
              <a:solidFill>
                <a:schemeClr val="tx1"/>
              </a:solidFill>
            </a:endParaRPr>
          </a:p>
          <a:p>
            <a:pPr algn="l" rtl="0"/>
            <a:r>
              <a:rPr lang="en-US" sz="2800" b="1" dirty="0">
                <a:solidFill>
                  <a:schemeClr val="tx1"/>
                </a:solidFill>
              </a:rPr>
              <a:t>Colligative properties of solutions </a:t>
            </a:r>
            <a:r>
              <a:rPr lang="en-US" sz="2800" dirty="0">
                <a:solidFill>
                  <a:schemeClr val="tx1"/>
                </a:solidFill>
              </a:rPr>
              <a:t>are properties that depend upon the concentration of solute molecules or ions, but not upon the nature of the solute. Colligative properties include freezing point depression, boiling point elevation, vapor pressure lowering, and osmotic pressure.</a:t>
            </a:r>
          </a:p>
          <a:p>
            <a:pPr algn="l" rtl="0"/>
            <a:endParaRPr lang="ar-IQ"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228600" y="685800"/>
            <a:ext cx="8915400" cy="5562600"/>
          </a:xfrm>
        </p:spPr>
        <p:txBody>
          <a:bodyPr rtlCol="1">
            <a:noAutofit/>
          </a:bodyPr>
          <a:lstStyle/>
          <a:p>
            <a:pPr marL="609600" indent="-609600" algn="l" eaLnBrk="1" fontAlgn="auto" hangingPunct="1">
              <a:spcBef>
                <a:spcPts val="580"/>
              </a:spcBef>
              <a:spcAft>
                <a:spcPts val="0"/>
              </a:spcAft>
              <a:buClr>
                <a:schemeClr val="accent3"/>
              </a:buClr>
              <a:buFont typeface="Wingdings 2"/>
              <a:buNone/>
              <a:defRPr/>
            </a:pPr>
            <a:r>
              <a:rPr lang="en-US" sz="2800" dirty="0"/>
              <a:t>Any solution containing some non volatile solute exhibits four properties:</a:t>
            </a:r>
          </a:p>
          <a:p>
            <a:pPr marL="609600" indent="-609600" algn="l" eaLnBrk="1" fontAlgn="auto" hangingPunct="1">
              <a:spcBef>
                <a:spcPts val="580"/>
              </a:spcBef>
              <a:spcAft>
                <a:spcPts val="0"/>
              </a:spcAft>
              <a:buClr>
                <a:schemeClr val="accent3"/>
              </a:buClr>
              <a:buFont typeface="Wingdings 2"/>
              <a:buNone/>
              <a:defRPr/>
            </a:pPr>
            <a:endParaRPr lang="en-US" sz="2800" dirty="0"/>
          </a:p>
          <a:p>
            <a:pPr marL="609600" indent="-609600" algn="l" eaLnBrk="1" fontAlgn="auto" hangingPunct="1">
              <a:spcBef>
                <a:spcPts val="580"/>
              </a:spcBef>
              <a:spcAft>
                <a:spcPts val="0"/>
              </a:spcAft>
              <a:buClr>
                <a:srgbClr val="990033"/>
              </a:buClr>
              <a:buFont typeface="Wingdings 2"/>
              <a:buNone/>
              <a:defRPr/>
            </a:pPr>
            <a:r>
              <a:rPr lang="en-US" sz="2800" dirty="0"/>
              <a:t>1.Vapour pressure lowering of the solvent.</a:t>
            </a:r>
          </a:p>
          <a:p>
            <a:pPr marL="609600" indent="-609600" algn="l" eaLnBrk="1" fontAlgn="auto" hangingPunct="1">
              <a:spcBef>
                <a:spcPts val="580"/>
              </a:spcBef>
              <a:spcAft>
                <a:spcPts val="0"/>
              </a:spcAft>
              <a:buClr>
                <a:srgbClr val="990033"/>
              </a:buClr>
              <a:buFont typeface="Wingdings 2"/>
              <a:buNone/>
              <a:defRPr/>
            </a:pPr>
            <a:r>
              <a:rPr lang="en-US" sz="2800" dirty="0"/>
              <a:t>2.Boiling point elevation of the solution.</a:t>
            </a:r>
          </a:p>
          <a:p>
            <a:pPr marL="609600" indent="-609600" algn="l" eaLnBrk="1" fontAlgn="auto" hangingPunct="1">
              <a:spcBef>
                <a:spcPts val="580"/>
              </a:spcBef>
              <a:spcAft>
                <a:spcPts val="0"/>
              </a:spcAft>
              <a:buClr>
                <a:srgbClr val="990033"/>
              </a:buClr>
              <a:buFont typeface="Wingdings 2"/>
              <a:buNone/>
              <a:defRPr/>
            </a:pPr>
            <a:r>
              <a:rPr lang="en-US" sz="2800" dirty="0"/>
              <a:t>3.Freezing point depression of the solution.</a:t>
            </a:r>
          </a:p>
          <a:p>
            <a:pPr marL="609600" indent="-609600" algn="l" eaLnBrk="1" fontAlgn="auto" hangingPunct="1">
              <a:spcBef>
                <a:spcPts val="580"/>
              </a:spcBef>
              <a:spcAft>
                <a:spcPts val="0"/>
              </a:spcAft>
              <a:buClr>
                <a:srgbClr val="990033"/>
              </a:buClr>
              <a:buFont typeface="Wingdings 2"/>
              <a:buNone/>
              <a:defRPr/>
            </a:pPr>
            <a:r>
              <a:rPr lang="en-US" sz="2800" dirty="0"/>
              <a:t>4.Osmosis and osmotic pressure of the solution.</a:t>
            </a:r>
          </a:p>
          <a:p>
            <a:pPr marL="609600" indent="-609600" algn="l" eaLnBrk="1" fontAlgn="auto" hangingPunct="1">
              <a:spcBef>
                <a:spcPts val="580"/>
              </a:spcBef>
              <a:spcAft>
                <a:spcPts val="0"/>
              </a:spcAft>
              <a:buClr>
                <a:schemeClr val="accent3"/>
              </a:buClr>
              <a:buFont typeface="Wingdings 2"/>
              <a:buNone/>
              <a:defRPr/>
            </a:pPr>
            <a:endParaRPr lang="en-US" sz="2800" dirty="0"/>
          </a:p>
          <a:p>
            <a:pPr marL="609600" indent="-609600" algn="l" eaLnBrk="1" fontAlgn="auto" hangingPunct="1">
              <a:spcBef>
                <a:spcPts val="580"/>
              </a:spcBef>
              <a:spcAft>
                <a:spcPts val="0"/>
              </a:spcAft>
              <a:buFont typeface="Wingdings 2"/>
              <a:buNone/>
              <a:defRPr/>
            </a:pPr>
            <a:r>
              <a:rPr lang="en-US" sz="2800" b="1" dirty="0"/>
              <a:t>These properties depend on </a:t>
            </a:r>
            <a:r>
              <a:rPr lang="en-US" sz="2800" b="1" u="sng" dirty="0"/>
              <a:t>the amount of solute present </a:t>
            </a:r>
            <a:r>
              <a:rPr lang="en-US" sz="2800" b="1" dirty="0"/>
              <a:t>but </a:t>
            </a:r>
            <a:r>
              <a:rPr lang="en-US" sz="2800" b="1" u="sng" dirty="0"/>
              <a:t>not on its nature </a:t>
            </a:r>
            <a:r>
              <a:rPr lang="en-US" sz="2800" b="1" dirty="0"/>
              <a:t>for this reason they called colligative  properties depending on the collection</a:t>
            </a:r>
            <a:r>
              <a:rPr lang="en-US" sz="2800" dirty="0"/>
              <a:t>.</a:t>
            </a:r>
          </a:p>
          <a:p>
            <a:pPr marL="609600" indent="-609600" algn="l" eaLnBrk="1" fontAlgn="auto" hangingPunct="1">
              <a:spcBef>
                <a:spcPts val="580"/>
              </a:spcBef>
              <a:spcAft>
                <a:spcPts val="0"/>
              </a:spcAft>
              <a:buClr>
                <a:schemeClr val="accent3"/>
              </a:buClr>
              <a:buFont typeface="Wingdings 2"/>
              <a:buNone/>
              <a:defRPr/>
            </a:pPr>
            <a:endParaRPr lang="en-US" sz="2800" dirty="0"/>
          </a:p>
        </p:txBody>
      </p:sp>
      <p:sp>
        <p:nvSpPr>
          <p:cNvPr id="4" name="Slide Number Placeholder 3"/>
          <p:cNvSpPr>
            <a:spLocks noGrp="1"/>
          </p:cNvSpPr>
          <p:nvPr>
            <p:ph type="sldNum" sz="quarter" idx="12"/>
          </p:nvPr>
        </p:nvSpPr>
        <p:spPr/>
        <p:txBody>
          <a:bodyPr/>
          <a:lstStyle/>
          <a:p>
            <a:pPr>
              <a:defRPr/>
            </a:pPr>
            <a:fld id="{9DDF5F43-9ECB-42F9-9209-42E7E77F8AC8}" type="slidenum">
              <a:rPr lang="ar-SA"/>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0" y="152400"/>
            <a:ext cx="8915400" cy="6477000"/>
          </a:xfrm>
        </p:spPr>
        <p:txBody>
          <a:bodyPr/>
          <a:lstStyle/>
          <a:p>
            <a:pPr algn="l" eaLnBrk="1" hangingPunct="1">
              <a:buClr>
                <a:srgbClr val="3333FF"/>
              </a:buClr>
              <a:buFont typeface="Wingdings 2" pitchFamily="18" charset="2"/>
              <a:buNone/>
            </a:pPr>
            <a:r>
              <a:rPr lang="en-US" dirty="0">
                <a:solidFill>
                  <a:srgbClr val="000000"/>
                </a:solidFill>
                <a:latin typeface="Times New Roman" pitchFamily="18" charset="0"/>
                <a:cs typeface="Times New Roman" pitchFamily="18" charset="0"/>
              </a:rPr>
              <a:t>The solute should not undergo any association or dissociation, if there is, the no. of particles will be changed, &amp; will be differed from original no. of particles present in the solution &amp; values of these properties will be changed</a:t>
            </a:r>
          </a:p>
          <a:p>
            <a:pPr algn="l" eaLnBrk="1" hangingPunct="1">
              <a:buClr>
                <a:srgbClr val="3333FF"/>
              </a:buClr>
              <a:buFont typeface="Wingdings 2" pitchFamily="18" charset="2"/>
              <a:buNone/>
            </a:pPr>
            <a:endParaRPr lang="en-US" dirty="0">
              <a:solidFill>
                <a:srgbClr val="000000"/>
              </a:solidFill>
              <a:latin typeface="Times New Roman" pitchFamily="18" charset="0"/>
              <a:cs typeface="Times New Roman" pitchFamily="18" charset="0"/>
            </a:endParaRPr>
          </a:p>
          <a:p>
            <a:pPr algn="l" eaLnBrk="1" hangingPunct="1">
              <a:buClr>
                <a:srgbClr val="3333FF"/>
              </a:buClr>
              <a:buFont typeface="Wingdings 2" pitchFamily="18" charset="2"/>
              <a:buNone/>
            </a:pPr>
            <a:r>
              <a:rPr lang="en-US" dirty="0">
                <a:solidFill>
                  <a:srgbClr val="000000"/>
                </a:solidFill>
                <a:latin typeface="Times New Roman" pitchFamily="18" charset="0"/>
                <a:cs typeface="Times New Roman" pitchFamily="18" charset="0"/>
              </a:rPr>
              <a:t>For discussing the colligative  properties it will assumed that the solution are : very dilute and ideal, i.e the interaction between the solute particles are negligibly small.</a:t>
            </a:r>
          </a:p>
          <a:p>
            <a:pPr algn="l" eaLnBrk="1" hangingPunct="1">
              <a:buClr>
                <a:srgbClr val="3333FF"/>
              </a:buClr>
              <a:buFont typeface="Wingdings 2" pitchFamily="18" charset="2"/>
              <a:buNone/>
            </a:pPr>
            <a:r>
              <a:rPr lang="en-US" dirty="0">
                <a:solidFill>
                  <a:srgbClr val="000000"/>
                </a:solidFill>
                <a:latin typeface="Times New Roman" pitchFamily="18" charset="0"/>
                <a:cs typeface="Times New Roman" pitchFamily="18" charset="0"/>
              </a:rPr>
              <a:t>1, 4 properties are very important for determination of M.wt. of polymers &amp; other macromolecules.</a:t>
            </a:r>
          </a:p>
          <a:p>
            <a:pPr algn="l" eaLnBrk="1" hangingPunct="1">
              <a:buClr>
                <a:schemeClr val="tx1"/>
              </a:buClr>
              <a:buFont typeface="Wingdings 2" pitchFamily="18" charset="2"/>
              <a:buNone/>
            </a:pPr>
            <a:endParaRPr lang="en-US" dirty="0">
              <a:solidFill>
                <a:srgbClr val="000000"/>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78D845FD-DFC3-48CC-8530-8D2A3C396DBB}" type="slidenum">
              <a:rPr lang="ar-SA"/>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228600" y="2438400"/>
            <a:ext cx="8686800" cy="3657600"/>
          </a:xfrm>
        </p:spPr>
        <p:txBody>
          <a:bodyPr/>
          <a:lstStyle/>
          <a:p>
            <a:pPr algn="l" rtl="0" eaLnBrk="1" hangingPunct="1">
              <a:lnSpc>
                <a:spcPct val="90000"/>
              </a:lnSpc>
              <a:buFont typeface="Wingdings" pitchFamily="2" charset="2"/>
              <a:buNone/>
            </a:pPr>
            <a:r>
              <a:rPr lang="en-US" b="1" u="sng" dirty="0">
                <a:latin typeface="Times New Roman" pitchFamily="18" charset="0"/>
                <a:cs typeface="Times New Roman" pitchFamily="18" charset="0"/>
              </a:rPr>
              <a:t>True or normal boiling point of a liquid</a:t>
            </a:r>
            <a:r>
              <a:rPr lang="en-US" u="sng"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algn="l" rtl="0" eaLnBrk="1" hangingPunct="1">
              <a:lnSpc>
                <a:spcPct val="90000"/>
              </a:lnSpc>
              <a:buFont typeface="Wingdings" pitchFamily="2" charset="2"/>
              <a:buNone/>
            </a:pPr>
            <a:r>
              <a:rPr lang="en-US" dirty="0">
                <a:latin typeface="Times New Roman" pitchFamily="18" charset="0"/>
                <a:cs typeface="Times New Roman" pitchFamily="18" charset="0"/>
              </a:rPr>
              <a:t>    is a Temp. at which its vapour and liquid are in equilibrium under a pressure of 1 atm.</a:t>
            </a:r>
          </a:p>
          <a:p>
            <a:pPr algn="l" rtl="0" eaLnBrk="1" hangingPunct="1">
              <a:lnSpc>
                <a:spcPct val="90000"/>
              </a:lnSpc>
              <a:buFont typeface="Wingdings" pitchFamily="2" charset="2"/>
              <a:buNone/>
            </a:pPr>
            <a:r>
              <a:rPr lang="en-US" dirty="0">
                <a:latin typeface="Times New Roman" pitchFamily="18" charset="0"/>
                <a:cs typeface="Times New Roman" pitchFamily="18" charset="0"/>
              </a:rPr>
              <a:t>   </a:t>
            </a:r>
          </a:p>
          <a:p>
            <a:pPr algn="l" rtl="0" eaLnBrk="1" hangingPunct="1">
              <a:lnSpc>
                <a:spcPct val="90000"/>
              </a:lnSpc>
              <a:buFont typeface="Wingdings" pitchFamily="2" charset="2"/>
              <a:buNone/>
            </a:pPr>
            <a:r>
              <a:rPr lang="en-US" dirty="0">
                <a:latin typeface="Times New Roman" pitchFamily="18" charset="0"/>
                <a:cs typeface="Times New Roman" pitchFamily="18" charset="0"/>
              </a:rPr>
              <a:t> But in general the </a:t>
            </a:r>
            <a:r>
              <a:rPr lang="en-US" b="1" dirty="0">
                <a:latin typeface="Times New Roman" pitchFamily="18" charset="0"/>
                <a:cs typeface="Times New Roman" pitchFamily="18" charset="0"/>
              </a:rPr>
              <a:t>boiling point </a:t>
            </a:r>
            <a:r>
              <a:rPr lang="en-US" dirty="0">
                <a:latin typeface="Times New Roman" pitchFamily="18" charset="0"/>
                <a:cs typeface="Times New Roman" pitchFamily="18" charset="0"/>
              </a:rPr>
              <a:t>is the Temp. at which the vapour pressure  of liquid is equal to the applied pressure.</a:t>
            </a:r>
          </a:p>
        </p:txBody>
      </p:sp>
      <p:sp>
        <p:nvSpPr>
          <p:cNvPr id="4" name="Slide Number Placeholder 3"/>
          <p:cNvSpPr>
            <a:spLocks noGrp="1"/>
          </p:cNvSpPr>
          <p:nvPr>
            <p:ph type="sldNum" sz="quarter" idx="12"/>
          </p:nvPr>
        </p:nvSpPr>
        <p:spPr/>
        <p:txBody>
          <a:bodyPr/>
          <a:lstStyle/>
          <a:p>
            <a:pPr>
              <a:defRPr/>
            </a:pPr>
            <a:fld id="{3BEFCE7A-97AD-45F4-9340-7E2D5557581E}" type="slidenum">
              <a:rPr lang="ar-SA"/>
              <a:pPr>
                <a:defRPr/>
              </a:pPr>
              <a:t>4</a:t>
            </a:fld>
            <a:endParaRPr lang="en-US" dirty="0"/>
          </a:p>
        </p:txBody>
      </p:sp>
      <p:sp>
        <p:nvSpPr>
          <p:cNvPr id="33796" name="Title 4"/>
          <p:cNvSpPr>
            <a:spLocks noGrp="1"/>
          </p:cNvSpPr>
          <p:nvPr>
            <p:ph type="title"/>
          </p:nvPr>
        </p:nvSpPr>
        <p:spPr>
          <a:xfrm>
            <a:off x="304800" y="533400"/>
            <a:ext cx="8382000" cy="1524000"/>
          </a:xfrm>
        </p:spPr>
        <p:txBody>
          <a:bodyPr>
            <a:normAutofit/>
          </a:bodyPr>
          <a:lstStyle/>
          <a:p>
            <a:r>
              <a:rPr lang="en-US" b="1" dirty="0">
                <a:latin typeface="Monotype Corsiva" pitchFamily="66" charset="0"/>
                <a:cs typeface="Times New Roman" pitchFamily="18" charset="0"/>
              </a:rPr>
              <a:t>Determination of M.Wt by elevation of the boiling point</a:t>
            </a:r>
            <a:endParaRPr lang="ar-IQ" b="1" dirty="0">
              <a:latin typeface="Monotype Corsiva"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152400" y="258763"/>
            <a:ext cx="8991600" cy="6858000"/>
          </a:xfrm>
        </p:spPr>
        <p:txBody>
          <a:bodyPr/>
          <a:lstStyle/>
          <a:p>
            <a:pPr algn="l" rtl="0" eaLnBrk="1" hangingPunct="1">
              <a:lnSpc>
                <a:spcPct val="90000"/>
              </a:lnSpc>
              <a:buClr>
                <a:srgbClr val="990099"/>
              </a:buClr>
              <a:buFont typeface="Wingdings" pitchFamily="2" charset="2"/>
              <a:buChar char="z"/>
            </a:pPr>
            <a:r>
              <a:rPr lang="en-US" sz="2800" dirty="0">
                <a:solidFill>
                  <a:srgbClr val="000000"/>
                </a:solidFill>
                <a:latin typeface="Times New Roman" pitchFamily="18" charset="0"/>
                <a:cs typeface="Times New Roman" pitchFamily="18" charset="0"/>
              </a:rPr>
              <a:t>When a non-volatile solute is dissolved in a solvent, the </a:t>
            </a:r>
            <a:r>
              <a:rPr lang="en-US" sz="2800" dirty="0">
                <a:latin typeface="Times New Roman" pitchFamily="18" charset="0"/>
                <a:cs typeface="Times New Roman" pitchFamily="18" charset="0"/>
              </a:rPr>
              <a:t>vapour pressure (</a:t>
            </a:r>
            <a:r>
              <a:rPr lang="en-US" sz="2800" dirty="0">
                <a:solidFill>
                  <a:srgbClr val="000000"/>
                </a:solidFill>
                <a:latin typeface="Times New Roman" pitchFamily="18" charset="0"/>
                <a:cs typeface="Times New Roman" pitchFamily="18" charset="0"/>
              </a:rPr>
              <a:t>V.P) of the solvent is lowered, as a result the B.P of the solution is higher than that of the pure solvent, and this is </a:t>
            </a:r>
            <a:r>
              <a:rPr lang="en-US" sz="2800" u="sng" dirty="0">
                <a:solidFill>
                  <a:srgbClr val="000000"/>
                </a:solidFill>
                <a:latin typeface="Times New Roman" pitchFamily="18" charset="0"/>
                <a:cs typeface="Times New Roman" pitchFamily="18" charset="0"/>
              </a:rPr>
              <a:t>due to</a:t>
            </a:r>
            <a:r>
              <a:rPr lang="en-US" sz="2800" dirty="0">
                <a:solidFill>
                  <a:srgbClr val="000000"/>
                </a:solidFill>
                <a:latin typeface="Times New Roman" pitchFamily="18" charset="0"/>
                <a:cs typeface="Times New Roman" pitchFamily="18" charset="0"/>
              </a:rPr>
              <a:t> the decreasing of the ability of the molecules to get ride of the solution surface as the solute molecules are present.</a:t>
            </a:r>
          </a:p>
          <a:p>
            <a:pPr algn="l" rtl="0" eaLnBrk="1" hangingPunct="1">
              <a:lnSpc>
                <a:spcPct val="90000"/>
              </a:lnSpc>
              <a:buClr>
                <a:srgbClr val="990099"/>
              </a:buClr>
              <a:buFont typeface="Arial" pitchFamily="34" charset="0"/>
              <a:buNone/>
            </a:pPr>
            <a:endParaRPr lang="en-US" sz="2800" dirty="0">
              <a:solidFill>
                <a:srgbClr val="000000"/>
              </a:solidFill>
              <a:latin typeface="Times New Roman" pitchFamily="18" charset="0"/>
              <a:cs typeface="Times New Roman" pitchFamily="18" charset="0"/>
            </a:endParaRPr>
          </a:p>
          <a:p>
            <a:pPr algn="l" rtl="0" eaLnBrk="1" hangingPunct="1">
              <a:lnSpc>
                <a:spcPct val="90000"/>
              </a:lnSpc>
              <a:buClr>
                <a:srgbClr val="990099"/>
              </a:buClr>
              <a:buFont typeface="Wingdings" pitchFamily="2" charset="2"/>
              <a:buChar char="z"/>
            </a:pPr>
            <a:r>
              <a:rPr lang="en-US" sz="2800" dirty="0">
                <a:solidFill>
                  <a:srgbClr val="000000"/>
                </a:solidFill>
                <a:latin typeface="Times New Roman" pitchFamily="18" charset="0"/>
                <a:cs typeface="Times New Roman" pitchFamily="18" charset="0"/>
              </a:rPr>
              <a:t>Extent of the elevation (ΔT) depends upon the concentration of the solute, &amp; for dilute, ideal solution.</a:t>
            </a:r>
          </a:p>
          <a:p>
            <a:pPr algn="l" rtl="0" eaLnBrk="1" hangingPunct="1">
              <a:lnSpc>
                <a:spcPct val="90000"/>
              </a:lnSpc>
              <a:buClr>
                <a:srgbClr val="990099"/>
              </a:buClr>
              <a:buFont typeface="Arial" pitchFamily="34" charset="0"/>
              <a:buNone/>
            </a:pPr>
            <a:endParaRPr lang="en-US" sz="2800" dirty="0">
              <a:solidFill>
                <a:srgbClr val="000000"/>
              </a:solidFill>
              <a:latin typeface="Times New Roman" pitchFamily="18" charset="0"/>
              <a:cs typeface="Times New Roman" pitchFamily="18" charset="0"/>
            </a:endParaRPr>
          </a:p>
          <a:p>
            <a:pPr algn="l" rtl="0" eaLnBrk="1" hangingPunct="1">
              <a:lnSpc>
                <a:spcPct val="90000"/>
              </a:lnSpc>
              <a:buClr>
                <a:srgbClr val="990099"/>
              </a:buClr>
              <a:buFont typeface="Arial" pitchFamily="34" charset="0"/>
              <a:buNone/>
            </a:pPr>
            <a:endParaRPr lang="en-US" sz="2800" dirty="0">
              <a:solidFill>
                <a:srgbClr val="000000"/>
              </a:solidFill>
              <a:latin typeface="Times New Roman" pitchFamily="18" charset="0"/>
              <a:cs typeface="Times New Roman" pitchFamily="18" charset="0"/>
            </a:endParaRPr>
          </a:p>
          <a:p>
            <a:pPr algn="l" rtl="0" eaLnBrk="1" hangingPunct="1">
              <a:lnSpc>
                <a:spcPct val="90000"/>
              </a:lnSpc>
              <a:buClr>
                <a:srgbClr val="990099"/>
              </a:buClr>
              <a:buFont typeface="Arial" pitchFamily="34" charset="0"/>
              <a:buNone/>
            </a:pPr>
            <a:r>
              <a:rPr lang="en-US" sz="2800" dirty="0">
                <a:solidFill>
                  <a:srgbClr val="000000"/>
                </a:solidFill>
                <a:latin typeface="Times New Roman" pitchFamily="18" charset="0"/>
                <a:cs typeface="Times New Roman" pitchFamily="18" charset="0"/>
              </a:rPr>
              <a:t>                      ∆T </a:t>
            </a:r>
            <a:r>
              <a:rPr lang="el-GR" sz="2800" dirty="0">
                <a:solidFill>
                  <a:srgbClr val="000000"/>
                </a:solidFill>
                <a:latin typeface="Times New Roman" pitchFamily="18" charset="0"/>
                <a:cs typeface="Times New Roman" pitchFamily="18" charset="0"/>
              </a:rPr>
              <a:t>α</a:t>
            </a:r>
            <a:r>
              <a:rPr lang="en-US" sz="2800" dirty="0">
                <a:solidFill>
                  <a:srgbClr val="000000"/>
                </a:solidFill>
                <a:latin typeface="Times New Roman" pitchFamily="18" charset="0"/>
                <a:cs typeface="Times New Roman" pitchFamily="18" charset="0"/>
              </a:rPr>
              <a:t> m (molality of solution)</a:t>
            </a:r>
          </a:p>
          <a:p>
            <a:pPr algn="l" rtl="0" eaLnBrk="1" hangingPunct="1">
              <a:lnSpc>
                <a:spcPct val="90000"/>
              </a:lnSpc>
              <a:buFont typeface="Wingdings" pitchFamily="2" charset="2"/>
              <a:buChar char="z"/>
            </a:pPr>
            <a:endParaRPr lang="en-US" sz="2800" dirty="0">
              <a:solidFill>
                <a:srgbClr val="000000"/>
              </a:solidFill>
              <a:latin typeface="Times New Roman" pitchFamily="18" charset="0"/>
              <a:cs typeface="Times New Roman" pitchFamily="18" charset="0"/>
            </a:endParaRPr>
          </a:p>
          <a:p>
            <a:pPr algn="l" rtl="0" eaLnBrk="1" hangingPunct="1">
              <a:lnSpc>
                <a:spcPct val="90000"/>
              </a:lnSpc>
              <a:buFont typeface="Wingdings" pitchFamily="2" charset="2"/>
              <a:buNone/>
            </a:pPr>
            <a:endParaRPr lang="en-US" sz="2800" dirty="0">
              <a:solidFill>
                <a:srgbClr val="000000"/>
              </a:solidFill>
              <a:latin typeface="Times New Roman" pitchFamily="18" charset="0"/>
              <a:cs typeface="Times New Roman" pitchFamily="18" charset="0"/>
            </a:endParaRPr>
          </a:p>
        </p:txBody>
      </p:sp>
      <p:sp>
        <p:nvSpPr>
          <p:cNvPr id="34819" name="Rectangle 6"/>
          <p:cNvSpPr>
            <a:spLocks noChangeArrowheads="1"/>
          </p:cNvSpPr>
          <p:nvPr/>
        </p:nvSpPr>
        <p:spPr bwMode="auto">
          <a:xfrm>
            <a:off x="0" y="106363"/>
            <a:ext cx="9144000" cy="0"/>
          </a:xfrm>
          <a:prstGeom prst="rect">
            <a:avLst/>
          </a:prstGeom>
          <a:noFill/>
          <a:ln w="9525">
            <a:noFill/>
            <a:miter lim="800000"/>
            <a:headEnd/>
            <a:tailEnd/>
          </a:ln>
        </p:spPr>
        <p:txBody>
          <a:bodyPr wrap="none" anchor="ctr">
            <a:spAutoFit/>
          </a:bodyPr>
          <a:lstStyle/>
          <a:p>
            <a:pPr algn="l" rtl="0"/>
            <a:endParaRPr lang="ar-IQ">
              <a:ea typeface="Majalla UI"/>
              <a:cs typeface="Times New Roman" pitchFamily="18" charset="0"/>
            </a:endParaRPr>
          </a:p>
        </p:txBody>
      </p:sp>
      <p:sp>
        <p:nvSpPr>
          <p:cNvPr id="34820" name="Rectangle 7"/>
          <p:cNvSpPr>
            <a:spLocks noChangeArrowheads="1"/>
          </p:cNvSpPr>
          <p:nvPr/>
        </p:nvSpPr>
        <p:spPr bwMode="auto">
          <a:xfrm>
            <a:off x="0" y="763588"/>
            <a:ext cx="9144000" cy="0"/>
          </a:xfrm>
          <a:prstGeom prst="rect">
            <a:avLst/>
          </a:prstGeom>
          <a:noFill/>
          <a:ln w="9525">
            <a:noFill/>
            <a:miter lim="800000"/>
            <a:headEnd/>
            <a:tailEnd/>
          </a:ln>
        </p:spPr>
        <p:txBody>
          <a:bodyPr wrap="none" anchor="ctr">
            <a:spAutoFit/>
          </a:bodyPr>
          <a:lstStyle/>
          <a:p>
            <a:pPr algn="l" rtl="0"/>
            <a:endParaRPr lang="ar-IQ">
              <a:ea typeface="Majalla UI"/>
              <a:cs typeface="Times New Roman" pitchFamily="18" charset="0"/>
            </a:endParaRPr>
          </a:p>
        </p:txBody>
      </p:sp>
      <p:sp>
        <p:nvSpPr>
          <p:cNvPr id="6" name="Slide Number Placeholder 5"/>
          <p:cNvSpPr>
            <a:spLocks noGrp="1"/>
          </p:cNvSpPr>
          <p:nvPr>
            <p:ph type="sldNum" sz="quarter" idx="12"/>
          </p:nvPr>
        </p:nvSpPr>
        <p:spPr/>
        <p:txBody>
          <a:bodyPr/>
          <a:lstStyle/>
          <a:p>
            <a:pPr>
              <a:defRPr/>
            </a:pPr>
            <a:fld id="{88AF4B86-A49C-4C46-9B06-C1E00B962672}" type="slidenum">
              <a:rPr lang="ar-SA"/>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1C2D59E-61F5-4B73-86A6-9719E747CD6A}" type="slidenum">
              <a:rPr lang="ar-SA" smtClean="0"/>
              <a:pPr>
                <a:defRPr/>
              </a:pPr>
              <a:t>6</a:t>
            </a:fld>
            <a:endParaRPr lang="en-US" dirty="0"/>
          </a:p>
        </p:txBody>
      </p:sp>
      <p:pic>
        <p:nvPicPr>
          <p:cNvPr id="3" name="Picture 6"/>
          <p:cNvPicPr>
            <a:picLocks noChangeAspect="1" noChangeArrowheads="1"/>
          </p:cNvPicPr>
          <p:nvPr/>
        </p:nvPicPr>
        <p:blipFill>
          <a:blip r:embed="rId2" cstate="print"/>
          <a:srcRect/>
          <a:stretch>
            <a:fillRect/>
          </a:stretch>
        </p:blipFill>
        <p:spPr bwMode="auto">
          <a:xfrm>
            <a:off x="381000" y="0"/>
            <a:ext cx="7162800" cy="2994025"/>
          </a:xfrm>
          <a:prstGeom prst="rect">
            <a:avLst/>
          </a:prstGeom>
          <a:noFill/>
          <a:ln w="9525">
            <a:noFill/>
            <a:miter lim="800000"/>
            <a:headEnd/>
            <a:tailEnd/>
          </a:ln>
        </p:spPr>
      </p:pic>
      <p:sp>
        <p:nvSpPr>
          <p:cNvPr id="35844" name="TextBox 4"/>
          <p:cNvSpPr txBox="1">
            <a:spLocks noChangeArrowheads="1"/>
          </p:cNvSpPr>
          <p:nvPr/>
        </p:nvSpPr>
        <p:spPr bwMode="auto">
          <a:xfrm>
            <a:off x="304800" y="2819400"/>
            <a:ext cx="8686800" cy="3687763"/>
          </a:xfrm>
          <a:prstGeom prst="rect">
            <a:avLst/>
          </a:prstGeom>
          <a:noFill/>
          <a:ln w="9525">
            <a:noFill/>
            <a:miter lim="800000"/>
            <a:headEnd/>
            <a:tailEnd/>
          </a:ln>
        </p:spPr>
        <p:txBody>
          <a:bodyPr>
            <a:spAutoFit/>
          </a:bodyPr>
          <a:lstStyle/>
          <a:p>
            <a:pPr algn="l" rtl="0">
              <a:lnSpc>
                <a:spcPct val="90000"/>
              </a:lnSpc>
              <a:buFont typeface="Wingdings" pitchFamily="2" charset="2"/>
              <a:buNone/>
            </a:pPr>
            <a:r>
              <a:rPr lang="en-US" sz="3200" dirty="0">
                <a:solidFill>
                  <a:srgbClr val="000000"/>
                </a:solidFill>
                <a:cs typeface="Times New Roman" pitchFamily="18" charset="0"/>
              </a:rPr>
              <a:t>M   = M.wt of the solute.</a:t>
            </a:r>
          </a:p>
          <a:p>
            <a:pPr algn="l" rtl="0">
              <a:lnSpc>
                <a:spcPct val="90000"/>
              </a:lnSpc>
              <a:buFont typeface="Wingdings" pitchFamily="2" charset="2"/>
              <a:buNone/>
            </a:pPr>
            <a:r>
              <a:rPr lang="en-US" sz="3200" dirty="0">
                <a:solidFill>
                  <a:srgbClr val="000000"/>
                </a:solidFill>
                <a:cs typeface="Times New Roman" pitchFamily="18" charset="0"/>
              </a:rPr>
              <a:t>W</a:t>
            </a:r>
            <a:r>
              <a:rPr lang="en-US" sz="3200" baseline="-25000" dirty="0">
                <a:solidFill>
                  <a:srgbClr val="000000"/>
                </a:solidFill>
                <a:cs typeface="Times New Roman" pitchFamily="18" charset="0"/>
              </a:rPr>
              <a:t>1</a:t>
            </a:r>
            <a:r>
              <a:rPr lang="en-US" sz="3200" dirty="0">
                <a:solidFill>
                  <a:srgbClr val="000000"/>
                </a:solidFill>
                <a:cs typeface="Times New Roman" pitchFamily="18" charset="0"/>
              </a:rPr>
              <a:t> = weight of the solute.</a:t>
            </a:r>
          </a:p>
          <a:p>
            <a:pPr algn="l" rtl="0">
              <a:lnSpc>
                <a:spcPct val="90000"/>
              </a:lnSpc>
              <a:buFont typeface="Wingdings" pitchFamily="2" charset="2"/>
              <a:buNone/>
            </a:pPr>
            <a:r>
              <a:rPr lang="en-US" sz="3200" dirty="0">
                <a:solidFill>
                  <a:srgbClr val="000000"/>
                </a:solidFill>
                <a:cs typeface="Times New Roman" pitchFamily="18" charset="0"/>
              </a:rPr>
              <a:t>W</a:t>
            </a:r>
            <a:r>
              <a:rPr lang="en-US" sz="3200" baseline="-25000" dirty="0">
                <a:solidFill>
                  <a:srgbClr val="000000"/>
                </a:solidFill>
                <a:cs typeface="Times New Roman" pitchFamily="18" charset="0"/>
              </a:rPr>
              <a:t>2</a:t>
            </a:r>
            <a:r>
              <a:rPr lang="en-US" sz="3200" dirty="0">
                <a:solidFill>
                  <a:srgbClr val="000000"/>
                </a:solidFill>
                <a:cs typeface="Times New Roman" pitchFamily="18" charset="0"/>
              </a:rPr>
              <a:t> = weight of the solvent.</a:t>
            </a:r>
          </a:p>
          <a:p>
            <a:pPr algn="l" rtl="0">
              <a:lnSpc>
                <a:spcPct val="90000"/>
              </a:lnSpc>
              <a:buFont typeface="Wingdings" pitchFamily="2" charset="2"/>
              <a:buNone/>
            </a:pPr>
            <a:r>
              <a:rPr lang="en-US" sz="3200" dirty="0">
                <a:solidFill>
                  <a:srgbClr val="000000"/>
                </a:solidFill>
                <a:cs typeface="Times New Roman" pitchFamily="18" charset="0"/>
              </a:rPr>
              <a:t>m    = molality of the solution.</a:t>
            </a:r>
          </a:p>
          <a:p>
            <a:pPr algn="l" rtl="0">
              <a:lnSpc>
                <a:spcPct val="90000"/>
              </a:lnSpc>
              <a:buFont typeface="Wingdings" pitchFamily="2" charset="2"/>
              <a:buNone/>
            </a:pPr>
            <a:r>
              <a:rPr lang="en-US" sz="3200" dirty="0">
                <a:solidFill>
                  <a:srgbClr val="000000"/>
                </a:solidFill>
                <a:cs typeface="Times New Roman" pitchFamily="18" charset="0"/>
              </a:rPr>
              <a:t>Kb  = molal </a:t>
            </a:r>
            <a:r>
              <a:rPr lang="en-US" sz="3200" dirty="0">
                <a:cs typeface="Times New Roman" pitchFamily="18" charset="0"/>
              </a:rPr>
              <a:t>boiling point</a:t>
            </a:r>
            <a:r>
              <a:rPr lang="en-US" sz="3200" dirty="0">
                <a:solidFill>
                  <a:srgbClr val="000000"/>
                </a:solidFill>
                <a:cs typeface="Times New Roman" pitchFamily="18" charset="0"/>
              </a:rPr>
              <a:t> elevation constant, and it is a constant characteristic of the solvent. Its unite is             (C</a:t>
            </a:r>
            <a:r>
              <a:rPr lang="en-US" sz="3200" dirty="0">
                <a:solidFill>
                  <a:srgbClr val="000000"/>
                </a:solidFill>
                <a:latin typeface="Arial" pitchFamily="34" charset="0"/>
              </a:rPr>
              <a:t>º.kg/mol.</a:t>
            </a:r>
            <a:r>
              <a:rPr lang="en-US" sz="3200" dirty="0">
                <a:solidFill>
                  <a:srgbClr val="000000"/>
                </a:solidFill>
                <a:cs typeface="Times New Roman" pitchFamily="18" charset="0"/>
              </a:rPr>
              <a:t>)</a:t>
            </a:r>
          </a:p>
          <a:p>
            <a:pPr algn="l"/>
            <a:endParaRPr lang="ar-IQ"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76200"/>
            <a:ext cx="7467600" cy="762000"/>
          </a:xfrm>
        </p:spPr>
        <p:txBody>
          <a:bodyPr/>
          <a:lstStyle/>
          <a:p>
            <a:pPr algn="l" eaLnBrk="1" hangingPunct="1"/>
            <a:r>
              <a:rPr lang="en-US" u="sng" dirty="0"/>
              <a:t>Procedure:</a:t>
            </a:r>
          </a:p>
        </p:txBody>
      </p:sp>
      <p:sp>
        <p:nvSpPr>
          <p:cNvPr id="41987" name="Rectangle 3"/>
          <p:cNvSpPr>
            <a:spLocks noGrp="1" noChangeArrowheads="1"/>
          </p:cNvSpPr>
          <p:nvPr>
            <p:ph idx="1"/>
          </p:nvPr>
        </p:nvSpPr>
        <p:spPr>
          <a:xfrm>
            <a:off x="0" y="762000"/>
            <a:ext cx="5486400" cy="6096000"/>
          </a:xfrm>
        </p:spPr>
        <p:txBody>
          <a:bodyPr rtlCol="1">
            <a:normAutofit lnSpcReduction="10000"/>
          </a:bodyPr>
          <a:lstStyle/>
          <a:p>
            <a:pPr marL="990600" lvl="1" indent="-533400" algn="l" eaLnBrk="1" fontAlgn="auto" hangingPunct="1">
              <a:lnSpc>
                <a:spcPct val="90000"/>
              </a:lnSpc>
              <a:spcAft>
                <a:spcPts val="0"/>
              </a:spcAft>
              <a:buClr>
                <a:srgbClr val="FF00FF"/>
              </a:buClr>
              <a:buFont typeface="Wingdings 2" pitchFamily="18" charset="2"/>
              <a:buNone/>
              <a:defRPr/>
            </a:pPr>
            <a:r>
              <a:rPr lang="en-US" dirty="0">
                <a:latin typeface="Times New Roman" pitchFamily="18" charset="0"/>
                <a:cs typeface="Times New Roman" pitchFamily="18" charset="0"/>
              </a:rPr>
              <a:t>1-A known quantity of organic solvent is placed in the round bottom flask.</a:t>
            </a:r>
          </a:p>
          <a:p>
            <a:pPr marL="990600" lvl="1" indent="-533400" algn="l" eaLnBrk="1" fontAlgn="auto" hangingPunct="1">
              <a:lnSpc>
                <a:spcPct val="90000"/>
              </a:lnSpc>
              <a:spcAft>
                <a:spcPts val="0"/>
              </a:spcAft>
              <a:buClr>
                <a:srgbClr val="FF00FF"/>
              </a:buClr>
              <a:buFont typeface="Wingdings 2" pitchFamily="18" charset="2"/>
              <a:buNone/>
              <a:defRPr/>
            </a:pPr>
            <a:r>
              <a:rPr lang="en-US" dirty="0">
                <a:latin typeface="Times New Roman" pitchFamily="18" charset="0"/>
                <a:cs typeface="Times New Roman" pitchFamily="18" charset="0"/>
              </a:rPr>
              <a:t>2-Heated very gently, and the B.P (T</a:t>
            </a:r>
            <a:r>
              <a:rPr lang="en-US" baseline="30000" dirty="0">
                <a:latin typeface="Times New Roman" pitchFamily="18" charset="0"/>
                <a:cs typeface="Times New Roman" pitchFamily="18" charset="0"/>
              </a:rPr>
              <a:t>º</a:t>
            </a:r>
            <a:r>
              <a:rPr lang="en-US" dirty="0">
                <a:latin typeface="Times New Roman" pitchFamily="18" charset="0"/>
                <a:cs typeface="Times New Roman" pitchFamily="18" charset="0"/>
              </a:rPr>
              <a:t>) of the solvent is determined, at which equilibrium has been attained.</a:t>
            </a:r>
          </a:p>
          <a:p>
            <a:pPr marL="990600" lvl="1" indent="-533400" algn="l" eaLnBrk="1" fontAlgn="auto" hangingPunct="1">
              <a:lnSpc>
                <a:spcPct val="90000"/>
              </a:lnSpc>
              <a:spcAft>
                <a:spcPts val="0"/>
              </a:spcAft>
              <a:buClr>
                <a:srgbClr val="FF00FF"/>
              </a:buClr>
              <a:buFont typeface="Wingdings 2" pitchFamily="18" charset="2"/>
              <a:buNone/>
              <a:defRPr/>
            </a:pPr>
            <a:r>
              <a:rPr lang="en-US" dirty="0">
                <a:latin typeface="Times New Roman" pitchFamily="18" charset="0"/>
                <a:cs typeface="Times New Roman" pitchFamily="18" charset="0"/>
              </a:rPr>
              <a:t>3-Cool it, add (0.5-1)g of the solute &amp; dissolve it in the solvent, then heat very gently until equilibrium is reached &amp; the B.P (T) of solution is determined.</a:t>
            </a:r>
          </a:p>
          <a:p>
            <a:pPr marL="990600" lvl="1" indent="-533400" algn="l" eaLnBrk="1" fontAlgn="auto" hangingPunct="1">
              <a:lnSpc>
                <a:spcPct val="90000"/>
              </a:lnSpc>
              <a:spcAft>
                <a:spcPts val="0"/>
              </a:spcAft>
              <a:buClr>
                <a:srgbClr val="FF00FF"/>
              </a:buClr>
              <a:buFont typeface="Arial" pitchFamily="34" charset="0"/>
              <a:buNone/>
              <a:defRPr/>
            </a:pPr>
            <a:r>
              <a:rPr lang="en-US" dirty="0">
                <a:latin typeface="Times New Roman" pitchFamily="18" charset="0"/>
                <a:cs typeface="Times New Roman" pitchFamily="18" charset="0"/>
              </a:rPr>
              <a:t>4-  </a:t>
            </a: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T= T-T</a:t>
            </a:r>
            <a:r>
              <a:rPr lang="en-US" baseline="30000" dirty="0">
                <a:latin typeface="Times New Roman" pitchFamily="18" charset="0"/>
                <a:cs typeface="Times New Roman" pitchFamily="18" charset="0"/>
              </a:rPr>
              <a:t>º</a:t>
            </a:r>
            <a:r>
              <a:rPr lang="en-US" dirty="0">
                <a:latin typeface="Times New Roman" pitchFamily="18" charset="0"/>
                <a:cs typeface="Times New Roman" pitchFamily="18" charset="0"/>
              </a:rPr>
              <a:t> , </a:t>
            </a:r>
          </a:p>
          <a:p>
            <a:pPr marL="990600" lvl="1" indent="-533400" algn="l" eaLnBrk="1" fontAlgn="auto" hangingPunct="1">
              <a:lnSpc>
                <a:spcPct val="90000"/>
              </a:lnSpc>
              <a:spcAft>
                <a:spcPts val="0"/>
              </a:spcAft>
              <a:buClr>
                <a:srgbClr val="FF00FF"/>
              </a:buClr>
              <a:buFont typeface="Arial" pitchFamily="34" charset="0"/>
              <a:buNone/>
              <a:defRPr/>
            </a:pPr>
            <a:r>
              <a:rPr lang="en-US" dirty="0">
                <a:latin typeface="Times New Roman" pitchFamily="18" charset="0"/>
                <a:cs typeface="Times New Roman" pitchFamily="18" charset="0"/>
              </a:rPr>
              <a:t>5- Determine the M.wt</a:t>
            </a:r>
          </a:p>
        </p:txBody>
      </p:sp>
      <p:pic>
        <p:nvPicPr>
          <p:cNvPr id="36868" name="Picture 4" descr="fig11-1"/>
          <p:cNvPicPr>
            <a:picLocks noChangeAspect="1" noChangeArrowheads="1"/>
          </p:cNvPicPr>
          <p:nvPr/>
        </p:nvPicPr>
        <p:blipFill>
          <a:blip r:embed="rId2" cstate="print"/>
          <a:srcRect/>
          <a:stretch>
            <a:fillRect/>
          </a:stretch>
        </p:blipFill>
        <p:spPr bwMode="auto">
          <a:xfrm>
            <a:off x="4981575" y="457200"/>
            <a:ext cx="4162425" cy="6096000"/>
          </a:xfrm>
          <a:prstGeom prst="rect">
            <a:avLst/>
          </a:prstGeom>
          <a:solidFill>
            <a:schemeClr val="accent1"/>
          </a:solidFill>
          <a:ln w="9525">
            <a:solidFill>
              <a:schemeClr val="accent1"/>
            </a:solidFill>
            <a:miter lim="800000"/>
            <a:headEnd/>
            <a:tailEnd/>
          </a:ln>
        </p:spPr>
      </p:pic>
      <p:sp>
        <p:nvSpPr>
          <p:cNvPr id="5" name="Slide Number Placeholder 4"/>
          <p:cNvSpPr>
            <a:spLocks noGrp="1"/>
          </p:cNvSpPr>
          <p:nvPr>
            <p:ph type="sldNum" sz="quarter" idx="12"/>
          </p:nvPr>
        </p:nvSpPr>
        <p:spPr/>
        <p:txBody>
          <a:bodyPr/>
          <a:lstStyle/>
          <a:p>
            <a:pPr>
              <a:defRPr/>
            </a:pPr>
            <a:fld id="{F42A28F4-4FCF-4CF2-AC83-89EDC284F02A}" type="slidenum">
              <a:rPr lang="ar-SA"/>
              <a:pPr>
                <a:defRPr/>
              </a:pPr>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551</Words>
  <Application>Microsoft Office PowerPoint</Application>
  <PresentationFormat>On-screen Show (4:3)</PresentationFormat>
  <Paragraphs>49</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Monotype Corsiva</vt:lpstr>
      <vt:lpstr>Times New Roman</vt:lpstr>
      <vt:lpstr>Wingdings</vt:lpstr>
      <vt:lpstr>Wingdings 2</vt:lpstr>
      <vt:lpstr>Office Theme</vt:lpstr>
      <vt:lpstr>  Colligative properties of solutions </vt:lpstr>
      <vt:lpstr>PowerPoint Presentation</vt:lpstr>
      <vt:lpstr>PowerPoint Presentation</vt:lpstr>
      <vt:lpstr>Determination of M.Wt by elevation of the boiling point</vt:lpstr>
      <vt:lpstr>PowerPoint Presentation</vt:lpstr>
      <vt:lpstr>PowerPoint Presentation</vt:lpstr>
      <vt:lpstr>Procedure: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sidra</dc:creator>
  <cp:lastModifiedBy>lenovo Hemdad</cp:lastModifiedBy>
  <cp:revision>24</cp:revision>
  <dcterms:created xsi:type="dcterms:W3CDTF">2012-10-10T06:31:15Z</dcterms:created>
  <dcterms:modified xsi:type="dcterms:W3CDTF">2023-05-31T19:39:58Z</dcterms:modified>
</cp:coreProperties>
</file>