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8"/>
  </p:notesMasterIdLst>
  <p:sldIdLst>
    <p:sldId id="260" r:id="rId2"/>
    <p:sldId id="291" r:id="rId3"/>
    <p:sldId id="295" r:id="rId4"/>
    <p:sldId id="292" r:id="rId5"/>
    <p:sldId id="293" r:id="rId6"/>
    <p:sldId id="294" r:id="rId7"/>
    <p:sldId id="311" r:id="rId8"/>
    <p:sldId id="288" r:id="rId9"/>
    <p:sldId id="299" r:id="rId10"/>
    <p:sldId id="300" r:id="rId11"/>
    <p:sldId id="301" r:id="rId12"/>
    <p:sldId id="286" r:id="rId13"/>
    <p:sldId id="290" r:id="rId14"/>
    <p:sldId id="297" r:id="rId15"/>
    <p:sldId id="302" r:id="rId16"/>
    <p:sldId id="303" r:id="rId17"/>
    <p:sldId id="264" r:id="rId18"/>
    <p:sldId id="304" r:id="rId19"/>
    <p:sldId id="305" r:id="rId20"/>
    <p:sldId id="306" r:id="rId21"/>
    <p:sldId id="307" r:id="rId22"/>
    <p:sldId id="308" r:id="rId23"/>
    <p:sldId id="269" r:id="rId24"/>
    <p:sldId id="298" r:id="rId25"/>
    <p:sldId id="309" r:id="rId26"/>
    <p:sldId id="310"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60" y="2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A30F2-78C5-429F-82CF-72B4A52A73BD}" type="datetimeFigureOut">
              <a:rPr lang="en-US" smtClean="0"/>
              <a:t>3/3/2023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19BF0-69F0-4BA7-A9E7-1AE268E3748A}" type="slidenum">
              <a:rPr lang="en-US" smtClean="0"/>
              <a:t>‹#›</a:t>
            </a:fld>
            <a:endParaRPr lang="en-US"/>
          </a:p>
        </p:txBody>
      </p:sp>
    </p:spTree>
    <p:extLst>
      <p:ext uri="{BB962C8B-B14F-4D97-AF65-F5344CB8AC3E}">
        <p14:creationId xmlns:p14="http://schemas.microsoft.com/office/powerpoint/2010/main" val="1522608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E19BF0-69F0-4BA7-A9E7-1AE268E3748A}" type="slidenum">
              <a:rPr lang="en-US" smtClean="0"/>
              <a:t>1</a:t>
            </a:fld>
            <a:endParaRPr lang="en-US"/>
          </a:p>
        </p:txBody>
      </p:sp>
    </p:spTree>
    <p:extLst>
      <p:ext uri="{BB962C8B-B14F-4D97-AF65-F5344CB8AC3E}">
        <p14:creationId xmlns:p14="http://schemas.microsoft.com/office/powerpoint/2010/main" val="229254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E19BF0-69F0-4BA7-A9E7-1AE268E3748A}" type="slidenum">
              <a:rPr lang="en-US" smtClean="0"/>
              <a:t>7</a:t>
            </a:fld>
            <a:endParaRPr lang="en-US"/>
          </a:p>
        </p:txBody>
      </p:sp>
    </p:spTree>
    <p:extLst>
      <p:ext uri="{BB962C8B-B14F-4D97-AF65-F5344CB8AC3E}">
        <p14:creationId xmlns:p14="http://schemas.microsoft.com/office/powerpoint/2010/main" val="929231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F1E390-73CF-4F05-AFE0-EA855E456751}"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021741-34DE-46A9-8429-AFB6AF73AA35}"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9D5B4D-3631-4A07-BE88-A173052BE3BA}"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301625"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676400"/>
            <a:ext cx="4194175" cy="4422775"/>
          </a:xfrm>
        </p:spPr>
        <p:txBody>
          <a:bodyPr rtlCol="0">
            <a:normAutofit/>
          </a:bodyPr>
          <a:lstStyle/>
          <a:p>
            <a:pPr lvl="0"/>
            <a:endParaRPr lang="en-GB" noProof="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13283B-E96C-4756-9467-123BB511AC2D}"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AD834C-6A14-432F-95AA-AF23585665D9}"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FF37D6-B93A-42EA-856F-058DD42E6A3E}"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85CF2B-9DCA-4F2A-AA06-28795015116B}"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9B74C8-30A9-46FA-A1B8-87D31A382F77}"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973A42-C61C-49C3-A7FF-F662A9C2774F}"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2B21E6-613D-4EDE-A75E-7B936A0F8CDE}"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976E51-6CBC-4C7D-A3A4-62EAC4EC8F27}"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5BED1F-370E-4D56-9787-A1924F3097FB}"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C1467C2-CF88-4DC2-B3FD-963D6477A206}"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en.wikipedia.org/wiki/Molecule" TargetMode="External"/><Relationship Id="rId7" Type="http://schemas.openxmlformats.org/officeDocument/2006/relationships/hyperlink" Target="//upload.wikimedia.org/wikipedia/commons/6/67/Na+H2O.svg" TargetMode="External"/><Relationship Id="rId2" Type="http://schemas.openxmlformats.org/officeDocument/2006/relationships/hyperlink" Target="http://en.wikipedia.org/wiki/Dissolution_(chemistry)" TargetMode="External"/><Relationship Id="rId1" Type="http://schemas.openxmlformats.org/officeDocument/2006/relationships/slideLayout" Target="../slideLayouts/slideLayout2.xml"/><Relationship Id="rId6" Type="http://schemas.openxmlformats.org/officeDocument/2006/relationships/hyperlink" Target="http://en.wikipedia.org/wiki/Solution" TargetMode="External"/><Relationship Id="rId5" Type="http://schemas.openxmlformats.org/officeDocument/2006/relationships/hyperlink" Target="http://en.wikipedia.org/wiki/Ion" TargetMode="External"/><Relationship Id="rId4" Type="http://schemas.openxmlformats.org/officeDocument/2006/relationships/hyperlink" Target="http://en.wikipedia.org/wiki/Solven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Dipole-dipole_attraction" TargetMode="External"/><Relationship Id="rId7" Type="http://schemas.openxmlformats.org/officeDocument/2006/relationships/hyperlink" Target="http://en.wikipedia.org/wiki/Entropy" TargetMode="External"/><Relationship Id="rId2" Type="http://schemas.openxmlformats.org/officeDocument/2006/relationships/hyperlink" Target="http://en.wikipedia.org/wiki/Hydrogen_bonding" TargetMode="External"/><Relationship Id="rId1" Type="http://schemas.openxmlformats.org/officeDocument/2006/relationships/slideLayout" Target="../slideLayouts/slideLayout2.xml"/><Relationship Id="rId6" Type="http://schemas.openxmlformats.org/officeDocument/2006/relationships/hyperlink" Target="http://en.wikipedia.org/wiki/Enthalpy" TargetMode="External"/><Relationship Id="rId5" Type="http://schemas.openxmlformats.org/officeDocument/2006/relationships/hyperlink" Target="http://en.wikipedia.org/wiki/Gibbs_energy" TargetMode="External"/><Relationship Id="rId4" Type="http://schemas.openxmlformats.org/officeDocument/2006/relationships/hyperlink" Target="http://en.wikipedia.org/wiki/Van_der_Waals_forc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Rot="1" noChangeArrowheads="1"/>
          </p:cNvSpPr>
          <p:nvPr>
            <p:ph type="title"/>
          </p:nvPr>
        </p:nvSpPr>
        <p:spPr>
          <a:xfrm>
            <a:off x="316706" y="26931"/>
            <a:ext cx="8510588" cy="933450"/>
          </a:xfrm>
        </p:spPr>
        <p:txBody>
          <a:bodyPr/>
          <a:lstStyle/>
          <a:p>
            <a:pPr eaLnBrk="1" hangingPunct="1"/>
            <a:r>
              <a:rPr lang="en-US" sz="6000" b="1" dirty="0">
                <a:solidFill>
                  <a:schemeClr val="tx2"/>
                </a:solidFill>
              </a:rPr>
              <a:t>Solutions</a:t>
            </a:r>
          </a:p>
        </p:txBody>
      </p:sp>
      <p:sp>
        <p:nvSpPr>
          <p:cNvPr id="1028" name="Text Box 4"/>
          <p:cNvSpPr txBox="1">
            <a:spLocks noChangeArrowheads="1"/>
          </p:cNvSpPr>
          <p:nvPr/>
        </p:nvSpPr>
        <p:spPr bwMode="auto">
          <a:xfrm>
            <a:off x="181583" y="1424196"/>
            <a:ext cx="8583613" cy="2677656"/>
          </a:xfrm>
          <a:prstGeom prst="rect">
            <a:avLst/>
          </a:prstGeom>
          <a:noFill/>
          <a:ln w="28575">
            <a:noFill/>
            <a:miter lim="800000"/>
            <a:headEnd/>
            <a:tailEnd/>
          </a:ln>
        </p:spPr>
        <p:txBody>
          <a:bodyPr wrap="square">
            <a:spAutoFit/>
          </a:bodyPr>
          <a:lstStyle/>
          <a:p>
            <a:pPr marL="457200" indent="-457200">
              <a:buFont typeface="Wingdings" panose="05000000000000000000" pitchFamily="2" charset="2"/>
              <a:buChar char="q"/>
            </a:pPr>
            <a:r>
              <a:rPr lang="en-US" sz="2800" b="1" u="sng" dirty="0">
                <a:solidFill>
                  <a:srgbClr val="FF0066"/>
                </a:solidFill>
                <a:latin typeface="+mj-lt"/>
              </a:rPr>
              <a:t>Solutions </a:t>
            </a:r>
            <a:br>
              <a:rPr lang="en-US" sz="2800" b="1" u="sng" dirty="0">
                <a:solidFill>
                  <a:srgbClr val="FF0066"/>
                </a:solidFill>
                <a:latin typeface="+mj-lt"/>
              </a:rPr>
            </a:br>
            <a:r>
              <a:rPr lang="en-US" sz="2800" dirty="0">
                <a:solidFill>
                  <a:srgbClr val="FF0066"/>
                </a:solidFill>
                <a:latin typeface="+mj-lt"/>
              </a:rPr>
              <a:t>are homogeneous mixtures of two or more substances</a:t>
            </a:r>
            <a:endParaRPr lang="en-US" sz="2800" dirty="0">
              <a:latin typeface="+mj-lt"/>
            </a:endParaRPr>
          </a:p>
          <a:p>
            <a:pPr marL="457200" indent="-457200">
              <a:buFont typeface="Wingdings" panose="05000000000000000000" pitchFamily="2" charset="2"/>
              <a:buChar char="q"/>
            </a:pPr>
            <a:r>
              <a:rPr lang="en-US" sz="2800" b="1" u="sng" dirty="0">
                <a:latin typeface="+mj-lt"/>
              </a:rPr>
              <a:t>Solute</a:t>
            </a:r>
            <a:br>
              <a:rPr lang="en-US" sz="2800" b="1" u="sng" dirty="0">
                <a:latin typeface="+mj-lt"/>
              </a:rPr>
            </a:br>
            <a:r>
              <a:rPr lang="en-US" sz="2800" dirty="0">
                <a:latin typeface="+mj-lt"/>
              </a:rPr>
              <a:t>The substance in the lesser amount</a:t>
            </a:r>
            <a:endParaRPr lang="en-US" sz="2400" b="1" dirty="0">
              <a:latin typeface="+mj-lt"/>
            </a:endParaRPr>
          </a:p>
          <a:p>
            <a:pPr marL="457200" indent="-457200">
              <a:buFont typeface="Wingdings" panose="05000000000000000000" pitchFamily="2" charset="2"/>
              <a:buChar char="q"/>
            </a:pPr>
            <a:r>
              <a:rPr lang="en-US" sz="2800" b="1" u="sng" dirty="0">
                <a:latin typeface="+mj-lt"/>
              </a:rPr>
              <a:t>Solvent </a:t>
            </a:r>
            <a:br>
              <a:rPr lang="en-US" sz="2800" b="1" u="sng" dirty="0">
                <a:latin typeface="+mj-lt"/>
              </a:rPr>
            </a:br>
            <a:r>
              <a:rPr lang="en-US" sz="2800" dirty="0">
                <a:solidFill>
                  <a:schemeClr val="accent2"/>
                </a:solidFill>
                <a:latin typeface="+mj-lt"/>
              </a:rPr>
              <a:t>The substance in the greater amount</a:t>
            </a:r>
          </a:p>
        </p:txBody>
      </p:sp>
      <p:sp>
        <p:nvSpPr>
          <p:cNvPr id="1030" name="Text Box 6"/>
          <p:cNvSpPr txBox="1">
            <a:spLocks noChangeArrowheads="1"/>
          </p:cNvSpPr>
          <p:nvPr/>
        </p:nvSpPr>
        <p:spPr bwMode="auto">
          <a:xfrm>
            <a:off x="755650" y="4581525"/>
            <a:ext cx="792163" cy="366713"/>
          </a:xfrm>
          <a:prstGeom prst="rect">
            <a:avLst/>
          </a:prstGeom>
          <a:noFill/>
          <a:ln w="9525">
            <a:noFill/>
            <a:miter lim="800000"/>
            <a:headEnd/>
            <a:tailEnd/>
          </a:ln>
        </p:spPr>
        <p:txBody>
          <a:bodyPr>
            <a:spAutoFit/>
          </a:bodyPr>
          <a:lstStyle/>
          <a:p>
            <a:endParaRPr lang="en-US"/>
          </a:p>
        </p:txBody>
      </p:sp>
      <p:sp>
        <p:nvSpPr>
          <p:cNvPr id="1031" name="Text Box 7"/>
          <p:cNvSpPr txBox="1">
            <a:spLocks noChangeArrowheads="1"/>
          </p:cNvSpPr>
          <p:nvPr/>
        </p:nvSpPr>
        <p:spPr bwMode="auto">
          <a:xfrm>
            <a:off x="304293" y="4431844"/>
            <a:ext cx="8338195" cy="2185214"/>
          </a:xfrm>
          <a:prstGeom prst="rect">
            <a:avLst/>
          </a:prstGeom>
          <a:solidFill>
            <a:schemeClr val="accent6">
              <a:lumMod val="20000"/>
              <a:lumOff val="80000"/>
            </a:schemeClr>
          </a:solidFill>
          <a:ln>
            <a:noFill/>
            <a:headEnd/>
            <a:tailEnd/>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sz="2800" b="1" dirty="0">
                <a:solidFill>
                  <a:srgbClr val="FF0066"/>
                </a:solidFill>
              </a:rPr>
              <a:t>Writing An Equation for a Solution:</a:t>
            </a:r>
            <a:endParaRPr lang="en-US" sz="2800" b="1" dirty="0"/>
          </a:p>
          <a:p>
            <a:endParaRPr lang="en-US" b="1" dirty="0"/>
          </a:p>
          <a:p>
            <a:r>
              <a:rPr lang="en-US" sz="2400" dirty="0"/>
              <a:t>When NaCl(s) dissolves in water, the reaction can be written as</a:t>
            </a:r>
          </a:p>
          <a:p>
            <a:r>
              <a:rPr lang="en-US" dirty="0"/>
              <a:t>	              </a:t>
            </a:r>
          </a:p>
          <a:p>
            <a:r>
              <a:rPr lang="en-US" b="1" dirty="0"/>
              <a:t>                     </a:t>
            </a:r>
            <a:r>
              <a:rPr lang="en-US" sz="2400" b="1" dirty="0"/>
              <a:t>NaCl(s) in H</a:t>
            </a:r>
            <a:r>
              <a:rPr lang="en-US" sz="2400" b="1" baseline="-25000" dirty="0"/>
              <a:t>2</a:t>
            </a:r>
            <a:r>
              <a:rPr lang="en-US" sz="2400" b="1" dirty="0"/>
              <a:t>O   </a:t>
            </a:r>
            <a:r>
              <a:rPr lang="en-US" sz="2400" dirty="0">
                <a:ln w="0"/>
                <a:solidFill>
                  <a:schemeClr val="tx1"/>
                </a:solidFill>
                <a:effectLst>
                  <a:outerShdw blurRad="38100" dist="19050" dir="2700000" algn="tl" rotWithShape="0">
                    <a:schemeClr val="dk1">
                      <a:alpha val="40000"/>
                    </a:schemeClr>
                  </a:outerShdw>
                </a:effectLst>
              </a:rPr>
              <a:t>→</a:t>
            </a:r>
            <a:r>
              <a:rPr lang="en-US" sz="2400" b="1" dirty="0"/>
              <a:t>    Na+ (</a:t>
            </a:r>
            <a:r>
              <a:rPr lang="en-US" sz="2400" b="1" dirty="0" err="1"/>
              <a:t>aq</a:t>
            </a:r>
            <a:r>
              <a:rPr lang="en-US" sz="2400" b="1" dirty="0"/>
              <a:t>)  +  Cl- (</a:t>
            </a:r>
            <a:r>
              <a:rPr lang="en-US" sz="2400" b="1" dirty="0" err="1"/>
              <a:t>aq</a:t>
            </a:r>
            <a:r>
              <a:rPr lang="en-US" sz="2400" b="1" dirty="0"/>
              <a:t>)</a:t>
            </a:r>
          </a:p>
          <a:p>
            <a:r>
              <a:rPr lang="en-US" sz="2400" b="1" i="1" dirty="0"/>
              <a:t>                           </a:t>
            </a:r>
            <a:r>
              <a:rPr lang="en-US" sz="2400" b="1" i="1" dirty="0">
                <a:solidFill>
                  <a:schemeClr val="accent1"/>
                </a:solidFill>
              </a:rPr>
              <a:t>solid                 separation of ions in water   </a:t>
            </a:r>
          </a:p>
        </p:txBody>
      </p:sp>
      <p:graphicFrame>
        <p:nvGraphicFramePr>
          <p:cNvPr id="2" name="Object 3">
            <a:extLst>
              <a:ext uri="{FF2B5EF4-FFF2-40B4-BE49-F238E27FC236}">
                <a16:creationId xmlns:a16="http://schemas.microsoft.com/office/drawing/2014/main" id="{AE852A3F-EB20-1DE1-5BCB-18AA0752FC1D}"/>
              </a:ext>
            </a:extLst>
          </p:cNvPr>
          <p:cNvGraphicFramePr>
            <a:graphicFrameLocks noGrp="1" noChangeAspect="1"/>
          </p:cNvGraphicFramePr>
          <p:nvPr>
            <p:ph idx="1"/>
          </p:nvPr>
        </p:nvGraphicFramePr>
        <p:xfrm>
          <a:off x="7596188" y="0"/>
          <a:ext cx="1254125" cy="1641475"/>
        </p:xfrm>
        <a:graphic>
          <a:graphicData uri="http://schemas.openxmlformats.org/presentationml/2006/ole">
            <mc:AlternateContent xmlns:mc="http://schemas.openxmlformats.org/markup-compatibility/2006">
              <mc:Choice xmlns:v="urn:schemas-microsoft-com:vml" Requires="v">
                <p:oleObj name="Clip" r:id="rId3" imgW="503331" imgH="658624" progId="">
                  <p:embed/>
                </p:oleObj>
              </mc:Choice>
              <mc:Fallback>
                <p:oleObj name="Clip" r:id="rId3" imgW="503331" imgH="658624" progId="">
                  <p:embed/>
                  <p:pic>
                    <p:nvPicPr>
                      <p:cNvPr id="102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254125" cy="164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152400" y="-26988"/>
            <a:ext cx="8812213" cy="1760538"/>
          </a:xfrm>
        </p:spPr>
        <p:txBody>
          <a:bodyPr/>
          <a:lstStyle/>
          <a:p>
            <a:pPr algn="l" eaLnBrk="1" hangingPunct="1">
              <a:buClr>
                <a:schemeClr val="tx1"/>
              </a:buClr>
              <a:buFont typeface="Wingdings" pitchFamily="2" charset="2"/>
              <a:buChar char="Ø"/>
            </a:pPr>
            <a:br>
              <a:rPr lang="en-US" sz="2800" dirty="0"/>
            </a:br>
            <a:br>
              <a:rPr lang="en-US" sz="2800" dirty="0"/>
            </a:br>
            <a:r>
              <a:rPr lang="en-US" sz="2800" b="1" dirty="0">
                <a:solidFill>
                  <a:schemeClr val="accent5">
                    <a:lumMod val="75000"/>
                  </a:schemeClr>
                </a:solidFill>
              </a:rPr>
              <a:t>Three types of interactions in the solution process:</a:t>
            </a:r>
            <a:br>
              <a:rPr lang="en-US" sz="2800" b="1" dirty="0">
                <a:solidFill>
                  <a:schemeClr val="accent5">
                    <a:lumMod val="75000"/>
                  </a:schemeClr>
                </a:solidFill>
              </a:rPr>
            </a:br>
            <a:r>
              <a:rPr lang="en-US" sz="2800" dirty="0"/>
              <a:t>   1. </a:t>
            </a:r>
            <a:r>
              <a:rPr lang="en-US" sz="2800" dirty="0">
                <a:solidFill>
                  <a:srgbClr val="00B050"/>
                </a:solidFill>
              </a:rPr>
              <a:t>solvent-solvent</a:t>
            </a:r>
            <a:r>
              <a:rPr lang="en-US" sz="2800" dirty="0"/>
              <a:t> interaction</a:t>
            </a:r>
            <a:br>
              <a:rPr lang="en-US" sz="2800" dirty="0"/>
            </a:br>
            <a:r>
              <a:rPr lang="en-US" sz="2800" dirty="0"/>
              <a:t>   2.  </a:t>
            </a:r>
            <a:r>
              <a:rPr lang="en-US" sz="2800" dirty="0">
                <a:solidFill>
                  <a:srgbClr val="FF0000"/>
                </a:solidFill>
              </a:rPr>
              <a:t>solute-solute</a:t>
            </a:r>
            <a:r>
              <a:rPr lang="en-US" sz="2800" dirty="0"/>
              <a:t> interaction</a:t>
            </a:r>
            <a:br>
              <a:rPr lang="en-US" sz="2800" dirty="0"/>
            </a:br>
            <a:r>
              <a:rPr lang="en-US" sz="2800" dirty="0"/>
              <a:t>   3. </a:t>
            </a:r>
            <a:r>
              <a:rPr lang="en-US" sz="2800" dirty="0">
                <a:solidFill>
                  <a:srgbClr val="00B050"/>
                </a:solidFill>
              </a:rPr>
              <a:t>solvent</a:t>
            </a:r>
            <a:r>
              <a:rPr lang="en-US" sz="2800" dirty="0"/>
              <a:t>-</a:t>
            </a:r>
            <a:r>
              <a:rPr lang="en-US" sz="2800" dirty="0">
                <a:solidFill>
                  <a:srgbClr val="FF0000"/>
                </a:solidFill>
              </a:rPr>
              <a:t>solute</a:t>
            </a:r>
            <a:r>
              <a:rPr lang="en-US" sz="2800" dirty="0"/>
              <a:t> interaction</a:t>
            </a:r>
            <a:br>
              <a:rPr lang="en-US" sz="2800" dirty="0"/>
            </a:br>
            <a:endParaRPr lang="en-US" sz="2800" dirty="0"/>
          </a:p>
        </p:txBody>
      </p:sp>
      <p:pic>
        <p:nvPicPr>
          <p:cNvPr id="54276" name="Picture 4" descr="CHA56014"/>
          <p:cNvPicPr>
            <a:picLocks noGrp="1" noChangeAspect="1" noChangeArrowheads="1"/>
          </p:cNvPicPr>
          <p:nvPr>
            <p:ph idx="1"/>
          </p:nvPr>
        </p:nvPicPr>
        <p:blipFill>
          <a:blip r:embed="rId2" cstate="print"/>
          <a:srcRect/>
          <a:stretch>
            <a:fillRect/>
          </a:stretch>
        </p:blipFill>
        <p:spPr>
          <a:xfrm>
            <a:off x="533400" y="1989138"/>
            <a:ext cx="8293100" cy="4248150"/>
          </a:xfrm>
          <a:noFill/>
        </p:spPr>
      </p:pic>
      <p:sp>
        <p:nvSpPr>
          <p:cNvPr id="6148" name="Text Box 6"/>
          <p:cNvSpPr txBox="1">
            <a:spLocks noChangeArrowheads="1"/>
          </p:cNvSpPr>
          <p:nvPr/>
        </p:nvSpPr>
        <p:spPr bwMode="auto">
          <a:xfrm>
            <a:off x="1547813" y="6237288"/>
            <a:ext cx="5616575" cy="584200"/>
          </a:xfrm>
          <a:prstGeom prst="rect">
            <a:avLst/>
          </a:prstGeom>
          <a:noFill/>
          <a:ln w="9525">
            <a:noFill/>
            <a:miter lim="800000"/>
            <a:headEnd/>
            <a:tailEnd/>
          </a:ln>
        </p:spPr>
        <p:txBody>
          <a:bodyPr>
            <a:spAutoFit/>
          </a:bodyPr>
          <a:lstStyle/>
          <a:p>
            <a:pPr algn="ctr"/>
            <a:r>
              <a:rPr lang="en-US" sz="3200"/>
              <a:t>∆</a:t>
            </a:r>
            <a:r>
              <a:rPr lang="en-US" sz="3200" i="1"/>
              <a:t>H</a:t>
            </a:r>
            <a:r>
              <a:rPr lang="en-US" sz="3200" baseline="-25000"/>
              <a:t>soln</a:t>
            </a:r>
            <a:r>
              <a:rPr lang="en-US" sz="3200"/>
              <a:t> = ∆</a:t>
            </a:r>
            <a:r>
              <a:rPr lang="en-US" sz="3200" i="1"/>
              <a:t>H</a:t>
            </a:r>
            <a:r>
              <a:rPr lang="en-US" sz="3200" baseline="-25000"/>
              <a:t>1</a:t>
            </a:r>
            <a:r>
              <a:rPr lang="en-US" sz="3200"/>
              <a:t> + </a:t>
            </a:r>
            <a:r>
              <a:rPr lang="en-US" sz="3200">
                <a:latin typeface="Symbol" pitchFamily="18" charset="2"/>
              </a:rPr>
              <a:t>D</a:t>
            </a:r>
            <a:r>
              <a:rPr lang="en-US" sz="3200" i="1"/>
              <a:t>H</a:t>
            </a:r>
            <a:r>
              <a:rPr lang="en-US" sz="3200" baseline="-25000"/>
              <a:t>2</a:t>
            </a:r>
            <a:r>
              <a:rPr lang="en-US" sz="3200"/>
              <a:t> + </a:t>
            </a:r>
            <a:r>
              <a:rPr lang="en-US" sz="3200">
                <a:latin typeface="Symbol" pitchFamily="18" charset="2"/>
              </a:rPr>
              <a:t>D</a:t>
            </a:r>
            <a:r>
              <a:rPr lang="en-US" sz="3200" i="1"/>
              <a:t>H</a:t>
            </a:r>
            <a:r>
              <a:rPr lang="en-US" sz="3200" baseline="-25000"/>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p:cTn id="7" dur="500" fill="hold"/>
                                        <p:tgtEl>
                                          <p:spTgt spid="54276"/>
                                        </p:tgtEl>
                                        <p:attrNameLst>
                                          <p:attrName>ppt_w</p:attrName>
                                        </p:attrNameLst>
                                      </p:cBhvr>
                                      <p:tavLst>
                                        <p:tav tm="0">
                                          <p:val>
                                            <p:fltVal val="0"/>
                                          </p:val>
                                        </p:tav>
                                        <p:tav tm="100000">
                                          <p:val>
                                            <p:strVal val="#ppt_w"/>
                                          </p:val>
                                        </p:tav>
                                      </p:tavLst>
                                    </p:anim>
                                    <p:anim calcmode="lin" valueType="num">
                                      <p:cBhvr>
                                        <p:cTn id="8" dur="500" fill="hold"/>
                                        <p:tgtEl>
                                          <p:spTgt spid="542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en-US" sz="6000" b="1" dirty="0">
                <a:solidFill>
                  <a:schemeClr val="accent6">
                    <a:lumMod val="75000"/>
                  </a:schemeClr>
                </a:solidFill>
              </a:rPr>
              <a:t>Heat of Solution</a:t>
            </a:r>
          </a:p>
        </p:txBody>
      </p:sp>
      <p:pic>
        <p:nvPicPr>
          <p:cNvPr id="7171" name="Picture 4"/>
          <p:cNvPicPr>
            <a:picLocks noGrp="1" noChangeAspect="1" noChangeArrowheads="1"/>
          </p:cNvPicPr>
          <p:nvPr>
            <p:ph idx="1"/>
          </p:nvPr>
        </p:nvPicPr>
        <p:blipFill>
          <a:blip r:embed="rId2" cstate="print"/>
          <a:srcRect/>
          <a:stretch>
            <a:fillRect/>
          </a:stretch>
        </p:blipFill>
        <p:spPr>
          <a:xfrm>
            <a:off x="65881" y="1844824"/>
            <a:ext cx="9012237" cy="403225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71450"/>
            <a:ext cx="8229600" cy="1143000"/>
          </a:xfrm>
        </p:spPr>
        <p:txBody>
          <a:bodyPr/>
          <a:lstStyle/>
          <a:p>
            <a:pPr eaLnBrk="1" hangingPunct="1"/>
            <a:r>
              <a:rPr lang="en-GB" sz="5400" b="1" dirty="0">
                <a:solidFill>
                  <a:srgbClr val="FF0000"/>
                </a:solidFill>
              </a:rPr>
              <a:t>Solvation</a:t>
            </a:r>
          </a:p>
        </p:txBody>
      </p:sp>
      <p:sp>
        <p:nvSpPr>
          <p:cNvPr id="8195" name="Rectangle 3"/>
          <p:cNvSpPr>
            <a:spLocks noChangeArrowheads="1"/>
          </p:cNvSpPr>
          <p:nvPr/>
        </p:nvSpPr>
        <p:spPr bwMode="auto">
          <a:xfrm>
            <a:off x="-1756" y="1097381"/>
            <a:ext cx="9144000" cy="2554545"/>
          </a:xfrm>
          <a:prstGeom prst="rect">
            <a:avLst/>
          </a:prstGeom>
          <a:noFill/>
          <a:ln w="9525">
            <a:noFill/>
            <a:miter lim="800000"/>
            <a:headEnd/>
            <a:tailEnd/>
          </a:ln>
        </p:spPr>
        <p:txBody>
          <a:bodyPr wrap="square">
            <a:spAutoFit/>
          </a:bodyPr>
          <a:lstStyle/>
          <a:p>
            <a:pPr algn="just"/>
            <a:r>
              <a:rPr lang="en-GB" sz="3200" b="1" dirty="0">
                <a:latin typeface="+mj-lt"/>
              </a:rPr>
              <a:t>Solvation</a:t>
            </a:r>
            <a:r>
              <a:rPr lang="en-GB" sz="3200" dirty="0">
                <a:latin typeface="+mj-lt"/>
              </a:rPr>
              <a:t>, also sometimes called </a:t>
            </a:r>
            <a:r>
              <a:rPr lang="en-GB" sz="3200" dirty="0">
                <a:latin typeface="+mj-lt"/>
                <a:hlinkClick r:id="rId2" action="ppaction://hlinkfile" tooltip="Dissolution (chemistry)"/>
              </a:rPr>
              <a:t>dissolution</a:t>
            </a:r>
            <a:r>
              <a:rPr lang="en-GB" sz="3200" dirty="0">
                <a:latin typeface="+mj-lt"/>
              </a:rPr>
              <a:t>, is the process of attraction and association of </a:t>
            </a:r>
            <a:r>
              <a:rPr lang="en-GB" sz="3200" dirty="0">
                <a:latin typeface="+mj-lt"/>
                <a:hlinkClick r:id="rId3" action="ppaction://hlinkfile" tooltip="Molecule"/>
              </a:rPr>
              <a:t>molecules</a:t>
            </a:r>
            <a:r>
              <a:rPr lang="en-GB" sz="3200" dirty="0">
                <a:latin typeface="+mj-lt"/>
              </a:rPr>
              <a:t> of a </a:t>
            </a:r>
            <a:r>
              <a:rPr lang="en-GB" sz="3200" dirty="0">
                <a:latin typeface="+mj-lt"/>
                <a:hlinkClick r:id="rId4" action="ppaction://hlinkfile" tooltip="Solvent"/>
              </a:rPr>
              <a:t>solvent</a:t>
            </a:r>
            <a:r>
              <a:rPr lang="en-GB" sz="3200" dirty="0">
                <a:latin typeface="+mj-lt"/>
              </a:rPr>
              <a:t> with molecules or </a:t>
            </a:r>
            <a:r>
              <a:rPr lang="en-GB" sz="3200" dirty="0">
                <a:latin typeface="+mj-lt"/>
                <a:hlinkClick r:id="rId5" action="ppaction://hlinkfile" tooltip="Ion"/>
              </a:rPr>
              <a:t>ions</a:t>
            </a:r>
            <a:r>
              <a:rPr lang="en-GB" sz="3200" dirty="0">
                <a:latin typeface="+mj-lt"/>
              </a:rPr>
              <a:t> of a </a:t>
            </a:r>
            <a:r>
              <a:rPr lang="en-GB" sz="3200" dirty="0">
                <a:latin typeface="+mj-lt"/>
                <a:hlinkClick r:id="rId6" action="ppaction://hlinkfile" tooltip="Solution"/>
              </a:rPr>
              <a:t>solute</a:t>
            </a:r>
            <a:r>
              <a:rPr lang="en-GB" sz="3200" dirty="0">
                <a:latin typeface="+mj-lt"/>
              </a:rPr>
              <a:t>. As ions dissolve in a solvent they spread out and become surrounded by solvent molecules.</a:t>
            </a:r>
          </a:p>
        </p:txBody>
      </p:sp>
      <p:pic>
        <p:nvPicPr>
          <p:cNvPr id="8196" name="Picture 2" descr="File:Na+H2O.svg">
            <a:hlinkClick r:id="rId7"/>
          </p:cNvPr>
          <p:cNvPicPr>
            <a:picLocks noChangeAspect="1" noChangeArrowheads="1"/>
          </p:cNvPicPr>
          <p:nvPr/>
        </p:nvPicPr>
        <p:blipFill>
          <a:blip r:embed="rId8" cstate="print"/>
          <a:srcRect/>
          <a:stretch>
            <a:fillRect/>
          </a:stretch>
        </p:blipFill>
        <p:spPr bwMode="auto">
          <a:xfrm>
            <a:off x="6022975" y="3777758"/>
            <a:ext cx="2663825" cy="2663825"/>
          </a:xfrm>
          <a:prstGeom prst="rect">
            <a:avLst/>
          </a:prstGeom>
          <a:noFill/>
          <a:ln w="9525">
            <a:noFill/>
            <a:miter lim="800000"/>
            <a:headEnd/>
            <a:tailEnd/>
          </a:ln>
        </p:spPr>
      </p:pic>
      <p:sp>
        <p:nvSpPr>
          <p:cNvPr id="2" name="Arrow: Right 1">
            <a:extLst>
              <a:ext uri="{FF2B5EF4-FFF2-40B4-BE49-F238E27FC236}">
                <a16:creationId xmlns:a16="http://schemas.microsoft.com/office/drawing/2014/main" id="{CDE5477E-387A-B015-EE42-E554856C91CB}"/>
              </a:ext>
            </a:extLst>
          </p:cNvPr>
          <p:cNvSpPr/>
          <p:nvPr/>
        </p:nvSpPr>
        <p:spPr>
          <a:xfrm>
            <a:off x="827584" y="4317582"/>
            <a:ext cx="4968552" cy="1584176"/>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chemeClr val="accent2">
                    <a:lumMod val="50000"/>
                  </a:schemeClr>
                </a:solidFill>
                <a:latin typeface="+mj-lt"/>
              </a:rPr>
              <a:t>A sodium ion solvated by water molecules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200E2-1E40-FEE0-09CC-858AA9C85284}"/>
              </a:ext>
            </a:extLst>
          </p:cNvPr>
          <p:cNvSpPr/>
          <p:nvPr/>
        </p:nvSpPr>
        <p:spPr>
          <a:xfrm>
            <a:off x="107505" y="3212976"/>
            <a:ext cx="8640960" cy="1512168"/>
          </a:xfrm>
          <a:prstGeom prst="rect">
            <a:avLst/>
          </a:prstGeom>
          <a:solidFill>
            <a:schemeClr val="accent5">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D66164-1A8A-AEE0-675B-B8845BEEE496}"/>
              </a:ext>
            </a:extLst>
          </p:cNvPr>
          <p:cNvSpPr>
            <a:spLocks noGrp="1"/>
          </p:cNvSpPr>
          <p:nvPr>
            <p:ph idx="1"/>
          </p:nvPr>
        </p:nvSpPr>
        <p:spPr>
          <a:xfrm>
            <a:off x="107504" y="764704"/>
            <a:ext cx="8640960" cy="5904656"/>
          </a:xfrm>
        </p:spPr>
        <p:txBody>
          <a:bodyPr/>
          <a:lstStyle/>
          <a:p>
            <a:r>
              <a:rPr lang="en-GB" sz="2400" b="1" dirty="0"/>
              <a:t>Solvation</a:t>
            </a:r>
            <a:r>
              <a:rPr lang="en-GB" sz="2400" dirty="0"/>
              <a:t> involves different types of intermolecular interactions: </a:t>
            </a:r>
            <a:br>
              <a:rPr lang="en-GB" sz="2400" dirty="0"/>
            </a:br>
            <a:r>
              <a:rPr lang="en-GB" sz="2400" dirty="0">
                <a:hlinkClick r:id="rId2" action="ppaction://hlinkfile" tooltip="Hydrogen bonding"/>
              </a:rPr>
              <a:t>hydrogen bonding</a:t>
            </a:r>
            <a:r>
              <a:rPr lang="en-GB" sz="2400" dirty="0"/>
              <a:t>, ion-dipole, and </a:t>
            </a:r>
            <a:r>
              <a:rPr lang="en-GB" sz="2400" dirty="0">
                <a:hlinkClick r:id="rId3" action="ppaction://hlinkfile" tooltip="Dipole-dipole attraction"/>
              </a:rPr>
              <a:t>dipole-dipole attractions</a:t>
            </a:r>
            <a:r>
              <a:rPr lang="en-GB" sz="2400" dirty="0"/>
              <a:t> or </a:t>
            </a:r>
            <a:r>
              <a:rPr lang="en-GB" sz="2400" dirty="0">
                <a:hlinkClick r:id="rId4" action="ppaction://hlinkfile" tooltip="Van der Waals force"/>
              </a:rPr>
              <a:t>van der Waals forces</a:t>
            </a:r>
            <a:r>
              <a:rPr lang="en-GB" sz="2400" dirty="0"/>
              <a:t>. </a:t>
            </a:r>
          </a:p>
          <a:p>
            <a:r>
              <a:rPr lang="en-GB" sz="2400" dirty="0"/>
              <a:t>The </a:t>
            </a:r>
            <a:r>
              <a:rPr lang="en-GB" sz="2400" dirty="0">
                <a:solidFill>
                  <a:schemeClr val="accent1">
                    <a:lumMod val="75000"/>
                  </a:schemeClr>
                </a:solidFill>
              </a:rPr>
              <a:t>hydrogen bonding</a:t>
            </a:r>
            <a:r>
              <a:rPr lang="en-GB" sz="2400" dirty="0"/>
              <a:t>, ion-dipole, and dipole-dipole interactions occur only in </a:t>
            </a:r>
            <a:r>
              <a:rPr lang="en-GB" sz="2400" b="1" dirty="0"/>
              <a:t>polar solvents</a:t>
            </a:r>
            <a:r>
              <a:rPr lang="en-GB" sz="2400" dirty="0"/>
              <a:t>. </a:t>
            </a:r>
          </a:p>
          <a:p>
            <a:r>
              <a:rPr lang="en-GB" sz="2400" dirty="0">
                <a:solidFill>
                  <a:schemeClr val="accent2">
                    <a:lumMod val="75000"/>
                  </a:schemeClr>
                </a:solidFill>
              </a:rPr>
              <a:t>Ion-ion interactions </a:t>
            </a:r>
            <a:r>
              <a:rPr lang="en-GB" sz="2400" dirty="0"/>
              <a:t>occur only in </a:t>
            </a:r>
            <a:r>
              <a:rPr lang="en-GB" sz="2400" b="1" dirty="0"/>
              <a:t>ionic solvents</a:t>
            </a:r>
            <a:r>
              <a:rPr lang="en-GB" sz="2400" dirty="0"/>
              <a:t>. </a:t>
            </a:r>
          </a:p>
          <a:p>
            <a:pPr marL="0" indent="0">
              <a:buNone/>
            </a:pPr>
            <a:r>
              <a:rPr lang="en-GB" sz="2400" i="1" dirty="0"/>
              <a:t>The solvation process will be thermodynamically favoured only if the overall </a:t>
            </a:r>
            <a:r>
              <a:rPr lang="en-GB" sz="2400" i="1" dirty="0">
                <a:hlinkClick r:id="rId5" action="ppaction://hlinkfile" tooltip="Gibbs energy"/>
              </a:rPr>
              <a:t>Gibbs energy</a:t>
            </a:r>
            <a:r>
              <a:rPr lang="en-GB" sz="2400" i="1" dirty="0"/>
              <a:t> of the solution is decreased, compared to the </a:t>
            </a:r>
            <a:r>
              <a:rPr lang="en-GB" sz="2400" i="1" dirty="0">
                <a:hlinkClick r:id="rId5" action="ppaction://hlinkfile" tooltip="Gibbs energy"/>
              </a:rPr>
              <a:t>Gibbs energy</a:t>
            </a:r>
            <a:r>
              <a:rPr lang="en-GB" sz="2400" i="1" dirty="0"/>
              <a:t> of the separated solvent and solid (or gas or liquid). </a:t>
            </a:r>
          </a:p>
          <a:p>
            <a:pPr marL="0" indent="0">
              <a:buNone/>
            </a:pPr>
            <a:endParaRPr lang="en-GB" sz="2400" i="1" dirty="0"/>
          </a:p>
          <a:p>
            <a:r>
              <a:rPr lang="en-GB" sz="2400" dirty="0"/>
              <a:t>This means that the change in </a:t>
            </a:r>
            <a:r>
              <a:rPr lang="en-GB" sz="2400" dirty="0">
                <a:hlinkClick r:id="rId6" action="ppaction://hlinkfile" tooltip="Enthalpy"/>
              </a:rPr>
              <a:t>enthalpy</a:t>
            </a:r>
            <a:r>
              <a:rPr lang="en-GB" sz="2400" dirty="0"/>
              <a:t> minus the change in </a:t>
            </a:r>
            <a:r>
              <a:rPr lang="en-GB" sz="2400" dirty="0">
                <a:hlinkClick r:id="rId7" action="ppaction://hlinkfile" tooltip="Entropy"/>
              </a:rPr>
              <a:t>entropy</a:t>
            </a:r>
            <a:r>
              <a:rPr lang="en-GB" sz="2400" dirty="0"/>
              <a:t> (multiplied by the absolute temperature) is a negative value, or that the Gibbs free energy of the system decreases.</a:t>
            </a:r>
          </a:p>
          <a:p>
            <a:endParaRPr lang="en-US" sz="2400" dirty="0"/>
          </a:p>
        </p:txBody>
      </p:sp>
    </p:spTree>
    <p:extLst>
      <p:ext uri="{BB962C8B-B14F-4D97-AF65-F5344CB8AC3E}">
        <p14:creationId xmlns:p14="http://schemas.microsoft.com/office/powerpoint/2010/main" val="352778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D3DA99-80C3-C4E3-5DD9-4DFE2A119C1E}"/>
              </a:ext>
            </a:extLst>
          </p:cNvPr>
          <p:cNvPicPr>
            <a:picLocks noChangeAspect="1"/>
          </p:cNvPicPr>
          <p:nvPr/>
        </p:nvPicPr>
        <p:blipFill>
          <a:blip r:embed="rId2"/>
          <a:stretch>
            <a:fillRect/>
          </a:stretch>
        </p:blipFill>
        <p:spPr>
          <a:xfrm>
            <a:off x="1835696" y="2492896"/>
            <a:ext cx="5702213" cy="3312368"/>
          </a:xfrm>
          <a:prstGeom prst="rect">
            <a:avLst/>
          </a:prstGeom>
        </p:spPr>
      </p:pic>
      <p:sp>
        <p:nvSpPr>
          <p:cNvPr id="5" name="TextBox 4">
            <a:extLst>
              <a:ext uri="{FF2B5EF4-FFF2-40B4-BE49-F238E27FC236}">
                <a16:creationId xmlns:a16="http://schemas.microsoft.com/office/drawing/2014/main" id="{EAC08293-AE1E-D90D-04C3-1425050EC4B9}"/>
              </a:ext>
            </a:extLst>
          </p:cNvPr>
          <p:cNvSpPr txBox="1"/>
          <p:nvPr/>
        </p:nvSpPr>
        <p:spPr>
          <a:xfrm>
            <a:off x="251520" y="620688"/>
            <a:ext cx="8208911" cy="1077218"/>
          </a:xfrm>
          <a:prstGeom prst="rect">
            <a:avLst/>
          </a:prstGeom>
          <a:noFill/>
        </p:spPr>
        <p:txBody>
          <a:bodyPr wrap="square">
            <a:spAutoFit/>
          </a:bodyPr>
          <a:lstStyle/>
          <a:p>
            <a:pPr algn="ctr"/>
            <a:r>
              <a:rPr lang="en-US" sz="3200" b="1" i="0" dirty="0">
                <a:solidFill>
                  <a:srgbClr val="333333"/>
                </a:solidFill>
                <a:effectLst/>
                <a:latin typeface="libre franklin" pitchFamily="2" charset="0"/>
              </a:rPr>
              <a:t>The best known example of hydrogen bonding is water:</a:t>
            </a:r>
            <a:endParaRPr lang="en-US" sz="3200" b="1" dirty="0"/>
          </a:p>
        </p:txBody>
      </p:sp>
    </p:spTree>
    <p:extLst>
      <p:ext uri="{BB962C8B-B14F-4D97-AF65-F5344CB8AC3E}">
        <p14:creationId xmlns:p14="http://schemas.microsoft.com/office/powerpoint/2010/main" val="1130409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en-US" sz="5400" b="1" dirty="0">
                <a:solidFill>
                  <a:schemeClr val="accent4">
                    <a:lumMod val="75000"/>
                  </a:schemeClr>
                </a:solidFill>
              </a:rPr>
              <a:t>Most common solvent</a:t>
            </a:r>
          </a:p>
        </p:txBody>
      </p:sp>
      <p:sp>
        <p:nvSpPr>
          <p:cNvPr id="9219" name="Rectangle 3"/>
          <p:cNvSpPr>
            <a:spLocks noGrp="1" noRot="1" noChangeArrowheads="1"/>
          </p:cNvSpPr>
          <p:nvPr>
            <p:ph idx="1"/>
          </p:nvPr>
        </p:nvSpPr>
        <p:spPr/>
        <p:txBody>
          <a:bodyPr/>
          <a:lstStyle/>
          <a:p>
            <a:pPr eaLnBrk="1" hangingPunct="1">
              <a:lnSpc>
                <a:spcPct val="90000"/>
              </a:lnSpc>
              <a:buClr>
                <a:srgbClr val="66FF33"/>
              </a:buClr>
              <a:buFont typeface="Wingdings" pitchFamily="2" charset="2"/>
              <a:buNone/>
            </a:pPr>
            <a:r>
              <a:rPr lang="en-US" sz="3400" b="1" dirty="0"/>
              <a:t>A polar molecule (</a:t>
            </a:r>
            <a:r>
              <a:rPr lang="en-US" sz="3400" b="1" dirty="0">
                <a:solidFill>
                  <a:schemeClr val="accent5">
                    <a:lumMod val="75000"/>
                  </a:schemeClr>
                </a:solidFill>
              </a:rPr>
              <a:t>water</a:t>
            </a:r>
            <a:r>
              <a:rPr lang="en-US" sz="3400" b="1" dirty="0"/>
              <a:t>)</a:t>
            </a:r>
          </a:p>
          <a:p>
            <a:pPr eaLnBrk="1" hangingPunct="1">
              <a:lnSpc>
                <a:spcPct val="90000"/>
              </a:lnSpc>
              <a:buClr>
                <a:srgbClr val="66FF33"/>
              </a:buClr>
              <a:buFont typeface="Wingdings" pitchFamily="2" charset="2"/>
              <a:buNone/>
            </a:pPr>
            <a:endParaRPr lang="en-US" sz="3400" b="1" dirty="0"/>
          </a:p>
          <a:p>
            <a:pPr eaLnBrk="1" hangingPunct="1">
              <a:lnSpc>
                <a:spcPct val="10000"/>
              </a:lnSpc>
              <a:buFont typeface="Wingdings" pitchFamily="2" charset="2"/>
              <a:buNone/>
            </a:pPr>
            <a:r>
              <a:rPr lang="en-US" sz="4400" b="1" dirty="0"/>
              <a:t>	  </a:t>
            </a:r>
          </a:p>
          <a:p>
            <a:pPr eaLnBrk="1" hangingPunct="1">
              <a:lnSpc>
                <a:spcPct val="90000"/>
              </a:lnSpc>
              <a:buFont typeface="Wingdings" pitchFamily="2" charset="2"/>
              <a:buNone/>
            </a:pPr>
            <a:r>
              <a:rPr lang="en-US" sz="4400" b="1" dirty="0"/>
              <a:t>		</a:t>
            </a:r>
          </a:p>
          <a:p>
            <a:pPr eaLnBrk="1" hangingPunct="1">
              <a:lnSpc>
                <a:spcPct val="40000"/>
              </a:lnSpc>
              <a:buFont typeface="Wingdings" pitchFamily="2" charset="2"/>
              <a:buNone/>
            </a:pPr>
            <a:endParaRPr lang="en-US" sz="3000" b="1" dirty="0"/>
          </a:p>
          <a:p>
            <a:pPr eaLnBrk="1" hangingPunct="1">
              <a:lnSpc>
                <a:spcPct val="90000"/>
              </a:lnSpc>
              <a:buFont typeface="Wingdings" pitchFamily="2" charset="2"/>
              <a:buNone/>
            </a:pPr>
            <a:r>
              <a:rPr lang="en-US" sz="3000" b="1" dirty="0"/>
              <a:t>						        </a:t>
            </a:r>
            <a:r>
              <a:rPr lang="en-US" sz="3000" b="1" i="1" dirty="0">
                <a:solidFill>
                  <a:srgbClr val="66FF33"/>
                </a:solidFill>
              </a:rPr>
              <a:t>hydrogen bond</a:t>
            </a:r>
            <a:endParaRPr lang="en-US" sz="3000" b="1" dirty="0"/>
          </a:p>
          <a:p>
            <a:pPr eaLnBrk="1" hangingPunct="1">
              <a:lnSpc>
                <a:spcPct val="90000"/>
              </a:lnSpc>
              <a:buFont typeface="Wingdings" pitchFamily="2" charset="2"/>
              <a:buNone/>
            </a:pPr>
            <a:endParaRPr lang="en-US" sz="3000" b="1" dirty="0"/>
          </a:p>
          <a:p>
            <a:pPr eaLnBrk="1" hangingPunct="1">
              <a:lnSpc>
                <a:spcPct val="90000"/>
              </a:lnSpc>
              <a:buFont typeface="Wingdings" pitchFamily="2" charset="2"/>
              <a:buNone/>
            </a:pPr>
            <a:r>
              <a:rPr lang="en-US" sz="3000" b="1" dirty="0"/>
              <a:t>	     </a:t>
            </a:r>
            <a:r>
              <a:rPr lang="en-US" sz="4400" b="1" i="1" baseline="30000" dirty="0"/>
              <a:t>               </a:t>
            </a:r>
          </a:p>
          <a:p>
            <a:pPr eaLnBrk="1" hangingPunct="1">
              <a:lnSpc>
                <a:spcPct val="90000"/>
              </a:lnSpc>
              <a:buFont typeface="Wingdings" pitchFamily="2" charset="2"/>
              <a:buNone/>
            </a:pPr>
            <a:r>
              <a:rPr lang="en-US" sz="4400" b="1" i="1" baseline="30000" dirty="0"/>
              <a:t>				             	</a:t>
            </a:r>
          </a:p>
        </p:txBody>
      </p:sp>
      <p:sp>
        <p:nvSpPr>
          <p:cNvPr id="9220" name="Oval 4"/>
          <p:cNvSpPr>
            <a:spLocks noChangeArrowheads="1"/>
          </p:cNvSpPr>
          <p:nvPr/>
        </p:nvSpPr>
        <p:spPr bwMode="auto">
          <a:xfrm>
            <a:off x="2286000" y="3810000"/>
            <a:ext cx="457200" cy="4572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9221" name="Oval 5"/>
          <p:cNvSpPr>
            <a:spLocks noChangeArrowheads="1"/>
          </p:cNvSpPr>
          <p:nvPr/>
        </p:nvSpPr>
        <p:spPr bwMode="auto">
          <a:xfrm>
            <a:off x="2133600" y="4114800"/>
            <a:ext cx="304800" cy="304800"/>
          </a:xfrm>
          <a:prstGeom prst="ellipse">
            <a:avLst/>
          </a:prstGeom>
          <a:solidFill>
            <a:srgbClr val="FFFFFF"/>
          </a:solidFill>
          <a:ln w="9525">
            <a:solidFill>
              <a:schemeClr val="tx1"/>
            </a:solidFill>
            <a:round/>
            <a:headEnd/>
            <a:tailEnd/>
          </a:ln>
        </p:spPr>
        <p:txBody>
          <a:bodyPr wrap="none" anchor="ctr"/>
          <a:lstStyle/>
          <a:p>
            <a:endParaRPr lang="en-GB"/>
          </a:p>
        </p:txBody>
      </p:sp>
      <p:sp>
        <p:nvSpPr>
          <p:cNvPr id="9222" name="Oval 6"/>
          <p:cNvSpPr>
            <a:spLocks noChangeArrowheads="1"/>
          </p:cNvSpPr>
          <p:nvPr/>
        </p:nvSpPr>
        <p:spPr bwMode="auto">
          <a:xfrm>
            <a:off x="2590800" y="4114800"/>
            <a:ext cx="304800" cy="304800"/>
          </a:xfrm>
          <a:prstGeom prst="ellipse">
            <a:avLst/>
          </a:prstGeom>
          <a:solidFill>
            <a:srgbClr val="FFFFFF"/>
          </a:solidFill>
          <a:ln w="9525">
            <a:solidFill>
              <a:schemeClr val="tx1"/>
            </a:solidFill>
            <a:round/>
            <a:headEnd/>
            <a:tailEnd/>
          </a:ln>
        </p:spPr>
        <p:txBody>
          <a:bodyPr wrap="none" anchor="ctr"/>
          <a:lstStyle/>
          <a:p>
            <a:endParaRPr lang="en-GB"/>
          </a:p>
        </p:txBody>
      </p:sp>
      <p:sp>
        <p:nvSpPr>
          <p:cNvPr id="9223" name="Oval 7"/>
          <p:cNvSpPr>
            <a:spLocks noChangeArrowheads="1"/>
          </p:cNvSpPr>
          <p:nvPr/>
        </p:nvSpPr>
        <p:spPr bwMode="auto">
          <a:xfrm>
            <a:off x="3581400" y="3276600"/>
            <a:ext cx="457200" cy="4572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9224" name="Oval 8"/>
          <p:cNvSpPr>
            <a:spLocks noChangeArrowheads="1"/>
          </p:cNvSpPr>
          <p:nvPr/>
        </p:nvSpPr>
        <p:spPr bwMode="auto">
          <a:xfrm>
            <a:off x="3429000" y="4953000"/>
            <a:ext cx="457200" cy="4572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9225" name="Oval 9"/>
          <p:cNvSpPr>
            <a:spLocks noChangeArrowheads="1"/>
          </p:cNvSpPr>
          <p:nvPr/>
        </p:nvSpPr>
        <p:spPr bwMode="auto">
          <a:xfrm>
            <a:off x="4953000" y="4114800"/>
            <a:ext cx="457200" cy="4572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9226" name="Oval 10"/>
          <p:cNvSpPr>
            <a:spLocks noChangeArrowheads="1"/>
          </p:cNvSpPr>
          <p:nvPr/>
        </p:nvSpPr>
        <p:spPr bwMode="auto">
          <a:xfrm>
            <a:off x="3276600" y="5257800"/>
            <a:ext cx="304800" cy="304800"/>
          </a:xfrm>
          <a:prstGeom prst="ellipse">
            <a:avLst/>
          </a:prstGeom>
          <a:solidFill>
            <a:srgbClr val="FFFFFF"/>
          </a:solidFill>
          <a:ln w="9525">
            <a:solidFill>
              <a:schemeClr val="tx1"/>
            </a:solidFill>
            <a:round/>
            <a:headEnd/>
            <a:tailEnd/>
          </a:ln>
        </p:spPr>
        <p:txBody>
          <a:bodyPr wrap="none" anchor="ctr"/>
          <a:lstStyle/>
          <a:p>
            <a:endParaRPr lang="en-GB"/>
          </a:p>
        </p:txBody>
      </p:sp>
      <p:sp>
        <p:nvSpPr>
          <p:cNvPr id="9227" name="Oval 11"/>
          <p:cNvSpPr>
            <a:spLocks noChangeArrowheads="1"/>
          </p:cNvSpPr>
          <p:nvPr/>
        </p:nvSpPr>
        <p:spPr bwMode="auto">
          <a:xfrm>
            <a:off x="3708400" y="5229225"/>
            <a:ext cx="304800" cy="304800"/>
          </a:xfrm>
          <a:prstGeom prst="ellipse">
            <a:avLst/>
          </a:prstGeom>
          <a:solidFill>
            <a:srgbClr val="FFFFFF"/>
          </a:solidFill>
          <a:ln w="9525">
            <a:solidFill>
              <a:schemeClr val="tx1"/>
            </a:solidFill>
            <a:round/>
            <a:headEnd/>
            <a:tailEnd/>
          </a:ln>
        </p:spPr>
        <p:txBody>
          <a:bodyPr wrap="none" anchor="ctr"/>
          <a:lstStyle/>
          <a:p>
            <a:endParaRPr lang="en-GB"/>
          </a:p>
        </p:txBody>
      </p:sp>
      <p:sp>
        <p:nvSpPr>
          <p:cNvPr id="9228" name="Oval 12"/>
          <p:cNvSpPr>
            <a:spLocks noChangeArrowheads="1"/>
          </p:cNvSpPr>
          <p:nvPr/>
        </p:nvSpPr>
        <p:spPr bwMode="auto">
          <a:xfrm>
            <a:off x="4800600" y="4038600"/>
            <a:ext cx="304800" cy="304800"/>
          </a:xfrm>
          <a:prstGeom prst="ellipse">
            <a:avLst/>
          </a:prstGeom>
          <a:solidFill>
            <a:srgbClr val="FFFFFF"/>
          </a:solidFill>
          <a:ln w="9525">
            <a:solidFill>
              <a:schemeClr val="tx1"/>
            </a:solidFill>
            <a:round/>
            <a:headEnd/>
            <a:tailEnd/>
          </a:ln>
        </p:spPr>
        <p:txBody>
          <a:bodyPr wrap="none" anchor="ctr"/>
          <a:lstStyle/>
          <a:p>
            <a:endParaRPr lang="en-GB"/>
          </a:p>
        </p:txBody>
      </p:sp>
      <p:sp>
        <p:nvSpPr>
          <p:cNvPr id="9229" name="Oval 13"/>
          <p:cNvSpPr>
            <a:spLocks noChangeArrowheads="1"/>
          </p:cNvSpPr>
          <p:nvPr/>
        </p:nvSpPr>
        <p:spPr bwMode="auto">
          <a:xfrm>
            <a:off x="5181600" y="4038600"/>
            <a:ext cx="304800" cy="304800"/>
          </a:xfrm>
          <a:prstGeom prst="ellipse">
            <a:avLst/>
          </a:prstGeom>
          <a:solidFill>
            <a:srgbClr val="FFFFFF"/>
          </a:solidFill>
          <a:ln w="9525">
            <a:solidFill>
              <a:schemeClr val="tx1"/>
            </a:solidFill>
            <a:round/>
            <a:headEnd/>
            <a:tailEnd/>
          </a:ln>
        </p:spPr>
        <p:txBody>
          <a:bodyPr wrap="none" anchor="ctr"/>
          <a:lstStyle/>
          <a:p>
            <a:endParaRPr lang="en-GB"/>
          </a:p>
        </p:txBody>
      </p:sp>
      <p:sp>
        <p:nvSpPr>
          <p:cNvPr id="9230" name="Oval 14"/>
          <p:cNvSpPr>
            <a:spLocks noChangeArrowheads="1"/>
          </p:cNvSpPr>
          <p:nvPr/>
        </p:nvSpPr>
        <p:spPr bwMode="auto">
          <a:xfrm>
            <a:off x="3429000" y="3200400"/>
            <a:ext cx="304800" cy="304800"/>
          </a:xfrm>
          <a:prstGeom prst="ellipse">
            <a:avLst/>
          </a:prstGeom>
          <a:solidFill>
            <a:srgbClr val="FFFFFF"/>
          </a:solidFill>
          <a:ln w="9525">
            <a:solidFill>
              <a:schemeClr val="tx1"/>
            </a:solidFill>
            <a:round/>
            <a:headEnd/>
            <a:tailEnd/>
          </a:ln>
        </p:spPr>
        <p:txBody>
          <a:bodyPr wrap="none" anchor="ctr"/>
          <a:lstStyle/>
          <a:p>
            <a:endParaRPr lang="en-GB"/>
          </a:p>
        </p:txBody>
      </p:sp>
      <p:sp>
        <p:nvSpPr>
          <p:cNvPr id="9231" name="Oval 15"/>
          <p:cNvSpPr>
            <a:spLocks noChangeArrowheads="1"/>
          </p:cNvSpPr>
          <p:nvPr/>
        </p:nvSpPr>
        <p:spPr bwMode="auto">
          <a:xfrm>
            <a:off x="3886200" y="3200400"/>
            <a:ext cx="304800" cy="304800"/>
          </a:xfrm>
          <a:prstGeom prst="ellipse">
            <a:avLst/>
          </a:prstGeom>
          <a:solidFill>
            <a:srgbClr val="FFFFFF"/>
          </a:solidFill>
          <a:ln w="9525">
            <a:solidFill>
              <a:schemeClr val="tx1"/>
            </a:solidFill>
            <a:round/>
            <a:headEnd/>
            <a:tailEnd/>
          </a:ln>
        </p:spPr>
        <p:txBody>
          <a:bodyPr wrap="none" anchor="ctr"/>
          <a:lstStyle/>
          <a:p>
            <a:endParaRPr lang="en-GB"/>
          </a:p>
        </p:txBody>
      </p:sp>
      <p:sp>
        <p:nvSpPr>
          <p:cNvPr id="9232" name="Line 16"/>
          <p:cNvSpPr>
            <a:spLocks noChangeShapeType="1"/>
          </p:cNvSpPr>
          <p:nvPr/>
        </p:nvSpPr>
        <p:spPr bwMode="auto">
          <a:xfrm flipV="1">
            <a:off x="2667000" y="3352800"/>
            <a:ext cx="685800" cy="457200"/>
          </a:xfrm>
          <a:prstGeom prst="line">
            <a:avLst/>
          </a:prstGeom>
          <a:noFill/>
          <a:ln w="9525">
            <a:solidFill>
              <a:schemeClr val="hlink"/>
            </a:solidFill>
            <a:round/>
            <a:headEnd type="triangle" w="med" len="med"/>
            <a:tailEnd type="triangle" w="med" len="med"/>
          </a:ln>
        </p:spPr>
        <p:txBody>
          <a:bodyPr wrap="none" anchor="ctr"/>
          <a:lstStyle/>
          <a:p>
            <a:endParaRPr lang="en-GB"/>
          </a:p>
        </p:txBody>
      </p:sp>
      <p:sp>
        <p:nvSpPr>
          <p:cNvPr id="9233" name="Line 17"/>
          <p:cNvSpPr>
            <a:spLocks noChangeShapeType="1"/>
          </p:cNvSpPr>
          <p:nvPr/>
        </p:nvSpPr>
        <p:spPr bwMode="auto">
          <a:xfrm>
            <a:off x="2971800" y="4419600"/>
            <a:ext cx="533400" cy="533400"/>
          </a:xfrm>
          <a:prstGeom prst="line">
            <a:avLst/>
          </a:prstGeom>
          <a:noFill/>
          <a:ln w="9525">
            <a:solidFill>
              <a:schemeClr val="hlink"/>
            </a:solidFill>
            <a:round/>
            <a:headEnd type="triangle" w="med" len="med"/>
            <a:tailEnd type="triangle" w="med" len="med"/>
          </a:ln>
        </p:spPr>
        <p:txBody>
          <a:bodyPr wrap="none" anchor="ctr"/>
          <a:lstStyle/>
          <a:p>
            <a:endParaRPr lang="en-GB"/>
          </a:p>
        </p:txBody>
      </p:sp>
      <p:sp>
        <p:nvSpPr>
          <p:cNvPr id="9234" name="Line 18"/>
          <p:cNvSpPr>
            <a:spLocks noChangeShapeType="1"/>
          </p:cNvSpPr>
          <p:nvPr/>
        </p:nvSpPr>
        <p:spPr bwMode="auto">
          <a:xfrm>
            <a:off x="3995738" y="3789363"/>
            <a:ext cx="685800" cy="304800"/>
          </a:xfrm>
          <a:prstGeom prst="line">
            <a:avLst/>
          </a:prstGeom>
          <a:noFill/>
          <a:ln w="9525">
            <a:solidFill>
              <a:schemeClr val="hlink"/>
            </a:solidFill>
            <a:round/>
            <a:headEnd type="triangle" w="med" len="med"/>
            <a:tailEnd type="triangle" w="med" len="med"/>
          </a:ln>
        </p:spPr>
        <p:txBody>
          <a:bodyPr wrap="none" anchor="ctr"/>
          <a:lstStyle/>
          <a:p>
            <a:endParaRPr lang="en-GB"/>
          </a:p>
        </p:txBody>
      </p:sp>
      <p:sp>
        <p:nvSpPr>
          <p:cNvPr id="9235" name="Line 19"/>
          <p:cNvSpPr>
            <a:spLocks noChangeShapeType="1"/>
          </p:cNvSpPr>
          <p:nvPr/>
        </p:nvSpPr>
        <p:spPr bwMode="auto">
          <a:xfrm flipV="1">
            <a:off x="4114800" y="4648200"/>
            <a:ext cx="838200" cy="533400"/>
          </a:xfrm>
          <a:prstGeom prst="line">
            <a:avLst/>
          </a:prstGeom>
          <a:noFill/>
          <a:ln w="9525">
            <a:solidFill>
              <a:schemeClr val="hlink"/>
            </a:solidFill>
            <a:round/>
            <a:headEnd type="triangle" w="med" len="med"/>
            <a:tailEnd type="triangle" w="med" len="med"/>
          </a:ln>
        </p:spPr>
        <p:txBody>
          <a:bodyPr wrap="none" anchor="ctr"/>
          <a:lstStyle/>
          <a:p>
            <a:endParaRPr lang="en-GB"/>
          </a:p>
        </p:txBody>
      </p:sp>
      <p:sp>
        <p:nvSpPr>
          <p:cNvPr id="9236" name="Oval 20"/>
          <p:cNvSpPr>
            <a:spLocks noChangeArrowheads="1"/>
          </p:cNvSpPr>
          <p:nvPr/>
        </p:nvSpPr>
        <p:spPr bwMode="auto">
          <a:xfrm>
            <a:off x="6248400" y="3352800"/>
            <a:ext cx="457200" cy="4572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9237" name="Oval 21"/>
          <p:cNvSpPr>
            <a:spLocks noChangeArrowheads="1"/>
          </p:cNvSpPr>
          <p:nvPr/>
        </p:nvSpPr>
        <p:spPr bwMode="auto">
          <a:xfrm>
            <a:off x="6553200" y="3276600"/>
            <a:ext cx="304800" cy="304800"/>
          </a:xfrm>
          <a:prstGeom prst="ellipse">
            <a:avLst/>
          </a:prstGeom>
          <a:solidFill>
            <a:srgbClr val="FFFFFF"/>
          </a:solidFill>
          <a:ln w="9525">
            <a:solidFill>
              <a:schemeClr val="tx1"/>
            </a:solidFill>
            <a:round/>
            <a:headEnd/>
            <a:tailEnd/>
          </a:ln>
        </p:spPr>
        <p:txBody>
          <a:bodyPr wrap="none" anchor="ctr"/>
          <a:lstStyle/>
          <a:p>
            <a:endParaRPr lang="en-GB"/>
          </a:p>
        </p:txBody>
      </p:sp>
      <p:sp>
        <p:nvSpPr>
          <p:cNvPr id="9238" name="Oval 22"/>
          <p:cNvSpPr>
            <a:spLocks noChangeArrowheads="1"/>
          </p:cNvSpPr>
          <p:nvPr/>
        </p:nvSpPr>
        <p:spPr bwMode="auto">
          <a:xfrm>
            <a:off x="6096000" y="3276600"/>
            <a:ext cx="304800" cy="304800"/>
          </a:xfrm>
          <a:prstGeom prst="ellipse">
            <a:avLst/>
          </a:prstGeom>
          <a:solidFill>
            <a:srgbClr val="FFFFFF"/>
          </a:solidFill>
          <a:ln w="9525">
            <a:solidFill>
              <a:schemeClr val="tx1"/>
            </a:solidFill>
            <a:round/>
            <a:headEnd/>
            <a:tailEnd/>
          </a:ln>
        </p:spPr>
        <p:txBody>
          <a:bodyPr wrap="none" anchor="ctr"/>
          <a:lstStyle/>
          <a:p>
            <a:endParaRPr lang="en-GB"/>
          </a:p>
        </p:txBody>
      </p:sp>
      <p:sp>
        <p:nvSpPr>
          <p:cNvPr id="9239" name="Line 23"/>
          <p:cNvSpPr>
            <a:spLocks noChangeShapeType="1"/>
          </p:cNvSpPr>
          <p:nvPr/>
        </p:nvSpPr>
        <p:spPr bwMode="auto">
          <a:xfrm flipV="1">
            <a:off x="5486400" y="3810000"/>
            <a:ext cx="685800" cy="304800"/>
          </a:xfrm>
          <a:prstGeom prst="line">
            <a:avLst/>
          </a:prstGeom>
          <a:noFill/>
          <a:ln w="9525">
            <a:solidFill>
              <a:schemeClr val="hlink"/>
            </a:solidFill>
            <a:round/>
            <a:headEnd type="triangle" w="med" len="med"/>
            <a:tailEnd type="triangle" w="med" len="med"/>
          </a:ln>
        </p:spPr>
        <p:txBody>
          <a:bodyPr wrap="none" anchor="ctr"/>
          <a:lstStyle/>
          <a:p>
            <a:endParaRPr lang="en-GB"/>
          </a:p>
        </p:txBody>
      </p:sp>
      <p:sp>
        <p:nvSpPr>
          <p:cNvPr id="9240" name="Oval 24"/>
          <p:cNvSpPr>
            <a:spLocks noChangeArrowheads="1"/>
          </p:cNvSpPr>
          <p:nvPr/>
        </p:nvSpPr>
        <p:spPr bwMode="auto">
          <a:xfrm>
            <a:off x="6096000" y="4876800"/>
            <a:ext cx="457200" cy="457200"/>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9241" name="Oval 25"/>
          <p:cNvSpPr>
            <a:spLocks noChangeArrowheads="1"/>
          </p:cNvSpPr>
          <p:nvPr/>
        </p:nvSpPr>
        <p:spPr bwMode="auto">
          <a:xfrm>
            <a:off x="6400800" y="4724400"/>
            <a:ext cx="304800" cy="304800"/>
          </a:xfrm>
          <a:prstGeom prst="ellipse">
            <a:avLst/>
          </a:prstGeom>
          <a:solidFill>
            <a:srgbClr val="FFFFFF"/>
          </a:solidFill>
          <a:ln w="9525">
            <a:solidFill>
              <a:schemeClr val="tx1"/>
            </a:solidFill>
            <a:round/>
            <a:headEnd/>
            <a:tailEnd/>
          </a:ln>
        </p:spPr>
        <p:txBody>
          <a:bodyPr wrap="none" anchor="ctr"/>
          <a:lstStyle/>
          <a:p>
            <a:endParaRPr lang="en-GB"/>
          </a:p>
        </p:txBody>
      </p:sp>
      <p:sp>
        <p:nvSpPr>
          <p:cNvPr id="9242" name="Oval 26"/>
          <p:cNvSpPr>
            <a:spLocks noChangeArrowheads="1"/>
          </p:cNvSpPr>
          <p:nvPr/>
        </p:nvSpPr>
        <p:spPr bwMode="auto">
          <a:xfrm>
            <a:off x="5867400" y="4724400"/>
            <a:ext cx="304800" cy="304800"/>
          </a:xfrm>
          <a:prstGeom prst="ellipse">
            <a:avLst/>
          </a:prstGeom>
          <a:solidFill>
            <a:srgbClr val="FFFFFF"/>
          </a:solidFill>
          <a:ln w="9525">
            <a:solidFill>
              <a:schemeClr val="tx1"/>
            </a:solidFill>
            <a:round/>
            <a:headEnd/>
            <a:tailEnd/>
          </a:ln>
        </p:spPr>
        <p:txBody>
          <a:bodyPr wrap="none" anchor="ctr"/>
          <a:lstStyle/>
          <a:p>
            <a:endParaRPr lang="en-GB"/>
          </a:p>
        </p:txBody>
      </p:sp>
      <p:sp>
        <p:nvSpPr>
          <p:cNvPr id="9243" name="Line 27"/>
          <p:cNvSpPr>
            <a:spLocks noChangeShapeType="1"/>
          </p:cNvSpPr>
          <p:nvPr/>
        </p:nvSpPr>
        <p:spPr bwMode="auto">
          <a:xfrm>
            <a:off x="5257800" y="4572000"/>
            <a:ext cx="533400" cy="304800"/>
          </a:xfrm>
          <a:prstGeom prst="line">
            <a:avLst/>
          </a:prstGeom>
          <a:noFill/>
          <a:ln w="9525">
            <a:solidFill>
              <a:schemeClr val="hlink"/>
            </a:solidFill>
            <a:round/>
            <a:headEnd type="triangle" w="med" len="med"/>
            <a:tailEnd type="triangle" w="med" len="med"/>
          </a:ln>
        </p:spPr>
        <p:txBody>
          <a:bodyPr wrap="none" anchor="ct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r>
              <a:rPr lang="en-US" sz="5400" b="1" dirty="0">
                <a:solidFill>
                  <a:schemeClr val="accent4">
                    <a:lumMod val="75000"/>
                  </a:schemeClr>
                </a:solidFill>
              </a:rPr>
              <a:t>Like dissolves like</a:t>
            </a:r>
          </a:p>
        </p:txBody>
      </p:sp>
      <p:sp>
        <p:nvSpPr>
          <p:cNvPr id="10243" name="Rectangle 3"/>
          <p:cNvSpPr>
            <a:spLocks noGrp="1" noRot="1" noChangeArrowheads="1"/>
          </p:cNvSpPr>
          <p:nvPr>
            <p:ph idx="1"/>
          </p:nvPr>
        </p:nvSpPr>
        <p:spPr/>
        <p:txBody>
          <a:bodyPr/>
          <a:lstStyle/>
          <a:p>
            <a:pPr eaLnBrk="1" hangingPunct="1">
              <a:lnSpc>
                <a:spcPct val="130000"/>
              </a:lnSpc>
            </a:pPr>
            <a:r>
              <a:rPr lang="en-US" sz="2800" b="1" dirty="0">
                <a:solidFill>
                  <a:srgbClr val="FF0066"/>
                </a:solidFill>
              </a:rPr>
              <a:t>A polar solvent such as water is needed to dissolve polar solutes such as methanol and ionic solutes such as NaCl.</a:t>
            </a:r>
          </a:p>
          <a:p>
            <a:pPr eaLnBrk="1" hangingPunct="1">
              <a:lnSpc>
                <a:spcPct val="60000"/>
              </a:lnSpc>
            </a:pPr>
            <a:endParaRPr lang="en-US" sz="2800" b="1" dirty="0">
              <a:solidFill>
                <a:srgbClr val="FF0066"/>
              </a:solidFill>
            </a:endParaRPr>
          </a:p>
          <a:p>
            <a:pPr eaLnBrk="1" hangingPunct="1">
              <a:lnSpc>
                <a:spcPct val="130000"/>
              </a:lnSpc>
            </a:pPr>
            <a:r>
              <a:rPr lang="en-US" sz="2800" b="1" dirty="0">
                <a:solidFill>
                  <a:schemeClr val="tx2"/>
                </a:solidFill>
              </a:rPr>
              <a:t>A non-polar solvent such as hexane (C</a:t>
            </a:r>
            <a:r>
              <a:rPr lang="en-US" sz="2800" b="1" baseline="-25000" dirty="0">
                <a:solidFill>
                  <a:schemeClr val="tx2"/>
                </a:solidFill>
              </a:rPr>
              <a:t>6</a:t>
            </a:r>
            <a:r>
              <a:rPr lang="en-US" sz="2800" b="1" dirty="0">
                <a:solidFill>
                  <a:schemeClr val="tx2"/>
                </a:solidFill>
              </a:rPr>
              <a:t>H</a:t>
            </a:r>
            <a:r>
              <a:rPr lang="en-US" sz="2800" b="1" baseline="-25000" dirty="0">
                <a:solidFill>
                  <a:schemeClr val="tx2"/>
                </a:solidFill>
              </a:rPr>
              <a:t>14</a:t>
            </a:r>
            <a:r>
              <a:rPr lang="en-US" sz="2800" b="1" dirty="0">
                <a:solidFill>
                  <a:schemeClr val="tx2"/>
                </a:solidFill>
              </a:rPr>
              <a:t>) is needed to dissolve nonpolar solutes such as oil or grease.</a:t>
            </a:r>
          </a:p>
          <a:p>
            <a:pPr eaLnBrk="1" hangingPunct="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0" y="228600"/>
            <a:ext cx="8812213" cy="1328192"/>
          </a:xfrm>
        </p:spPr>
        <p:txBody>
          <a:bodyPr rtlCol="0">
            <a:normAutofit/>
          </a:bodyPr>
          <a:lstStyle/>
          <a:p>
            <a:pPr eaLnBrk="1" fontAlgn="auto" hangingPunct="1">
              <a:spcAft>
                <a:spcPts val="0"/>
              </a:spcAft>
              <a:defRPr/>
            </a:pPr>
            <a:r>
              <a:rPr lang="en-US" sz="4000" b="1" dirty="0">
                <a:solidFill>
                  <a:schemeClr val="accent2">
                    <a:lumMod val="75000"/>
                  </a:schemeClr>
                </a:solidFill>
              </a:rPr>
              <a:t>Electrolytic and non-electrolytic solutions</a:t>
            </a:r>
          </a:p>
        </p:txBody>
      </p:sp>
      <p:sp>
        <p:nvSpPr>
          <p:cNvPr id="2" name="Rectangle 1">
            <a:extLst>
              <a:ext uri="{FF2B5EF4-FFF2-40B4-BE49-F238E27FC236}">
                <a16:creationId xmlns:a16="http://schemas.microsoft.com/office/drawing/2014/main" id="{F0D86E4C-98EF-2F6A-EEA4-36565B39983D}"/>
              </a:ext>
            </a:extLst>
          </p:cNvPr>
          <p:cNvSpPr/>
          <p:nvPr/>
        </p:nvSpPr>
        <p:spPr>
          <a:xfrm>
            <a:off x="971600" y="5589240"/>
            <a:ext cx="7630578" cy="6480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Rectangle 3"/>
          <p:cNvSpPr>
            <a:spLocks noGrp="1" noRot="1" noChangeArrowheads="1"/>
          </p:cNvSpPr>
          <p:nvPr>
            <p:ph idx="1"/>
          </p:nvPr>
        </p:nvSpPr>
        <p:spPr>
          <a:xfrm>
            <a:off x="0" y="1341438"/>
            <a:ext cx="9144000" cy="5516562"/>
          </a:xfrm>
        </p:spPr>
        <p:txBody>
          <a:bodyPr/>
          <a:lstStyle/>
          <a:p>
            <a:pPr marL="0" indent="0" eaLnBrk="1" hangingPunct="1">
              <a:lnSpc>
                <a:spcPct val="80000"/>
              </a:lnSpc>
              <a:buNone/>
            </a:pPr>
            <a:endParaRPr lang="en-US" sz="2800" dirty="0"/>
          </a:p>
          <a:p>
            <a:pPr eaLnBrk="1" hangingPunct="1">
              <a:lnSpc>
                <a:spcPct val="80000"/>
              </a:lnSpc>
            </a:pPr>
            <a:r>
              <a:rPr lang="en-US" sz="2800" b="1" dirty="0"/>
              <a:t>Definitions</a:t>
            </a:r>
            <a:endParaRPr lang="en-US" sz="2800" b="1" dirty="0">
              <a:solidFill>
                <a:srgbClr val="FF0000"/>
              </a:solidFill>
            </a:endParaRPr>
          </a:p>
          <a:p>
            <a:pPr eaLnBrk="1" hangingPunct="1">
              <a:lnSpc>
                <a:spcPct val="80000"/>
              </a:lnSpc>
            </a:pPr>
            <a:r>
              <a:rPr lang="en-US" sz="2800" b="1" dirty="0">
                <a:solidFill>
                  <a:srgbClr val="FF0000"/>
                </a:solidFill>
              </a:rPr>
              <a:t>Electrolytic solution: </a:t>
            </a:r>
            <a:r>
              <a:rPr lang="en-US" sz="2800" dirty="0"/>
              <a:t>solution that conducts electricity. Acids, bases and salts in solution are all examples of electro</a:t>
            </a:r>
            <a:r>
              <a:rPr lang="en-US" sz="2800" dirty="0">
                <a:solidFill>
                  <a:schemeClr val="tx2"/>
                </a:solidFill>
              </a:rPr>
              <a:t>lytes.</a:t>
            </a:r>
          </a:p>
          <a:p>
            <a:pPr eaLnBrk="1" hangingPunct="1">
              <a:lnSpc>
                <a:spcPct val="80000"/>
              </a:lnSpc>
            </a:pPr>
            <a:endParaRPr lang="en-US" sz="2800" dirty="0">
              <a:solidFill>
                <a:schemeClr val="tx2"/>
              </a:solidFill>
            </a:endParaRPr>
          </a:p>
          <a:p>
            <a:pPr eaLnBrk="1" hangingPunct="1">
              <a:lnSpc>
                <a:spcPct val="80000"/>
              </a:lnSpc>
            </a:pPr>
            <a:r>
              <a:rPr lang="en-US" sz="2800" b="1" dirty="0">
                <a:solidFill>
                  <a:srgbClr val="FF0000"/>
                </a:solidFill>
              </a:rPr>
              <a:t>Non-electrolyte: </a:t>
            </a:r>
            <a:r>
              <a:rPr lang="en-US" sz="2800" dirty="0"/>
              <a:t>a solution that does not conduct electricity</a:t>
            </a:r>
          </a:p>
          <a:p>
            <a:pPr eaLnBrk="1" hangingPunct="1">
              <a:lnSpc>
                <a:spcPct val="80000"/>
              </a:lnSpc>
            </a:pPr>
            <a:r>
              <a:rPr lang="en-US" sz="2800" dirty="0"/>
              <a:t>Examples: sugars (exampleC</a:t>
            </a:r>
            <a:r>
              <a:rPr lang="en-US" sz="1800" dirty="0"/>
              <a:t>6</a:t>
            </a:r>
            <a:r>
              <a:rPr lang="en-US" sz="2800" dirty="0"/>
              <a:t>H</a:t>
            </a:r>
            <a:r>
              <a:rPr lang="en-US" sz="1800" dirty="0"/>
              <a:t>12</a:t>
            </a:r>
            <a:r>
              <a:rPr lang="en-US" sz="2800" dirty="0"/>
              <a:t>O</a:t>
            </a:r>
            <a:r>
              <a:rPr lang="en-US" sz="1800" dirty="0"/>
              <a:t>6</a:t>
            </a:r>
            <a:r>
              <a:rPr lang="en-US" sz="2800" dirty="0"/>
              <a:t>), alcohols(like CH</a:t>
            </a:r>
            <a:r>
              <a:rPr lang="en-US" sz="1800" dirty="0"/>
              <a:t>3</a:t>
            </a:r>
            <a:r>
              <a:rPr lang="en-US" sz="2800" dirty="0"/>
              <a:t>OH etc.)</a:t>
            </a:r>
          </a:p>
          <a:p>
            <a:pPr marL="0" indent="0" eaLnBrk="1" hangingPunct="1">
              <a:lnSpc>
                <a:spcPct val="80000"/>
              </a:lnSpc>
              <a:buNone/>
            </a:pPr>
            <a:endParaRPr lang="en-US" sz="2800" dirty="0"/>
          </a:p>
          <a:p>
            <a:pPr marL="0" indent="0" eaLnBrk="1" hangingPunct="1">
              <a:lnSpc>
                <a:spcPct val="80000"/>
              </a:lnSpc>
              <a:buNone/>
            </a:pPr>
            <a:r>
              <a:rPr lang="en-US" sz="2800" i="1" dirty="0"/>
              <a:t>	</a:t>
            </a:r>
            <a:r>
              <a:rPr lang="en-US" sz="2800" i="1" dirty="0">
                <a:solidFill>
                  <a:srgbClr val="0070C0"/>
                </a:solidFill>
              </a:rPr>
              <a:t>Why do acids, bases and salts all conduct electricity</a:t>
            </a:r>
            <a:r>
              <a:rPr lang="en-US" sz="2800" dirty="0">
                <a:solidFill>
                  <a:srgbClr val="0070C0"/>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0" y="228600"/>
            <a:ext cx="9144000" cy="1039813"/>
          </a:xfrm>
        </p:spPr>
        <p:txBody>
          <a:bodyPr rtlCol="0">
            <a:normAutofit/>
          </a:bodyPr>
          <a:lstStyle/>
          <a:p>
            <a:pPr eaLnBrk="1" fontAlgn="auto" hangingPunct="1">
              <a:spcAft>
                <a:spcPts val="0"/>
              </a:spcAft>
              <a:defRPr/>
            </a:pPr>
            <a:r>
              <a:rPr lang="en-US" sz="4000" b="1" dirty="0">
                <a:solidFill>
                  <a:schemeClr val="accent5">
                    <a:lumMod val="75000"/>
                  </a:schemeClr>
                </a:solidFill>
              </a:rPr>
              <a:t>Electrolytic and non-electrolytic solutions</a:t>
            </a:r>
          </a:p>
        </p:txBody>
      </p:sp>
      <p:sp>
        <p:nvSpPr>
          <p:cNvPr id="11267" name="Rectangle 3"/>
          <p:cNvSpPr>
            <a:spLocks noGrp="1" noRot="1" noChangeArrowheads="1"/>
          </p:cNvSpPr>
          <p:nvPr>
            <p:ph idx="1"/>
          </p:nvPr>
        </p:nvSpPr>
        <p:spPr>
          <a:xfrm>
            <a:off x="0" y="1341438"/>
            <a:ext cx="9252520" cy="5516562"/>
          </a:xfrm>
        </p:spPr>
        <p:txBody>
          <a:bodyPr/>
          <a:lstStyle/>
          <a:p>
            <a:pPr eaLnBrk="1" hangingPunct="1">
              <a:lnSpc>
                <a:spcPct val="80000"/>
              </a:lnSpc>
            </a:pPr>
            <a:r>
              <a:rPr lang="en-US" sz="2800" b="1" dirty="0">
                <a:solidFill>
                  <a:srgbClr val="FF0000"/>
                </a:solidFill>
              </a:rPr>
              <a:t>Electrolytic and Non-electrolytic solutions</a:t>
            </a:r>
          </a:p>
          <a:p>
            <a:pPr eaLnBrk="1" hangingPunct="1">
              <a:lnSpc>
                <a:spcPct val="80000"/>
              </a:lnSpc>
            </a:pPr>
            <a:r>
              <a:rPr lang="en-US" sz="2800" dirty="0"/>
              <a:t>If you place a light bulb containing two electrodes in a sugar solution, the light fails to illuminate. What happens if you dip the same bulb into a NaCl solution?</a:t>
            </a:r>
          </a:p>
          <a:p>
            <a:pPr eaLnBrk="1" hangingPunct="1">
              <a:lnSpc>
                <a:spcPct val="80000"/>
              </a:lnSpc>
            </a:pPr>
            <a:endParaRPr lang="en-US" sz="2800" dirty="0"/>
          </a:p>
          <a:p>
            <a:pPr eaLnBrk="1" hangingPunct="1">
              <a:lnSpc>
                <a:spcPct val="80000"/>
              </a:lnSpc>
            </a:pPr>
            <a:r>
              <a:rPr lang="en-US" sz="2800" b="1" dirty="0">
                <a:solidFill>
                  <a:srgbClr val="FF0000"/>
                </a:solidFill>
              </a:rPr>
              <a:t>Definitions</a:t>
            </a:r>
          </a:p>
          <a:p>
            <a:pPr eaLnBrk="1" hangingPunct="1">
              <a:lnSpc>
                <a:spcPct val="80000"/>
              </a:lnSpc>
            </a:pPr>
            <a:r>
              <a:rPr lang="en-US" sz="2800" b="1" i="1" dirty="0">
                <a:solidFill>
                  <a:schemeClr val="tx2"/>
                </a:solidFill>
              </a:rPr>
              <a:t>Electrolytic solution</a:t>
            </a:r>
            <a:r>
              <a:rPr lang="en-US" sz="2800" dirty="0"/>
              <a:t>: solution that conducts electricity. Acids, bases and salts in solution are all examples of electro</a:t>
            </a:r>
            <a:r>
              <a:rPr lang="en-US" sz="2800" dirty="0">
                <a:solidFill>
                  <a:schemeClr val="tx2"/>
                </a:solidFill>
              </a:rPr>
              <a:t>lytes.</a:t>
            </a:r>
          </a:p>
          <a:p>
            <a:pPr eaLnBrk="1" hangingPunct="1">
              <a:lnSpc>
                <a:spcPct val="80000"/>
              </a:lnSpc>
            </a:pPr>
            <a:r>
              <a:rPr lang="en-US" sz="2800" b="1" i="1" dirty="0">
                <a:solidFill>
                  <a:schemeClr val="tx2"/>
                </a:solidFill>
              </a:rPr>
              <a:t>Non-electrolyte</a:t>
            </a:r>
            <a:r>
              <a:rPr lang="en-US" sz="2800" b="1" dirty="0">
                <a:solidFill>
                  <a:schemeClr val="tx2"/>
                </a:solidFill>
              </a:rPr>
              <a:t>: </a:t>
            </a:r>
            <a:r>
              <a:rPr lang="en-US" sz="2800" dirty="0"/>
              <a:t>a solution that does not conduct electricity</a:t>
            </a:r>
          </a:p>
          <a:p>
            <a:pPr eaLnBrk="1" hangingPunct="1">
              <a:lnSpc>
                <a:spcPct val="80000"/>
              </a:lnSpc>
            </a:pPr>
            <a:r>
              <a:rPr lang="en-US" sz="2800" dirty="0"/>
              <a:t>Examples: sugars (exampleC</a:t>
            </a:r>
            <a:r>
              <a:rPr lang="en-US" sz="1800" dirty="0"/>
              <a:t>6</a:t>
            </a:r>
            <a:r>
              <a:rPr lang="en-US" sz="2800" dirty="0"/>
              <a:t>H</a:t>
            </a:r>
            <a:r>
              <a:rPr lang="en-US" sz="1800" dirty="0"/>
              <a:t>12</a:t>
            </a:r>
            <a:r>
              <a:rPr lang="en-US" sz="2800" dirty="0"/>
              <a:t>O</a:t>
            </a:r>
            <a:r>
              <a:rPr lang="en-US" sz="1800" dirty="0"/>
              <a:t>6</a:t>
            </a:r>
            <a:r>
              <a:rPr lang="en-US" sz="2800" dirty="0"/>
              <a:t>), alcohols(like CH</a:t>
            </a:r>
            <a:r>
              <a:rPr lang="en-US" sz="1800" dirty="0"/>
              <a:t>3</a:t>
            </a:r>
            <a:r>
              <a:rPr lang="en-US" sz="2800" dirty="0"/>
              <a:t>OH </a:t>
            </a:r>
            <a:r>
              <a:rPr lang="en-US" sz="2800" i="1" dirty="0"/>
              <a:t>etc.</a:t>
            </a:r>
            <a:r>
              <a:rPr lang="en-US" sz="2800" dirty="0"/>
              <a:t>)</a:t>
            </a:r>
          </a:p>
          <a:p>
            <a:pPr eaLnBrk="1" hangingPunct="1">
              <a:lnSpc>
                <a:spcPct val="80000"/>
              </a:lnSpc>
            </a:pPr>
            <a:r>
              <a:rPr lang="en-US" sz="2800" dirty="0"/>
              <a:t>Why do acids, bases and salts all conduct electricity?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323850" y="115887"/>
            <a:ext cx="8510588" cy="792163"/>
          </a:xfrm>
        </p:spPr>
        <p:txBody>
          <a:bodyPr rtlCol="0">
            <a:normAutofit/>
          </a:bodyPr>
          <a:lstStyle/>
          <a:p>
            <a:pPr eaLnBrk="1" fontAlgn="auto" hangingPunct="1">
              <a:spcAft>
                <a:spcPts val="0"/>
              </a:spcAft>
              <a:defRPr/>
            </a:pPr>
            <a:r>
              <a:rPr lang="en-US" sz="4000" b="1" dirty="0">
                <a:solidFill>
                  <a:schemeClr val="accent5">
                    <a:lumMod val="75000"/>
                  </a:schemeClr>
                </a:solidFill>
              </a:rPr>
              <a:t>Miscibility</a:t>
            </a:r>
          </a:p>
        </p:txBody>
      </p:sp>
      <p:sp>
        <p:nvSpPr>
          <p:cNvPr id="12291" name="Rectangle 3"/>
          <p:cNvSpPr>
            <a:spLocks noGrp="1" noRot="1" noChangeArrowheads="1"/>
          </p:cNvSpPr>
          <p:nvPr>
            <p:ph idx="1"/>
          </p:nvPr>
        </p:nvSpPr>
        <p:spPr>
          <a:xfrm>
            <a:off x="0" y="836613"/>
            <a:ext cx="9144000" cy="2447925"/>
          </a:xfrm>
        </p:spPr>
        <p:txBody>
          <a:bodyPr/>
          <a:lstStyle/>
          <a:p>
            <a:pPr algn="just" eaLnBrk="1" hangingPunct="1">
              <a:lnSpc>
                <a:spcPct val="80000"/>
              </a:lnSpc>
            </a:pPr>
            <a:r>
              <a:rPr lang="en-US" sz="2600" dirty="0"/>
              <a:t>Two liquids are said to be </a:t>
            </a:r>
            <a:r>
              <a:rPr lang="en-US" sz="2600" dirty="0">
                <a:solidFill>
                  <a:srgbClr val="FF0066"/>
                </a:solidFill>
              </a:rPr>
              <a:t>miscible</a:t>
            </a:r>
            <a:r>
              <a:rPr lang="en-US" sz="2600" dirty="0"/>
              <a:t> if upon mixing, a single phase</a:t>
            </a:r>
          </a:p>
          <a:p>
            <a:pPr algn="just" eaLnBrk="1" hangingPunct="1">
              <a:lnSpc>
                <a:spcPct val="80000"/>
              </a:lnSpc>
              <a:buFont typeface="Arial" charset="0"/>
              <a:buNone/>
            </a:pPr>
            <a:r>
              <a:rPr lang="en-US" sz="2600" dirty="0"/>
              <a:t>      solution is obtained (Single phase  no separation)</a:t>
            </a:r>
          </a:p>
          <a:p>
            <a:pPr algn="just" eaLnBrk="1" hangingPunct="1">
              <a:lnSpc>
                <a:spcPct val="80000"/>
              </a:lnSpc>
            </a:pPr>
            <a:r>
              <a:rPr lang="en-US" sz="2600" dirty="0">
                <a:solidFill>
                  <a:srgbClr val="FF0066"/>
                </a:solidFill>
              </a:rPr>
              <a:t>Immiscible</a:t>
            </a:r>
            <a:r>
              <a:rPr lang="en-US" sz="2600" dirty="0"/>
              <a:t> liquids will separate out into two or more distinct phases after mixing.</a:t>
            </a:r>
          </a:p>
          <a:p>
            <a:pPr algn="just" eaLnBrk="1" hangingPunct="1">
              <a:lnSpc>
                <a:spcPct val="80000"/>
              </a:lnSpc>
            </a:pPr>
            <a:r>
              <a:rPr lang="en-US" sz="2600" dirty="0"/>
              <a:t>Some of the liquids will dissolved into each other form a </a:t>
            </a:r>
            <a:r>
              <a:rPr lang="en-US" sz="2600" dirty="0">
                <a:solidFill>
                  <a:srgbClr val="FF0066"/>
                </a:solidFill>
              </a:rPr>
              <a:t>partially miscible liquids. </a:t>
            </a:r>
            <a:r>
              <a:rPr lang="en-US" sz="2600" dirty="0"/>
              <a:t>One can separate two or more phases based on the difference in the liquid density.</a:t>
            </a:r>
          </a:p>
        </p:txBody>
      </p:sp>
      <p:pic>
        <p:nvPicPr>
          <p:cNvPr id="12292" name="Picture 4"/>
          <p:cNvPicPr>
            <a:picLocks noChangeAspect="1" noChangeArrowheads="1"/>
          </p:cNvPicPr>
          <p:nvPr/>
        </p:nvPicPr>
        <p:blipFill>
          <a:blip r:embed="rId2" cstate="print"/>
          <a:srcRect/>
          <a:stretch>
            <a:fillRect/>
          </a:stretch>
        </p:blipFill>
        <p:spPr bwMode="auto">
          <a:xfrm>
            <a:off x="1979712" y="3685600"/>
            <a:ext cx="5305202" cy="302793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232B17-BDC5-6B7A-1595-7FFB115D0CA9}"/>
              </a:ext>
            </a:extLst>
          </p:cNvPr>
          <p:cNvSpPr txBox="1"/>
          <p:nvPr/>
        </p:nvSpPr>
        <p:spPr>
          <a:xfrm>
            <a:off x="179512" y="-30318"/>
            <a:ext cx="8784976" cy="7263527"/>
          </a:xfrm>
          <a:prstGeom prst="rect">
            <a:avLst/>
          </a:prstGeom>
          <a:noFill/>
        </p:spPr>
        <p:txBody>
          <a:bodyPr wrap="square">
            <a:spAutoFit/>
          </a:bodyPr>
          <a:lstStyle/>
          <a:p>
            <a:pPr algn="ctr">
              <a:lnSpc>
                <a:spcPct val="150000"/>
              </a:lnSpc>
            </a:pPr>
            <a:r>
              <a:rPr lang="en-US" sz="4000" b="1" dirty="0">
                <a:solidFill>
                  <a:schemeClr val="accent5">
                    <a:lumMod val="75000"/>
                  </a:schemeClr>
                </a:solidFill>
                <a:latin typeface="+mj-lt"/>
              </a:rPr>
              <a:t>Types of Solutions</a:t>
            </a:r>
          </a:p>
          <a:p>
            <a:pPr>
              <a:lnSpc>
                <a:spcPct val="150000"/>
              </a:lnSpc>
            </a:pPr>
            <a:r>
              <a:rPr lang="en-US" sz="2400" dirty="0">
                <a:latin typeface="+mj-lt"/>
              </a:rPr>
              <a:t>The physical states of solute and solvent can be solid, liquid or gas. Thus, depending upon the physical states of the solute and solvent, there are nine types of solution.</a:t>
            </a:r>
          </a:p>
          <a:p>
            <a:pPr marL="457200" indent="-457200">
              <a:lnSpc>
                <a:spcPct val="150000"/>
              </a:lnSpc>
              <a:buFont typeface="+mj-lt"/>
              <a:buAutoNum type="arabicPeriod"/>
            </a:pPr>
            <a:r>
              <a:rPr lang="en-US" sz="2800" b="1" dirty="0">
                <a:solidFill>
                  <a:srgbClr val="FF0000"/>
                </a:solidFill>
                <a:latin typeface="+mj-lt"/>
              </a:rPr>
              <a:t>Solid-Solid Solution</a:t>
            </a:r>
            <a:r>
              <a:rPr lang="en-US" sz="2800" dirty="0">
                <a:solidFill>
                  <a:srgbClr val="FF0000"/>
                </a:solidFill>
                <a:latin typeface="+mj-lt"/>
              </a:rPr>
              <a:t>:</a:t>
            </a:r>
            <a:br>
              <a:rPr lang="en-US" sz="2800" dirty="0">
                <a:solidFill>
                  <a:srgbClr val="FF0000"/>
                </a:solidFill>
                <a:latin typeface="+mj-lt"/>
              </a:rPr>
            </a:br>
            <a:r>
              <a:rPr lang="en-US" sz="2800" dirty="0">
                <a:latin typeface="+mj-lt"/>
              </a:rPr>
              <a:t>The physical state of both solute and solvent is solid.</a:t>
            </a:r>
            <a:br>
              <a:rPr lang="en-US" sz="2800" dirty="0">
                <a:latin typeface="+mj-lt"/>
              </a:rPr>
            </a:br>
            <a:r>
              <a:rPr lang="en-US" sz="2800" dirty="0">
                <a:latin typeface="+mj-lt"/>
              </a:rPr>
              <a:t>	Example: Metal alloys like steel, bronze.</a:t>
            </a:r>
          </a:p>
          <a:p>
            <a:pPr marL="457200" indent="-457200">
              <a:lnSpc>
                <a:spcPct val="150000"/>
              </a:lnSpc>
              <a:buFont typeface="+mj-lt"/>
              <a:buAutoNum type="arabicPeriod"/>
            </a:pPr>
            <a:r>
              <a:rPr lang="en-US" sz="2800" b="1" dirty="0">
                <a:solidFill>
                  <a:srgbClr val="FF0000"/>
                </a:solidFill>
                <a:latin typeface="+mj-lt"/>
              </a:rPr>
              <a:t>Solid-Liquid Solution</a:t>
            </a:r>
            <a:r>
              <a:rPr lang="en-US" sz="2800" dirty="0">
                <a:solidFill>
                  <a:srgbClr val="FF0000"/>
                </a:solidFill>
                <a:latin typeface="+mj-lt"/>
              </a:rPr>
              <a:t>:</a:t>
            </a:r>
            <a:br>
              <a:rPr lang="en-US" sz="2800" dirty="0">
                <a:solidFill>
                  <a:srgbClr val="FF0000"/>
                </a:solidFill>
                <a:latin typeface="+mj-lt"/>
              </a:rPr>
            </a:br>
            <a:r>
              <a:rPr lang="en-US" sz="2800" dirty="0">
                <a:latin typeface="+mj-lt"/>
              </a:rPr>
              <a:t>The physical state of solute is solid and that of solvent is liquid. Example: Solution of salt in water.</a:t>
            </a:r>
          </a:p>
          <a:p>
            <a:endParaRPr lang="en-US" sz="2800" dirty="0">
              <a:latin typeface="+mj-lt"/>
            </a:endParaRPr>
          </a:p>
        </p:txBody>
      </p:sp>
    </p:spTree>
    <p:extLst>
      <p:ext uri="{BB962C8B-B14F-4D97-AF65-F5344CB8AC3E}">
        <p14:creationId xmlns:p14="http://schemas.microsoft.com/office/powerpoint/2010/main" val="867648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rtlCol="0">
            <a:noAutofit/>
          </a:bodyPr>
          <a:lstStyle/>
          <a:p>
            <a:pPr eaLnBrk="1" fontAlgn="auto" hangingPunct="1">
              <a:spcAft>
                <a:spcPts val="0"/>
              </a:spcAft>
              <a:defRPr/>
            </a:pPr>
            <a:r>
              <a:rPr lang="en-US" b="1" dirty="0">
                <a:solidFill>
                  <a:schemeClr val="accent5">
                    <a:lumMod val="75000"/>
                  </a:schemeClr>
                </a:solidFill>
              </a:rPr>
              <a:t>Comparison: Solution, Colloid &amp; Suspension </a:t>
            </a:r>
          </a:p>
        </p:txBody>
      </p:sp>
      <p:sp>
        <p:nvSpPr>
          <p:cNvPr id="14339" name="Rectangle 3"/>
          <p:cNvSpPr>
            <a:spLocks noGrp="1" noRot="1" noChangeArrowheads="1"/>
          </p:cNvSpPr>
          <p:nvPr>
            <p:ph idx="1"/>
          </p:nvPr>
        </p:nvSpPr>
        <p:spPr>
          <a:xfrm>
            <a:off x="457200" y="1916832"/>
            <a:ext cx="8229600" cy="3556992"/>
          </a:xfrm>
        </p:spPr>
        <p:txBody>
          <a:bodyPr/>
          <a:lstStyle/>
          <a:p>
            <a:pPr eaLnBrk="1" hangingPunct="1">
              <a:buFont typeface="Wingdings" pitchFamily="2" charset="2"/>
              <a:buNone/>
            </a:pPr>
            <a:r>
              <a:rPr lang="en-US" sz="2800" b="1" dirty="0">
                <a:solidFill>
                  <a:srgbClr val="FF0000"/>
                </a:solidFill>
              </a:rPr>
              <a:t>Solution</a:t>
            </a:r>
          </a:p>
          <a:p>
            <a:pPr eaLnBrk="1" hangingPunct="1">
              <a:lnSpc>
                <a:spcPct val="120000"/>
              </a:lnSpc>
              <a:buClr>
                <a:srgbClr val="FF66CC"/>
              </a:buClr>
              <a:buSzPct val="110000"/>
              <a:buFont typeface="Wingdings" pitchFamily="2" charset="2"/>
              <a:buChar char="l"/>
            </a:pPr>
            <a:r>
              <a:rPr lang="en-US" sz="2800" b="1" dirty="0"/>
              <a:t>Have small particles (ions or molecules)</a:t>
            </a:r>
          </a:p>
          <a:p>
            <a:pPr eaLnBrk="1" hangingPunct="1">
              <a:lnSpc>
                <a:spcPct val="120000"/>
              </a:lnSpc>
              <a:buClr>
                <a:srgbClr val="FF66CC"/>
              </a:buClr>
              <a:buSzPct val="110000"/>
              <a:buFont typeface="Wingdings" pitchFamily="2" charset="2"/>
              <a:buChar char="l"/>
            </a:pPr>
            <a:r>
              <a:rPr lang="en-US" sz="2800" b="1" dirty="0"/>
              <a:t>Are transparent</a:t>
            </a:r>
          </a:p>
          <a:p>
            <a:pPr eaLnBrk="1" hangingPunct="1">
              <a:lnSpc>
                <a:spcPct val="120000"/>
              </a:lnSpc>
              <a:buClr>
                <a:srgbClr val="FF66CC"/>
              </a:buClr>
              <a:buSzPct val="110000"/>
              <a:buFont typeface="Wingdings" pitchFamily="2" charset="2"/>
              <a:buChar char="l"/>
            </a:pPr>
            <a:r>
              <a:rPr lang="en-US" sz="2800" b="1" dirty="0"/>
              <a:t>Do not separate</a:t>
            </a:r>
          </a:p>
          <a:p>
            <a:pPr eaLnBrk="1" hangingPunct="1">
              <a:lnSpc>
                <a:spcPct val="120000"/>
              </a:lnSpc>
              <a:buClr>
                <a:srgbClr val="FF66CC"/>
              </a:buClr>
              <a:buSzPct val="110000"/>
              <a:buFont typeface="Wingdings" pitchFamily="2" charset="2"/>
              <a:buChar char="l"/>
            </a:pPr>
            <a:r>
              <a:rPr lang="en-US" sz="2800" b="1" dirty="0"/>
              <a:t>Cannot be filtered</a:t>
            </a:r>
          </a:p>
          <a:p>
            <a:pPr eaLnBrk="1" hangingPunct="1">
              <a:lnSpc>
                <a:spcPct val="120000"/>
              </a:lnSpc>
              <a:buClr>
                <a:srgbClr val="FF66CC"/>
              </a:buClr>
              <a:buSzPct val="110000"/>
              <a:buFont typeface="Wingdings" pitchFamily="2" charset="2"/>
              <a:buChar char="l"/>
            </a:pPr>
            <a:r>
              <a:rPr lang="en-US" sz="2800" b="1" dirty="0"/>
              <a:t>Do not scatter light.</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301625" y="115888"/>
            <a:ext cx="8510588" cy="606425"/>
          </a:xfrm>
        </p:spPr>
        <p:txBody>
          <a:bodyPr rtlCol="0">
            <a:noAutofit/>
          </a:bodyPr>
          <a:lstStyle/>
          <a:p>
            <a:pPr eaLnBrk="1" fontAlgn="auto" hangingPunct="1">
              <a:spcAft>
                <a:spcPts val="0"/>
              </a:spcAft>
              <a:defRPr/>
            </a:pPr>
            <a:r>
              <a:rPr lang="en-US" sz="5400" b="1" dirty="0">
                <a:solidFill>
                  <a:schemeClr val="accent5">
                    <a:lumMod val="75000"/>
                  </a:schemeClr>
                </a:solidFill>
              </a:rPr>
              <a:t>Colloids</a:t>
            </a:r>
          </a:p>
        </p:txBody>
      </p:sp>
      <p:sp>
        <p:nvSpPr>
          <p:cNvPr id="3076" name="Rectangle 3"/>
          <p:cNvSpPr>
            <a:spLocks noGrp="1" noRot="1" noChangeArrowheads="1"/>
          </p:cNvSpPr>
          <p:nvPr>
            <p:ph type="body" sz="half" idx="1"/>
          </p:nvPr>
        </p:nvSpPr>
        <p:spPr>
          <a:xfrm>
            <a:off x="323850" y="936625"/>
            <a:ext cx="4752206" cy="5660727"/>
          </a:xfrm>
        </p:spPr>
        <p:txBody>
          <a:bodyPr/>
          <a:lstStyle/>
          <a:p>
            <a:pPr eaLnBrk="1" hangingPunct="1">
              <a:lnSpc>
                <a:spcPct val="130000"/>
              </a:lnSpc>
              <a:buClr>
                <a:schemeClr val="tx2"/>
              </a:buClr>
              <a:buFont typeface="Wingdings" pitchFamily="2" charset="2"/>
              <a:buChar char="n"/>
            </a:pPr>
            <a:r>
              <a:rPr lang="en-US" sz="2000" b="1" dirty="0"/>
              <a:t>Have medium size particles   </a:t>
            </a:r>
          </a:p>
          <a:p>
            <a:pPr eaLnBrk="1" hangingPunct="1">
              <a:lnSpc>
                <a:spcPct val="130000"/>
              </a:lnSpc>
              <a:buClr>
                <a:schemeClr val="tx2"/>
              </a:buClr>
              <a:buFont typeface="Wingdings" pitchFamily="2" charset="2"/>
              <a:buChar char="n"/>
            </a:pPr>
            <a:r>
              <a:rPr lang="en-US" sz="2000" b="1" dirty="0"/>
              <a:t>Cannot be filtered </a:t>
            </a:r>
          </a:p>
          <a:p>
            <a:pPr eaLnBrk="1" hangingPunct="1">
              <a:lnSpc>
                <a:spcPct val="130000"/>
              </a:lnSpc>
              <a:buClr>
                <a:schemeClr val="tx2"/>
              </a:buClr>
              <a:buFont typeface="Wingdings" pitchFamily="2" charset="2"/>
              <a:buChar char="n"/>
            </a:pPr>
            <a:r>
              <a:rPr lang="en-US" sz="2000" b="1" dirty="0"/>
              <a:t>Separated with semipermeable membranes</a:t>
            </a:r>
          </a:p>
          <a:p>
            <a:pPr eaLnBrk="1" hangingPunct="1">
              <a:lnSpc>
                <a:spcPct val="130000"/>
              </a:lnSpc>
              <a:buClr>
                <a:schemeClr val="tx2"/>
              </a:buClr>
              <a:buFont typeface="Wingdings" pitchFamily="2" charset="2"/>
              <a:buChar char="n"/>
            </a:pPr>
            <a:r>
              <a:rPr lang="en-US" sz="2000" b="1" dirty="0"/>
              <a:t>Scatter light (Tyndall effect)</a:t>
            </a:r>
          </a:p>
          <a:p>
            <a:pPr eaLnBrk="1" hangingPunct="1">
              <a:buClr>
                <a:schemeClr val="tx2"/>
              </a:buClr>
              <a:buFont typeface="Wingdings" pitchFamily="2" charset="2"/>
              <a:buNone/>
            </a:pPr>
            <a:endParaRPr lang="en-US" sz="2000" b="1" dirty="0"/>
          </a:p>
          <a:p>
            <a:pPr eaLnBrk="1" hangingPunct="1">
              <a:lnSpc>
                <a:spcPct val="130000"/>
              </a:lnSpc>
              <a:buClr>
                <a:schemeClr val="tx2"/>
              </a:buClr>
              <a:buFont typeface="Wingdings" pitchFamily="2" charset="2"/>
              <a:buNone/>
            </a:pPr>
            <a:r>
              <a:rPr lang="en-US" sz="2000" b="1" dirty="0"/>
              <a:t>Examples of Colloids</a:t>
            </a:r>
          </a:p>
          <a:p>
            <a:pPr eaLnBrk="1" hangingPunct="1">
              <a:lnSpc>
                <a:spcPct val="130000"/>
              </a:lnSpc>
              <a:buClr>
                <a:schemeClr val="tx2"/>
              </a:buClr>
              <a:buFont typeface="Wingdings" pitchFamily="2" charset="2"/>
              <a:buChar char="l"/>
            </a:pPr>
            <a:r>
              <a:rPr lang="en-US" sz="2000" b="1" dirty="0"/>
              <a:t> Fog</a:t>
            </a:r>
          </a:p>
          <a:p>
            <a:pPr eaLnBrk="1" hangingPunct="1">
              <a:lnSpc>
                <a:spcPct val="130000"/>
              </a:lnSpc>
              <a:buClr>
                <a:schemeClr val="tx2"/>
              </a:buClr>
              <a:buFont typeface="Wingdings" pitchFamily="2" charset="2"/>
              <a:buChar char="l"/>
            </a:pPr>
            <a:r>
              <a:rPr lang="en-US" sz="2000" b="1" dirty="0"/>
              <a:t>Whipped cream</a:t>
            </a:r>
          </a:p>
          <a:p>
            <a:pPr eaLnBrk="1" hangingPunct="1">
              <a:lnSpc>
                <a:spcPct val="130000"/>
              </a:lnSpc>
              <a:buClr>
                <a:schemeClr val="tx2"/>
              </a:buClr>
              <a:buFont typeface="Wingdings" pitchFamily="2" charset="2"/>
              <a:buChar char="l"/>
            </a:pPr>
            <a:r>
              <a:rPr lang="en-US" sz="2000" b="1" dirty="0"/>
              <a:t>Milk</a:t>
            </a:r>
          </a:p>
          <a:p>
            <a:pPr eaLnBrk="1" hangingPunct="1">
              <a:lnSpc>
                <a:spcPct val="130000"/>
              </a:lnSpc>
              <a:buClr>
                <a:schemeClr val="tx2"/>
              </a:buClr>
              <a:buFont typeface="Wingdings" pitchFamily="2" charset="2"/>
              <a:buChar char="l"/>
            </a:pPr>
            <a:r>
              <a:rPr lang="en-US" sz="2000" b="1" dirty="0"/>
              <a:t>Cheese</a:t>
            </a:r>
          </a:p>
          <a:p>
            <a:pPr eaLnBrk="1" hangingPunct="1">
              <a:lnSpc>
                <a:spcPct val="130000"/>
              </a:lnSpc>
              <a:buClr>
                <a:schemeClr val="tx2"/>
              </a:buClr>
              <a:buFont typeface="Wingdings" pitchFamily="2" charset="2"/>
              <a:buChar char="l"/>
            </a:pPr>
            <a:r>
              <a:rPr lang="en-US" sz="2000" b="1" dirty="0"/>
              <a:t>Blood plasma</a:t>
            </a:r>
          </a:p>
          <a:p>
            <a:pPr eaLnBrk="1" hangingPunct="1">
              <a:lnSpc>
                <a:spcPct val="130000"/>
              </a:lnSpc>
              <a:buClr>
                <a:schemeClr val="tx2"/>
              </a:buClr>
              <a:buFont typeface="Wingdings" pitchFamily="2" charset="2"/>
              <a:buChar char="l"/>
            </a:pPr>
            <a:r>
              <a:rPr lang="en-US" sz="2000" b="1" dirty="0"/>
              <a:t>Pearls</a:t>
            </a:r>
          </a:p>
          <a:p>
            <a:pPr eaLnBrk="1" hangingPunct="1">
              <a:lnSpc>
                <a:spcPct val="130000"/>
              </a:lnSpc>
              <a:buClr>
                <a:schemeClr val="tx2"/>
              </a:buClr>
              <a:buFont typeface="Wingdings" pitchFamily="2" charset="2"/>
              <a:buNone/>
            </a:pPr>
            <a:endParaRPr lang="en-US" sz="2000" dirty="0"/>
          </a:p>
          <a:p>
            <a:pPr eaLnBrk="1" hangingPunct="1">
              <a:lnSpc>
                <a:spcPct val="80000"/>
              </a:lnSpc>
            </a:pPr>
            <a:endParaRPr lang="en-US" sz="2000" dirty="0"/>
          </a:p>
        </p:txBody>
      </p:sp>
      <p:graphicFrame>
        <p:nvGraphicFramePr>
          <p:cNvPr id="3074" name="Object 4"/>
          <p:cNvGraphicFramePr>
            <a:graphicFrameLocks noGrp="1" noChangeAspect="1"/>
          </p:cNvGraphicFramePr>
          <p:nvPr>
            <p:ph type="clipArt" sz="half" idx="2"/>
          </p:nvPr>
        </p:nvGraphicFramePr>
        <p:xfrm>
          <a:off x="5724525" y="2708275"/>
          <a:ext cx="2286000" cy="1843088"/>
        </p:xfrm>
        <a:graphic>
          <a:graphicData uri="http://schemas.openxmlformats.org/presentationml/2006/ole">
            <mc:AlternateContent xmlns:mc="http://schemas.openxmlformats.org/markup-compatibility/2006">
              <mc:Choice xmlns:v="urn:schemas-microsoft-com:vml" Requires="v">
                <p:oleObj name="Clip" r:id="rId2" imgW="2286000" imgH="1842364" progId="">
                  <p:embed/>
                </p:oleObj>
              </mc:Choice>
              <mc:Fallback>
                <p:oleObj name="Clip" r:id="rId2" imgW="2286000" imgH="1842364" progId="">
                  <p:embed/>
                  <p:pic>
                    <p:nvPicPr>
                      <p:cNvPr id="307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708275"/>
                        <a:ext cx="2286000" cy="184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r>
              <a:rPr lang="en-US" sz="5400" b="1" dirty="0">
                <a:solidFill>
                  <a:schemeClr val="accent5">
                    <a:lumMod val="75000"/>
                  </a:schemeClr>
                </a:solidFill>
              </a:rPr>
              <a:t>Suspensions</a:t>
            </a:r>
          </a:p>
        </p:txBody>
      </p:sp>
      <p:sp>
        <p:nvSpPr>
          <p:cNvPr id="15363" name="Rectangle 3"/>
          <p:cNvSpPr>
            <a:spLocks noGrp="1" noRot="1" noChangeArrowheads="1"/>
          </p:cNvSpPr>
          <p:nvPr>
            <p:ph idx="1"/>
          </p:nvPr>
        </p:nvSpPr>
        <p:spPr/>
        <p:txBody>
          <a:bodyPr/>
          <a:lstStyle/>
          <a:p>
            <a:pPr eaLnBrk="1" hangingPunct="1">
              <a:lnSpc>
                <a:spcPct val="120000"/>
              </a:lnSpc>
              <a:buClr>
                <a:schemeClr val="tx2"/>
              </a:buClr>
              <a:buFont typeface="Wingdings" pitchFamily="2" charset="2"/>
              <a:buChar char="n"/>
            </a:pPr>
            <a:r>
              <a:rPr lang="en-US" sz="2400" b="1"/>
              <a:t>Have very large particles</a:t>
            </a:r>
          </a:p>
          <a:p>
            <a:pPr eaLnBrk="1" hangingPunct="1">
              <a:lnSpc>
                <a:spcPct val="120000"/>
              </a:lnSpc>
              <a:buClr>
                <a:schemeClr val="tx2"/>
              </a:buClr>
              <a:buFont typeface="Wingdings" pitchFamily="2" charset="2"/>
              <a:buChar char="n"/>
            </a:pPr>
            <a:r>
              <a:rPr lang="en-US" sz="2400" b="1"/>
              <a:t>Settle out </a:t>
            </a:r>
          </a:p>
          <a:p>
            <a:pPr eaLnBrk="1" hangingPunct="1">
              <a:lnSpc>
                <a:spcPct val="120000"/>
              </a:lnSpc>
              <a:buClr>
                <a:schemeClr val="tx2"/>
              </a:buClr>
              <a:buFont typeface="Wingdings" pitchFamily="2" charset="2"/>
              <a:buChar char="n"/>
            </a:pPr>
            <a:r>
              <a:rPr lang="en-US" sz="2400" b="1"/>
              <a:t>Can be filtered </a:t>
            </a:r>
          </a:p>
          <a:p>
            <a:pPr eaLnBrk="1" hangingPunct="1">
              <a:lnSpc>
                <a:spcPct val="120000"/>
              </a:lnSpc>
              <a:buClr>
                <a:schemeClr val="tx2"/>
              </a:buClr>
              <a:buFont typeface="Wingdings" pitchFamily="2" charset="2"/>
              <a:buChar char="n"/>
            </a:pPr>
            <a:r>
              <a:rPr lang="en-US" sz="2400" b="1"/>
              <a:t>Must stir to stay suspended</a:t>
            </a:r>
          </a:p>
          <a:p>
            <a:pPr eaLnBrk="1" hangingPunct="1">
              <a:lnSpc>
                <a:spcPct val="120000"/>
              </a:lnSpc>
              <a:buClr>
                <a:schemeClr val="tx2"/>
              </a:buClr>
              <a:buFont typeface="Wingdings" pitchFamily="2" charset="2"/>
              <a:buNone/>
            </a:pPr>
            <a:endParaRPr lang="en-US" sz="2400" b="1"/>
          </a:p>
          <a:p>
            <a:pPr eaLnBrk="1" hangingPunct="1">
              <a:lnSpc>
                <a:spcPct val="120000"/>
              </a:lnSpc>
              <a:buClr>
                <a:schemeClr val="tx2"/>
              </a:buClr>
              <a:buFont typeface="Wingdings" pitchFamily="2" charset="2"/>
              <a:buNone/>
            </a:pPr>
            <a:r>
              <a:rPr lang="en-US" sz="2400" b="1">
                <a:solidFill>
                  <a:schemeClr val="tx2"/>
                </a:solidFill>
              </a:rPr>
              <a:t>Examples of Suspension</a:t>
            </a:r>
          </a:p>
          <a:p>
            <a:pPr eaLnBrk="1" hangingPunct="1">
              <a:lnSpc>
                <a:spcPct val="120000"/>
              </a:lnSpc>
              <a:buClr>
                <a:schemeClr val="tx2"/>
              </a:buClr>
              <a:buFont typeface="Wingdings" pitchFamily="2" charset="2"/>
              <a:buChar char="n"/>
            </a:pPr>
            <a:r>
              <a:rPr lang="en-US" sz="2400" b="1"/>
              <a:t>Blood platelets</a:t>
            </a:r>
          </a:p>
          <a:p>
            <a:pPr eaLnBrk="1" hangingPunct="1">
              <a:lnSpc>
                <a:spcPct val="120000"/>
              </a:lnSpc>
              <a:buClr>
                <a:schemeClr val="tx2"/>
              </a:buClr>
              <a:buFont typeface="Wingdings" pitchFamily="2" charset="2"/>
              <a:buChar char="n"/>
            </a:pPr>
            <a:r>
              <a:rPr lang="en-US" sz="2400" b="1"/>
              <a:t>Muddy water</a:t>
            </a:r>
          </a:p>
          <a:p>
            <a:pPr eaLnBrk="1" hangingPunct="1">
              <a:lnSpc>
                <a:spcPct val="120000"/>
              </a:lnSpc>
              <a:buClr>
                <a:schemeClr val="tx2"/>
              </a:buClr>
              <a:buFont typeface="Wingdings" pitchFamily="2" charset="2"/>
              <a:buChar char="n"/>
            </a:pPr>
            <a:r>
              <a:rPr lang="en-US" sz="2400" b="1"/>
              <a:t>Calamine lotion</a:t>
            </a:r>
          </a:p>
          <a:p>
            <a:pPr eaLnBrk="1" hangingPunct="1">
              <a:lnSpc>
                <a:spcPct val="80000"/>
              </a:lnSpc>
              <a:buFont typeface="Wingdings" pitchFamily="2" charset="2"/>
              <a:buNone/>
            </a:pPr>
            <a:r>
              <a:rPr lang="en-US" sz="2400"/>
              <a:t> </a:t>
            </a:r>
          </a:p>
          <a:p>
            <a:pPr eaLnBrk="1" hangingPunct="1">
              <a:lnSpc>
                <a:spcPct val="120000"/>
              </a:lnSpc>
              <a:buClr>
                <a:schemeClr val="tx2"/>
              </a:buClr>
              <a:buFont typeface="Wingdings" pitchFamily="2" charset="2"/>
              <a:buNone/>
            </a:pPr>
            <a:endParaRPr lang="en-US" sz="2400"/>
          </a:p>
          <a:p>
            <a:pPr eaLnBrk="1" hangingPunct="1">
              <a:lnSpc>
                <a:spcPct val="80000"/>
              </a:lnSpc>
            </a:pPr>
            <a:endParaRPr 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323850" y="-46038"/>
            <a:ext cx="8510588" cy="1242790"/>
          </a:xfrm>
        </p:spPr>
        <p:txBody>
          <a:bodyPr rtlCol="0">
            <a:normAutofit/>
          </a:bodyPr>
          <a:lstStyle/>
          <a:p>
            <a:pPr eaLnBrk="1" fontAlgn="auto" hangingPunct="1">
              <a:spcAft>
                <a:spcPts val="0"/>
              </a:spcAft>
              <a:defRPr/>
            </a:pPr>
            <a:r>
              <a:rPr lang="en-US" sz="4000" b="1" dirty="0">
                <a:solidFill>
                  <a:schemeClr val="accent5">
                    <a:lumMod val="75000"/>
                  </a:schemeClr>
                </a:solidFill>
              </a:rPr>
              <a:t>Ideal and non-ideal solutions</a:t>
            </a:r>
          </a:p>
        </p:txBody>
      </p:sp>
      <p:pic>
        <p:nvPicPr>
          <p:cNvPr id="16388" name="Picture 4"/>
          <p:cNvPicPr>
            <a:picLocks noChangeAspect="1" noChangeArrowheads="1"/>
          </p:cNvPicPr>
          <p:nvPr/>
        </p:nvPicPr>
        <p:blipFill>
          <a:blip r:embed="rId2" cstate="print"/>
          <a:srcRect/>
          <a:stretch>
            <a:fillRect/>
          </a:stretch>
        </p:blipFill>
        <p:spPr bwMode="auto">
          <a:xfrm>
            <a:off x="926499" y="4842723"/>
            <a:ext cx="3526152" cy="2008039"/>
          </a:xfrm>
          <a:prstGeom prst="rect">
            <a:avLst/>
          </a:prstGeom>
          <a:noFill/>
          <a:ln w="9525">
            <a:noFill/>
            <a:miter lim="800000"/>
            <a:headEnd/>
            <a:tailEnd/>
          </a:ln>
        </p:spPr>
      </p:pic>
      <p:sp>
        <p:nvSpPr>
          <p:cNvPr id="14341" name="Rectangle 5"/>
          <p:cNvSpPr>
            <a:spLocks noChangeArrowheads="1"/>
          </p:cNvSpPr>
          <p:nvPr/>
        </p:nvSpPr>
        <p:spPr bwMode="auto">
          <a:xfrm>
            <a:off x="42863" y="885825"/>
            <a:ext cx="8791575" cy="4339650"/>
          </a:xfrm>
          <a:prstGeom prst="rect">
            <a:avLst/>
          </a:prstGeom>
          <a:noFill/>
          <a:ln w="9525">
            <a:noFill/>
            <a:miter lim="800000"/>
            <a:headEnd/>
            <a:tailEnd/>
          </a:ln>
        </p:spPr>
        <p:txBody>
          <a:bodyPr wrap="square">
            <a:spAutoFit/>
          </a:bodyPr>
          <a:lstStyle/>
          <a:p>
            <a:pPr algn="just">
              <a:lnSpc>
                <a:spcPct val="150000"/>
              </a:lnSpc>
              <a:defRPr/>
            </a:pPr>
            <a:r>
              <a:rPr lang="en-US" sz="2400" b="1" dirty="0">
                <a:latin typeface="+mj-lt"/>
              </a:rPr>
              <a:t>Ideal Solution:</a:t>
            </a:r>
          </a:p>
          <a:p>
            <a:pPr algn="just">
              <a:lnSpc>
                <a:spcPct val="150000"/>
              </a:lnSpc>
              <a:defRPr/>
            </a:pPr>
            <a:r>
              <a:rPr lang="en-US" sz="2400" b="1" dirty="0">
                <a:solidFill>
                  <a:srgbClr val="FF0000"/>
                </a:solidFill>
                <a:latin typeface="+mj-lt"/>
              </a:rPr>
              <a:t>An ideal mixture is one which obeys </a:t>
            </a:r>
            <a:r>
              <a:rPr lang="en-US" sz="2400" b="1" dirty="0" err="1">
                <a:solidFill>
                  <a:srgbClr val="FF0000"/>
                </a:solidFill>
                <a:latin typeface="+mj-lt"/>
              </a:rPr>
              <a:t>Raoult's</a:t>
            </a:r>
            <a:r>
              <a:rPr lang="en-US" sz="2400" b="1" dirty="0">
                <a:solidFill>
                  <a:srgbClr val="FF0000"/>
                </a:solidFill>
                <a:latin typeface="+mj-lt"/>
              </a:rPr>
              <a:t> Law</a:t>
            </a:r>
          </a:p>
          <a:p>
            <a:pPr algn="just">
              <a:lnSpc>
                <a:spcPct val="150000"/>
              </a:lnSpc>
              <a:defRPr/>
            </a:pPr>
            <a:r>
              <a:rPr lang="en-US" sz="2400" dirty="0">
                <a:latin typeface="+mj-lt"/>
              </a:rPr>
              <a:t>The diagram is for a 50/50 mixture of the two liquids. If the red molecules have the same tendency to escape as before, that must mean that the intermolecular attraction between two red molecules must be exactly the same as the intermolecular forces between a red and a blue molecule.</a:t>
            </a:r>
          </a:p>
          <a:p>
            <a:pPr algn="just">
              <a:defRPr/>
            </a:pPr>
            <a:endParaRPr lang="en-US" sz="2400" dirty="0">
              <a:solidFill>
                <a:srgbClr val="FF0066"/>
              </a:solidFill>
              <a:latin typeface="+mj-lt"/>
            </a:endParaRPr>
          </a:p>
        </p:txBody>
      </p:sp>
      <p:sp>
        <p:nvSpPr>
          <p:cNvPr id="16390" name="Text Box 6"/>
          <p:cNvSpPr txBox="1">
            <a:spLocks noChangeArrowheads="1"/>
          </p:cNvSpPr>
          <p:nvPr/>
        </p:nvSpPr>
        <p:spPr bwMode="auto">
          <a:xfrm>
            <a:off x="4984423" y="5372010"/>
            <a:ext cx="3318243" cy="1200329"/>
          </a:xfrm>
          <a:prstGeom prst="rect">
            <a:avLst/>
          </a:prstGeom>
          <a:solidFill>
            <a:schemeClr val="accent5">
              <a:lumMod val="20000"/>
              <a:lumOff val="80000"/>
            </a:schemeClr>
          </a:solidFill>
          <a:ln w="38100">
            <a:noFill/>
            <a:miter lim="800000"/>
            <a:headEnd/>
            <a:tailEnd/>
          </a:ln>
        </p:spPr>
        <p:txBody>
          <a:bodyPr wrap="square">
            <a:spAutoFit/>
          </a:bodyPr>
          <a:lstStyle/>
          <a:p>
            <a:r>
              <a:rPr lang="en-US" dirty="0">
                <a:solidFill>
                  <a:schemeClr val="tx2"/>
                </a:solidFill>
                <a:latin typeface="+mj-lt"/>
              </a:rPr>
              <a:t>Examples</a:t>
            </a:r>
            <a:endParaRPr lang="en-US" dirty="0">
              <a:solidFill>
                <a:srgbClr val="FF0000"/>
              </a:solidFill>
              <a:latin typeface="+mj-lt"/>
            </a:endParaRPr>
          </a:p>
          <a:p>
            <a:r>
              <a:rPr lang="en-US" dirty="0">
                <a:solidFill>
                  <a:srgbClr val="FF0000"/>
                </a:solidFill>
                <a:latin typeface="+mj-lt"/>
              </a:rPr>
              <a:t>  hexane and heptane </a:t>
            </a:r>
          </a:p>
          <a:p>
            <a:r>
              <a:rPr lang="en-US" dirty="0">
                <a:solidFill>
                  <a:srgbClr val="FF0000"/>
                </a:solidFill>
                <a:latin typeface="+mj-lt"/>
              </a:rPr>
              <a:t>  benzene and methylbenzene</a:t>
            </a:r>
          </a:p>
          <a:p>
            <a:r>
              <a:rPr lang="en-US" dirty="0">
                <a:solidFill>
                  <a:srgbClr val="FF0000"/>
                </a:solidFill>
                <a:latin typeface="+mj-lt"/>
              </a:rPr>
              <a:t>  1-propanol and 2-propanol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94A0DF-55A4-0E92-A921-6536D98A8911}"/>
              </a:ext>
            </a:extLst>
          </p:cNvPr>
          <p:cNvSpPr txBox="1"/>
          <p:nvPr/>
        </p:nvSpPr>
        <p:spPr>
          <a:xfrm>
            <a:off x="179512" y="188641"/>
            <a:ext cx="8568952" cy="6637651"/>
          </a:xfrm>
          <a:prstGeom prst="rect">
            <a:avLst/>
          </a:prstGeom>
          <a:noFill/>
        </p:spPr>
        <p:txBody>
          <a:bodyPr wrap="square">
            <a:spAutoFit/>
          </a:bodyPr>
          <a:lstStyle/>
          <a:p>
            <a:pPr marL="457200" indent="-457200">
              <a:lnSpc>
                <a:spcPct val="150000"/>
              </a:lnSpc>
              <a:buFont typeface="Wingdings" panose="05000000000000000000" pitchFamily="2" charset="2"/>
              <a:buChar char="q"/>
            </a:pPr>
            <a:r>
              <a:rPr lang="en-US" sz="2800" dirty="0"/>
              <a:t>If the forces were any different, the tendency to escape would change.</a:t>
            </a:r>
          </a:p>
          <a:p>
            <a:pPr marL="457200" indent="-457200">
              <a:lnSpc>
                <a:spcPct val="150000"/>
              </a:lnSpc>
              <a:buFont typeface="Wingdings" panose="05000000000000000000" pitchFamily="2" charset="2"/>
              <a:buChar char="q"/>
            </a:pPr>
            <a:r>
              <a:rPr lang="en-US" sz="2800" dirty="0"/>
              <a:t>The intermolecular attractions between two red molecules, two blue molecules or a red and a blue molecule must all be exactly the same if the mixture is to be ideal.</a:t>
            </a:r>
          </a:p>
          <a:p>
            <a:pPr marL="457200" indent="-457200">
              <a:lnSpc>
                <a:spcPct val="150000"/>
              </a:lnSpc>
              <a:buFont typeface="Wingdings" panose="05000000000000000000" pitchFamily="2" charset="2"/>
              <a:buChar char="q"/>
            </a:pPr>
            <a:r>
              <a:rPr lang="en-US" sz="2800" dirty="0"/>
              <a:t>Ideal mixture of two liquids will have zero enthalpy change of mixing.</a:t>
            </a:r>
          </a:p>
          <a:p>
            <a:pPr>
              <a:lnSpc>
                <a:spcPct val="150000"/>
              </a:lnSpc>
            </a:pPr>
            <a:endParaRPr lang="en-US" sz="2800" dirty="0"/>
          </a:p>
          <a:p>
            <a:pPr algn="ctr">
              <a:lnSpc>
                <a:spcPct val="150000"/>
              </a:lnSpc>
            </a:pPr>
            <a:r>
              <a:rPr kumimoji="0" lang="en-US" sz="3600" b="1" i="0" u="none" strike="noStrike" kern="1200" cap="none" spc="0" normalizeH="0" baseline="0" noProof="0" dirty="0">
                <a:ln>
                  <a:noFill/>
                </a:ln>
                <a:solidFill>
                  <a:schemeClr val="accent5">
                    <a:lumMod val="75000"/>
                  </a:schemeClr>
                </a:solidFill>
                <a:effectLst/>
                <a:uLnTx/>
                <a:uFillTx/>
                <a:latin typeface="Arial" charset="0"/>
                <a:ea typeface="+mn-ea"/>
                <a:cs typeface="Arial" charset="0"/>
              </a:rPr>
              <a:t>  ∆</a:t>
            </a:r>
            <a:r>
              <a:rPr kumimoji="0" lang="en-US" sz="3600" b="1" i="0" u="none" strike="noStrike" kern="1200" cap="none" spc="0" normalizeH="0" baseline="0" noProof="0" dirty="0" err="1">
                <a:ln>
                  <a:noFill/>
                </a:ln>
                <a:solidFill>
                  <a:schemeClr val="accent5">
                    <a:lumMod val="75000"/>
                  </a:schemeClr>
                </a:solidFill>
                <a:effectLst/>
                <a:uLnTx/>
                <a:uFillTx/>
                <a:latin typeface="Arial" charset="0"/>
                <a:ea typeface="+mn-ea"/>
                <a:cs typeface="Arial" charset="0"/>
              </a:rPr>
              <a:t>H</a:t>
            </a:r>
            <a:r>
              <a:rPr kumimoji="0" lang="en-US" sz="2400" b="1" i="0" u="none" strike="noStrike" kern="1200" cap="none" spc="0" normalizeH="0" baseline="0" noProof="0" dirty="0" err="1">
                <a:ln>
                  <a:noFill/>
                </a:ln>
                <a:solidFill>
                  <a:schemeClr val="accent5">
                    <a:lumMod val="75000"/>
                  </a:schemeClr>
                </a:solidFill>
                <a:effectLst/>
                <a:uLnTx/>
                <a:uFillTx/>
                <a:latin typeface="Arial" charset="0"/>
                <a:ea typeface="+mn-ea"/>
                <a:cs typeface="Arial" charset="0"/>
              </a:rPr>
              <a:t>mix</a:t>
            </a:r>
            <a:r>
              <a:rPr kumimoji="0" lang="en-US" sz="3600" b="1" i="0" u="none" strike="noStrike" kern="1200" cap="none" spc="0" normalizeH="0" baseline="0" noProof="0" dirty="0">
                <a:ln>
                  <a:noFill/>
                </a:ln>
                <a:solidFill>
                  <a:schemeClr val="accent5">
                    <a:lumMod val="75000"/>
                  </a:schemeClr>
                </a:solidFill>
                <a:effectLst/>
                <a:uLnTx/>
                <a:uFillTx/>
                <a:latin typeface="Arial" charset="0"/>
                <a:ea typeface="+mn-ea"/>
                <a:cs typeface="Arial" charset="0"/>
              </a:rPr>
              <a:t> = 0</a:t>
            </a:r>
            <a:endParaRPr lang="en-US" sz="3600" b="1" dirty="0">
              <a:solidFill>
                <a:schemeClr val="accent5">
                  <a:lumMod val="75000"/>
                </a:schemeClr>
              </a:solidFill>
            </a:endParaRPr>
          </a:p>
        </p:txBody>
      </p:sp>
    </p:spTree>
    <p:extLst>
      <p:ext uri="{BB962C8B-B14F-4D97-AF65-F5344CB8AC3E}">
        <p14:creationId xmlns:p14="http://schemas.microsoft.com/office/powerpoint/2010/main" val="1980695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301625" y="228600"/>
            <a:ext cx="8510588" cy="608013"/>
          </a:xfrm>
        </p:spPr>
        <p:txBody>
          <a:bodyPr rtlCol="0">
            <a:noAutofit/>
          </a:bodyPr>
          <a:lstStyle/>
          <a:p>
            <a:pPr eaLnBrk="1" fontAlgn="auto" hangingPunct="1">
              <a:spcAft>
                <a:spcPts val="0"/>
              </a:spcAft>
              <a:defRPr/>
            </a:pPr>
            <a:r>
              <a:rPr lang="en-US" sz="4800" b="1" dirty="0" err="1">
                <a:solidFill>
                  <a:schemeClr val="accent4">
                    <a:lumMod val="75000"/>
                  </a:schemeClr>
                </a:solidFill>
              </a:rPr>
              <a:t>Raoult’s</a:t>
            </a:r>
            <a:r>
              <a:rPr lang="en-US" sz="4800" b="1" dirty="0">
                <a:solidFill>
                  <a:schemeClr val="accent4">
                    <a:lumMod val="75000"/>
                  </a:schemeClr>
                </a:solidFill>
              </a:rPr>
              <a:t> Law</a:t>
            </a:r>
          </a:p>
        </p:txBody>
      </p:sp>
      <p:sp>
        <p:nvSpPr>
          <p:cNvPr id="18435" name="Rectangle 3"/>
          <p:cNvSpPr>
            <a:spLocks noGrp="1" noRot="1" noChangeArrowheads="1"/>
          </p:cNvSpPr>
          <p:nvPr>
            <p:ph idx="1"/>
          </p:nvPr>
        </p:nvSpPr>
        <p:spPr>
          <a:xfrm>
            <a:off x="0" y="1124744"/>
            <a:ext cx="9144000" cy="6092825"/>
          </a:xfrm>
        </p:spPr>
        <p:txBody>
          <a:bodyPr>
            <a:normAutofit/>
          </a:bodyPr>
          <a:lstStyle/>
          <a:p>
            <a:pPr eaLnBrk="1" hangingPunct="1"/>
            <a:r>
              <a:rPr lang="en-US" sz="2800" dirty="0" err="1"/>
              <a:t>Raoult's</a:t>
            </a:r>
            <a:r>
              <a:rPr lang="en-US" sz="2800" dirty="0"/>
              <a:t> Law only works for </a:t>
            </a:r>
            <a:r>
              <a:rPr lang="en-US" sz="2800" b="1" i="1" dirty="0">
                <a:solidFill>
                  <a:schemeClr val="accent6">
                    <a:lumMod val="75000"/>
                  </a:schemeClr>
                </a:solidFill>
              </a:rPr>
              <a:t>ideal mixtures</a:t>
            </a:r>
            <a:r>
              <a:rPr lang="en-US" sz="2800" dirty="0"/>
              <a:t>.</a:t>
            </a:r>
            <a:endParaRPr lang="en-US" sz="2000" dirty="0"/>
          </a:p>
          <a:p>
            <a:r>
              <a:rPr lang="en-US" sz="2800" dirty="0"/>
              <a:t> The partial vapor pressure of a component in a mixture is equal to the vapor pressure of the pure component at that temperature multiplied by its mole fraction in the mixture.</a:t>
            </a:r>
          </a:p>
          <a:p>
            <a:pPr eaLnBrk="1" hangingPunct="1">
              <a:buFont typeface="Wingdings" pitchFamily="2" charset="2"/>
              <a:buNone/>
            </a:pPr>
            <a:endParaRPr lang="en-US" sz="2000" dirty="0"/>
          </a:p>
          <a:p>
            <a:pPr algn="ctr" eaLnBrk="1" hangingPunct="1">
              <a:buFont typeface="Wingdings" pitchFamily="2" charset="2"/>
              <a:buNone/>
            </a:pPr>
            <a:r>
              <a:rPr lang="en-US" sz="2800" b="1" i="1" dirty="0"/>
              <a:t>P</a:t>
            </a:r>
            <a:r>
              <a:rPr lang="en-US" sz="2800" b="1" baseline="-25000" dirty="0"/>
              <a:t>A</a:t>
            </a:r>
            <a:r>
              <a:rPr lang="en-US" sz="2800" b="1" dirty="0"/>
              <a:t> = </a:t>
            </a:r>
            <a:r>
              <a:rPr lang="en-US" sz="2800" b="1" i="1" dirty="0"/>
              <a:t>X</a:t>
            </a:r>
            <a:r>
              <a:rPr lang="en-US" sz="2800" b="1" baseline="-25000" dirty="0"/>
              <a:t>A</a:t>
            </a:r>
            <a:r>
              <a:rPr lang="en-US" sz="2800" b="1" dirty="0"/>
              <a:t>  </a:t>
            </a:r>
            <a:r>
              <a:rPr lang="en-US" sz="2800" b="1" i="1" dirty="0">
                <a:latin typeface="Bradley Hand ITC" pitchFamily="66" charset="0"/>
              </a:rPr>
              <a:t>x</a:t>
            </a:r>
            <a:r>
              <a:rPr lang="en-US" sz="2800" b="1" dirty="0"/>
              <a:t>  </a:t>
            </a:r>
            <a:r>
              <a:rPr lang="en-US" sz="2800" b="1" i="1" dirty="0" err="1"/>
              <a:t>P</a:t>
            </a:r>
            <a:r>
              <a:rPr lang="en-US" sz="2800" b="1" baseline="30000" dirty="0" err="1"/>
              <a:t>o</a:t>
            </a:r>
            <a:r>
              <a:rPr lang="en-US" sz="2800" b="1" baseline="-25000" dirty="0" err="1"/>
              <a:t>A</a:t>
            </a:r>
            <a:r>
              <a:rPr lang="en-US" sz="2800" b="1" dirty="0"/>
              <a:t>   </a:t>
            </a:r>
          </a:p>
          <a:p>
            <a:pPr algn="ctr" eaLnBrk="1" hangingPunct="1">
              <a:buFont typeface="Arial" charset="0"/>
              <a:buNone/>
            </a:pPr>
            <a:r>
              <a:rPr lang="en-US" sz="2800" b="1" i="1" dirty="0"/>
              <a:t>P</a:t>
            </a:r>
            <a:r>
              <a:rPr lang="en-US" sz="2800" b="1" baseline="-25000" dirty="0"/>
              <a:t>B</a:t>
            </a:r>
            <a:r>
              <a:rPr lang="en-US" sz="2800" b="1" dirty="0"/>
              <a:t> = </a:t>
            </a:r>
            <a:r>
              <a:rPr lang="en-US" sz="2800" b="1" i="1" dirty="0"/>
              <a:t>X</a:t>
            </a:r>
            <a:r>
              <a:rPr lang="en-US" sz="2800" b="1" baseline="-25000" dirty="0"/>
              <a:t>B</a:t>
            </a:r>
            <a:r>
              <a:rPr lang="en-US" sz="2800" b="1" dirty="0"/>
              <a:t>  </a:t>
            </a:r>
            <a:r>
              <a:rPr lang="en-US" sz="2800" b="1" i="1" dirty="0">
                <a:latin typeface="Bradley Hand ITC" pitchFamily="66" charset="0"/>
              </a:rPr>
              <a:t>x</a:t>
            </a:r>
            <a:r>
              <a:rPr lang="en-US" sz="2800" b="1" dirty="0"/>
              <a:t>  </a:t>
            </a:r>
            <a:r>
              <a:rPr lang="en-US" sz="2800" b="1" i="1" dirty="0" err="1"/>
              <a:t>P</a:t>
            </a:r>
            <a:r>
              <a:rPr lang="en-US" sz="2800" b="1" baseline="30000" dirty="0" err="1"/>
              <a:t>o</a:t>
            </a:r>
            <a:r>
              <a:rPr lang="en-US" sz="2800" b="1" baseline="-25000" dirty="0" err="1"/>
              <a:t>B</a:t>
            </a:r>
            <a:r>
              <a:rPr lang="en-US" sz="2800" b="1" dirty="0"/>
              <a:t>    </a:t>
            </a:r>
            <a:r>
              <a:rPr lang="en-US" sz="2000" dirty="0"/>
              <a:t> </a:t>
            </a:r>
          </a:p>
          <a:p>
            <a:pPr eaLnBrk="1" hangingPunct="1">
              <a:buFont typeface="Wingdings" pitchFamily="2" charset="2"/>
              <a:buNone/>
            </a:pPr>
            <a:r>
              <a:rPr lang="en-US" sz="2800" dirty="0"/>
              <a:t>Where </a:t>
            </a:r>
            <a:r>
              <a:rPr lang="en-US" sz="2800" b="1" dirty="0"/>
              <a:t>P</a:t>
            </a:r>
            <a:r>
              <a:rPr lang="en-US" sz="2800" b="1" baseline="-25000" dirty="0"/>
              <a:t>A</a:t>
            </a:r>
            <a:r>
              <a:rPr lang="en-US" sz="2800" b="1" dirty="0"/>
              <a:t> &amp; X</a:t>
            </a:r>
            <a:r>
              <a:rPr lang="en-US" sz="2800" b="1" baseline="-25000" dirty="0"/>
              <a:t>A</a:t>
            </a:r>
            <a:r>
              <a:rPr lang="en-US" sz="2800" b="1" dirty="0"/>
              <a:t> </a:t>
            </a:r>
            <a:r>
              <a:rPr lang="en-US" sz="2800" dirty="0"/>
              <a:t>and </a:t>
            </a:r>
            <a:r>
              <a:rPr lang="en-US" sz="2800" b="1" dirty="0"/>
              <a:t>P</a:t>
            </a:r>
            <a:r>
              <a:rPr lang="en-US" sz="2800" b="1" baseline="-25000" dirty="0"/>
              <a:t>B</a:t>
            </a:r>
            <a:r>
              <a:rPr lang="en-US" sz="2800" b="1" dirty="0"/>
              <a:t> &amp; X</a:t>
            </a:r>
            <a:r>
              <a:rPr lang="en-US" sz="2800" b="1" baseline="-25000" dirty="0"/>
              <a:t>B</a:t>
            </a:r>
            <a:r>
              <a:rPr lang="en-US" sz="2800" b="1" dirty="0"/>
              <a:t> </a:t>
            </a:r>
            <a:r>
              <a:rPr lang="en-US" sz="2800" dirty="0"/>
              <a:t>are the partial vapor</a:t>
            </a:r>
          </a:p>
          <a:p>
            <a:pPr eaLnBrk="1" hangingPunct="1">
              <a:buFont typeface="Wingdings" pitchFamily="2" charset="2"/>
              <a:buNone/>
            </a:pPr>
            <a:r>
              <a:rPr lang="en-US" sz="2800" dirty="0"/>
              <a:t>     pressures and the mole fraction of the </a:t>
            </a:r>
          </a:p>
          <a:p>
            <a:pPr eaLnBrk="1" hangingPunct="1">
              <a:buFont typeface="Wingdings" pitchFamily="2" charset="2"/>
              <a:buNone/>
            </a:pPr>
            <a:r>
              <a:rPr lang="en-US" sz="2800" dirty="0"/>
              <a:t>     components A and B.</a:t>
            </a:r>
          </a:p>
          <a:p>
            <a:pPr algn="ctr" eaLnBrk="1" hangingPunct="1">
              <a:buFont typeface="Wingdings" pitchFamily="2" charset="2"/>
              <a:buNone/>
            </a:pPr>
            <a:r>
              <a:rPr lang="en-US" b="1" dirty="0">
                <a:solidFill>
                  <a:schemeClr val="accent6">
                    <a:lumMod val="75000"/>
                  </a:schemeClr>
                </a:solidFill>
              </a:rPr>
              <a:t>Total Vapor pressure = </a:t>
            </a:r>
            <a:r>
              <a:rPr lang="en-US" b="1" i="1" dirty="0">
                <a:solidFill>
                  <a:schemeClr val="accent6">
                    <a:lumMod val="75000"/>
                  </a:schemeClr>
                </a:solidFill>
              </a:rPr>
              <a:t>P</a:t>
            </a:r>
            <a:r>
              <a:rPr lang="en-US" b="1" baseline="-25000" dirty="0">
                <a:solidFill>
                  <a:schemeClr val="accent6">
                    <a:lumMod val="75000"/>
                  </a:schemeClr>
                </a:solidFill>
              </a:rPr>
              <a:t>A</a:t>
            </a:r>
            <a:r>
              <a:rPr lang="en-US" b="1" dirty="0">
                <a:solidFill>
                  <a:schemeClr val="accent6">
                    <a:lumMod val="75000"/>
                  </a:schemeClr>
                </a:solidFill>
              </a:rPr>
              <a:t> + </a:t>
            </a:r>
            <a:r>
              <a:rPr lang="en-US" b="1" i="1" dirty="0">
                <a:solidFill>
                  <a:schemeClr val="accent6">
                    <a:lumMod val="75000"/>
                  </a:schemeClr>
                </a:solidFill>
              </a:rPr>
              <a:t>P</a:t>
            </a:r>
            <a:r>
              <a:rPr lang="en-US" b="1" baseline="-25000" dirty="0">
                <a:solidFill>
                  <a:schemeClr val="accent6">
                    <a:lumMod val="75000"/>
                  </a:schemeClr>
                </a:solidFill>
              </a:rPr>
              <a:t>B</a:t>
            </a:r>
            <a:endParaRPr lang="en-US" sz="2000" b="1" baseline="-25000" dirty="0">
              <a:solidFill>
                <a:schemeClr val="accent6">
                  <a:lumMod val="75000"/>
                </a:schemeClr>
              </a:solidFill>
            </a:endParaRPr>
          </a:p>
          <a:p>
            <a:pPr eaLnBrk="1" hangingPunct="1">
              <a:buFont typeface="Wingdings" pitchFamily="2" charset="2"/>
              <a:buNone/>
            </a:pPr>
            <a:endParaRPr lang="en-US" sz="2000" dirty="0"/>
          </a:p>
          <a:p>
            <a:pPr eaLnBrk="1" hangingPunct="1">
              <a:buFont typeface="Wingdings" pitchFamily="2" charset="2"/>
              <a:buNone/>
            </a:pP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rtlCol="0">
            <a:normAutofit fontScale="90000"/>
          </a:bodyPr>
          <a:lstStyle/>
          <a:p>
            <a:pPr eaLnBrk="1" fontAlgn="auto" hangingPunct="1">
              <a:spcAft>
                <a:spcPts val="0"/>
              </a:spcAft>
              <a:defRPr/>
            </a:pPr>
            <a:r>
              <a:rPr lang="en-US" sz="4000" b="1" dirty="0">
                <a:solidFill>
                  <a:schemeClr val="accent6">
                    <a:lumMod val="75000"/>
                  </a:schemeClr>
                </a:solidFill>
              </a:rPr>
              <a:t>Vapor pressure Composition Phase Diagram</a:t>
            </a:r>
          </a:p>
        </p:txBody>
      </p:sp>
      <p:pic>
        <p:nvPicPr>
          <p:cNvPr id="19459" name="Picture 4"/>
          <p:cNvPicPr>
            <a:picLocks noGrp="1" noChangeAspect="1" noChangeArrowheads="1"/>
          </p:cNvPicPr>
          <p:nvPr>
            <p:ph idx="1"/>
          </p:nvPr>
        </p:nvPicPr>
        <p:blipFill>
          <a:blip r:embed="rId2" cstate="print"/>
          <a:srcRect/>
          <a:stretch>
            <a:fillRect/>
          </a:stretch>
        </p:blipFill>
        <p:spPr>
          <a:xfrm>
            <a:off x="899592" y="2060848"/>
            <a:ext cx="7172090" cy="4454524"/>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518263-EE15-CEE2-A06D-AF6DA1E8CEAF}"/>
              </a:ext>
            </a:extLst>
          </p:cNvPr>
          <p:cNvSpPr txBox="1"/>
          <p:nvPr/>
        </p:nvSpPr>
        <p:spPr>
          <a:xfrm>
            <a:off x="0" y="116632"/>
            <a:ext cx="9145016" cy="6442661"/>
          </a:xfrm>
          <a:prstGeom prst="rect">
            <a:avLst/>
          </a:prstGeom>
          <a:noFill/>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mj-lt"/>
                <a:ea typeface="+mn-ea"/>
                <a:cs typeface="Arial" charset="0"/>
              </a:rPr>
              <a:t>3.Solid-Gas Solution</a:t>
            </a:r>
            <a:r>
              <a:rPr kumimoji="0" lang="en-US" sz="2800" b="0" i="0" u="none" strike="noStrike" kern="1200" cap="none" spc="0" normalizeH="0" baseline="0" noProof="0" dirty="0">
                <a:ln>
                  <a:noFill/>
                </a:ln>
                <a:solidFill>
                  <a:srgbClr val="FF0000"/>
                </a:solidFill>
                <a:effectLst/>
                <a:uLnTx/>
                <a:uFillTx/>
                <a:latin typeface="+mj-lt"/>
                <a:ea typeface="+mn-ea"/>
                <a:cs typeface="Arial" charset="0"/>
              </a:rPr>
              <a:t>:</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mn-ea"/>
                <a:cs typeface="Arial" charset="0"/>
              </a:rPr>
              <a:t>The physical state of solute is solid and that of solvent is gas.</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mn-ea"/>
                <a:cs typeface="Arial" charset="0"/>
              </a:rPr>
              <a:t>Example: Sublimation of camphor in air.</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mj-lt"/>
                <a:ea typeface="+mn-ea"/>
                <a:cs typeface="Arial" charset="0"/>
              </a:rPr>
              <a:t>4.Liquid-Solid Solution:</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mn-ea"/>
                <a:cs typeface="Arial" charset="0"/>
              </a:rPr>
              <a:t>The physical state of solute is liquid and that of solvent is solid.</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mn-ea"/>
                <a:cs typeface="Arial" charset="0"/>
              </a:rPr>
              <a:t>Example: Water into ice.</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mj-lt"/>
                <a:ea typeface="+mn-ea"/>
                <a:cs typeface="Arial" charset="0"/>
              </a:rPr>
              <a:t>5.Liquid-Liquid Solution</a:t>
            </a:r>
            <a:r>
              <a:rPr kumimoji="0" lang="en-US" sz="2800" b="0" i="0" u="none" strike="noStrike" kern="1200" cap="none" spc="0" normalizeH="0" baseline="0" noProof="0" dirty="0">
                <a:ln>
                  <a:noFill/>
                </a:ln>
                <a:solidFill>
                  <a:srgbClr val="FF0000"/>
                </a:solidFill>
                <a:effectLst/>
                <a:uLnTx/>
                <a:uFillTx/>
                <a:latin typeface="+mj-lt"/>
                <a:ea typeface="+mn-ea"/>
                <a:cs typeface="Arial" charset="0"/>
              </a:rPr>
              <a:t>:</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mn-ea"/>
                <a:cs typeface="Arial" charset="0"/>
              </a:rPr>
              <a:t>The physical state of both solute and solvent is liquid.</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mj-lt"/>
                <a:ea typeface="+mn-ea"/>
                <a:cs typeface="Arial" charset="0"/>
              </a:rPr>
              <a:t>Example: Milk in water.</a:t>
            </a: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j-lt"/>
              <a:ea typeface="+mn-ea"/>
              <a:cs typeface="Arial" charset="0"/>
            </a:endParaRPr>
          </a:p>
        </p:txBody>
      </p:sp>
    </p:spTree>
    <p:extLst>
      <p:ext uri="{BB962C8B-B14F-4D97-AF65-F5344CB8AC3E}">
        <p14:creationId xmlns:p14="http://schemas.microsoft.com/office/powerpoint/2010/main" val="35381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83877D-456E-71E0-43EF-8128EEB73973}"/>
              </a:ext>
            </a:extLst>
          </p:cNvPr>
          <p:cNvSpPr txBox="1"/>
          <p:nvPr/>
        </p:nvSpPr>
        <p:spPr>
          <a:xfrm>
            <a:off x="107504" y="-99392"/>
            <a:ext cx="8712968" cy="7232236"/>
          </a:xfrm>
          <a:prstGeom prst="rect">
            <a:avLst/>
          </a:prstGeom>
          <a:noFill/>
        </p:spPr>
        <p:txBody>
          <a:bodyPr wrap="square">
            <a:spAutoFit/>
          </a:bodyPr>
          <a:lstStyle/>
          <a:p>
            <a:pPr>
              <a:lnSpc>
                <a:spcPct val="150000"/>
              </a:lnSpc>
            </a:pPr>
            <a:r>
              <a:rPr lang="en-US" sz="2500" b="1" dirty="0">
                <a:solidFill>
                  <a:srgbClr val="FF0000"/>
                </a:solidFill>
                <a:latin typeface="+mj-lt"/>
              </a:rPr>
              <a:t>6.Liquid-Gas Solution:</a:t>
            </a:r>
          </a:p>
          <a:p>
            <a:pPr>
              <a:lnSpc>
                <a:spcPct val="150000"/>
              </a:lnSpc>
            </a:pPr>
            <a:r>
              <a:rPr lang="en-US" sz="2500" dirty="0">
                <a:latin typeface="+mj-lt"/>
              </a:rPr>
              <a:t>The physical state of solute is liquid and that of solvent is gas.</a:t>
            </a:r>
          </a:p>
          <a:p>
            <a:pPr>
              <a:lnSpc>
                <a:spcPct val="150000"/>
              </a:lnSpc>
            </a:pPr>
            <a:r>
              <a:rPr lang="en-US" sz="2500" dirty="0">
                <a:latin typeface="+mj-lt"/>
              </a:rPr>
              <a:t>Example: Water vapor in air.</a:t>
            </a:r>
          </a:p>
          <a:p>
            <a:pPr>
              <a:lnSpc>
                <a:spcPct val="150000"/>
              </a:lnSpc>
            </a:pPr>
            <a:r>
              <a:rPr lang="en-US" sz="2500" b="1" dirty="0">
                <a:solidFill>
                  <a:srgbClr val="FF0000"/>
                </a:solidFill>
                <a:latin typeface="+mj-lt"/>
              </a:rPr>
              <a:t>7.Gas-Solid Solution:</a:t>
            </a:r>
          </a:p>
          <a:p>
            <a:pPr>
              <a:lnSpc>
                <a:spcPct val="150000"/>
              </a:lnSpc>
            </a:pPr>
            <a:r>
              <a:rPr lang="en-US" sz="2500" dirty="0">
                <a:latin typeface="+mj-lt"/>
              </a:rPr>
              <a:t>The physical state of solute is gas and that of solvent is solid.</a:t>
            </a:r>
          </a:p>
          <a:p>
            <a:pPr>
              <a:lnSpc>
                <a:spcPct val="150000"/>
              </a:lnSpc>
            </a:pPr>
            <a:r>
              <a:rPr lang="en-US" sz="2500" dirty="0">
                <a:latin typeface="+mj-lt"/>
              </a:rPr>
              <a:t>Example: Hydrogen adsorbed on platinum.</a:t>
            </a:r>
          </a:p>
          <a:p>
            <a:pPr>
              <a:lnSpc>
                <a:spcPct val="150000"/>
              </a:lnSpc>
            </a:pPr>
            <a:r>
              <a:rPr lang="en-US" sz="2500" b="1" dirty="0">
                <a:solidFill>
                  <a:srgbClr val="FF0000"/>
                </a:solidFill>
                <a:latin typeface="+mj-lt"/>
              </a:rPr>
              <a:t>8.Gas-Liquid Solution:</a:t>
            </a:r>
          </a:p>
          <a:p>
            <a:pPr>
              <a:lnSpc>
                <a:spcPct val="150000"/>
              </a:lnSpc>
            </a:pPr>
            <a:r>
              <a:rPr lang="en-US" sz="2500" dirty="0">
                <a:latin typeface="+mj-lt"/>
              </a:rPr>
              <a:t>The physical state of solute is gas and that of solvent is liquid.</a:t>
            </a:r>
          </a:p>
          <a:p>
            <a:pPr>
              <a:lnSpc>
                <a:spcPct val="150000"/>
              </a:lnSpc>
            </a:pPr>
            <a:r>
              <a:rPr lang="en-US" sz="2500" dirty="0">
                <a:latin typeface="+mj-lt"/>
              </a:rPr>
              <a:t>Example: Aerated drinks.</a:t>
            </a:r>
          </a:p>
          <a:p>
            <a:pPr>
              <a:lnSpc>
                <a:spcPct val="150000"/>
              </a:lnSpc>
            </a:pPr>
            <a:r>
              <a:rPr lang="en-US" sz="2500" b="1" dirty="0">
                <a:solidFill>
                  <a:srgbClr val="FF0000"/>
                </a:solidFill>
                <a:latin typeface="+mj-lt"/>
              </a:rPr>
              <a:t>9.Gas-Gas Solution:</a:t>
            </a:r>
          </a:p>
          <a:p>
            <a:pPr>
              <a:lnSpc>
                <a:spcPct val="150000"/>
              </a:lnSpc>
            </a:pPr>
            <a:r>
              <a:rPr lang="en-US" sz="2500" dirty="0">
                <a:latin typeface="+mj-lt"/>
              </a:rPr>
              <a:t>The physical state of both solute and solvent is gas.</a:t>
            </a:r>
          </a:p>
          <a:p>
            <a:pPr>
              <a:lnSpc>
                <a:spcPct val="150000"/>
              </a:lnSpc>
            </a:pPr>
            <a:r>
              <a:rPr lang="en-US" sz="2500" dirty="0">
                <a:latin typeface="+mj-lt"/>
              </a:rPr>
              <a:t>Example: Mixture of various gases.</a:t>
            </a:r>
          </a:p>
        </p:txBody>
      </p:sp>
    </p:spTree>
    <p:extLst>
      <p:ext uri="{BB962C8B-B14F-4D97-AF65-F5344CB8AC3E}">
        <p14:creationId xmlns:p14="http://schemas.microsoft.com/office/powerpoint/2010/main" val="144194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0BF3A-A71C-BC15-C222-888863811301}"/>
              </a:ext>
            </a:extLst>
          </p:cNvPr>
          <p:cNvSpPr txBox="1"/>
          <p:nvPr/>
        </p:nvSpPr>
        <p:spPr>
          <a:xfrm>
            <a:off x="107504" y="548680"/>
            <a:ext cx="8928992" cy="5570756"/>
          </a:xfrm>
          <a:prstGeom prst="rect">
            <a:avLst/>
          </a:prstGeom>
          <a:noFill/>
        </p:spPr>
        <p:txBody>
          <a:bodyPr wrap="square">
            <a:spAutoFit/>
          </a:bodyPr>
          <a:lstStyle/>
          <a:p>
            <a:r>
              <a:rPr lang="en-US" sz="2500" dirty="0">
                <a:latin typeface="+mj-lt"/>
              </a:rPr>
              <a:t>Solution can also be classified depending on </a:t>
            </a:r>
            <a:r>
              <a:rPr lang="en-US" sz="2500" dirty="0">
                <a:solidFill>
                  <a:srgbClr val="FF0000"/>
                </a:solidFill>
                <a:latin typeface="+mj-lt"/>
              </a:rPr>
              <a:t>the dissolution of the solute in the solvent</a:t>
            </a:r>
          </a:p>
          <a:p>
            <a:endParaRPr lang="en-US" sz="2500" dirty="0">
              <a:latin typeface="+mj-lt"/>
            </a:endParaRPr>
          </a:p>
          <a:p>
            <a:r>
              <a:rPr lang="en-US" sz="2800" b="1" dirty="0">
                <a:solidFill>
                  <a:schemeClr val="accent5">
                    <a:lumMod val="75000"/>
                  </a:schemeClr>
                </a:solidFill>
                <a:latin typeface="+mj-lt"/>
              </a:rPr>
              <a:t>1. Depending on the dissolution of the solute in the solvent: There are three types as follows:</a:t>
            </a:r>
          </a:p>
          <a:p>
            <a:endParaRPr lang="en-US" sz="2500" dirty="0">
              <a:latin typeface="+mj-lt"/>
            </a:endParaRPr>
          </a:p>
          <a:p>
            <a:pPr marL="457200" indent="-457200">
              <a:buFont typeface="+mj-lt"/>
              <a:buAutoNum type="alphaLcParenR"/>
            </a:pPr>
            <a:r>
              <a:rPr lang="en-US" sz="2500" b="1" dirty="0">
                <a:solidFill>
                  <a:srgbClr val="FF0000"/>
                </a:solidFill>
                <a:latin typeface="+mj-lt"/>
              </a:rPr>
              <a:t>Saturated Solution: </a:t>
            </a:r>
            <a:r>
              <a:rPr lang="en-US" sz="2500" dirty="0">
                <a:latin typeface="+mj-lt"/>
              </a:rPr>
              <a:t>The solution in which no more solute can be dissolved in the solvent is known as a saturated solution.</a:t>
            </a:r>
          </a:p>
          <a:p>
            <a:pPr marL="457200" indent="-457200">
              <a:buFont typeface="+mj-lt"/>
              <a:buAutoNum type="alphaLcParenR"/>
            </a:pPr>
            <a:r>
              <a:rPr lang="en-US" sz="2500" b="1" dirty="0">
                <a:solidFill>
                  <a:srgbClr val="FF0000"/>
                </a:solidFill>
                <a:latin typeface="+mj-lt"/>
              </a:rPr>
              <a:t>Supersaturated Solution</a:t>
            </a:r>
            <a:r>
              <a:rPr lang="en-US" sz="2500" dirty="0">
                <a:solidFill>
                  <a:srgbClr val="FF0000"/>
                </a:solidFill>
                <a:latin typeface="+mj-lt"/>
              </a:rPr>
              <a:t>: </a:t>
            </a:r>
            <a:r>
              <a:rPr lang="en-US" sz="2500" dirty="0">
                <a:latin typeface="+mj-lt"/>
              </a:rPr>
              <a:t>The solution in which more solute is dissolved than required to make a saturated solution is known as a supersaturated solution.</a:t>
            </a:r>
          </a:p>
          <a:p>
            <a:pPr marL="457200" indent="-457200">
              <a:buFont typeface="+mj-lt"/>
              <a:buAutoNum type="alphaLcParenR"/>
            </a:pPr>
            <a:r>
              <a:rPr lang="en-US" sz="2500" b="1" dirty="0">
                <a:solidFill>
                  <a:srgbClr val="FF0000"/>
                </a:solidFill>
                <a:latin typeface="+mj-lt"/>
              </a:rPr>
              <a:t>Unsaturated Solution:</a:t>
            </a:r>
            <a:r>
              <a:rPr lang="en-US" sz="2500" dirty="0">
                <a:solidFill>
                  <a:srgbClr val="FF0000"/>
                </a:solidFill>
                <a:latin typeface="+mj-lt"/>
              </a:rPr>
              <a:t> </a:t>
            </a:r>
            <a:r>
              <a:rPr lang="en-US" sz="2500" dirty="0">
                <a:latin typeface="+mj-lt"/>
              </a:rPr>
              <a:t>The solution in which more solute can be dissolved in the solvent to make it a saturated solution is known as an unsaturated solution.</a:t>
            </a:r>
          </a:p>
        </p:txBody>
      </p:sp>
    </p:spTree>
    <p:extLst>
      <p:ext uri="{BB962C8B-B14F-4D97-AF65-F5344CB8AC3E}">
        <p14:creationId xmlns:p14="http://schemas.microsoft.com/office/powerpoint/2010/main" val="36826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D4682F-2DAE-42F0-4664-8246B13E916E}"/>
              </a:ext>
            </a:extLst>
          </p:cNvPr>
          <p:cNvSpPr txBox="1"/>
          <p:nvPr/>
        </p:nvSpPr>
        <p:spPr>
          <a:xfrm>
            <a:off x="179512" y="620688"/>
            <a:ext cx="8784976" cy="5288499"/>
          </a:xfrm>
          <a:prstGeom prst="rect">
            <a:avLst/>
          </a:prstGeom>
          <a:noFill/>
        </p:spPr>
        <p:txBody>
          <a:bodyPr wrap="square">
            <a:spAutoFit/>
          </a:bodyPr>
          <a:lstStyle/>
          <a:p>
            <a:pPr>
              <a:lnSpc>
                <a:spcPct val="150000"/>
              </a:lnSpc>
            </a:pPr>
            <a:r>
              <a:rPr lang="en-US" sz="3200" b="1" dirty="0">
                <a:solidFill>
                  <a:schemeClr val="accent5">
                    <a:lumMod val="75000"/>
                  </a:schemeClr>
                </a:solidFill>
                <a:latin typeface="+mj-lt"/>
              </a:rPr>
              <a:t>2.Depending on the solvent used: </a:t>
            </a:r>
            <a:r>
              <a:rPr lang="en-US" sz="2800" dirty="0">
                <a:latin typeface="+mj-lt"/>
              </a:rPr>
              <a:t>There are two types as follows:</a:t>
            </a:r>
          </a:p>
          <a:p>
            <a:pPr marL="514350" indent="-514350">
              <a:lnSpc>
                <a:spcPct val="150000"/>
              </a:lnSpc>
              <a:buFont typeface="+mj-lt"/>
              <a:buAutoNum type="alphaUcPeriod"/>
            </a:pPr>
            <a:r>
              <a:rPr lang="en-US" sz="2800" b="1" dirty="0">
                <a:solidFill>
                  <a:srgbClr val="FF0000"/>
                </a:solidFill>
                <a:latin typeface="+mj-lt"/>
              </a:rPr>
              <a:t>Aqueous Solution: </a:t>
            </a:r>
            <a:r>
              <a:rPr lang="en-US" sz="2800" dirty="0">
                <a:latin typeface="+mj-lt"/>
              </a:rPr>
              <a:t>The solution in which the solute is dissolved in water is known as an aqueous solution.</a:t>
            </a:r>
          </a:p>
          <a:p>
            <a:pPr marL="514350" indent="-514350">
              <a:lnSpc>
                <a:spcPct val="150000"/>
              </a:lnSpc>
              <a:buFont typeface="+mj-lt"/>
              <a:buAutoNum type="alphaUcPeriod"/>
            </a:pPr>
            <a:r>
              <a:rPr lang="en-US" sz="2800" b="1" dirty="0">
                <a:solidFill>
                  <a:srgbClr val="FF0000"/>
                </a:solidFill>
                <a:latin typeface="+mj-lt"/>
              </a:rPr>
              <a:t>Non-aqueous Solution: </a:t>
            </a:r>
            <a:r>
              <a:rPr lang="en-US" sz="2800" dirty="0">
                <a:latin typeface="+mj-lt"/>
              </a:rPr>
              <a:t>The solution in which the solute is dissolved in any other solvent (e.g. kerosene, benzene) than water is known as a non-aqueous solution.</a:t>
            </a:r>
          </a:p>
        </p:txBody>
      </p:sp>
    </p:spTree>
    <p:extLst>
      <p:ext uri="{BB962C8B-B14F-4D97-AF65-F5344CB8AC3E}">
        <p14:creationId xmlns:p14="http://schemas.microsoft.com/office/powerpoint/2010/main" val="361802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293111"/>
            <a:ext cx="7772400" cy="711200"/>
          </a:xfrm>
        </p:spPr>
        <p:txBody>
          <a:bodyPr/>
          <a:lstStyle/>
          <a:p>
            <a:pPr eaLnBrk="1" hangingPunct="1"/>
            <a:r>
              <a:rPr lang="en-US" b="1" dirty="0">
                <a:solidFill>
                  <a:schemeClr val="accent6">
                    <a:lumMod val="75000"/>
                  </a:schemeClr>
                </a:solidFill>
              </a:rPr>
              <a:t>Solution, Units of Concentration</a:t>
            </a:r>
          </a:p>
        </p:txBody>
      </p:sp>
      <p:sp>
        <p:nvSpPr>
          <p:cNvPr id="5123" name="Rectangle 3"/>
          <p:cNvSpPr>
            <a:spLocks noGrp="1" noRot="1" noChangeArrowheads="1"/>
          </p:cNvSpPr>
          <p:nvPr>
            <p:ph type="subTitle" idx="1"/>
          </p:nvPr>
        </p:nvSpPr>
        <p:spPr>
          <a:xfrm>
            <a:off x="0" y="765175"/>
            <a:ext cx="9180512" cy="6092825"/>
          </a:xfrm>
        </p:spPr>
        <p:txBody>
          <a:bodyPr rtlCol="0">
            <a:normAutofit/>
          </a:bodyPr>
          <a:lstStyle/>
          <a:p>
            <a:pPr algn="l" eaLnBrk="1" fontAlgn="auto" hangingPunct="1">
              <a:spcAft>
                <a:spcPts val="0"/>
              </a:spcAft>
              <a:buFont typeface="Arial" pitchFamily="34" charset="0"/>
              <a:buNone/>
              <a:defRPr/>
            </a:pPr>
            <a:endParaRPr lang="en-US" sz="2800" b="1" u="sng" dirty="0">
              <a:solidFill>
                <a:schemeClr val="tx2"/>
              </a:solidFill>
            </a:endParaRPr>
          </a:p>
          <a:p>
            <a:pPr algn="l" eaLnBrk="1" fontAlgn="auto" hangingPunct="1">
              <a:spcAft>
                <a:spcPts val="0"/>
              </a:spcAft>
              <a:buFont typeface="Arial" pitchFamily="34" charset="0"/>
              <a:buNone/>
              <a:defRPr/>
            </a:pPr>
            <a:endParaRPr lang="en-US" sz="2800" b="1" u="sng" dirty="0">
              <a:solidFill>
                <a:schemeClr val="tx2"/>
              </a:solidFill>
            </a:endParaRPr>
          </a:p>
          <a:p>
            <a:pPr algn="l" eaLnBrk="1" fontAlgn="auto" hangingPunct="1">
              <a:spcAft>
                <a:spcPts val="0"/>
              </a:spcAft>
              <a:buFont typeface="Arial" pitchFamily="34" charset="0"/>
              <a:buNone/>
              <a:defRPr/>
            </a:pPr>
            <a:endParaRPr lang="en-US" sz="2800" b="1" u="sng" dirty="0">
              <a:solidFill>
                <a:schemeClr val="tx2"/>
              </a:solidFill>
            </a:endParaRPr>
          </a:p>
          <a:p>
            <a:pPr algn="l" eaLnBrk="1" fontAlgn="auto" hangingPunct="1">
              <a:spcAft>
                <a:spcPts val="0"/>
              </a:spcAft>
              <a:buFont typeface="Arial" pitchFamily="34" charset="0"/>
              <a:buNone/>
              <a:defRPr/>
            </a:pPr>
            <a:endParaRPr lang="en-US" sz="2800" b="1" u="sng" dirty="0">
              <a:solidFill>
                <a:schemeClr val="tx2"/>
              </a:solidFill>
            </a:endParaRPr>
          </a:p>
          <a:p>
            <a:pPr algn="l" eaLnBrk="1" fontAlgn="auto" hangingPunct="1">
              <a:spcAft>
                <a:spcPts val="0"/>
              </a:spcAft>
              <a:buFont typeface="Arial" pitchFamily="34" charset="0"/>
              <a:buNone/>
              <a:defRPr/>
            </a:pPr>
            <a:endParaRPr lang="en-US" sz="2800" b="1" u="sng" dirty="0">
              <a:solidFill>
                <a:schemeClr val="tx2"/>
              </a:solidFill>
            </a:endParaRPr>
          </a:p>
        </p:txBody>
      </p:sp>
      <p:graphicFrame>
        <p:nvGraphicFramePr>
          <p:cNvPr id="3" name="Table 2">
            <a:extLst>
              <a:ext uri="{FF2B5EF4-FFF2-40B4-BE49-F238E27FC236}">
                <a16:creationId xmlns:a16="http://schemas.microsoft.com/office/drawing/2014/main" id="{C262BF0C-8161-8252-DB2A-AEF9993B877B}"/>
              </a:ext>
            </a:extLst>
          </p:cNvPr>
          <p:cNvGraphicFramePr>
            <a:graphicFrameLocks noGrp="1"/>
          </p:cNvGraphicFramePr>
          <p:nvPr>
            <p:extLst>
              <p:ext uri="{D42A27DB-BD31-4B8C-83A1-F6EECF244321}">
                <p14:modId xmlns:p14="http://schemas.microsoft.com/office/powerpoint/2010/main" val="1951516178"/>
              </p:ext>
            </p:extLst>
          </p:nvPr>
        </p:nvGraphicFramePr>
        <p:xfrm>
          <a:off x="359532" y="1243447"/>
          <a:ext cx="8424936" cy="4859898"/>
        </p:xfrm>
        <a:graphic>
          <a:graphicData uri="http://schemas.openxmlformats.org/drawingml/2006/table">
            <a:tbl>
              <a:tblPr/>
              <a:tblGrid>
                <a:gridCol w="2867125">
                  <a:extLst>
                    <a:ext uri="{9D8B030D-6E8A-4147-A177-3AD203B41FA5}">
                      <a16:colId xmlns:a16="http://schemas.microsoft.com/office/drawing/2014/main" val="893728412"/>
                    </a:ext>
                  </a:extLst>
                </a:gridCol>
                <a:gridCol w="5557811">
                  <a:extLst>
                    <a:ext uri="{9D8B030D-6E8A-4147-A177-3AD203B41FA5}">
                      <a16:colId xmlns:a16="http://schemas.microsoft.com/office/drawing/2014/main" val="927358396"/>
                    </a:ext>
                  </a:extLst>
                </a:gridCol>
              </a:tblGrid>
              <a:tr h="809983">
                <a:tc>
                  <a:txBody>
                    <a:bodyPr/>
                    <a:lstStyle/>
                    <a:p>
                      <a:pPr algn="ctr" fontAlgn="b"/>
                      <a:r>
                        <a:rPr lang="en-US" sz="2400" b="1" i="0" u="none" strike="noStrike" dirty="0">
                          <a:solidFill>
                            <a:schemeClr val="accent1">
                              <a:lumMod val="75000"/>
                            </a:schemeClr>
                          </a:solidFill>
                          <a:effectLst/>
                          <a:latin typeface="Calibri" panose="020F0502020204030204" pitchFamily="34" charset="0"/>
                        </a:rPr>
                        <a:t>Molarity  (M)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2400" b="0" i="0" u="none" strike="noStrike" dirty="0">
                          <a:solidFill>
                            <a:srgbClr val="000000"/>
                          </a:solidFill>
                          <a:effectLst/>
                          <a:latin typeface="Calibri" panose="020F0502020204030204" pitchFamily="34" charset="0"/>
                        </a:rPr>
                        <a:t> moles of solute per liter solution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488177413"/>
                  </a:ext>
                </a:extLst>
              </a:tr>
              <a:tr h="809983">
                <a:tc>
                  <a:txBody>
                    <a:bodyPr/>
                    <a:lstStyle/>
                    <a:p>
                      <a:pPr algn="ctr" fontAlgn="b"/>
                      <a:r>
                        <a:rPr lang="en-US" sz="2400" b="1" i="0" u="none" strike="noStrike" dirty="0">
                          <a:solidFill>
                            <a:schemeClr val="accent1">
                              <a:lumMod val="75000"/>
                            </a:schemeClr>
                          </a:solidFill>
                          <a:effectLst/>
                          <a:latin typeface="Calibri" panose="020F0502020204030204" pitchFamily="34" charset="0"/>
                        </a:rPr>
                        <a:t>Normality (N)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panose="020F0502020204030204" pitchFamily="34" charset="0"/>
                        </a:rPr>
                        <a:t>  equivalences of solute per liter of solution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791153460"/>
                  </a:ext>
                </a:extLst>
              </a:tr>
              <a:tr h="809983">
                <a:tc>
                  <a:txBody>
                    <a:bodyPr/>
                    <a:lstStyle/>
                    <a:p>
                      <a:pPr algn="ctr" fontAlgn="b"/>
                      <a:r>
                        <a:rPr lang="en-US" sz="2400" b="1" i="0" u="none" strike="noStrike" dirty="0">
                          <a:solidFill>
                            <a:schemeClr val="accent1">
                              <a:lumMod val="75000"/>
                            </a:schemeClr>
                          </a:solidFill>
                          <a:effectLst/>
                          <a:latin typeface="Calibri" panose="020F0502020204030204" pitchFamily="34" charset="0"/>
                        </a:rPr>
                        <a:t>Mole fraction(x)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2400" b="0" i="0" u="none" strike="noStrike" dirty="0">
                          <a:solidFill>
                            <a:srgbClr val="000000"/>
                          </a:solidFill>
                          <a:effectLst/>
                          <a:latin typeface="Calibri" panose="020F0502020204030204" pitchFamily="34" charset="0"/>
                        </a:rPr>
                        <a:t> moles of A divided by sum of moles of all                                                                                                                                    components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559091371"/>
                  </a:ext>
                </a:extLst>
              </a:tr>
              <a:tr h="809983">
                <a:tc>
                  <a:txBody>
                    <a:bodyPr/>
                    <a:lstStyle/>
                    <a:p>
                      <a:pPr algn="ctr" fontAlgn="b"/>
                      <a:r>
                        <a:rPr lang="en-US" sz="2400" b="1" i="0" u="none" strike="noStrike" dirty="0">
                          <a:solidFill>
                            <a:schemeClr val="accent1">
                              <a:lumMod val="75000"/>
                            </a:schemeClr>
                          </a:solidFill>
                          <a:effectLst/>
                          <a:latin typeface="Calibri" panose="020F0502020204030204" pitchFamily="34" charset="0"/>
                        </a:rPr>
                        <a:t>Molality (m)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panose="020F0502020204030204" pitchFamily="34" charset="0"/>
                        </a:rPr>
                        <a:t> moles of solute per kilogram of solvent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646451690"/>
                  </a:ext>
                </a:extLst>
              </a:tr>
              <a:tr h="809983">
                <a:tc>
                  <a:txBody>
                    <a:bodyPr/>
                    <a:lstStyle/>
                    <a:p>
                      <a:pPr algn="ctr" fontAlgn="b"/>
                      <a:r>
                        <a:rPr lang="en-US" sz="2400" b="1" i="0" u="none" strike="noStrike" dirty="0">
                          <a:solidFill>
                            <a:schemeClr val="accent1">
                              <a:lumMod val="75000"/>
                            </a:schemeClr>
                          </a:solidFill>
                          <a:effectLst/>
                          <a:latin typeface="Calibri" panose="020F0502020204030204" pitchFamily="34" charset="0"/>
                        </a:rPr>
                        <a:t>weight percentage  (</a:t>
                      </a:r>
                      <a:r>
                        <a:rPr lang="en-US" sz="2400" b="1" i="0" u="none" strike="noStrike" dirty="0" err="1">
                          <a:solidFill>
                            <a:schemeClr val="accent1">
                              <a:lumMod val="75000"/>
                            </a:schemeClr>
                          </a:solidFill>
                          <a:effectLst/>
                          <a:latin typeface="Calibri" panose="020F0502020204030204" pitchFamily="34" charset="0"/>
                        </a:rPr>
                        <a:t>wt</a:t>
                      </a:r>
                      <a:r>
                        <a:rPr lang="en-US" sz="2400" b="1" i="0" u="none" strike="noStrike" dirty="0">
                          <a:solidFill>
                            <a:schemeClr val="accent1">
                              <a:lumMod val="75000"/>
                            </a:schemeClr>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2400" b="0" i="0" u="none" strike="noStrike" dirty="0">
                          <a:solidFill>
                            <a:srgbClr val="000000"/>
                          </a:solidFill>
                          <a:effectLst/>
                          <a:latin typeface="Calibri" panose="020F0502020204030204" pitchFamily="34" charset="0"/>
                        </a:rPr>
                        <a:t> mass of solute per 100 gram of solution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21561410"/>
                  </a:ext>
                </a:extLst>
              </a:tr>
              <a:tr h="809983">
                <a:tc>
                  <a:txBody>
                    <a:bodyPr/>
                    <a:lstStyle/>
                    <a:p>
                      <a:pPr algn="ctr" fontAlgn="b"/>
                      <a:r>
                        <a:rPr lang="en-US" sz="2400" b="1" i="0" u="none" strike="noStrike" dirty="0">
                          <a:solidFill>
                            <a:schemeClr val="accent1">
                              <a:lumMod val="75000"/>
                            </a:schemeClr>
                          </a:solidFill>
                          <a:effectLst/>
                          <a:latin typeface="Calibri" panose="020F0502020204030204" pitchFamily="34" charset="0"/>
                        </a:rPr>
                        <a:t>parts per million  (ppm)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panose="020F0502020204030204" pitchFamily="34" charset="0"/>
                        </a:rPr>
                        <a:t> 1 milligram of solute per liter of solvent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36728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B50A30-1279-1CBA-153A-28F48BCB1143}"/>
              </a:ext>
            </a:extLst>
          </p:cNvPr>
          <p:cNvPicPr>
            <a:picLocks noChangeAspect="1"/>
          </p:cNvPicPr>
          <p:nvPr/>
        </p:nvPicPr>
        <p:blipFill>
          <a:blip r:embed="rId2"/>
          <a:stretch>
            <a:fillRect/>
          </a:stretch>
        </p:blipFill>
        <p:spPr>
          <a:xfrm>
            <a:off x="899592" y="1988840"/>
            <a:ext cx="7674444" cy="3816424"/>
          </a:xfrm>
          <a:prstGeom prst="rect">
            <a:avLst/>
          </a:prstGeom>
        </p:spPr>
      </p:pic>
      <p:sp>
        <p:nvSpPr>
          <p:cNvPr id="4" name="TextBox 3">
            <a:extLst>
              <a:ext uri="{FF2B5EF4-FFF2-40B4-BE49-F238E27FC236}">
                <a16:creationId xmlns:a16="http://schemas.microsoft.com/office/drawing/2014/main" id="{C81F1B6A-B88D-8703-D396-E8D05B312AD7}"/>
              </a:ext>
            </a:extLst>
          </p:cNvPr>
          <p:cNvSpPr txBox="1"/>
          <p:nvPr/>
        </p:nvSpPr>
        <p:spPr>
          <a:xfrm>
            <a:off x="1544971" y="524107"/>
            <a:ext cx="6054058" cy="707886"/>
          </a:xfrm>
          <a:prstGeom prst="rect">
            <a:avLst/>
          </a:prstGeom>
          <a:noFill/>
        </p:spPr>
        <p:txBody>
          <a:bodyPr wrap="square">
            <a:spAutoFit/>
          </a:bodyPr>
          <a:lstStyle/>
          <a:p>
            <a:pPr algn="ctr"/>
            <a:r>
              <a:rPr lang="en-US" sz="4000" b="1" dirty="0">
                <a:solidFill>
                  <a:schemeClr val="accent5">
                    <a:lumMod val="75000"/>
                  </a:schemeClr>
                </a:solidFill>
                <a:latin typeface="+mj-lt"/>
              </a:rPr>
              <a:t>Solution Process (solvation) </a:t>
            </a:r>
          </a:p>
        </p:txBody>
      </p:sp>
    </p:spTree>
    <p:extLst>
      <p:ext uri="{BB962C8B-B14F-4D97-AF65-F5344CB8AC3E}">
        <p14:creationId xmlns:p14="http://schemas.microsoft.com/office/powerpoint/2010/main" val="131569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B8362-715B-8AA5-C3DD-39884929175B}"/>
              </a:ext>
            </a:extLst>
          </p:cNvPr>
          <p:cNvPicPr>
            <a:picLocks noChangeAspect="1"/>
          </p:cNvPicPr>
          <p:nvPr/>
        </p:nvPicPr>
        <p:blipFill>
          <a:blip r:embed="rId2"/>
          <a:stretch>
            <a:fillRect/>
          </a:stretch>
        </p:blipFill>
        <p:spPr>
          <a:xfrm>
            <a:off x="3419872" y="1487170"/>
            <a:ext cx="4873873" cy="1723419"/>
          </a:xfrm>
          <a:prstGeom prst="rect">
            <a:avLst/>
          </a:prstGeom>
        </p:spPr>
      </p:pic>
      <p:pic>
        <p:nvPicPr>
          <p:cNvPr id="5" name="Picture 4">
            <a:extLst>
              <a:ext uri="{FF2B5EF4-FFF2-40B4-BE49-F238E27FC236}">
                <a16:creationId xmlns:a16="http://schemas.microsoft.com/office/drawing/2014/main" id="{87CED5CC-A2E2-B73B-D92A-5B2789144C77}"/>
              </a:ext>
            </a:extLst>
          </p:cNvPr>
          <p:cNvPicPr>
            <a:picLocks noChangeAspect="1"/>
          </p:cNvPicPr>
          <p:nvPr/>
        </p:nvPicPr>
        <p:blipFill>
          <a:blip r:embed="rId3"/>
          <a:stretch>
            <a:fillRect/>
          </a:stretch>
        </p:blipFill>
        <p:spPr>
          <a:xfrm>
            <a:off x="3315589" y="4509120"/>
            <a:ext cx="5082437" cy="1723418"/>
          </a:xfrm>
          <a:prstGeom prst="rect">
            <a:avLst/>
          </a:prstGeom>
        </p:spPr>
      </p:pic>
      <p:sp>
        <p:nvSpPr>
          <p:cNvPr id="7" name="TextBox 6">
            <a:extLst>
              <a:ext uri="{FF2B5EF4-FFF2-40B4-BE49-F238E27FC236}">
                <a16:creationId xmlns:a16="http://schemas.microsoft.com/office/drawing/2014/main" id="{0E652025-00DF-22D7-1212-E357549160E3}"/>
              </a:ext>
            </a:extLst>
          </p:cNvPr>
          <p:cNvSpPr txBox="1"/>
          <p:nvPr/>
        </p:nvSpPr>
        <p:spPr>
          <a:xfrm>
            <a:off x="206281" y="2420888"/>
            <a:ext cx="3109307" cy="400110"/>
          </a:xfrm>
          <a:prstGeom prst="rect">
            <a:avLst/>
          </a:prstGeom>
          <a:noFill/>
        </p:spPr>
        <p:txBody>
          <a:bodyPr wrap="square">
            <a:spAutoFit/>
          </a:bodyPr>
          <a:lstStyle/>
          <a:p>
            <a:r>
              <a:rPr lang="en-US" sz="2000" b="1" dirty="0"/>
              <a:t>Solid-Liquid Solution                 </a:t>
            </a:r>
          </a:p>
        </p:txBody>
      </p:sp>
      <p:sp>
        <p:nvSpPr>
          <p:cNvPr id="9" name="TextBox 8">
            <a:extLst>
              <a:ext uri="{FF2B5EF4-FFF2-40B4-BE49-F238E27FC236}">
                <a16:creationId xmlns:a16="http://schemas.microsoft.com/office/drawing/2014/main" id="{92E1F47E-D147-C01F-C626-E02583273B33}"/>
              </a:ext>
            </a:extLst>
          </p:cNvPr>
          <p:cNvSpPr txBox="1"/>
          <p:nvPr/>
        </p:nvSpPr>
        <p:spPr>
          <a:xfrm>
            <a:off x="251520" y="5186163"/>
            <a:ext cx="2880320" cy="400110"/>
          </a:xfrm>
          <a:prstGeom prst="rect">
            <a:avLst/>
          </a:prstGeom>
          <a:noFill/>
        </p:spPr>
        <p:txBody>
          <a:bodyPr wrap="square">
            <a:spAutoFit/>
          </a:bodyPr>
          <a:lstStyle/>
          <a:p>
            <a:r>
              <a:rPr lang="en-US" sz="2000" b="1" dirty="0"/>
              <a:t>Liquid-liquid solution</a:t>
            </a:r>
          </a:p>
        </p:txBody>
      </p:sp>
    </p:spTree>
    <p:extLst>
      <p:ext uri="{BB962C8B-B14F-4D97-AF65-F5344CB8AC3E}">
        <p14:creationId xmlns:p14="http://schemas.microsoft.com/office/powerpoint/2010/main" val="693035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3203</TotalTime>
  <Words>1456</Words>
  <Application>Microsoft Office PowerPoint</Application>
  <PresentationFormat>On-screen Show (4:3)</PresentationFormat>
  <Paragraphs>171</Paragraphs>
  <Slides>26</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Bradley Hand ITC</vt:lpstr>
      <vt:lpstr>Calibri</vt:lpstr>
      <vt:lpstr>libre franklin</vt:lpstr>
      <vt:lpstr>Symbol</vt:lpstr>
      <vt:lpstr>Wingdings</vt:lpstr>
      <vt:lpstr>Office Theme</vt:lpstr>
      <vt:lpstr>Clip</vt:lpstr>
      <vt:lpstr>Solutions</vt:lpstr>
      <vt:lpstr>PowerPoint Presentation</vt:lpstr>
      <vt:lpstr>PowerPoint Presentation</vt:lpstr>
      <vt:lpstr>PowerPoint Presentation</vt:lpstr>
      <vt:lpstr>PowerPoint Presentation</vt:lpstr>
      <vt:lpstr>PowerPoint Presentation</vt:lpstr>
      <vt:lpstr>Solution, Units of Concentration</vt:lpstr>
      <vt:lpstr>PowerPoint Presentation</vt:lpstr>
      <vt:lpstr>PowerPoint Presentation</vt:lpstr>
      <vt:lpstr>  Three types of interactions in the solution process:    1. solvent-solvent interaction    2.  solute-solute interaction    3. solvent-solute interaction </vt:lpstr>
      <vt:lpstr>Heat of Solution</vt:lpstr>
      <vt:lpstr>Solvation</vt:lpstr>
      <vt:lpstr>PowerPoint Presentation</vt:lpstr>
      <vt:lpstr>PowerPoint Presentation</vt:lpstr>
      <vt:lpstr>Most common solvent</vt:lpstr>
      <vt:lpstr>Like dissolves like</vt:lpstr>
      <vt:lpstr>Electrolytic and non-electrolytic solutions</vt:lpstr>
      <vt:lpstr>Electrolytic and non-electrolytic solutions</vt:lpstr>
      <vt:lpstr>Miscibility</vt:lpstr>
      <vt:lpstr>Comparison: Solution, Colloid &amp; Suspension </vt:lpstr>
      <vt:lpstr>Colloids</vt:lpstr>
      <vt:lpstr>Suspensions</vt:lpstr>
      <vt:lpstr>Ideal and non-ideal solutions</vt:lpstr>
      <vt:lpstr>PowerPoint Presentation</vt:lpstr>
      <vt:lpstr>Raoult’s Law</vt:lpstr>
      <vt:lpstr>Vapor pressure Composition Phase Diagram</vt:lpstr>
    </vt:vector>
  </TitlesOfParts>
  <Company>اربيل---شارع المظفرية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 Units of Concentration</dc:title>
  <dc:creator>م.ديـــــلان للحاسبات</dc:creator>
  <cp:lastModifiedBy>Hemin Himdad</cp:lastModifiedBy>
  <cp:revision>66</cp:revision>
  <dcterms:created xsi:type="dcterms:W3CDTF">2011-09-25T11:25:39Z</dcterms:created>
  <dcterms:modified xsi:type="dcterms:W3CDTF">2023-03-03T20:16:05Z</dcterms:modified>
</cp:coreProperties>
</file>