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97" r:id="rId2"/>
    <p:sldId id="298" r:id="rId3"/>
    <p:sldId id="265" r:id="rId4"/>
    <p:sldId id="263" r:id="rId5"/>
    <p:sldId id="299" r:id="rId6"/>
    <p:sldId id="264" r:id="rId7"/>
    <p:sldId id="269" r:id="rId8"/>
    <p:sldId id="266" r:id="rId9"/>
    <p:sldId id="270" r:id="rId10"/>
    <p:sldId id="267" r:id="rId11"/>
    <p:sldId id="271" r:id="rId12"/>
    <p:sldId id="272" r:id="rId13"/>
    <p:sldId id="273" r:id="rId14"/>
    <p:sldId id="275" r:id="rId15"/>
    <p:sldId id="276" r:id="rId16"/>
    <p:sldId id="277" r:id="rId17"/>
    <p:sldId id="278" r:id="rId18"/>
    <p:sldId id="279" r:id="rId19"/>
  </p:sldIdLst>
  <p:sldSz cx="9144000" cy="6858000" type="screen4x3"/>
  <p:notesSz cx="6845300" cy="91963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6">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FFCC"/>
    <a:srgbClr val="008080"/>
    <a:srgbClr val="009966"/>
    <a:srgbClr val="FF9900"/>
    <a:srgbClr val="B2B2B2"/>
    <a:srgbClr val="00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903" autoAdjust="0"/>
  </p:normalViewPr>
  <p:slideViewPr>
    <p:cSldViewPr>
      <p:cViewPr varScale="1">
        <p:scale>
          <a:sx n="49" d="100"/>
          <a:sy n="49" d="100"/>
        </p:scale>
        <p:origin x="1334" y="41"/>
      </p:cViewPr>
      <p:guideLst>
        <p:guide orient="horz" pos="2160"/>
        <p:guide pos="2880"/>
      </p:guideLst>
    </p:cSldViewPr>
  </p:slideViewPr>
  <p:outlineViewPr>
    <p:cViewPr>
      <p:scale>
        <a:sx n="33" d="100"/>
        <a:sy n="33" d="100"/>
      </p:scale>
      <p:origin x="0" y="12835"/>
    </p:cViewPr>
  </p:outlineViewPr>
  <p:notesTextViewPr>
    <p:cViewPr>
      <p:scale>
        <a:sx n="100" d="100"/>
        <a:sy n="100" d="100"/>
      </p:scale>
      <p:origin x="0" y="0"/>
    </p:cViewPr>
  </p:notesTextViewPr>
  <p:sorterViewPr>
    <p:cViewPr>
      <p:scale>
        <a:sx n="66" d="100"/>
        <a:sy n="66" d="100"/>
      </p:scale>
      <p:origin x="0" y="108"/>
    </p:cViewPr>
  </p:sorterViewPr>
  <p:notesViewPr>
    <p:cSldViewPr>
      <p:cViewPr varScale="1">
        <p:scale>
          <a:sx n="40" d="100"/>
          <a:sy n="40" d="100"/>
        </p:scale>
        <p:origin x="-2419" y="-96"/>
      </p:cViewPr>
      <p:guideLst>
        <p:guide orient="horz" pos="2896"/>
        <p:guide pos="215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433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4340" name="Rectangle 4"/>
          <p:cNvSpPr>
            <a:spLocks noGrp="1" noChangeArrowheads="1"/>
          </p:cNvSpPr>
          <p:nvPr>
            <p:ph type="ftr" sz="quarter" idx="2"/>
          </p:nvPr>
        </p:nvSpPr>
        <p:spPr bwMode="auto">
          <a:xfrm>
            <a:off x="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4341" name="Rectangle 5"/>
          <p:cNvSpPr>
            <a:spLocks noGrp="1" noChangeArrowheads="1"/>
          </p:cNvSpPr>
          <p:nvPr>
            <p:ph type="sldNum" sz="quarter" idx="3"/>
          </p:nvPr>
        </p:nvSpPr>
        <p:spPr bwMode="auto">
          <a:xfrm>
            <a:off x="388620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FB163CC-28A7-4AB8-A437-72325A4F377A}" type="slidenum">
              <a:rPr lang="en-US"/>
              <a:pPr>
                <a:defRPr/>
              </a:pPr>
              <a:t>‹#›</a:t>
            </a:fld>
            <a:endParaRPr lang="en-US"/>
          </a:p>
        </p:txBody>
      </p:sp>
    </p:spTree>
    <p:extLst>
      <p:ext uri="{BB962C8B-B14F-4D97-AF65-F5344CB8AC3E}">
        <p14:creationId xmlns:p14="http://schemas.microsoft.com/office/powerpoint/2010/main" val="3306173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14400" y="4343400"/>
            <a:ext cx="5029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2295" name="Rectangle 7"/>
          <p:cNvSpPr>
            <a:spLocks noGrp="1" noChangeArrowheads="1"/>
          </p:cNvSpPr>
          <p:nvPr>
            <p:ph type="sldNum" sz="quarter" idx="5"/>
          </p:nvPr>
        </p:nvSpPr>
        <p:spPr bwMode="auto">
          <a:xfrm>
            <a:off x="388620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675049F-BF41-4B77-AB26-0A20459811AD}" type="slidenum">
              <a:rPr lang="en-US"/>
              <a:pPr>
                <a:defRPr/>
              </a:pPr>
              <a:t>‹#›</a:t>
            </a:fld>
            <a:endParaRPr lang="en-US"/>
          </a:p>
        </p:txBody>
      </p:sp>
    </p:spTree>
    <p:extLst>
      <p:ext uri="{BB962C8B-B14F-4D97-AF65-F5344CB8AC3E}">
        <p14:creationId xmlns:p14="http://schemas.microsoft.com/office/powerpoint/2010/main" val="855686787"/>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5613" algn="l" defTabSz="911225"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2813" algn="l" defTabSz="911225"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68425" algn="l" defTabSz="911225"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5625" algn="l" defTabSz="911225"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0EDD00D-D891-4E84-8787-13887372D710}" type="slidenum">
              <a:rPr lang="en-US" smtClean="0"/>
              <a:pPr/>
              <a:t>1</a:t>
            </a:fld>
            <a:endParaRPr lang="en-US"/>
          </a:p>
        </p:txBody>
      </p:sp>
      <p:sp>
        <p:nvSpPr>
          <p:cNvPr id="24579" name="Rectangle 13"/>
          <p:cNvSpPr txBox="1">
            <a:spLocks noGrp="1" noChangeArrowheads="1"/>
          </p:cNvSpPr>
          <p:nvPr/>
        </p:nvSpPr>
        <p:spPr bwMode="auto">
          <a:xfrm>
            <a:off x="1586" y="8734973"/>
            <a:ext cx="2955204" cy="448643"/>
          </a:xfrm>
          <a:prstGeom prst="rect">
            <a:avLst/>
          </a:prstGeom>
          <a:noFill/>
          <a:ln w="9525">
            <a:noFill/>
            <a:round/>
            <a:headEnd/>
            <a:tailEnd/>
          </a:ln>
        </p:spPr>
        <p:txBody>
          <a:bodyPr lIns="89991" tIns="46796" rIns="89991" bIns="46796" anchor="b"/>
          <a:lstStyle/>
          <a:p>
            <a:pPr defTabSz="447675" eaLnBrk="0" hangingPunct="0">
              <a:lnSpc>
                <a:spcPct val="95000"/>
              </a:lnSpc>
              <a:buClr>
                <a:srgbClr val="000000"/>
              </a:buClr>
              <a:buSzPct val="100000"/>
              <a:tabLst>
                <a:tab pos="0" algn="l"/>
                <a:tab pos="446088" algn="l"/>
                <a:tab pos="895350" algn="l"/>
                <a:tab pos="1344613" algn="l"/>
                <a:tab pos="1793875" algn="l"/>
                <a:tab pos="2243138" algn="l"/>
                <a:tab pos="2692400" algn="l"/>
                <a:tab pos="3141663" algn="l"/>
                <a:tab pos="3590925" algn="l"/>
                <a:tab pos="4038600" algn="l"/>
                <a:tab pos="4489450" algn="l"/>
                <a:tab pos="4937125" algn="l"/>
                <a:tab pos="5387975" algn="l"/>
                <a:tab pos="5837238" algn="l"/>
                <a:tab pos="6286500" algn="l"/>
                <a:tab pos="6735763" algn="l"/>
                <a:tab pos="7183438" algn="l"/>
                <a:tab pos="7634288" algn="l"/>
                <a:tab pos="8081963" algn="l"/>
                <a:tab pos="8532813" algn="l"/>
                <a:tab pos="8980488" algn="l"/>
              </a:tabLst>
            </a:pPr>
            <a:fld id="{EA75345B-8418-4099-93D2-CED121B5A434}" type="slidenum">
              <a:rPr lang="ar-SA" sz="1200">
                <a:solidFill>
                  <a:srgbClr val="000000"/>
                </a:solidFill>
                <a:latin typeface="Times New Roman" pitchFamily="18" charset="0"/>
                <a:cs typeface="Times New Roman" pitchFamily="18" charset="0"/>
              </a:rPr>
              <a:pPr defTabSz="447675" eaLnBrk="0" hangingPunct="0">
                <a:lnSpc>
                  <a:spcPct val="95000"/>
                </a:lnSpc>
                <a:buClr>
                  <a:srgbClr val="000000"/>
                </a:buClr>
                <a:buSzPct val="100000"/>
                <a:tabLst>
                  <a:tab pos="0" algn="l"/>
                  <a:tab pos="446088" algn="l"/>
                  <a:tab pos="895350" algn="l"/>
                  <a:tab pos="1344613" algn="l"/>
                  <a:tab pos="1793875" algn="l"/>
                  <a:tab pos="2243138" algn="l"/>
                  <a:tab pos="2692400" algn="l"/>
                  <a:tab pos="3141663" algn="l"/>
                  <a:tab pos="3590925" algn="l"/>
                  <a:tab pos="4038600" algn="l"/>
                  <a:tab pos="4489450" algn="l"/>
                  <a:tab pos="4937125" algn="l"/>
                  <a:tab pos="5387975" algn="l"/>
                  <a:tab pos="5837238" algn="l"/>
                  <a:tab pos="6286500" algn="l"/>
                  <a:tab pos="6735763" algn="l"/>
                  <a:tab pos="7183438" algn="l"/>
                  <a:tab pos="7634288" algn="l"/>
                  <a:tab pos="8081963" algn="l"/>
                  <a:tab pos="8532813" algn="l"/>
                  <a:tab pos="8980488" algn="l"/>
                </a:tabLst>
              </a:pPr>
              <a:t>1</a:t>
            </a:fld>
            <a:endParaRPr lang="en-GB" sz="1200">
              <a:solidFill>
                <a:srgbClr val="000000"/>
              </a:solidFill>
              <a:latin typeface="Times New Roman" pitchFamily="18" charset="0"/>
              <a:cs typeface="Times New Roman" pitchFamily="18" charset="0"/>
            </a:endParaRPr>
          </a:p>
        </p:txBody>
      </p:sp>
      <p:sp>
        <p:nvSpPr>
          <p:cNvPr id="24580" name="Text Box 1"/>
          <p:cNvSpPr txBox="1">
            <a:spLocks noChangeArrowheads="1"/>
          </p:cNvSpPr>
          <p:nvPr/>
        </p:nvSpPr>
        <p:spPr bwMode="auto">
          <a:xfrm>
            <a:off x="1140884" y="689729"/>
            <a:ext cx="4563533" cy="3448646"/>
          </a:xfrm>
          <a:prstGeom prst="rect">
            <a:avLst/>
          </a:prstGeom>
          <a:solidFill>
            <a:srgbClr val="FFFFFF"/>
          </a:solidFill>
          <a:ln w="9360">
            <a:solidFill>
              <a:srgbClr val="000000"/>
            </a:solidFill>
            <a:miter lim="800000"/>
            <a:headEnd/>
            <a:tailEnd/>
          </a:ln>
        </p:spPr>
        <p:txBody>
          <a:bodyPr wrap="none" lIns="91431" tIns="45716" rIns="91431" bIns="45716" anchor="ctr"/>
          <a:lstStyle/>
          <a:p>
            <a:pPr algn="r" defTabSz="447675" eaLnBrk="0" hangingPunct="0">
              <a:lnSpc>
                <a:spcPct val="70000"/>
              </a:lnSpc>
              <a:buClr>
                <a:srgbClr val="000000"/>
              </a:buClr>
              <a:buSzPct val="100000"/>
            </a:pPr>
            <a:endParaRPr lang="en-GB" sz="2400">
              <a:solidFill>
                <a:schemeClr val="bg1"/>
              </a:solidFill>
              <a:ea typeface="Lucida Sans Unicode" pitchFamily="34" charset="0"/>
              <a:cs typeface="Lucida Sans Unicode" pitchFamily="34" charset="0"/>
            </a:endParaRPr>
          </a:p>
        </p:txBody>
      </p:sp>
      <p:sp>
        <p:nvSpPr>
          <p:cNvPr id="24581" name="Rectangle 2"/>
          <p:cNvSpPr>
            <a:spLocks noGrp="1" noChangeArrowheads="1"/>
          </p:cNvSpPr>
          <p:nvPr>
            <p:ph type="body"/>
          </p:nvPr>
        </p:nvSpPr>
        <p:spPr>
          <a:xfrm>
            <a:off x="684530" y="4368285"/>
            <a:ext cx="5466733" cy="4130392"/>
          </a:xfrm>
          <a:noFill/>
          <a:ln/>
        </p:spPr>
        <p:txBody>
          <a:bodyPr wrap="none" lIns="0" tIns="0" rIns="0" bIns="0" anchor="ctr"/>
          <a:lstStyle/>
          <a:p>
            <a:pPr eaLnBrk="1" hangingPunct="1"/>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356696ED-E9E3-4DAD-AEAD-60801017F306}" type="slidenum">
              <a:rPr lang="en-US" smtClean="0"/>
              <a:pPr/>
              <a:t>16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a:buFont typeface="Wingdings" pitchFamily="2" charset="2"/>
              <a:buNone/>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8BFD0E88-68DC-4B2A-AB75-5646C4B2873D}" type="slidenum">
              <a:rPr lang="en-US" smtClean="0"/>
              <a:pPr/>
              <a:t>17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a:buFont typeface="Wingdings" pitchFamily="2" charset="2"/>
              <a:buNone/>
            </a:pPr>
            <a:r>
              <a:rPr lang="en-US"/>
              <a:t>In a plasma the electrons have been stripped away from the central nucleus. Therefore, a plasma consists of a sea of ions and electrons and is a very good conductor of electricity and is affected by magnetic fields. Electrons are separated from their respective nucleus when enough heat is applied. In a controlled thermonuclear fusion research, plasmas are heated to over 100 million degrees.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D05B1C39-BD42-4A06-B36C-687C52692669}" type="slidenum">
              <a:rPr lang="en-US" smtClean="0"/>
              <a:pPr/>
              <a:t>18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US"/>
              <a:t>The different states of matter are categorized by the arrangement and energy of the particles at normal temperatures and pressures. The state of matter can be altered by adding or removing energy and/or pressure which can affect the arrangement and energy of the particles.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6FEF9951-AC02-4F20-BAEC-04599C6FE966}" type="slidenum">
              <a:rPr lang="en-US" smtClean="0"/>
              <a:pPr/>
              <a:t>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r>
              <a:rPr lang="en-US"/>
              <a:t>The most basic classification scheme of matter is based on the states of solid, liquid, gas, and plasma. Of these the least discussed in most texts is plasma even though it is the most abundant of all states. 99% of all matter in the universe is plasma.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53D32AB1-52BE-4367-A289-1E3CF17A0ECC}" type="slidenum">
              <a:rPr lang="en-US" smtClean="0"/>
              <a:pPr/>
              <a:t>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en-US" dirty="0"/>
              <a:t>The different states of matter are categorized by the arrangement and energy of the particles at normal temperatures and pressures. The state of matter can be altered by adding or removing energy and/or pressure which can affect the arrangement and energy of the particles.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53D32AB1-52BE-4367-A289-1E3CF17A0ECC}" type="slidenum">
              <a:rPr lang="en-US" smtClean="0"/>
              <a:pPr/>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en-US" dirty="0"/>
              <a:t>The different states of matter are categorized by the arrangement and energy of the particles at normal temperatures and pressures. The state of matter can be altered by adding or removing energy and/or pressure which can affect the arrangement and energy of the particles. </a:t>
            </a:r>
          </a:p>
        </p:txBody>
      </p:sp>
    </p:spTree>
    <p:extLst>
      <p:ext uri="{BB962C8B-B14F-4D97-AF65-F5344CB8AC3E}">
        <p14:creationId xmlns:p14="http://schemas.microsoft.com/office/powerpoint/2010/main" val="316110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12A72A2D-7C4A-4B17-9390-806D38BFF0ED}" type="slidenum">
              <a:rPr lang="en-US" smtClean="0"/>
              <a:pPr/>
              <a:t>11</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t>Particles of a gas move randomly and must be contained from all surfaces.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1E6D87F8-F574-4906-8469-4C80D67C316C}" type="slidenum">
              <a:rPr lang="en-US" smtClean="0"/>
              <a:pPr/>
              <a:t>12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a:buFont typeface="Wingdings" pitchFamily="2" charset="2"/>
              <a:buNone/>
            </a:pPr>
            <a:r>
              <a:rPr lang="en-US" dirty="0"/>
              <a:t>In a plasma the electrons have been stripped away from the central nucleus. Therefore, a plasma consists of a sea of ions and electrons and is a very good conductor of electricity and is affected by magnetic fields. Electrons are separated from their respective nucleus when enough heat is applied. In a controlled thermonuclear fusion research, plasmas are heated to over 100 million degrees.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A0609B5F-FB33-4F21-84CE-B656CAAF23F8}" type="slidenum">
              <a:rPr lang="en-US" smtClean="0"/>
              <a:pPr/>
              <a:t>13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dirty="0"/>
              <a:t>The negatively charged electrons (yellow) are freely streaming through the positively charged ions (blue).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AE9893C4-AFA6-45AB-B0B6-58ACD7C79F4F}" type="slidenum">
              <a:rPr lang="en-US" smtClean="0"/>
              <a:pPr/>
              <a:t>14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a:buFont typeface="Wingdings" pitchFamily="2" charset="2"/>
              <a:buNone/>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341E0EA5-A11C-4FAE-AD3F-7147A4712FDC}" type="slidenum">
              <a:rPr lang="en-US" smtClean="0"/>
              <a:pPr/>
              <a:t>15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a:buFont typeface="Wingdings" pitchFamily="2" charset="2"/>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Dr. Hemn A.Smail</a:t>
            </a:r>
          </a:p>
        </p:txBody>
      </p:sp>
      <p:sp>
        <p:nvSpPr>
          <p:cNvPr id="6" name="Slide Number Placeholder 5"/>
          <p:cNvSpPr>
            <a:spLocks noGrp="1"/>
          </p:cNvSpPr>
          <p:nvPr>
            <p:ph type="sldNum" sz="quarter" idx="12"/>
          </p:nvPr>
        </p:nvSpPr>
        <p:spPr/>
        <p:txBody>
          <a:bodyPr/>
          <a:lstStyle/>
          <a:p>
            <a:pPr>
              <a:defRPr/>
            </a:pPr>
            <a:fld id="{35AFA1D7-196D-4469-AA57-C75406D5ACEC}" type="slidenum">
              <a:rPr lang="en-US" smtClean="0"/>
              <a:pPr>
                <a:defRPr/>
              </a:pPr>
              <a:t>‹#›</a:t>
            </a:fld>
            <a:endParaRPr lang="en-US"/>
          </a:p>
        </p:txBody>
      </p:sp>
    </p:spTree>
    <p:extLst>
      <p:ext uri="{BB962C8B-B14F-4D97-AF65-F5344CB8AC3E}">
        <p14:creationId xmlns:p14="http://schemas.microsoft.com/office/powerpoint/2010/main" val="17469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Dr. Hemn A.Smail</a:t>
            </a:r>
          </a:p>
        </p:txBody>
      </p:sp>
      <p:sp>
        <p:nvSpPr>
          <p:cNvPr id="6" name="Slide Number Placeholder 5"/>
          <p:cNvSpPr>
            <a:spLocks noGrp="1"/>
          </p:cNvSpPr>
          <p:nvPr>
            <p:ph type="sldNum" sz="quarter" idx="12"/>
          </p:nvPr>
        </p:nvSpPr>
        <p:spPr/>
        <p:txBody>
          <a:bodyPr/>
          <a:lstStyle/>
          <a:p>
            <a:pPr>
              <a:defRPr/>
            </a:pPr>
            <a:fld id="{97550C95-FE61-4196-B5EB-D7DC168A7AD3}" type="slidenum">
              <a:rPr lang="en-US" smtClean="0"/>
              <a:pPr>
                <a:defRPr/>
              </a:pPr>
              <a:t>‹#›</a:t>
            </a:fld>
            <a:endParaRPr lang="en-US"/>
          </a:p>
        </p:txBody>
      </p:sp>
    </p:spTree>
    <p:extLst>
      <p:ext uri="{BB962C8B-B14F-4D97-AF65-F5344CB8AC3E}">
        <p14:creationId xmlns:p14="http://schemas.microsoft.com/office/powerpoint/2010/main" val="74186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Dr. Hemn A.Smail</a:t>
            </a:r>
          </a:p>
        </p:txBody>
      </p:sp>
      <p:sp>
        <p:nvSpPr>
          <p:cNvPr id="6" name="Slide Number Placeholder 5"/>
          <p:cNvSpPr>
            <a:spLocks noGrp="1"/>
          </p:cNvSpPr>
          <p:nvPr>
            <p:ph type="sldNum" sz="quarter" idx="12"/>
          </p:nvPr>
        </p:nvSpPr>
        <p:spPr/>
        <p:txBody>
          <a:bodyPr/>
          <a:lstStyle/>
          <a:p>
            <a:pPr>
              <a:defRPr/>
            </a:pPr>
            <a:fld id="{AB8D2053-62C6-4D85-BD55-CA216D275E93}" type="slidenum">
              <a:rPr lang="en-US" smtClean="0"/>
              <a:pPr>
                <a:defRPr/>
              </a:pPr>
              <a:t>‹#›</a:t>
            </a:fld>
            <a:endParaRPr lang="en-US"/>
          </a:p>
        </p:txBody>
      </p:sp>
    </p:spTree>
    <p:extLst>
      <p:ext uri="{BB962C8B-B14F-4D97-AF65-F5344CB8AC3E}">
        <p14:creationId xmlns:p14="http://schemas.microsoft.com/office/powerpoint/2010/main" val="114394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Dr. Hemn A.Smail</a:t>
            </a:r>
          </a:p>
        </p:txBody>
      </p:sp>
      <p:sp>
        <p:nvSpPr>
          <p:cNvPr id="6" name="Slide Number Placeholder 5"/>
          <p:cNvSpPr>
            <a:spLocks noGrp="1"/>
          </p:cNvSpPr>
          <p:nvPr>
            <p:ph type="sldNum" sz="quarter" idx="12"/>
          </p:nvPr>
        </p:nvSpPr>
        <p:spPr/>
        <p:txBody>
          <a:bodyPr/>
          <a:lstStyle/>
          <a:p>
            <a:pPr>
              <a:defRPr/>
            </a:pPr>
            <a:fld id="{962C9EE9-8DE4-40C5-9A8C-54921661D052}" type="slidenum">
              <a:rPr lang="en-US" smtClean="0"/>
              <a:pPr>
                <a:defRPr/>
              </a:pPr>
              <a:t>‹#›</a:t>
            </a:fld>
            <a:endParaRPr lang="en-US"/>
          </a:p>
        </p:txBody>
      </p:sp>
    </p:spTree>
    <p:extLst>
      <p:ext uri="{BB962C8B-B14F-4D97-AF65-F5344CB8AC3E}">
        <p14:creationId xmlns:p14="http://schemas.microsoft.com/office/powerpoint/2010/main" val="35889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Dr. Hemn A.Smail</a:t>
            </a:r>
          </a:p>
        </p:txBody>
      </p:sp>
      <p:sp>
        <p:nvSpPr>
          <p:cNvPr id="6" name="Slide Number Placeholder 5"/>
          <p:cNvSpPr>
            <a:spLocks noGrp="1"/>
          </p:cNvSpPr>
          <p:nvPr>
            <p:ph type="sldNum" sz="quarter" idx="12"/>
          </p:nvPr>
        </p:nvSpPr>
        <p:spPr/>
        <p:txBody>
          <a:bodyPr/>
          <a:lstStyle/>
          <a:p>
            <a:pPr>
              <a:defRPr/>
            </a:pPr>
            <a:fld id="{DBFAA32C-3BA6-49A7-9035-DFF43B1027BC}" type="slidenum">
              <a:rPr lang="en-US" smtClean="0"/>
              <a:pPr>
                <a:defRPr/>
              </a:pPr>
              <a:t>‹#›</a:t>
            </a:fld>
            <a:endParaRPr lang="en-US"/>
          </a:p>
        </p:txBody>
      </p:sp>
    </p:spTree>
    <p:extLst>
      <p:ext uri="{BB962C8B-B14F-4D97-AF65-F5344CB8AC3E}">
        <p14:creationId xmlns:p14="http://schemas.microsoft.com/office/powerpoint/2010/main" val="383087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Dr. Hemn A.Smail</a:t>
            </a:r>
          </a:p>
        </p:txBody>
      </p:sp>
      <p:sp>
        <p:nvSpPr>
          <p:cNvPr id="7" name="Slide Number Placeholder 6"/>
          <p:cNvSpPr>
            <a:spLocks noGrp="1"/>
          </p:cNvSpPr>
          <p:nvPr>
            <p:ph type="sldNum" sz="quarter" idx="12"/>
          </p:nvPr>
        </p:nvSpPr>
        <p:spPr/>
        <p:txBody>
          <a:bodyPr/>
          <a:lstStyle/>
          <a:p>
            <a:pPr>
              <a:defRPr/>
            </a:pPr>
            <a:fld id="{D2143EE8-0B8D-4BC8-9DF5-EFC6F955F8E5}" type="slidenum">
              <a:rPr lang="en-US" smtClean="0"/>
              <a:pPr>
                <a:defRPr/>
              </a:pPr>
              <a:t>‹#›</a:t>
            </a:fld>
            <a:endParaRPr lang="en-US"/>
          </a:p>
        </p:txBody>
      </p:sp>
    </p:spTree>
    <p:extLst>
      <p:ext uri="{BB962C8B-B14F-4D97-AF65-F5344CB8AC3E}">
        <p14:creationId xmlns:p14="http://schemas.microsoft.com/office/powerpoint/2010/main" val="64650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Dr. Hemn A.Smail</a:t>
            </a:r>
          </a:p>
        </p:txBody>
      </p:sp>
      <p:sp>
        <p:nvSpPr>
          <p:cNvPr id="9" name="Slide Number Placeholder 8"/>
          <p:cNvSpPr>
            <a:spLocks noGrp="1"/>
          </p:cNvSpPr>
          <p:nvPr>
            <p:ph type="sldNum" sz="quarter" idx="12"/>
          </p:nvPr>
        </p:nvSpPr>
        <p:spPr/>
        <p:txBody>
          <a:bodyPr/>
          <a:lstStyle/>
          <a:p>
            <a:pPr>
              <a:defRPr/>
            </a:pPr>
            <a:fld id="{E2645FD3-F377-4544-AD28-B932F3658EB7}" type="slidenum">
              <a:rPr lang="en-US" smtClean="0"/>
              <a:pPr>
                <a:defRPr/>
              </a:pPr>
              <a:t>‹#›</a:t>
            </a:fld>
            <a:endParaRPr lang="en-US"/>
          </a:p>
        </p:txBody>
      </p:sp>
    </p:spTree>
    <p:extLst>
      <p:ext uri="{BB962C8B-B14F-4D97-AF65-F5344CB8AC3E}">
        <p14:creationId xmlns:p14="http://schemas.microsoft.com/office/powerpoint/2010/main" val="418070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Dr. Hemn A.Smail</a:t>
            </a:r>
          </a:p>
        </p:txBody>
      </p:sp>
      <p:sp>
        <p:nvSpPr>
          <p:cNvPr id="5" name="Slide Number Placeholder 4"/>
          <p:cNvSpPr>
            <a:spLocks noGrp="1"/>
          </p:cNvSpPr>
          <p:nvPr>
            <p:ph type="sldNum" sz="quarter" idx="12"/>
          </p:nvPr>
        </p:nvSpPr>
        <p:spPr/>
        <p:txBody>
          <a:bodyPr/>
          <a:lstStyle/>
          <a:p>
            <a:pPr>
              <a:defRPr/>
            </a:pPr>
            <a:fld id="{17058119-C1A2-4FAB-8C46-B469FCEC0BD2}" type="slidenum">
              <a:rPr lang="en-US" smtClean="0"/>
              <a:pPr>
                <a:defRPr/>
              </a:pPr>
              <a:t>‹#›</a:t>
            </a:fld>
            <a:endParaRPr lang="en-US"/>
          </a:p>
        </p:txBody>
      </p:sp>
    </p:spTree>
    <p:extLst>
      <p:ext uri="{BB962C8B-B14F-4D97-AF65-F5344CB8AC3E}">
        <p14:creationId xmlns:p14="http://schemas.microsoft.com/office/powerpoint/2010/main" val="214915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Dr. Hemn A.Smail</a:t>
            </a:r>
          </a:p>
        </p:txBody>
      </p:sp>
      <p:sp>
        <p:nvSpPr>
          <p:cNvPr id="4" name="Slide Number Placeholder 3"/>
          <p:cNvSpPr>
            <a:spLocks noGrp="1"/>
          </p:cNvSpPr>
          <p:nvPr>
            <p:ph type="sldNum" sz="quarter" idx="12"/>
          </p:nvPr>
        </p:nvSpPr>
        <p:spPr/>
        <p:txBody>
          <a:bodyPr/>
          <a:lstStyle/>
          <a:p>
            <a:pPr>
              <a:defRPr/>
            </a:pPr>
            <a:fld id="{1806A8FC-A7E8-4D9F-A996-2B4E8A765EB6}" type="slidenum">
              <a:rPr lang="en-US" smtClean="0"/>
              <a:pPr>
                <a:defRPr/>
              </a:pPr>
              <a:t>‹#›</a:t>
            </a:fld>
            <a:endParaRPr lang="en-US"/>
          </a:p>
        </p:txBody>
      </p:sp>
    </p:spTree>
    <p:extLst>
      <p:ext uri="{BB962C8B-B14F-4D97-AF65-F5344CB8AC3E}">
        <p14:creationId xmlns:p14="http://schemas.microsoft.com/office/powerpoint/2010/main" val="259226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Dr. Hemn A.Smail</a:t>
            </a:r>
          </a:p>
        </p:txBody>
      </p:sp>
      <p:sp>
        <p:nvSpPr>
          <p:cNvPr id="7" name="Slide Number Placeholder 6"/>
          <p:cNvSpPr>
            <a:spLocks noGrp="1"/>
          </p:cNvSpPr>
          <p:nvPr>
            <p:ph type="sldNum" sz="quarter" idx="12"/>
          </p:nvPr>
        </p:nvSpPr>
        <p:spPr/>
        <p:txBody>
          <a:bodyPr/>
          <a:lstStyle/>
          <a:p>
            <a:pPr>
              <a:defRPr/>
            </a:pPr>
            <a:fld id="{4A5D1B8A-47D7-4C74-84B6-19CA2444DBAA}" type="slidenum">
              <a:rPr lang="en-US" smtClean="0"/>
              <a:pPr>
                <a:defRPr/>
              </a:pPr>
              <a:t>‹#›</a:t>
            </a:fld>
            <a:endParaRPr lang="en-US"/>
          </a:p>
        </p:txBody>
      </p:sp>
    </p:spTree>
    <p:extLst>
      <p:ext uri="{BB962C8B-B14F-4D97-AF65-F5344CB8AC3E}">
        <p14:creationId xmlns:p14="http://schemas.microsoft.com/office/powerpoint/2010/main" val="312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Dr. Hemn A.Smail</a:t>
            </a:r>
          </a:p>
        </p:txBody>
      </p:sp>
      <p:sp>
        <p:nvSpPr>
          <p:cNvPr id="7" name="Slide Number Placeholder 6"/>
          <p:cNvSpPr>
            <a:spLocks noGrp="1"/>
          </p:cNvSpPr>
          <p:nvPr>
            <p:ph type="sldNum" sz="quarter" idx="12"/>
          </p:nvPr>
        </p:nvSpPr>
        <p:spPr/>
        <p:txBody>
          <a:bodyPr/>
          <a:lstStyle/>
          <a:p>
            <a:pPr>
              <a:defRPr/>
            </a:pPr>
            <a:fld id="{416938BD-8F80-4AC8-AEE1-444DB765D8E4}" type="slidenum">
              <a:rPr lang="en-US" smtClean="0"/>
              <a:pPr>
                <a:defRPr/>
              </a:pPr>
              <a:t>‹#›</a:t>
            </a:fld>
            <a:endParaRPr lang="en-US"/>
          </a:p>
        </p:txBody>
      </p:sp>
    </p:spTree>
    <p:extLst>
      <p:ext uri="{BB962C8B-B14F-4D97-AF65-F5344CB8AC3E}">
        <p14:creationId xmlns:p14="http://schemas.microsoft.com/office/powerpoint/2010/main" val="218582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Dr. Hemn A.Smail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8235D5F-1012-4949-B830-06EDB6642754}" type="slidenum">
              <a:rPr lang="en-US" smtClean="0"/>
              <a:pPr>
                <a:defRPr/>
              </a:pPr>
              <a:t>‹#›</a:t>
            </a:fld>
            <a:endParaRPr lang="en-US"/>
          </a:p>
        </p:txBody>
      </p:sp>
    </p:spTree>
    <p:extLst>
      <p:ext uri="{BB962C8B-B14F-4D97-AF65-F5344CB8AC3E}">
        <p14:creationId xmlns:p14="http://schemas.microsoft.com/office/powerpoint/2010/main" val="17471893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Liquid_crystal" TargetMode="External"/><Relationship Id="rId3" Type="http://schemas.openxmlformats.org/officeDocument/2006/relationships/hyperlink" Target="https://en.wikipedia.org/wiki/Matter" TargetMode="External"/><Relationship Id="rId7" Type="http://schemas.openxmlformats.org/officeDocument/2006/relationships/hyperlink" Target="https://en.wikipedia.org/wiki/Plasma_(physics)" TargetMode="External"/><Relationship Id="rId2" Type="http://schemas.openxmlformats.org/officeDocument/2006/relationships/hyperlink" Target="https://en.wikipedia.org/wiki/Physics" TargetMode="External"/><Relationship Id="rId1" Type="http://schemas.openxmlformats.org/officeDocument/2006/relationships/slideLayout" Target="../slideLayouts/slideLayout2.xml"/><Relationship Id="rId6" Type="http://schemas.openxmlformats.org/officeDocument/2006/relationships/hyperlink" Target="https://en.wikipedia.org/wiki/Gas" TargetMode="External"/><Relationship Id="rId5" Type="http://schemas.openxmlformats.org/officeDocument/2006/relationships/hyperlink" Target="https://en.wikipedia.org/wiki/Liquid" TargetMode="External"/><Relationship Id="rId4" Type="http://schemas.openxmlformats.org/officeDocument/2006/relationships/hyperlink" Target="https://en.wikipedia.org/wiki/Soli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9"/>
          <p:cNvSpPr>
            <a:spLocks noGrp="1" noChangeArrowheads="1"/>
          </p:cNvSpPr>
          <p:nvPr>
            <p:ph type="title" idx="4294967295"/>
          </p:nvPr>
        </p:nvSpPr>
        <p:spPr>
          <a:xfrm>
            <a:off x="0" y="215900"/>
            <a:ext cx="9144000" cy="1989138"/>
          </a:xfrm>
          <a:solidFill>
            <a:schemeClr val="accent1"/>
          </a:solidFill>
        </p:spPr>
        <p:txBody>
          <a:bodyPr lIns="0" tIns="0" rIns="0" bIns="0" rtlCol="0">
            <a:normAutofit/>
          </a:bodyPr>
          <a:lstStyle/>
          <a:p>
            <a:pPr algn="ctr" eaLnBrk="1" fontAlgn="auto" hangingPunct="1">
              <a:spcAft>
                <a:spcPts val="0"/>
              </a:spcAft>
              <a:defRPr/>
            </a:pPr>
            <a:r>
              <a:rPr lang="en-GB" sz="5400" b="1" dirty="0">
                <a:solidFill>
                  <a:srgbClr val="F1A5B0"/>
                </a:solidFill>
              </a:rPr>
              <a:t>PHYSICAL CHEMISTRY</a:t>
            </a:r>
            <a:br>
              <a:rPr lang="en-GB" b="1" dirty="0">
                <a:solidFill>
                  <a:srgbClr val="F1A5B0"/>
                </a:solidFill>
              </a:rPr>
            </a:br>
            <a:br>
              <a:rPr lang="en-GB" sz="2800" b="1" dirty="0">
                <a:solidFill>
                  <a:srgbClr val="F1A5B0"/>
                </a:solidFill>
              </a:rPr>
            </a:br>
            <a:r>
              <a:rPr lang="en-GB" sz="2800" b="1" dirty="0">
                <a:solidFill>
                  <a:srgbClr val="F1A5B0"/>
                </a:solidFill>
              </a:rPr>
              <a:t>(PROPERTIES OF MATTER AND PHYSICAL/CHEMICAL EQUILIBRIA)</a:t>
            </a:r>
          </a:p>
        </p:txBody>
      </p:sp>
      <p:sp>
        <p:nvSpPr>
          <p:cNvPr id="6147" name="Rectangle 17"/>
          <p:cNvSpPr>
            <a:spLocks noChangeArrowheads="1"/>
          </p:cNvSpPr>
          <p:nvPr/>
        </p:nvSpPr>
        <p:spPr bwMode="auto">
          <a:xfrm>
            <a:off x="334169" y="4488120"/>
            <a:ext cx="8475662" cy="2369880"/>
          </a:xfrm>
          <a:prstGeom prst="rect">
            <a:avLst/>
          </a:prstGeom>
          <a:noFill/>
          <a:ln w="9525">
            <a:noFill/>
            <a:miter lim="800000"/>
            <a:headEnd/>
            <a:tailEnd/>
          </a:ln>
        </p:spPr>
        <p:txBody>
          <a:bodyPr wrap="square">
            <a:spAutoFit/>
          </a:bodyPr>
          <a:lstStyle/>
          <a:p>
            <a:pPr algn="ctr" defTabSz="449263">
              <a:spcAft>
                <a:spcPts val="1200"/>
              </a:spcAft>
            </a:pPr>
            <a:r>
              <a:rPr lang="en-GB" sz="2000" dirty="0" err="1">
                <a:solidFill>
                  <a:schemeClr val="accent2"/>
                </a:solidFill>
                <a:effectLst>
                  <a:outerShdw blurRad="38100" dist="38100" dir="2700000" algn="tl">
                    <a:srgbClr val="000000">
                      <a:alpha val="43137"/>
                    </a:srgbClr>
                  </a:outerShdw>
                </a:effectLst>
                <a:latin typeface="+mj-lt"/>
                <a:ea typeface="Lucida Sans Unicode" pitchFamily="34" charset="0"/>
                <a:cs typeface="Shruti" pitchFamily="34" charset="0"/>
              </a:rPr>
              <a:t>Dr.</a:t>
            </a:r>
            <a:r>
              <a:rPr lang="en-GB" sz="2000" dirty="0">
                <a:solidFill>
                  <a:schemeClr val="accent2"/>
                </a:solidFill>
                <a:effectLst>
                  <a:outerShdw blurRad="38100" dist="38100" dir="2700000" algn="tl">
                    <a:srgbClr val="000000">
                      <a:alpha val="43137"/>
                    </a:srgbClr>
                  </a:outerShdw>
                </a:effectLst>
                <a:latin typeface="+mj-lt"/>
                <a:ea typeface="Lucida Sans Unicode" pitchFamily="34" charset="0"/>
                <a:cs typeface="Shruti" pitchFamily="34" charset="0"/>
              </a:rPr>
              <a:t> Ropak A. </a:t>
            </a:r>
            <a:r>
              <a:rPr lang="en-GB" sz="2000" dirty="0" err="1">
                <a:solidFill>
                  <a:schemeClr val="accent2"/>
                </a:solidFill>
                <a:effectLst>
                  <a:outerShdw blurRad="38100" dist="38100" dir="2700000" algn="tl">
                    <a:srgbClr val="000000">
                      <a:alpha val="43137"/>
                    </a:srgbClr>
                  </a:outerShdw>
                </a:effectLst>
                <a:latin typeface="+mj-lt"/>
                <a:ea typeface="Lucida Sans Unicode" pitchFamily="34" charset="0"/>
                <a:cs typeface="Shruti" pitchFamily="34" charset="0"/>
              </a:rPr>
              <a:t>Sheakh</a:t>
            </a:r>
            <a:r>
              <a:rPr lang="en-GB" sz="2000" dirty="0">
                <a:solidFill>
                  <a:schemeClr val="accent2"/>
                </a:solidFill>
                <a:effectLst>
                  <a:outerShdw blurRad="38100" dist="38100" dir="2700000" algn="tl">
                    <a:srgbClr val="000000">
                      <a:alpha val="43137"/>
                    </a:srgbClr>
                  </a:outerShdw>
                </a:effectLst>
                <a:latin typeface="+mj-lt"/>
                <a:ea typeface="Lucida Sans Unicode" pitchFamily="34" charset="0"/>
                <a:cs typeface="Shruti" pitchFamily="34" charset="0"/>
              </a:rPr>
              <a:t> Mohamad</a:t>
            </a:r>
          </a:p>
          <a:p>
            <a:pPr algn="ctr" defTabSz="449263">
              <a:spcAft>
                <a:spcPts val="1200"/>
              </a:spcAft>
            </a:pPr>
            <a:r>
              <a:rPr lang="en-GB" sz="2400" dirty="0">
                <a:solidFill>
                  <a:srgbClr val="C00000"/>
                </a:solidFill>
                <a:effectLst>
                  <a:outerShdw blurRad="38100" dist="38100" dir="2700000" algn="tl">
                    <a:srgbClr val="000000">
                      <a:alpha val="43137"/>
                    </a:srgbClr>
                  </a:outerShdw>
                </a:effectLst>
                <a:latin typeface="+mj-lt"/>
                <a:ea typeface="Lucida Sans Unicode" pitchFamily="34" charset="0"/>
                <a:cs typeface="Shruti" pitchFamily="34" charset="0"/>
              </a:rPr>
              <a:t>Chemistry Department/College of Science</a:t>
            </a:r>
          </a:p>
          <a:p>
            <a:pPr algn="ctr" defTabSz="449263">
              <a:spcAft>
                <a:spcPts val="1200"/>
              </a:spcAft>
            </a:pPr>
            <a:r>
              <a:rPr lang="en-GB" sz="2400" dirty="0" err="1">
                <a:solidFill>
                  <a:srgbClr val="C00000"/>
                </a:solidFill>
                <a:effectLst>
                  <a:outerShdw blurRad="38100" dist="38100" dir="2700000" algn="tl">
                    <a:srgbClr val="000000">
                      <a:alpha val="43137"/>
                    </a:srgbClr>
                  </a:outerShdw>
                </a:effectLst>
                <a:latin typeface="+mj-lt"/>
                <a:ea typeface="Lucida Sans Unicode" pitchFamily="34" charset="0"/>
                <a:cs typeface="Shruti" pitchFamily="34" charset="0"/>
              </a:rPr>
              <a:t>Salahaddin</a:t>
            </a:r>
            <a:r>
              <a:rPr lang="en-GB" sz="2400" dirty="0">
                <a:solidFill>
                  <a:srgbClr val="C00000"/>
                </a:solidFill>
                <a:effectLst>
                  <a:outerShdw blurRad="38100" dist="38100" dir="2700000" algn="tl">
                    <a:srgbClr val="000000">
                      <a:alpha val="43137"/>
                    </a:srgbClr>
                  </a:outerShdw>
                </a:effectLst>
                <a:latin typeface="+mj-lt"/>
                <a:ea typeface="Lucida Sans Unicode" pitchFamily="34" charset="0"/>
                <a:cs typeface="Shruti" pitchFamily="34" charset="0"/>
              </a:rPr>
              <a:t> University-Erbil </a:t>
            </a:r>
            <a:endParaRPr lang="en-GB" sz="2000" dirty="0">
              <a:solidFill>
                <a:schemeClr val="accent2"/>
              </a:solidFill>
              <a:effectLst>
                <a:outerShdw blurRad="38100" dist="38100" dir="2700000" algn="tl">
                  <a:srgbClr val="000000">
                    <a:alpha val="43137"/>
                  </a:srgbClr>
                </a:outerShdw>
              </a:effectLst>
              <a:latin typeface="+mj-lt"/>
              <a:ea typeface="Lucida Sans Unicode" pitchFamily="34" charset="0"/>
              <a:cs typeface="Shruti" pitchFamily="34" charset="0"/>
            </a:endParaRPr>
          </a:p>
          <a:p>
            <a:pPr algn="ctr" defTabSz="449263">
              <a:spcAft>
                <a:spcPts val="1200"/>
              </a:spcAft>
            </a:pPr>
            <a:r>
              <a:rPr lang="en-GB" sz="2000" dirty="0">
                <a:solidFill>
                  <a:schemeClr val="accent2"/>
                </a:solidFill>
                <a:effectLst>
                  <a:outerShdw blurRad="38100" dist="38100" dir="2700000" algn="tl">
                    <a:srgbClr val="000000">
                      <a:alpha val="43137"/>
                    </a:srgbClr>
                  </a:outerShdw>
                </a:effectLst>
                <a:latin typeface="+mj-lt"/>
                <a:ea typeface="Lucida Sans Unicode" pitchFamily="34" charset="0"/>
                <a:cs typeface="Shruti" pitchFamily="34" charset="0"/>
              </a:rPr>
              <a:t>2</a:t>
            </a:r>
            <a:r>
              <a:rPr lang="en-GB" sz="2000" baseline="30000" dirty="0">
                <a:solidFill>
                  <a:schemeClr val="accent2"/>
                </a:solidFill>
                <a:effectLst>
                  <a:outerShdw blurRad="38100" dist="38100" dir="2700000" algn="tl">
                    <a:srgbClr val="000000">
                      <a:alpha val="43137"/>
                    </a:srgbClr>
                  </a:outerShdw>
                </a:effectLst>
                <a:latin typeface="+mj-lt"/>
                <a:ea typeface="Lucida Sans Unicode" pitchFamily="34" charset="0"/>
                <a:cs typeface="Shruti" pitchFamily="34" charset="0"/>
              </a:rPr>
              <a:t>nd</a:t>
            </a:r>
            <a:r>
              <a:rPr lang="en-GB" sz="2000" dirty="0">
                <a:solidFill>
                  <a:schemeClr val="accent2"/>
                </a:solidFill>
                <a:effectLst>
                  <a:outerShdw blurRad="38100" dist="38100" dir="2700000" algn="tl">
                    <a:srgbClr val="000000">
                      <a:alpha val="43137"/>
                    </a:srgbClr>
                  </a:outerShdw>
                </a:effectLst>
                <a:latin typeface="+mj-lt"/>
                <a:ea typeface="Lucida Sans Unicode" pitchFamily="34" charset="0"/>
                <a:cs typeface="Shruti" pitchFamily="34" charset="0"/>
              </a:rPr>
              <a:t> year undergraduate course</a:t>
            </a:r>
          </a:p>
          <a:p>
            <a:pPr algn="ctr" defTabSz="449263">
              <a:spcAft>
                <a:spcPts val="1200"/>
              </a:spcAft>
            </a:pPr>
            <a:r>
              <a:rPr lang="en-GB" sz="2000" dirty="0">
                <a:solidFill>
                  <a:schemeClr val="accent2"/>
                </a:solidFill>
                <a:effectLst>
                  <a:outerShdw blurRad="38100" dist="38100" dir="2700000" algn="tl">
                    <a:srgbClr val="000000">
                      <a:alpha val="43137"/>
                    </a:srgbClr>
                  </a:outerShdw>
                </a:effectLst>
                <a:latin typeface="+mj-lt"/>
                <a:ea typeface="Lucida Sans Unicode" pitchFamily="34" charset="0"/>
                <a:cs typeface="Shruti" pitchFamily="34" charset="0"/>
              </a:rPr>
              <a:t>2022-2023</a:t>
            </a:r>
            <a:endParaRPr lang="en-GB" sz="2800" dirty="0">
              <a:solidFill>
                <a:schemeClr val="accent2"/>
              </a:solidFill>
              <a:effectLst>
                <a:outerShdw blurRad="38100" dist="38100" dir="2700000" algn="tl">
                  <a:srgbClr val="000000">
                    <a:alpha val="43137"/>
                  </a:srgbClr>
                </a:outerShdw>
              </a:effectLst>
              <a:latin typeface="+mj-lt"/>
              <a:ea typeface="Lucida Sans Unicode" pitchFamily="34" charset="0"/>
              <a:cs typeface="Shruti" pitchFamily="34" charset="0"/>
            </a:endParaRPr>
          </a:p>
        </p:txBody>
      </p:sp>
      <p:pic>
        <p:nvPicPr>
          <p:cNvPr id="2050" name="Picture 2" descr="8,014 BEST States Of Matter IMAGES, STOCK PHOTOS &amp;amp; VECTORS | Adobe Stock">
            <a:extLst>
              <a:ext uri="{FF2B5EF4-FFF2-40B4-BE49-F238E27FC236}">
                <a16:creationId xmlns:a16="http://schemas.microsoft.com/office/drawing/2014/main" id="{B5216AA7-8F22-4A7E-A1F7-0FA5D0ABCD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835" b="26374"/>
          <a:stretch/>
        </p:blipFill>
        <p:spPr bwMode="auto">
          <a:xfrm>
            <a:off x="2000250" y="2687895"/>
            <a:ext cx="5143500" cy="17573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5" descr="G:\Salahaddin-u-logo.png">
            <a:extLst>
              <a:ext uri="{FF2B5EF4-FFF2-40B4-BE49-F238E27FC236}">
                <a16:creationId xmlns:a16="http://schemas.microsoft.com/office/drawing/2014/main" id="{11D97B14-A86E-74A1-FB0B-57E2523B053B}"/>
              </a:ext>
            </a:extLst>
          </p:cNvPr>
          <p:cNvPicPr>
            <a:picLocks noChangeAspect="1" noChangeArrowheads="1"/>
          </p:cNvPicPr>
          <p:nvPr/>
        </p:nvPicPr>
        <p:blipFill>
          <a:blip r:embed="rId4" cstate="print"/>
          <a:srcRect/>
          <a:stretch>
            <a:fillRect/>
          </a:stretch>
        </p:blipFill>
        <p:spPr bwMode="auto">
          <a:xfrm>
            <a:off x="7696200" y="5284232"/>
            <a:ext cx="1282700" cy="135124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371600" y="381000"/>
            <a:ext cx="6629400" cy="711200"/>
          </a:xfrm>
        </p:spPr>
        <p:txBody>
          <a:bodyPr>
            <a:noAutofit/>
          </a:bodyPr>
          <a:lstStyle/>
          <a:p>
            <a:r>
              <a:rPr lang="en-US" sz="5400" dirty="0">
                <a:effectLst>
                  <a:outerShdw blurRad="139700" dist="76200" dir="5400000" algn="ctr" rotWithShape="0">
                    <a:srgbClr val="000000">
                      <a:alpha val="62000"/>
                    </a:srgbClr>
                  </a:outerShdw>
                </a:effectLst>
              </a:rPr>
              <a:t>STATES OF MATTER</a:t>
            </a:r>
          </a:p>
        </p:txBody>
      </p:sp>
      <p:sp>
        <p:nvSpPr>
          <p:cNvPr id="21507" name="Rectangle 3"/>
          <p:cNvSpPr>
            <a:spLocks noGrp="1" noChangeArrowheads="1"/>
          </p:cNvSpPr>
          <p:nvPr>
            <p:ph type="subTitle" idx="1"/>
          </p:nvPr>
        </p:nvSpPr>
        <p:spPr>
          <a:xfrm>
            <a:off x="228600" y="1020764"/>
            <a:ext cx="8610600" cy="5527674"/>
          </a:xfrm>
        </p:spPr>
        <p:txBody>
          <a:bodyPr/>
          <a:lstStyle/>
          <a:p>
            <a:pPr algn="ctr" eaLnBrk="1" hangingPunct="1">
              <a:lnSpc>
                <a:spcPct val="150000"/>
              </a:lnSpc>
              <a:buClr>
                <a:srgbClr val="FF0000"/>
              </a:buClr>
              <a:buSzPct val="50000"/>
            </a:pPr>
            <a:r>
              <a:rPr lang="en-US" sz="4400" b="1" u="sng" dirty="0">
                <a:solidFill>
                  <a:schemeClr val="accent1"/>
                </a:solidFill>
              </a:rPr>
              <a:t>Gases</a:t>
            </a:r>
          </a:p>
          <a:p>
            <a:pPr marL="457200" indent="-457200" algn="l" eaLnBrk="1" hangingPunct="1">
              <a:lnSpc>
                <a:spcPct val="150000"/>
              </a:lnSpc>
              <a:buClr>
                <a:srgbClr val="FF0000"/>
              </a:buClr>
              <a:buSzPct val="100000"/>
              <a:buFont typeface="Wingdings" panose="05000000000000000000" pitchFamily="2" charset="2"/>
              <a:buChar char="Ø"/>
            </a:pPr>
            <a:r>
              <a:rPr lang="en-US" sz="2800" dirty="0"/>
              <a:t> Particles of gases are very far apart and move freely. </a:t>
            </a:r>
          </a:p>
          <a:p>
            <a:pPr marL="457200" indent="-457200" algn="l" eaLnBrk="1" hangingPunct="1">
              <a:lnSpc>
                <a:spcPct val="200000"/>
              </a:lnSpc>
              <a:buClr>
                <a:srgbClr val="FF0000"/>
              </a:buClr>
              <a:buSzPct val="100000"/>
              <a:buFont typeface="Wingdings" panose="05000000000000000000" pitchFamily="2" charset="2"/>
              <a:buChar char="Ø"/>
            </a:pPr>
            <a:r>
              <a:rPr lang="en-US" sz="2800" dirty="0"/>
              <a:t>Gases have an </a:t>
            </a:r>
            <a:r>
              <a:rPr lang="en-US" sz="2800" u="sng" dirty="0"/>
              <a:t>indefinite shape </a:t>
            </a:r>
            <a:r>
              <a:rPr lang="en-US" sz="2800" dirty="0"/>
              <a:t>and an </a:t>
            </a:r>
            <a:r>
              <a:rPr lang="en-US" sz="2800" u="sng" dirty="0"/>
              <a:t>indefinite volume</a:t>
            </a:r>
            <a:r>
              <a:rPr lang="en-US" sz="2800" dirty="0"/>
              <a:t>. </a:t>
            </a:r>
          </a:p>
          <a:p>
            <a:pPr marL="457200" indent="-457200" algn="l" eaLnBrk="1" hangingPunct="1">
              <a:lnSpc>
                <a:spcPct val="200000"/>
              </a:lnSpc>
              <a:buClr>
                <a:srgbClr val="FF0000"/>
              </a:buClr>
              <a:buSzPct val="100000"/>
              <a:buFont typeface="Wingdings" panose="05000000000000000000" pitchFamily="2" charset="2"/>
              <a:buChar char="Ø"/>
            </a:pPr>
            <a:r>
              <a:rPr lang="en-US" sz="2800" dirty="0"/>
              <a:t> Particles move very </a:t>
            </a:r>
            <a:r>
              <a:rPr lang="en-US" sz="2800" u="sng" dirty="0"/>
              <a:t>fast</a:t>
            </a:r>
            <a:r>
              <a:rPr lang="en-US" dirty="0"/>
              <a:t>.</a:t>
            </a:r>
          </a:p>
        </p:txBody>
      </p:sp>
      <p:sp>
        <p:nvSpPr>
          <p:cNvPr id="11270"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2000" fill="hold"/>
                                        <p:tgtEl>
                                          <p:spTgt spid="2150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21507">
                                            <p:txEl>
                                              <p:pRg st="0" end="0"/>
                                            </p:txEl>
                                          </p:spTgt>
                                        </p:tgtEl>
                                        <p:attrNameLst>
                                          <p:attrName>style.visibility</p:attrName>
                                        </p:attrNameLst>
                                      </p:cBhvr>
                                      <p:to>
                                        <p:strVal val="visible"/>
                                      </p:to>
                                    </p:set>
                                    <p:anim calcmode="lin" valueType="num">
                                      <p:cBhvr>
                                        <p:cTn id="11" dur="500" fill="hold"/>
                                        <p:tgtEl>
                                          <p:spTgt spid="2150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1507">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2150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150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150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21507">
                                            <p:txEl>
                                              <p:pRg st="1" end="1"/>
                                            </p:txEl>
                                          </p:spTgt>
                                        </p:tgtEl>
                                        <p:attrNameLst>
                                          <p:attrName>style.visibility</p:attrName>
                                        </p:attrNameLst>
                                      </p:cBhvr>
                                      <p:to>
                                        <p:strVal val="visible"/>
                                      </p:to>
                                    </p:set>
                                    <p:anim calcmode="lin" valueType="num">
                                      <p:cBhvr>
                                        <p:cTn id="20" dur="500" fill="hold"/>
                                        <p:tgtEl>
                                          <p:spTgt spid="2150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1507">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2150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150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150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21507">
                                            <p:txEl>
                                              <p:pRg st="2" end="2"/>
                                            </p:txEl>
                                          </p:spTgt>
                                        </p:tgtEl>
                                        <p:attrNameLst>
                                          <p:attrName>style.visibility</p:attrName>
                                        </p:attrNameLst>
                                      </p:cBhvr>
                                      <p:to>
                                        <p:strVal val="visible"/>
                                      </p:to>
                                    </p:set>
                                    <p:anim calcmode="lin" valueType="num">
                                      <p:cBhvr>
                                        <p:cTn id="29" dur="500" fill="hold"/>
                                        <p:tgtEl>
                                          <p:spTgt spid="2150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1507">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2150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150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1507">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21507">
                                            <p:txEl>
                                              <p:pRg st="3" end="3"/>
                                            </p:txEl>
                                          </p:spTgt>
                                        </p:tgtEl>
                                        <p:attrNameLst>
                                          <p:attrName>style.visibility</p:attrName>
                                        </p:attrNameLst>
                                      </p:cBhvr>
                                      <p:to>
                                        <p:strVal val="visible"/>
                                      </p:to>
                                    </p:set>
                                    <p:anim calcmode="lin" valueType="num">
                                      <p:cBhvr>
                                        <p:cTn id="38" dur="500" fill="hold"/>
                                        <p:tgtEl>
                                          <p:spTgt spid="2150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1507">
                                            <p:txEl>
                                              <p:pRg st="3" end="3"/>
                                            </p:txEl>
                                          </p:spTgt>
                                        </p:tgtEl>
                                        <p:attrNameLst>
                                          <p:attrName>ppt_y</p:attrName>
                                        </p:attrNameLst>
                                      </p:cBhvr>
                                      <p:tavLst>
                                        <p:tav tm="0">
                                          <p:val>
                                            <p:strVal val="#ppt_y"/>
                                          </p:val>
                                        </p:tav>
                                        <p:tav tm="100000">
                                          <p:val>
                                            <p:strVal val="#ppt_y"/>
                                          </p:val>
                                        </p:tav>
                                      </p:tavLst>
                                    </p:anim>
                                    <p:anim calcmode="lin" valueType="num">
                                      <p:cBhvr>
                                        <p:cTn id="40" dur="500" fill="hold"/>
                                        <p:tgtEl>
                                          <p:spTgt spid="2150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150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subTitle" idx="1"/>
          </p:nvPr>
        </p:nvSpPr>
        <p:spPr>
          <a:xfrm>
            <a:off x="457200" y="838200"/>
            <a:ext cx="8229600" cy="4038600"/>
          </a:xfrm>
        </p:spPr>
        <p:txBody>
          <a:bodyPr/>
          <a:lstStyle/>
          <a:p>
            <a:pPr>
              <a:lnSpc>
                <a:spcPct val="150000"/>
              </a:lnSpc>
              <a:buClr>
                <a:srgbClr val="FF0000"/>
              </a:buClr>
              <a:buSzPct val="50000"/>
            </a:pPr>
            <a:r>
              <a:rPr lang="en-US" sz="4400" b="1" u="sng" dirty="0">
                <a:solidFill>
                  <a:schemeClr val="accent1"/>
                </a:solidFill>
              </a:rPr>
              <a:t>Gases</a:t>
            </a:r>
          </a:p>
          <a:p>
            <a:pPr algn="ctr" eaLnBrk="1" hangingPunct="1"/>
            <a:endParaRPr lang="en-US" dirty="0"/>
          </a:p>
          <a:p>
            <a:pPr algn="ctr" eaLnBrk="1" hangingPunct="1"/>
            <a:r>
              <a:rPr lang="en-US" sz="3600" dirty="0">
                <a:solidFill>
                  <a:srgbClr val="000000"/>
                </a:solidFill>
              </a:rPr>
              <a:t>Example                            </a:t>
            </a:r>
            <a:r>
              <a:rPr lang="en-US" sz="3600" dirty="0"/>
              <a:t>Particle Movement</a:t>
            </a:r>
          </a:p>
        </p:txBody>
      </p:sp>
      <p:sp>
        <p:nvSpPr>
          <p:cNvPr id="12293"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pic>
        <p:nvPicPr>
          <p:cNvPr id="2" name="Picture 1">
            <a:extLst>
              <a:ext uri="{FF2B5EF4-FFF2-40B4-BE49-F238E27FC236}">
                <a16:creationId xmlns:a16="http://schemas.microsoft.com/office/drawing/2014/main" id="{DC16A72A-27F1-4334-819E-22AA23E88CA5}"/>
              </a:ext>
            </a:extLst>
          </p:cNvPr>
          <p:cNvPicPr>
            <a:picLocks noChangeAspect="1"/>
          </p:cNvPicPr>
          <p:nvPr/>
        </p:nvPicPr>
        <p:blipFill>
          <a:blip r:embed="rId3"/>
          <a:stretch>
            <a:fillRect/>
          </a:stretch>
        </p:blipFill>
        <p:spPr>
          <a:xfrm>
            <a:off x="281315" y="3312232"/>
            <a:ext cx="2438400" cy="2602418"/>
          </a:xfrm>
          <a:prstGeom prst="rect">
            <a:avLst/>
          </a:prstGeom>
        </p:spPr>
      </p:pic>
      <p:pic>
        <p:nvPicPr>
          <p:cNvPr id="3" name="Picture 2">
            <a:extLst>
              <a:ext uri="{FF2B5EF4-FFF2-40B4-BE49-F238E27FC236}">
                <a16:creationId xmlns:a16="http://schemas.microsoft.com/office/drawing/2014/main" id="{F923115A-3FE3-4E1B-9C30-B5F6D307A7B0}"/>
              </a:ext>
            </a:extLst>
          </p:cNvPr>
          <p:cNvPicPr>
            <a:picLocks noChangeAspect="1"/>
          </p:cNvPicPr>
          <p:nvPr/>
        </p:nvPicPr>
        <p:blipFill rotWithShape="1">
          <a:blip r:embed="rId4"/>
          <a:srcRect l="4461"/>
          <a:stretch/>
        </p:blipFill>
        <p:spPr>
          <a:xfrm>
            <a:off x="3441984" y="3446296"/>
            <a:ext cx="2563973" cy="2302042"/>
          </a:xfrm>
          <a:prstGeom prst="rect">
            <a:avLst/>
          </a:prstGeom>
        </p:spPr>
      </p:pic>
      <p:sp>
        <p:nvSpPr>
          <p:cNvPr id="13" name="Rectangle 2">
            <a:extLst>
              <a:ext uri="{FF2B5EF4-FFF2-40B4-BE49-F238E27FC236}">
                <a16:creationId xmlns:a16="http://schemas.microsoft.com/office/drawing/2014/main" id="{9552AFF7-1E6D-455D-856C-3D76C3680AC8}"/>
              </a:ext>
            </a:extLst>
          </p:cNvPr>
          <p:cNvSpPr txBox="1">
            <a:spLocks noChangeArrowheads="1"/>
          </p:cNvSpPr>
          <p:nvPr/>
        </p:nvSpPr>
        <p:spPr>
          <a:xfrm>
            <a:off x="1371600" y="381000"/>
            <a:ext cx="6629400"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a:effectLst>
                  <a:outerShdw blurRad="139700" dist="76200" dir="5400000" algn="ctr" rotWithShape="0">
                    <a:srgbClr val="000000">
                      <a:alpha val="62000"/>
                    </a:srgbClr>
                  </a:outerShdw>
                </a:effectLst>
              </a:rPr>
              <a:t>STATES OF MATTER</a:t>
            </a:r>
            <a:endParaRPr lang="en-US" sz="5400" dirty="0">
              <a:effectLst>
                <a:outerShdw blurRad="139700" dist="76200" dir="5400000" algn="ctr" rotWithShape="0">
                  <a:srgbClr val="000000">
                    <a:alpha val="62000"/>
                  </a:srgbClr>
                </a:outerShdw>
              </a:effectLst>
            </a:endParaRPr>
          </a:p>
        </p:txBody>
      </p:sp>
      <p:pic>
        <p:nvPicPr>
          <p:cNvPr id="4" name="Picture 9" descr="gas">
            <a:extLst>
              <a:ext uri="{FF2B5EF4-FFF2-40B4-BE49-F238E27FC236}">
                <a16:creationId xmlns:a16="http://schemas.microsoft.com/office/drawing/2014/main" id="{85E26524-E3F8-F778-2D44-CBACED9A2F5E}"/>
              </a:ext>
            </a:extLst>
          </p:cNvPr>
          <p:cNvPicPr>
            <a:picLocks noChangeAspect="1" noChangeArrowheads="1" noCrop="1"/>
          </p:cNvPicPr>
          <p:nvPr/>
        </p:nvPicPr>
        <p:blipFill>
          <a:blip r:embed="rId5" cstate="print"/>
          <a:srcRect/>
          <a:stretch>
            <a:fillRect/>
          </a:stretch>
        </p:blipFill>
        <p:spPr bwMode="auto">
          <a:xfrm>
            <a:off x="6234557" y="3276600"/>
            <a:ext cx="2638050" cy="2638050"/>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500" fill="hold"/>
                                        <p:tgtEl>
                                          <p:spTgt spid="256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560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5603">
                                            <p:txEl>
                                              <p:pRg st="2" end="2"/>
                                            </p:txEl>
                                          </p:spTgt>
                                        </p:tgtEl>
                                        <p:attrNameLst>
                                          <p:attrName>style.visibility</p:attrName>
                                        </p:attrNameLst>
                                      </p:cBhvr>
                                      <p:to>
                                        <p:strVal val="visible"/>
                                      </p:to>
                                    </p:set>
                                    <p:anim calcmode="lin" valueType="num">
                                      <p:cBhvr>
                                        <p:cTn id="16" dur="500" fill="hold"/>
                                        <p:tgtEl>
                                          <p:spTgt spid="2560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60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2560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60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5603">
                                            <p:txEl>
                                              <p:pRg st="2" end="2"/>
                                            </p:txEl>
                                          </p:spTgt>
                                        </p:tgtEl>
                                      </p:cBhvr>
                                    </p:animEffect>
                                  </p:childTnLst>
                                </p:cTn>
                              </p:par>
                              <p:par>
                                <p:cTn id="21"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22" dur="2000" fill="hold"/>
                                        <p:tgtEl>
                                          <p:spTgt spid="1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0-#ppt_w/2"/>
                                          </p:val>
                                        </p:tav>
                                        <p:tav tm="100000">
                                          <p:val>
                                            <p:strVal val="#ppt_x"/>
                                          </p:val>
                                        </p:tav>
                                      </p:tavLst>
                                    </p:anim>
                                    <p:anim calcmode="lin" valueType="num">
                                      <p:cBhvr additive="base">
                                        <p:cTn id="2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457200" y="1447800"/>
            <a:ext cx="8229600" cy="4572000"/>
          </a:xfrm>
        </p:spPr>
        <p:txBody>
          <a:bodyPr>
            <a:normAutofit lnSpcReduction="10000"/>
          </a:bodyPr>
          <a:lstStyle/>
          <a:p>
            <a:pPr algn="ctr" eaLnBrk="1" hangingPunct="1">
              <a:lnSpc>
                <a:spcPct val="80000"/>
              </a:lnSpc>
              <a:buClr>
                <a:srgbClr val="FF0000"/>
              </a:buClr>
            </a:pPr>
            <a:r>
              <a:rPr lang="en-US" sz="4000" b="1" u="sng" dirty="0">
                <a:solidFill>
                  <a:srgbClr val="C00000"/>
                </a:solidFill>
              </a:rPr>
              <a:t>Plasma</a:t>
            </a:r>
          </a:p>
          <a:p>
            <a:pPr algn="ctr" eaLnBrk="1" hangingPunct="1">
              <a:lnSpc>
                <a:spcPct val="80000"/>
              </a:lnSpc>
              <a:buClr>
                <a:srgbClr val="FF0000"/>
              </a:buClr>
              <a:buFont typeface="Wingdings" pitchFamily="2" charset="2"/>
              <a:buChar char="Ø"/>
            </a:pPr>
            <a:endParaRPr lang="en-US" sz="2800" i="1" u="sng" dirty="0">
              <a:solidFill>
                <a:schemeClr val="tx2"/>
              </a:solidFill>
            </a:endParaRPr>
          </a:p>
          <a:p>
            <a:pPr algn="l" eaLnBrk="1" hangingPunct="1">
              <a:lnSpc>
                <a:spcPct val="80000"/>
              </a:lnSpc>
              <a:buClr>
                <a:srgbClr val="FF0000"/>
              </a:buClr>
              <a:buFont typeface="Wingdings" pitchFamily="2" charset="2"/>
              <a:buChar char="Ø"/>
            </a:pPr>
            <a:r>
              <a:rPr lang="en-US" sz="2800" dirty="0"/>
              <a:t> A plasma is an ionized gas.</a:t>
            </a:r>
          </a:p>
          <a:p>
            <a:pPr eaLnBrk="1" hangingPunct="1">
              <a:lnSpc>
                <a:spcPct val="80000"/>
              </a:lnSpc>
              <a:buClr>
                <a:srgbClr val="FF0000"/>
              </a:buClr>
              <a:buFont typeface="Wingdings" pitchFamily="2" charset="2"/>
              <a:buChar char="Ø"/>
            </a:pPr>
            <a:endParaRPr lang="en-US" sz="1800" dirty="0"/>
          </a:p>
          <a:p>
            <a:pPr algn="l" eaLnBrk="1" hangingPunct="1">
              <a:lnSpc>
                <a:spcPct val="80000"/>
              </a:lnSpc>
              <a:buClr>
                <a:srgbClr val="FF0000"/>
              </a:buClr>
              <a:buFont typeface="Wingdings" pitchFamily="2" charset="2"/>
              <a:buChar char="Ø"/>
            </a:pPr>
            <a:r>
              <a:rPr lang="en-US" sz="2800" dirty="0"/>
              <a:t> A plasma is a very good conductor of electricity and is affected by magnetic fields.</a:t>
            </a:r>
          </a:p>
          <a:p>
            <a:pPr eaLnBrk="1" hangingPunct="1">
              <a:lnSpc>
                <a:spcPct val="80000"/>
              </a:lnSpc>
              <a:buClr>
                <a:srgbClr val="FF0000"/>
              </a:buClr>
            </a:pPr>
            <a:r>
              <a:rPr lang="en-US" sz="2800" dirty="0"/>
              <a:t> </a:t>
            </a:r>
          </a:p>
          <a:p>
            <a:pPr algn="l" eaLnBrk="1" hangingPunct="1">
              <a:lnSpc>
                <a:spcPct val="80000"/>
              </a:lnSpc>
              <a:buClr>
                <a:srgbClr val="FF0000"/>
              </a:buClr>
              <a:buFont typeface="Wingdings" pitchFamily="2" charset="2"/>
              <a:buChar char="Ø"/>
            </a:pPr>
            <a:r>
              <a:rPr lang="en-US" sz="2800" dirty="0"/>
              <a:t> Plasma, like gases have an </a:t>
            </a:r>
            <a:r>
              <a:rPr lang="en-US" sz="2800" b="1" u="sng" dirty="0"/>
              <a:t>indefinite shape </a:t>
            </a:r>
            <a:r>
              <a:rPr lang="en-US" sz="2800" dirty="0"/>
              <a:t>and an </a:t>
            </a:r>
            <a:r>
              <a:rPr lang="en-US" sz="2800" b="1" u="sng" dirty="0"/>
              <a:t>indefinite volume</a:t>
            </a:r>
            <a:r>
              <a:rPr lang="en-US" sz="2800" dirty="0"/>
              <a:t>. </a:t>
            </a:r>
          </a:p>
          <a:p>
            <a:pPr eaLnBrk="1" hangingPunct="1">
              <a:lnSpc>
                <a:spcPct val="80000"/>
              </a:lnSpc>
              <a:buClr>
                <a:srgbClr val="FF0000"/>
              </a:buClr>
              <a:buFont typeface="Wingdings" pitchFamily="2" charset="2"/>
              <a:buChar char="Ø"/>
            </a:pPr>
            <a:endParaRPr lang="en-US" sz="2800" dirty="0"/>
          </a:p>
          <a:p>
            <a:pPr algn="l" eaLnBrk="1" hangingPunct="1">
              <a:lnSpc>
                <a:spcPct val="80000"/>
              </a:lnSpc>
              <a:buClr>
                <a:srgbClr val="FF0000"/>
              </a:buClr>
              <a:buFont typeface="Wingdings" pitchFamily="2" charset="2"/>
              <a:buChar char="Ø"/>
            </a:pPr>
            <a:r>
              <a:rPr lang="en-US" sz="2800" dirty="0"/>
              <a:t> Give off energy.</a:t>
            </a:r>
          </a:p>
        </p:txBody>
      </p:sp>
      <p:sp>
        <p:nvSpPr>
          <p:cNvPr id="13318"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sp>
        <p:nvSpPr>
          <p:cNvPr id="7" name="Rectangle 2">
            <a:extLst>
              <a:ext uri="{FF2B5EF4-FFF2-40B4-BE49-F238E27FC236}">
                <a16:creationId xmlns:a16="http://schemas.microsoft.com/office/drawing/2014/main" id="{88E9AFE3-9F57-4EA2-99F7-068F1181CB67}"/>
              </a:ext>
            </a:extLst>
          </p:cNvPr>
          <p:cNvSpPr txBox="1">
            <a:spLocks noChangeArrowheads="1"/>
          </p:cNvSpPr>
          <p:nvPr/>
        </p:nvSpPr>
        <p:spPr>
          <a:xfrm>
            <a:off x="1371600" y="381000"/>
            <a:ext cx="6629400"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a:effectLst>
                  <a:outerShdw blurRad="139700" dist="76200" dir="5400000" algn="ctr" rotWithShape="0">
                    <a:srgbClr val="000000">
                      <a:alpha val="62000"/>
                    </a:srgbClr>
                  </a:outerShdw>
                </a:effectLst>
              </a:rPr>
              <a:t>STATES OF MATTER</a:t>
            </a:r>
            <a:endParaRPr lang="en-US" sz="5400" dirty="0">
              <a:effectLst>
                <a:outerShdw blurRad="139700" dist="76200" dir="5400000" algn="ctr" rotWithShape="0">
                  <a:srgbClr val="000000">
                    <a:alpha val="62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dissolve">
                                      <p:cBhvr>
                                        <p:cTn id="12" dur="5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dissolve">
                                      <p:cBhvr>
                                        <p:cTn id="17" dur="500"/>
                                        <p:tgtEl>
                                          <p:spTgt spid="2662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6627">
                                            <p:txEl>
                                              <p:pRg st="6" end="6"/>
                                            </p:txEl>
                                          </p:spTgt>
                                        </p:tgtEl>
                                        <p:attrNameLst>
                                          <p:attrName>style.visibility</p:attrName>
                                        </p:attrNameLst>
                                      </p:cBhvr>
                                      <p:to>
                                        <p:strVal val="visible"/>
                                      </p:to>
                                    </p:set>
                                    <p:animEffect transition="in" filter="dissolve">
                                      <p:cBhvr>
                                        <p:cTn id="22" dur="500"/>
                                        <p:tgtEl>
                                          <p:spTgt spid="2662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6627">
                                            <p:txEl>
                                              <p:pRg st="8" end="8"/>
                                            </p:txEl>
                                          </p:spTgt>
                                        </p:tgtEl>
                                        <p:attrNameLst>
                                          <p:attrName>style.visibility</p:attrName>
                                        </p:attrNameLst>
                                      </p:cBhvr>
                                      <p:to>
                                        <p:strVal val="visible"/>
                                      </p:to>
                                    </p:set>
                                    <p:animEffect transition="in" filter="dissolve">
                                      <p:cBhvr>
                                        <p:cTn id="27" dur="500"/>
                                        <p:tgtEl>
                                          <p:spTgt spid="26627">
                                            <p:txEl>
                                              <p:pRg st="8" end="8"/>
                                            </p:txEl>
                                          </p:spTgt>
                                        </p:tgtEl>
                                      </p:cBhvr>
                                    </p:animEffect>
                                  </p:childTnLst>
                                </p:cTn>
                              </p:par>
                              <p:par>
                                <p:cTn id="28"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29"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subTitle" idx="1"/>
          </p:nvPr>
        </p:nvSpPr>
        <p:spPr>
          <a:xfrm>
            <a:off x="495300" y="981075"/>
            <a:ext cx="8153400" cy="5562600"/>
          </a:xfrm>
        </p:spPr>
        <p:txBody>
          <a:bodyPr/>
          <a:lstStyle/>
          <a:p>
            <a:pPr algn="ctr" eaLnBrk="1" hangingPunct="1"/>
            <a:r>
              <a:rPr lang="en-US" sz="3600" dirty="0">
                <a:solidFill>
                  <a:srgbClr val="C00000"/>
                </a:solidFill>
              </a:rPr>
              <a:t> </a:t>
            </a:r>
            <a:r>
              <a:rPr lang="en-US" sz="4000" b="1" u="sng" dirty="0">
                <a:solidFill>
                  <a:srgbClr val="C00000"/>
                </a:solidFill>
              </a:rPr>
              <a:t>Plasma</a:t>
            </a:r>
          </a:p>
          <a:p>
            <a:pPr algn="ctr" eaLnBrk="1" hangingPunct="1"/>
            <a:r>
              <a:rPr lang="en-US" sz="3600" dirty="0"/>
              <a:t>Particles</a:t>
            </a:r>
          </a:p>
          <a:p>
            <a:pPr algn="ctr" eaLnBrk="1" hangingPunct="1">
              <a:lnSpc>
                <a:spcPct val="150000"/>
              </a:lnSpc>
            </a:pPr>
            <a:r>
              <a:rPr lang="en-US" sz="2400" dirty="0"/>
              <a:t>The negatively charged electrons (yellow) are freely streaming through the positively charged ions (blue</a:t>
            </a:r>
            <a:r>
              <a:rPr lang="en-US" sz="1600" dirty="0"/>
              <a:t>).</a:t>
            </a:r>
            <a:endParaRPr lang="en-US" sz="7200" dirty="0"/>
          </a:p>
        </p:txBody>
      </p:sp>
      <p:sp>
        <p:nvSpPr>
          <p:cNvPr id="14342"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pic>
        <p:nvPicPr>
          <p:cNvPr id="27654" name="Picture 6" descr="Plasma"/>
          <p:cNvPicPr>
            <a:picLocks noChangeAspect="1" noChangeArrowheads="1"/>
          </p:cNvPicPr>
          <p:nvPr/>
        </p:nvPicPr>
        <p:blipFill>
          <a:blip r:embed="rId3" cstate="print"/>
          <a:srcRect/>
          <a:stretch>
            <a:fillRect/>
          </a:stretch>
        </p:blipFill>
        <p:spPr bwMode="auto">
          <a:xfrm>
            <a:off x="2781300" y="3657600"/>
            <a:ext cx="3581400" cy="2667000"/>
          </a:xfrm>
          <a:prstGeom prst="rect">
            <a:avLst/>
          </a:prstGeom>
          <a:noFill/>
          <a:ln w="9525">
            <a:noFill/>
            <a:miter lim="800000"/>
            <a:headEnd/>
            <a:tailEnd/>
          </a:ln>
        </p:spPr>
      </p:pic>
      <p:sp>
        <p:nvSpPr>
          <p:cNvPr id="8" name="Rectangle 2">
            <a:extLst>
              <a:ext uri="{FF2B5EF4-FFF2-40B4-BE49-F238E27FC236}">
                <a16:creationId xmlns:a16="http://schemas.microsoft.com/office/drawing/2014/main" id="{5A28591D-2219-4239-9FD1-5A415E4FD6A2}"/>
              </a:ext>
            </a:extLst>
          </p:cNvPr>
          <p:cNvSpPr txBox="1">
            <a:spLocks noChangeArrowheads="1"/>
          </p:cNvSpPr>
          <p:nvPr/>
        </p:nvSpPr>
        <p:spPr>
          <a:xfrm>
            <a:off x="1371600" y="381000"/>
            <a:ext cx="6629400"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a:effectLst>
                  <a:outerShdw blurRad="139700" dist="76200" dir="5400000" algn="ctr" rotWithShape="0">
                    <a:srgbClr val="000000">
                      <a:alpha val="62000"/>
                    </a:srgbClr>
                  </a:outerShdw>
                </a:effectLst>
              </a:rPr>
              <a:t>STATES OF MATTER</a:t>
            </a:r>
            <a:endParaRPr lang="en-US" sz="5400" dirty="0">
              <a:effectLst>
                <a:outerShdw blurRad="139700" dist="76200" dir="5400000" algn="ctr" rotWithShape="0">
                  <a:srgbClr val="000000">
                    <a:alpha val="62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dissolve">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anim calcmode="lin" valueType="num">
                                      <p:cBhvr additive="base">
                                        <p:cTn id="17" dur="500" fill="hold"/>
                                        <p:tgtEl>
                                          <p:spTgt spid="27654"/>
                                        </p:tgtEl>
                                        <p:attrNameLst>
                                          <p:attrName>ppt_x</p:attrName>
                                        </p:attrNameLst>
                                      </p:cBhvr>
                                      <p:tavLst>
                                        <p:tav tm="0">
                                          <p:val>
                                            <p:strVal val="#ppt_x"/>
                                          </p:val>
                                        </p:tav>
                                        <p:tav tm="100000">
                                          <p:val>
                                            <p:strVal val="#ppt_x"/>
                                          </p:val>
                                        </p:tav>
                                      </p:tavLst>
                                    </p:anim>
                                    <p:anim calcmode="lin" valueType="num">
                                      <p:cBhvr additive="base">
                                        <p:cTn id="1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animEffect transition="in" filter="dissolve">
                                      <p:cBhvr>
                                        <p:cTn id="23" dur="500"/>
                                        <p:tgtEl>
                                          <p:spTgt spid="27651">
                                            <p:txEl>
                                              <p:pRg st="2" end="2"/>
                                            </p:txEl>
                                          </p:spTgt>
                                        </p:tgtEl>
                                      </p:cBhvr>
                                    </p:animEffect>
                                  </p:childTnLst>
                                </p:cTn>
                              </p:par>
                              <p:par>
                                <p:cTn id="24"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25"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1371600" y="152400"/>
            <a:ext cx="6400800" cy="782637"/>
          </a:xfrm>
        </p:spPr>
        <p:txBody>
          <a:bodyPr>
            <a:normAutofit fontScale="90000"/>
          </a:bodyPr>
          <a:lstStyle/>
          <a:p>
            <a:pPr lvl="0" defTabSz="457200">
              <a:lnSpc>
                <a:spcPct val="100000"/>
              </a:lnSpc>
              <a:spcBef>
                <a:spcPts val="0"/>
              </a:spcBef>
            </a:pPr>
            <a:br>
              <a:rPr lang="en-US" sz="5400" dirty="0">
                <a:solidFill>
                  <a:prstClr val="black"/>
                </a:solidFill>
                <a:effectLst>
                  <a:outerShdw blurRad="139700" dist="76200" dir="5400000" algn="ctr" rotWithShape="0">
                    <a:srgbClr val="000000">
                      <a:alpha val="62000"/>
                    </a:srgbClr>
                  </a:outerShdw>
                </a:effectLst>
                <a:ea typeface="+mn-ea"/>
                <a:cs typeface="+mn-cs"/>
              </a:rPr>
            </a:br>
            <a:br>
              <a:rPr lang="en-US" sz="5400" dirty="0">
                <a:solidFill>
                  <a:prstClr val="black"/>
                </a:solidFill>
                <a:effectLst>
                  <a:outerShdw blurRad="139700" dist="76200" dir="5400000" algn="ctr" rotWithShape="0">
                    <a:srgbClr val="000000">
                      <a:alpha val="62000"/>
                    </a:srgbClr>
                  </a:outerShdw>
                </a:effectLst>
                <a:ea typeface="+mn-ea"/>
                <a:cs typeface="+mn-cs"/>
              </a:rPr>
            </a:br>
            <a:br>
              <a:rPr lang="en-US" sz="5400" dirty="0">
                <a:solidFill>
                  <a:prstClr val="black"/>
                </a:solidFill>
                <a:effectLst>
                  <a:outerShdw blurRad="139700" dist="76200" dir="5400000" algn="ctr" rotWithShape="0">
                    <a:srgbClr val="000000">
                      <a:alpha val="62000"/>
                    </a:srgbClr>
                  </a:outerShdw>
                </a:effectLst>
                <a:ea typeface="+mn-ea"/>
                <a:cs typeface="+mn-cs"/>
              </a:rPr>
            </a:br>
            <a:br>
              <a:rPr lang="en-US" sz="5400" dirty="0">
                <a:solidFill>
                  <a:prstClr val="black"/>
                </a:solidFill>
                <a:effectLst>
                  <a:outerShdw blurRad="139700" dist="76200" dir="5400000" algn="ctr" rotWithShape="0">
                    <a:srgbClr val="000000">
                      <a:alpha val="62000"/>
                    </a:srgbClr>
                  </a:outerShdw>
                </a:effectLst>
                <a:ea typeface="+mn-ea"/>
                <a:cs typeface="+mn-cs"/>
              </a:rPr>
            </a:br>
            <a:br>
              <a:rPr lang="en-US" sz="5400" dirty="0">
                <a:solidFill>
                  <a:prstClr val="black"/>
                </a:solidFill>
                <a:effectLst>
                  <a:outerShdw blurRad="139700" dist="76200" dir="5400000" algn="ctr" rotWithShape="0">
                    <a:srgbClr val="000000">
                      <a:alpha val="62000"/>
                    </a:srgbClr>
                  </a:outerShdw>
                </a:effectLst>
                <a:ea typeface="+mn-ea"/>
                <a:cs typeface="+mn-cs"/>
              </a:rPr>
            </a:br>
            <a:br>
              <a:rPr lang="en-US" sz="5400" dirty="0">
                <a:solidFill>
                  <a:prstClr val="black"/>
                </a:solidFill>
                <a:effectLst>
                  <a:outerShdw blurRad="139700" dist="76200" dir="5400000" algn="ctr" rotWithShape="0">
                    <a:srgbClr val="000000">
                      <a:alpha val="62000"/>
                    </a:srgbClr>
                  </a:outerShdw>
                </a:effectLst>
                <a:ea typeface="+mn-ea"/>
                <a:cs typeface="+mn-cs"/>
              </a:rPr>
            </a:br>
            <a:r>
              <a:rPr lang="en-US" sz="5400" dirty="0">
                <a:solidFill>
                  <a:prstClr val="black"/>
                </a:solidFill>
                <a:effectLst>
                  <a:outerShdw blurRad="139700" dist="76200" dir="5400000" algn="ctr" rotWithShape="0">
                    <a:srgbClr val="000000">
                      <a:alpha val="62000"/>
                    </a:srgbClr>
                  </a:outerShdw>
                </a:effectLst>
              </a:rPr>
              <a:t>STATES OF MATTER</a:t>
            </a:r>
            <a:endParaRPr lang="en-US" dirty="0"/>
          </a:p>
        </p:txBody>
      </p:sp>
      <p:sp>
        <p:nvSpPr>
          <p:cNvPr id="37891" name="Rectangle 3"/>
          <p:cNvSpPr>
            <a:spLocks noGrp="1" noChangeArrowheads="1"/>
          </p:cNvSpPr>
          <p:nvPr>
            <p:ph type="subTitle" idx="1"/>
          </p:nvPr>
        </p:nvSpPr>
        <p:spPr>
          <a:xfrm>
            <a:off x="419100" y="1638300"/>
            <a:ext cx="8305800" cy="4648200"/>
          </a:xfrm>
        </p:spPr>
        <p:txBody>
          <a:bodyPr>
            <a:normAutofit/>
          </a:bodyPr>
          <a:lstStyle/>
          <a:p>
            <a:pPr eaLnBrk="1" hangingPunct="1">
              <a:lnSpc>
                <a:spcPct val="90000"/>
              </a:lnSpc>
              <a:spcBef>
                <a:spcPct val="0"/>
              </a:spcBef>
              <a:buClr>
                <a:srgbClr val="FF0000"/>
              </a:buClr>
              <a:buSzTx/>
            </a:pPr>
            <a:r>
              <a:rPr lang="en-US" sz="2800" b="1" u="sng" dirty="0">
                <a:solidFill>
                  <a:srgbClr val="C00000"/>
                </a:solidFill>
              </a:rPr>
              <a:t>Microscopic Explanation for Properties of Solids</a:t>
            </a:r>
          </a:p>
          <a:p>
            <a:pPr eaLnBrk="1" hangingPunct="1">
              <a:lnSpc>
                <a:spcPct val="90000"/>
              </a:lnSpc>
              <a:spcBef>
                <a:spcPct val="0"/>
              </a:spcBef>
              <a:buClr>
                <a:srgbClr val="FF0000"/>
              </a:buClr>
              <a:buSzTx/>
              <a:buFont typeface="Wingdings" pitchFamily="2" charset="2"/>
              <a:buChar char="Ø"/>
            </a:pPr>
            <a:endParaRPr lang="en-US" sz="2800" u="sng" dirty="0">
              <a:solidFill>
                <a:schemeClr val="tx2"/>
              </a:solidFill>
            </a:endParaRPr>
          </a:p>
          <a:p>
            <a:pPr algn="l" eaLnBrk="1" hangingPunct="1">
              <a:lnSpc>
                <a:spcPct val="90000"/>
              </a:lnSpc>
              <a:spcBef>
                <a:spcPct val="0"/>
              </a:spcBef>
              <a:buClr>
                <a:srgbClr val="FF0000"/>
              </a:buClr>
              <a:buSzTx/>
              <a:buFont typeface="Wingdings" pitchFamily="2" charset="2"/>
              <a:buChar char="Ø"/>
            </a:pPr>
            <a:r>
              <a:rPr lang="en-US" sz="2800" dirty="0"/>
              <a:t>Solids have a definite shape and a definite volume</a:t>
            </a:r>
            <a:br>
              <a:rPr lang="en-US" sz="2800" dirty="0"/>
            </a:br>
            <a:r>
              <a:rPr lang="en-US" sz="2800" dirty="0"/>
              <a:t>because the particles are locked into place </a:t>
            </a:r>
          </a:p>
          <a:p>
            <a:pPr eaLnBrk="1" hangingPunct="1">
              <a:lnSpc>
                <a:spcPct val="90000"/>
              </a:lnSpc>
              <a:spcBef>
                <a:spcPct val="0"/>
              </a:spcBef>
              <a:buClr>
                <a:srgbClr val="FF0000"/>
              </a:buClr>
              <a:buSzTx/>
              <a:buFont typeface="Wingdings" pitchFamily="2" charset="2"/>
              <a:buChar char="Ø"/>
            </a:pPr>
            <a:endParaRPr lang="en-US" sz="2800" dirty="0"/>
          </a:p>
          <a:p>
            <a:pPr algn="l" eaLnBrk="1" hangingPunct="1">
              <a:lnSpc>
                <a:spcPct val="90000"/>
              </a:lnSpc>
              <a:spcBef>
                <a:spcPct val="0"/>
              </a:spcBef>
              <a:buClr>
                <a:srgbClr val="FF0000"/>
              </a:buClr>
              <a:buSzTx/>
              <a:buFont typeface="Wingdings" pitchFamily="2" charset="2"/>
              <a:buChar char="Ø"/>
            </a:pPr>
            <a:r>
              <a:rPr lang="en-US" sz="2800" dirty="0"/>
              <a:t>Solids are not easily compressible because there is little free space between particles </a:t>
            </a:r>
          </a:p>
          <a:p>
            <a:pPr eaLnBrk="1" hangingPunct="1">
              <a:lnSpc>
                <a:spcPct val="90000"/>
              </a:lnSpc>
              <a:spcBef>
                <a:spcPct val="0"/>
              </a:spcBef>
              <a:buClr>
                <a:srgbClr val="FF0000"/>
              </a:buClr>
              <a:buSzTx/>
              <a:buFont typeface="Wingdings" pitchFamily="2" charset="2"/>
              <a:buChar char="Ø"/>
            </a:pPr>
            <a:endParaRPr lang="en-US" sz="2800" dirty="0"/>
          </a:p>
          <a:p>
            <a:pPr algn="l" eaLnBrk="1" hangingPunct="1">
              <a:lnSpc>
                <a:spcPct val="90000"/>
              </a:lnSpc>
              <a:spcBef>
                <a:spcPct val="0"/>
              </a:spcBef>
              <a:buClr>
                <a:srgbClr val="FF0000"/>
              </a:buClr>
              <a:buSzTx/>
              <a:buFont typeface="Wingdings" pitchFamily="2" charset="2"/>
              <a:buChar char="Ø"/>
            </a:pPr>
            <a:r>
              <a:rPr lang="en-US" sz="2800" dirty="0"/>
              <a:t>Solids do not flow easily because the particles cannot move/slide past one another </a:t>
            </a:r>
          </a:p>
        </p:txBody>
      </p:sp>
      <p:sp>
        <p:nvSpPr>
          <p:cNvPr id="16390"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sp>
        <p:nvSpPr>
          <p:cNvPr id="5" name="Rectangle 2">
            <a:extLst>
              <a:ext uri="{FF2B5EF4-FFF2-40B4-BE49-F238E27FC236}">
                <a16:creationId xmlns:a16="http://schemas.microsoft.com/office/drawing/2014/main" id="{66FF7F7D-FF9A-4672-8027-2DE3EDBC224F}"/>
              </a:ext>
            </a:extLst>
          </p:cNvPr>
          <p:cNvSpPr txBox="1">
            <a:spLocks noChangeArrowheads="1"/>
          </p:cNvSpPr>
          <p:nvPr/>
        </p:nvSpPr>
        <p:spPr>
          <a:xfrm>
            <a:off x="1336431" y="931069"/>
            <a:ext cx="6629400" cy="711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effectLst>
                <a:outerShdw blurRad="139700" dist="76200" dir="5400000" algn="ctr" rotWithShape="0">
                  <a:srgbClr val="000000">
                    <a:alpha val="62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down)">
                                      <p:cBhvr>
                                        <p:cTn id="7" dur="580">
                                          <p:stCondLst>
                                            <p:cond delay="0"/>
                                          </p:stCondLst>
                                        </p:cTn>
                                        <p:tgtEl>
                                          <p:spTgt spid="37890"/>
                                        </p:tgtEl>
                                      </p:cBhvr>
                                    </p:animEffect>
                                    <p:anim calcmode="lin" valueType="num">
                                      <p:cBhvr>
                                        <p:cTn id="8" dur="1822" tmFilter="0,0; 0.14,0.36; 0.43,0.73; 0.71,0.91; 1.0,1.0">
                                          <p:stCondLst>
                                            <p:cond delay="0"/>
                                          </p:stCondLst>
                                        </p:cTn>
                                        <p:tgtEl>
                                          <p:spTgt spid="378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8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8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8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890"/>
                                        </p:tgtEl>
                                        <p:attrNameLst>
                                          <p:attrName>ppt_y</p:attrName>
                                        </p:attrNameLst>
                                      </p:cBhvr>
                                      <p:tavLst>
                                        <p:tav tm="0" fmla="#ppt_y-sin(pi*$)/81">
                                          <p:val>
                                            <p:fltVal val="0"/>
                                          </p:val>
                                        </p:tav>
                                        <p:tav tm="100000">
                                          <p:val>
                                            <p:fltVal val="1"/>
                                          </p:val>
                                        </p:tav>
                                      </p:tavLst>
                                    </p:anim>
                                    <p:animScale>
                                      <p:cBhvr>
                                        <p:cTn id="13" dur="26">
                                          <p:stCondLst>
                                            <p:cond delay="650"/>
                                          </p:stCondLst>
                                        </p:cTn>
                                        <p:tgtEl>
                                          <p:spTgt spid="37890"/>
                                        </p:tgtEl>
                                      </p:cBhvr>
                                      <p:to x="100000" y="60000"/>
                                    </p:animScale>
                                    <p:animScale>
                                      <p:cBhvr>
                                        <p:cTn id="14" dur="166" decel="50000">
                                          <p:stCondLst>
                                            <p:cond delay="676"/>
                                          </p:stCondLst>
                                        </p:cTn>
                                        <p:tgtEl>
                                          <p:spTgt spid="37890"/>
                                        </p:tgtEl>
                                      </p:cBhvr>
                                      <p:to x="100000" y="100000"/>
                                    </p:animScale>
                                    <p:animScale>
                                      <p:cBhvr>
                                        <p:cTn id="15" dur="26">
                                          <p:stCondLst>
                                            <p:cond delay="1312"/>
                                          </p:stCondLst>
                                        </p:cTn>
                                        <p:tgtEl>
                                          <p:spTgt spid="37890"/>
                                        </p:tgtEl>
                                      </p:cBhvr>
                                      <p:to x="100000" y="80000"/>
                                    </p:animScale>
                                    <p:animScale>
                                      <p:cBhvr>
                                        <p:cTn id="16" dur="166" decel="50000">
                                          <p:stCondLst>
                                            <p:cond delay="1338"/>
                                          </p:stCondLst>
                                        </p:cTn>
                                        <p:tgtEl>
                                          <p:spTgt spid="37890"/>
                                        </p:tgtEl>
                                      </p:cBhvr>
                                      <p:to x="100000" y="100000"/>
                                    </p:animScale>
                                    <p:animScale>
                                      <p:cBhvr>
                                        <p:cTn id="17" dur="26">
                                          <p:stCondLst>
                                            <p:cond delay="1642"/>
                                          </p:stCondLst>
                                        </p:cTn>
                                        <p:tgtEl>
                                          <p:spTgt spid="37890"/>
                                        </p:tgtEl>
                                      </p:cBhvr>
                                      <p:to x="100000" y="90000"/>
                                    </p:animScale>
                                    <p:animScale>
                                      <p:cBhvr>
                                        <p:cTn id="18" dur="166" decel="50000">
                                          <p:stCondLst>
                                            <p:cond delay="1668"/>
                                          </p:stCondLst>
                                        </p:cTn>
                                        <p:tgtEl>
                                          <p:spTgt spid="37890"/>
                                        </p:tgtEl>
                                      </p:cBhvr>
                                      <p:to x="100000" y="100000"/>
                                    </p:animScale>
                                    <p:animScale>
                                      <p:cBhvr>
                                        <p:cTn id="19" dur="26">
                                          <p:stCondLst>
                                            <p:cond delay="1808"/>
                                          </p:stCondLst>
                                        </p:cTn>
                                        <p:tgtEl>
                                          <p:spTgt spid="37890"/>
                                        </p:tgtEl>
                                      </p:cBhvr>
                                      <p:to x="100000" y="95000"/>
                                    </p:animScale>
                                    <p:animScale>
                                      <p:cBhvr>
                                        <p:cTn id="20" dur="166" decel="50000">
                                          <p:stCondLst>
                                            <p:cond delay="1834"/>
                                          </p:stCondLst>
                                        </p:cTn>
                                        <p:tgtEl>
                                          <p:spTgt spid="3789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7891">
                                            <p:txEl>
                                              <p:pRg st="0" end="0"/>
                                            </p:txEl>
                                          </p:spTgt>
                                        </p:tgtEl>
                                        <p:attrNameLst>
                                          <p:attrName>style.visibility</p:attrName>
                                        </p:attrNameLst>
                                      </p:cBhvr>
                                      <p:to>
                                        <p:strVal val="visible"/>
                                      </p:to>
                                    </p:set>
                                    <p:animEffect transition="in" filter="wipe(down)">
                                      <p:cBhvr>
                                        <p:cTn id="25" dur="580">
                                          <p:stCondLst>
                                            <p:cond delay="0"/>
                                          </p:stCondLst>
                                        </p:cTn>
                                        <p:tgtEl>
                                          <p:spTgt spid="37891">
                                            <p:txEl>
                                              <p:pRg st="0" end="0"/>
                                            </p:txEl>
                                          </p:spTgt>
                                        </p:tgtEl>
                                      </p:cBhvr>
                                    </p:animEffect>
                                    <p:anim calcmode="lin" valueType="num">
                                      <p:cBhvr>
                                        <p:cTn id="26" dur="1822" tmFilter="0,0; 0.14,0.36; 0.43,0.73; 0.71,0.91; 1.0,1.0">
                                          <p:stCondLst>
                                            <p:cond delay="0"/>
                                          </p:stCondLst>
                                        </p:cTn>
                                        <p:tgtEl>
                                          <p:spTgt spid="3789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789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789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789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789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7891">
                                            <p:txEl>
                                              <p:pRg st="0" end="0"/>
                                            </p:txEl>
                                          </p:spTgt>
                                        </p:tgtEl>
                                      </p:cBhvr>
                                      <p:to x="100000" y="60000"/>
                                    </p:animScale>
                                    <p:animScale>
                                      <p:cBhvr>
                                        <p:cTn id="32" dur="166" decel="50000">
                                          <p:stCondLst>
                                            <p:cond delay="676"/>
                                          </p:stCondLst>
                                        </p:cTn>
                                        <p:tgtEl>
                                          <p:spTgt spid="37891">
                                            <p:txEl>
                                              <p:pRg st="0" end="0"/>
                                            </p:txEl>
                                          </p:spTgt>
                                        </p:tgtEl>
                                      </p:cBhvr>
                                      <p:to x="100000" y="100000"/>
                                    </p:animScale>
                                    <p:animScale>
                                      <p:cBhvr>
                                        <p:cTn id="33" dur="26">
                                          <p:stCondLst>
                                            <p:cond delay="1312"/>
                                          </p:stCondLst>
                                        </p:cTn>
                                        <p:tgtEl>
                                          <p:spTgt spid="37891">
                                            <p:txEl>
                                              <p:pRg st="0" end="0"/>
                                            </p:txEl>
                                          </p:spTgt>
                                        </p:tgtEl>
                                      </p:cBhvr>
                                      <p:to x="100000" y="80000"/>
                                    </p:animScale>
                                    <p:animScale>
                                      <p:cBhvr>
                                        <p:cTn id="34" dur="166" decel="50000">
                                          <p:stCondLst>
                                            <p:cond delay="1338"/>
                                          </p:stCondLst>
                                        </p:cTn>
                                        <p:tgtEl>
                                          <p:spTgt spid="37891">
                                            <p:txEl>
                                              <p:pRg st="0" end="0"/>
                                            </p:txEl>
                                          </p:spTgt>
                                        </p:tgtEl>
                                      </p:cBhvr>
                                      <p:to x="100000" y="100000"/>
                                    </p:animScale>
                                    <p:animScale>
                                      <p:cBhvr>
                                        <p:cTn id="35" dur="26">
                                          <p:stCondLst>
                                            <p:cond delay="1642"/>
                                          </p:stCondLst>
                                        </p:cTn>
                                        <p:tgtEl>
                                          <p:spTgt spid="37891">
                                            <p:txEl>
                                              <p:pRg st="0" end="0"/>
                                            </p:txEl>
                                          </p:spTgt>
                                        </p:tgtEl>
                                      </p:cBhvr>
                                      <p:to x="100000" y="90000"/>
                                    </p:animScale>
                                    <p:animScale>
                                      <p:cBhvr>
                                        <p:cTn id="36" dur="166" decel="50000">
                                          <p:stCondLst>
                                            <p:cond delay="1668"/>
                                          </p:stCondLst>
                                        </p:cTn>
                                        <p:tgtEl>
                                          <p:spTgt spid="37891">
                                            <p:txEl>
                                              <p:pRg st="0" end="0"/>
                                            </p:txEl>
                                          </p:spTgt>
                                        </p:tgtEl>
                                      </p:cBhvr>
                                      <p:to x="100000" y="100000"/>
                                    </p:animScale>
                                    <p:animScale>
                                      <p:cBhvr>
                                        <p:cTn id="37" dur="26">
                                          <p:stCondLst>
                                            <p:cond delay="1808"/>
                                          </p:stCondLst>
                                        </p:cTn>
                                        <p:tgtEl>
                                          <p:spTgt spid="37891">
                                            <p:txEl>
                                              <p:pRg st="0" end="0"/>
                                            </p:txEl>
                                          </p:spTgt>
                                        </p:tgtEl>
                                      </p:cBhvr>
                                      <p:to x="100000" y="95000"/>
                                    </p:animScale>
                                    <p:animScale>
                                      <p:cBhvr>
                                        <p:cTn id="38" dur="166" decel="50000">
                                          <p:stCondLst>
                                            <p:cond delay="1834"/>
                                          </p:stCondLst>
                                        </p:cTn>
                                        <p:tgtEl>
                                          <p:spTgt spid="37891">
                                            <p:txEl>
                                              <p:pRg st="0" end="0"/>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7891">
                                            <p:txEl>
                                              <p:pRg st="2" end="2"/>
                                            </p:txEl>
                                          </p:spTgt>
                                        </p:tgtEl>
                                        <p:attrNameLst>
                                          <p:attrName>style.visibility</p:attrName>
                                        </p:attrNameLst>
                                      </p:cBhvr>
                                      <p:to>
                                        <p:strVal val="visible"/>
                                      </p:to>
                                    </p:set>
                                    <p:animEffect transition="in" filter="wipe(down)">
                                      <p:cBhvr>
                                        <p:cTn id="43" dur="580">
                                          <p:stCondLst>
                                            <p:cond delay="0"/>
                                          </p:stCondLst>
                                        </p:cTn>
                                        <p:tgtEl>
                                          <p:spTgt spid="37891">
                                            <p:txEl>
                                              <p:pRg st="2" end="2"/>
                                            </p:txEl>
                                          </p:spTgt>
                                        </p:tgtEl>
                                      </p:cBhvr>
                                    </p:animEffect>
                                    <p:anim calcmode="lin" valueType="num">
                                      <p:cBhvr>
                                        <p:cTn id="44" dur="1822" tmFilter="0,0; 0.14,0.36; 0.43,0.73; 0.71,0.91; 1.0,1.0">
                                          <p:stCondLst>
                                            <p:cond delay="0"/>
                                          </p:stCondLst>
                                        </p:cTn>
                                        <p:tgtEl>
                                          <p:spTgt spid="37891">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7891">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7891">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7891">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7891">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7891">
                                            <p:txEl>
                                              <p:pRg st="2" end="2"/>
                                            </p:txEl>
                                          </p:spTgt>
                                        </p:tgtEl>
                                      </p:cBhvr>
                                      <p:to x="100000" y="60000"/>
                                    </p:animScale>
                                    <p:animScale>
                                      <p:cBhvr>
                                        <p:cTn id="50" dur="166" decel="50000">
                                          <p:stCondLst>
                                            <p:cond delay="676"/>
                                          </p:stCondLst>
                                        </p:cTn>
                                        <p:tgtEl>
                                          <p:spTgt spid="37891">
                                            <p:txEl>
                                              <p:pRg st="2" end="2"/>
                                            </p:txEl>
                                          </p:spTgt>
                                        </p:tgtEl>
                                      </p:cBhvr>
                                      <p:to x="100000" y="100000"/>
                                    </p:animScale>
                                    <p:animScale>
                                      <p:cBhvr>
                                        <p:cTn id="51" dur="26">
                                          <p:stCondLst>
                                            <p:cond delay="1312"/>
                                          </p:stCondLst>
                                        </p:cTn>
                                        <p:tgtEl>
                                          <p:spTgt spid="37891">
                                            <p:txEl>
                                              <p:pRg st="2" end="2"/>
                                            </p:txEl>
                                          </p:spTgt>
                                        </p:tgtEl>
                                      </p:cBhvr>
                                      <p:to x="100000" y="80000"/>
                                    </p:animScale>
                                    <p:animScale>
                                      <p:cBhvr>
                                        <p:cTn id="52" dur="166" decel="50000">
                                          <p:stCondLst>
                                            <p:cond delay="1338"/>
                                          </p:stCondLst>
                                        </p:cTn>
                                        <p:tgtEl>
                                          <p:spTgt spid="37891">
                                            <p:txEl>
                                              <p:pRg st="2" end="2"/>
                                            </p:txEl>
                                          </p:spTgt>
                                        </p:tgtEl>
                                      </p:cBhvr>
                                      <p:to x="100000" y="100000"/>
                                    </p:animScale>
                                    <p:animScale>
                                      <p:cBhvr>
                                        <p:cTn id="53" dur="26">
                                          <p:stCondLst>
                                            <p:cond delay="1642"/>
                                          </p:stCondLst>
                                        </p:cTn>
                                        <p:tgtEl>
                                          <p:spTgt spid="37891">
                                            <p:txEl>
                                              <p:pRg st="2" end="2"/>
                                            </p:txEl>
                                          </p:spTgt>
                                        </p:tgtEl>
                                      </p:cBhvr>
                                      <p:to x="100000" y="90000"/>
                                    </p:animScale>
                                    <p:animScale>
                                      <p:cBhvr>
                                        <p:cTn id="54" dur="166" decel="50000">
                                          <p:stCondLst>
                                            <p:cond delay="1668"/>
                                          </p:stCondLst>
                                        </p:cTn>
                                        <p:tgtEl>
                                          <p:spTgt spid="37891">
                                            <p:txEl>
                                              <p:pRg st="2" end="2"/>
                                            </p:txEl>
                                          </p:spTgt>
                                        </p:tgtEl>
                                      </p:cBhvr>
                                      <p:to x="100000" y="100000"/>
                                    </p:animScale>
                                    <p:animScale>
                                      <p:cBhvr>
                                        <p:cTn id="55" dur="26">
                                          <p:stCondLst>
                                            <p:cond delay="1808"/>
                                          </p:stCondLst>
                                        </p:cTn>
                                        <p:tgtEl>
                                          <p:spTgt spid="37891">
                                            <p:txEl>
                                              <p:pRg st="2" end="2"/>
                                            </p:txEl>
                                          </p:spTgt>
                                        </p:tgtEl>
                                      </p:cBhvr>
                                      <p:to x="100000" y="95000"/>
                                    </p:animScale>
                                    <p:animScale>
                                      <p:cBhvr>
                                        <p:cTn id="56" dur="166" decel="50000">
                                          <p:stCondLst>
                                            <p:cond delay="1834"/>
                                          </p:stCondLst>
                                        </p:cTn>
                                        <p:tgtEl>
                                          <p:spTgt spid="37891">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37891">
                                            <p:txEl>
                                              <p:pRg st="4" end="4"/>
                                            </p:txEl>
                                          </p:spTgt>
                                        </p:tgtEl>
                                        <p:attrNameLst>
                                          <p:attrName>style.visibility</p:attrName>
                                        </p:attrNameLst>
                                      </p:cBhvr>
                                      <p:to>
                                        <p:strVal val="visible"/>
                                      </p:to>
                                    </p:set>
                                    <p:animEffect transition="in" filter="wipe(down)">
                                      <p:cBhvr>
                                        <p:cTn id="61" dur="580">
                                          <p:stCondLst>
                                            <p:cond delay="0"/>
                                          </p:stCondLst>
                                        </p:cTn>
                                        <p:tgtEl>
                                          <p:spTgt spid="37891">
                                            <p:txEl>
                                              <p:pRg st="4" end="4"/>
                                            </p:txEl>
                                          </p:spTgt>
                                        </p:tgtEl>
                                      </p:cBhvr>
                                    </p:animEffect>
                                    <p:anim calcmode="lin" valueType="num">
                                      <p:cBhvr>
                                        <p:cTn id="62" dur="1822" tmFilter="0,0; 0.14,0.36; 0.43,0.73; 0.71,0.91; 1.0,1.0">
                                          <p:stCondLst>
                                            <p:cond delay="0"/>
                                          </p:stCondLst>
                                        </p:cTn>
                                        <p:tgtEl>
                                          <p:spTgt spid="37891">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7891">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7891">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7891">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7891">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7891">
                                            <p:txEl>
                                              <p:pRg st="4" end="4"/>
                                            </p:txEl>
                                          </p:spTgt>
                                        </p:tgtEl>
                                      </p:cBhvr>
                                      <p:to x="100000" y="60000"/>
                                    </p:animScale>
                                    <p:animScale>
                                      <p:cBhvr>
                                        <p:cTn id="68" dur="166" decel="50000">
                                          <p:stCondLst>
                                            <p:cond delay="676"/>
                                          </p:stCondLst>
                                        </p:cTn>
                                        <p:tgtEl>
                                          <p:spTgt spid="37891">
                                            <p:txEl>
                                              <p:pRg st="4" end="4"/>
                                            </p:txEl>
                                          </p:spTgt>
                                        </p:tgtEl>
                                      </p:cBhvr>
                                      <p:to x="100000" y="100000"/>
                                    </p:animScale>
                                    <p:animScale>
                                      <p:cBhvr>
                                        <p:cTn id="69" dur="26">
                                          <p:stCondLst>
                                            <p:cond delay="1312"/>
                                          </p:stCondLst>
                                        </p:cTn>
                                        <p:tgtEl>
                                          <p:spTgt spid="37891">
                                            <p:txEl>
                                              <p:pRg st="4" end="4"/>
                                            </p:txEl>
                                          </p:spTgt>
                                        </p:tgtEl>
                                      </p:cBhvr>
                                      <p:to x="100000" y="80000"/>
                                    </p:animScale>
                                    <p:animScale>
                                      <p:cBhvr>
                                        <p:cTn id="70" dur="166" decel="50000">
                                          <p:stCondLst>
                                            <p:cond delay="1338"/>
                                          </p:stCondLst>
                                        </p:cTn>
                                        <p:tgtEl>
                                          <p:spTgt spid="37891">
                                            <p:txEl>
                                              <p:pRg st="4" end="4"/>
                                            </p:txEl>
                                          </p:spTgt>
                                        </p:tgtEl>
                                      </p:cBhvr>
                                      <p:to x="100000" y="100000"/>
                                    </p:animScale>
                                    <p:animScale>
                                      <p:cBhvr>
                                        <p:cTn id="71" dur="26">
                                          <p:stCondLst>
                                            <p:cond delay="1642"/>
                                          </p:stCondLst>
                                        </p:cTn>
                                        <p:tgtEl>
                                          <p:spTgt spid="37891">
                                            <p:txEl>
                                              <p:pRg st="4" end="4"/>
                                            </p:txEl>
                                          </p:spTgt>
                                        </p:tgtEl>
                                      </p:cBhvr>
                                      <p:to x="100000" y="90000"/>
                                    </p:animScale>
                                    <p:animScale>
                                      <p:cBhvr>
                                        <p:cTn id="72" dur="166" decel="50000">
                                          <p:stCondLst>
                                            <p:cond delay="1668"/>
                                          </p:stCondLst>
                                        </p:cTn>
                                        <p:tgtEl>
                                          <p:spTgt spid="37891">
                                            <p:txEl>
                                              <p:pRg st="4" end="4"/>
                                            </p:txEl>
                                          </p:spTgt>
                                        </p:tgtEl>
                                      </p:cBhvr>
                                      <p:to x="100000" y="100000"/>
                                    </p:animScale>
                                    <p:animScale>
                                      <p:cBhvr>
                                        <p:cTn id="73" dur="26">
                                          <p:stCondLst>
                                            <p:cond delay="1808"/>
                                          </p:stCondLst>
                                        </p:cTn>
                                        <p:tgtEl>
                                          <p:spTgt spid="37891">
                                            <p:txEl>
                                              <p:pRg st="4" end="4"/>
                                            </p:txEl>
                                          </p:spTgt>
                                        </p:tgtEl>
                                      </p:cBhvr>
                                      <p:to x="100000" y="95000"/>
                                    </p:animScale>
                                    <p:animScale>
                                      <p:cBhvr>
                                        <p:cTn id="74" dur="166" decel="50000">
                                          <p:stCondLst>
                                            <p:cond delay="1834"/>
                                          </p:stCondLst>
                                        </p:cTn>
                                        <p:tgtEl>
                                          <p:spTgt spid="37891">
                                            <p:txEl>
                                              <p:pRg st="4" end="4"/>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37891">
                                            <p:txEl>
                                              <p:pRg st="6" end="6"/>
                                            </p:txEl>
                                          </p:spTgt>
                                        </p:tgtEl>
                                        <p:attrNameLst>
                                          <p:attrName>style.visibility</p:attrName>
                                        </p:attrNameLst>
                                      </p:cBhvr>
                                      <p:to>
                                        <p:strVal val="visible"/>
                                      </p:to>
                                    </p:set>
                                    <p:animEffect transition="in" filter="wipe(down)">
                                      <p:cBhvr>
                                        <p:cTn id="79" dur="580">
                                          <p:stCondLst>
                                            <p:cond delay="0"/>
                                          </p:stCondLst>
                                        </p:cTn>
                                        <p:tgtEl>
                                          <p:spTgt spid="37891">
                                            <p:txEl>
                                              <p:pRg st="6" end="6"/>
                                            </p:txEl>
                                          </p:spTgt>
                                        </p:tgtEl>
                                      </p:cBhvr>
                                    </p:animEffect>
                                    <p:anim calcmode="lin" valueType="num">
                                      <p:cBhvr>
                                        <p:cTn id="80" dur="1822" tmFilter="0,0; 0.14,0.36; 0.43,0.73; 0.71,0.91; 1.0,1.0">
                                          <p:stCondLst>
                                            <p:cond delay="0"/>
                                          </p:stCondLst>
                                        </p:cTn>
                                        <p:tgtEl>
                                          <p:spTgt spid="37891">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7891">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7891">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7891">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7891">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7891">
                                            <p:txEl>
                                              <p:pRg st="6" end="6"/>
                                            </p:txEl>
                                          </p:spTgt>
                                        </p:tgtEl>
                                      </p:cBhvr>
                                      <p:to x="100000" y="60000"/>
                                    </p:animScale>
                                    <p:animScale>
                                      <p:cBhvr>
                                        <p:cTn id="86" dur="166" decel="50000">
                                          <p:stCondLst>
                                            <p:cond delay="676"/>
                                          </p:stCondLst>
                                        </p:cTn>
                                        <p:tgtEl>
                                          <p:spTgt spid="37891">
                                            <p:txEl>
                                              <p:pRg st="6" end="6"/>
                                            </p:txEl>
                                          </p:spTgt>
                                        </p:tgtEl>
                                      </p:cBhvr>
                                      <p:to x="100000" y="100000"/>
                                    </p:animScale>
                                    <p:animScale>
                                      <p:cBhvr>
                                        <p:cTn id="87" dur="26">
                                          <p:stCondLst>
                                            <p:cond delay="1312"/>
                                          </p:stCondLst>
                                        </p:cTn>
                                        <p:tgtEl>
                                          <p:spTgt spid="37891">
                                            <p:txEl>
                                              <p:pRg st="6" end="6"/>
                                            </p:txEl>
                                          </p:spTgt>
                                        </p:tgtEl>
                                      </p:cBhvr>
                                      <p:to x="100000" y="80000"/>
                                    </p:animScale>
                                    <p:animScale>
                                      <p:cBhvr>
                                        <p:cTn id="88" dur="166" decel="50000">
                                          <p:stCondLst>
                                            <p:cond delay="1338"/>
                                          </p:stCondLst>
                                        </p:cTn>
                                        <p:tgtEl>
                                          <p:spTgt spid="37891">
                                            <p:txEl>
                                              <p:pRg st="6" end="6"/>
                                            </p:txEl>
                                          </p:spTgt>
                                        </p:tgtEl>
                                      </p:cBhvr>
                                      <p:to x="100000" y="100000"/>
                                    </p:animScale>
                                    <p:animScale>
                                      <p:cBhvr>
                                        <p:cTn id="89" dur="26">
                                          <p:stCondLst>
                                            <p:cond delay="1642"/>
                                          </p:stCondLst>
                                        </p:cTn>
                                        <p:tgtEl>
                                          <p:spTgt spid="37891">
                                            <p:txEl>
                                              <p:pRg st="6" end="6"/>
                                            </p:txEl>
                                          </p:spTgt>
                                        </p:tgtEl>
                                      </p:cBhvr>
                                      <p:to x="100000" y="90000"/>
                                    </p:animScale>
                                    <p:animScale>
                                      <p:cBhvr>
                                        <p:cTn id="90" dur="166" decel="50000">
                                          <p:stCondLst>
                                            <p:cond delay="1668"/>
                                          </p:stCondLst>
                                        </p:cTn>
                                        <p:tgtEl>
                                          <p:spTgt spid="37891">
                                            <p:txEl>
                                              <p:pRg st="6" end="6"/>
                                            </p:txEl>
                                          </p:spTgt>
                                        </p:tgtEl>
                                      </p:cBhvr>
                                      <p:to x="100000" y="100000"/>
                                    </p:animScale>
                                    <p:animScale>
                                      <p:cBhvr>
                                        <p:cTn id="91" dur="26">
                                          <p:stCondLst>
                                            <p:cond delay="1808"/>
                                          </p:stCondLst>
                                        </p:cTn>
                                        <p:tgtEl>
                                          <p:spTgt spid="37891">
                                            <p:txEl>
                                              <p:pRg st="6" end="6"/>
                                            </p:txEl>
                                          </p:spTgt>
                                        </p:tgtEl>
                                      </p:cBhvr>
                                      <p:to x="100000" y="95000"/>
                                    </p:animScale>
                                    <p:animScale>
                                      <p:cBhvr>
                                        <p:cTn id="92" dur="166" decel="50000">
                                          <p:stCondLst>
                                            <p:cond delay="1834"/>
                                          </p:stCondLst>
                                        </p:cTn>
                                        <p:tgtEl>
                                          <p:spTgt spid="37891">
                                            <p:txEl>
                                              <p:pRg st="6" end="6"/>
                                            </p:txEl>
                                          </p:spTgt>
                                        </p:tgtEl>
                                      </p:cBhvr>
                                      <p:to x="100000" y="100000"/>
                                    </p:animScale>
                                  </p:childTnLst>
                                </p:cTn>
                              </p:par>
                              <p:par>
                                <p:cTn id="93" presetID="29" presetClass="path" presetSubtype="0" accel="50000" decel="50000" fill="hold" grpId="0" nodeType="withEffect" nodePh="1">
                                  <p:stCondLst>
                                    <p:cond delay="0"/>
                                  </p:stCondLst>
                                  <p:endCondLst>
                                    <p:cond evt="begin" delay="0">
                                      <p:tn val="93"/>
                                    </p:cond>
                                  </p:end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94"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subTitle" idx="1"/>
          </p:nvPr>
        </p:nvSpPr>
        <p:spPr>
          <a:xfrm>
            <a:off x="419100" y="1562100"/>
            <a:ext cx="8305800" cy="4800600"/>
          </a:xfrm>
        </p:spPr>
        <p:txBody>
          <a:bodyPr/>
          <a:lstStyle/>
          <a:p>
            <a:pPr eaLnBrk="1" hangingPunct="1">
              <a:lnSpc>
                <a:spcPct val="90000"/>
              </a:lnSpc>
              <a:spcBef>
                <a:spcPct val="0"/>
              </a:spcBef>
              <a:buClr>
                <a:srgbClr val="FF0000"/>
              </a:buClr>
              <a:buSzTx/>
            </a:pPr>
            <a:r>
              <a:rPr lang="en-US" sz="2800" b="1" u="sng" dirty="0">
                <a:solidFill>
                  <a:srgbClr val="0070C0"/>
                </a:solidFill>
              </a:rPr>
              <a:t> Microscopic Explanation for Properties of Liquids</a:t>
            </a:r>
          </a:p>
          <a:p>
            <a:pPr eaLnBrk="1" hangingPunct="1">
              <a:lnSpc>
                <a:spcPct val="90000"/>
              </a:lnSpc>
              <a:spcBef>
                <a:spcPct val="0"/>
              </a:spcBef>
              <a:buClr>
                <a:srgbClr val="FF0000"/>
              </a:buClr>
              <a:buSzTx/>
              <a:buFont typeface="Wingdings" pitchFamily="2" charset="2"/>
              <a:buChar char="Ø"/>
            </a:pPr>
            <a:endParaRPr lang="en-US" sz="2800" u="sng" dirty="0">
              <a:solidFill>
                <a:schemeClr val="tx2"/>
              </a:solidFill>
            </a:endParaRPr>
          </a:p>
          <a:p>
            <a:pPr algn="l" eaLnBrk="1" hangingPunct="1">
              <a:lnSpc>
                <a:spcPct val="90000"/>
              </a:lnSpc>
              <a:spcBef>
                <a:spcPct val="0"/>
              </a:spcBef>
              <a:buClr>
                <a:srgbClr val="FF0000"/>
              </a:buClr>
              <a:buSzTx/>
              <a:buFont typeface="Wingdings" pitchFamily="2" charset="2"/>
              <a:buChar char="Ø"/>
            </a:pPr>
            <a:r>
              <a:rPr lang="en-US" sz="2800" dirty="0"/>
              <a:t>Liquids have an indefinite shape because the particles can slide past one another. </a:t>
            </a:r>
          </a:p>
          <a:p>
            <a:pPr eaLnBrk="1" hangingPunct="1">
              <a:lnSpc>
                <a:spcPct val="90000"/>
              </a:lnSpc>
              <a:spcBef>
                <a:spcPct val="0"/>
              </a:spcBef>
              <a:buClr>
                <a:srgbClr val="FF0000"/>
              </a:buClr>
              <a:buSzTx/>
              <a:buFont typeface="Wingdings" pitchFamily="2" charset="2"/>
              <a:buChar char="Ø"/>
            </a:pPr>
            <a:endParaRPr lang="en-US" sz="2800" dirty="0"/>
          </a:p>
          <a:p>
            <a:pPr algn="l" eaLnBrk="1" hangingPunct="1">
              <a:lnSpc>
                <a:spcPct val="90000"/>
              </a:lnSpc>
              <a:spcBef>
                <a:spcPct val="0"/>
              </a:spcBef>
              <a:buClr>
                <a:srgbClr val="FF0000"/>
              </a:buClr>
              <a:buSzTx/>
              <a:buFont typeface="Wingdings" pitchFamily="2" charset="2"/>
              <a:buChar char="Ø"/>
            </a:pPr>
            <a:r>
              <a:rPr lang="en-US" sz="2800" dirty="0"/>
              <a:t>Liquids are not easily compressible and have a definite volume because there is little free space between particles. </a:t>
            </a:r>
          </a:p>
          <a:p>
            <a:pPr eaLnBrk="1" hangingPunct="1">
              <a:lnSpc>
                <a:spcPct val="90000"/>
              </a:lnSpc>
              <a:spcBef>
                <a:spcPct val="0"/>
              </a:spcBef>
              <a:buClr>
                <a:srgbClr val="FF0000"/>
              </a:buClr>
              <a:buSzTx/>
              <a:buFont typeface="Wingdings" pitchFamily="2" charset="2"/>
              <a:buChar char="Ø"/>
            </a:pPr>
            <a:endParaRPr lang="en-US" sz="2800" dirty="0"/>
          </a:p>
          <a:p>
            <a:pPr algn="l" eaLnBrk="1" hangingPunct="1">
              <a:lnSpc>
                <a:spcPct val="90000"/>
              </a:lnSpc>
              <a:spcBef>
                <a:spcPct val="0"/>
              </a:spcBef>
              <a:buClr>
                <a:srgbClr val="FF0000"/>
              </a:buClr>
              <a:buSzTx/>
              <a:buFont typeface="Wingdings" pitchFamily="2" charset="2"/>
              <a:buChar char="Ø"/>
            </a:pPr>
            <a:r>
              <a:rPr lang="en-US" sz="2800" dirty="0"/>
              <a:t>Liquids flow easily because the particles can move/slide past one another. </a:t>
            </a:r>
          </a:p>
        </p:txBody>
      </p:sp>
      <p:sp>
        <p:nvSpPr>
          <p:cNvPr id="17414"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sp>
        <p:nvSpPr>
          <p:cNvPr id="7" name="Rectangle 2">
            <a:extLst>
              <a:ext uri="{FF2B5EF4-FFF2-40B4-BE49-F238E27FC236}">
                <a16:creationId xmlns:a16="http://schemas.microsoft.com/office/drawing/2014/main" id="{A9CBE517-B581-4D37-8980-06DA33C5EEFC}"/>
              </a:ext>
            </a:extLst>
          </p:cNvPr>
          <p:cNvSpPr>
            <a:spLocks noGrp="1" noChangeArrowheads="1"/>
          </p:cNvSpPr>
          <p:nvPr>
            <p:ph type="ctrTitle"/>
          </p:nvPr>
        </p:nvSpPr>
        <p:spPr>
          <a:xfrm>
            <a:off x="1371600" y="381000"/>
            <a:ext cx="6629400" cy="711200"/>
          </a:xfrm>
        </p:spPr>
        <p:txBody>
          <a:bodyPr>
            <a:noAutofit/>
          </a:bodyPr>
          <a:lstStyle/>
          <a:p>
            <a:r>
              <a:rPr lang="en-US" sz="5400" dirty="0">
                <a:effectLst>
                  <a:outerShdw blurRad="139700" dist="76200" dir="5400000" algn="ctr" rotWithShape="0">
                    <a:srgbClr val="000000">
                      <a:alpha val="62000"/>
                    </a:srgbClr>
                  </a:outerShdw>
                </a:effectLst>
              </a:rPr>
              <a:t>STATES OF MATTER</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9939">
                                            <p:txEl>
                                              <p:pRg st="2" end="2"/>
                                            </p:txEl>
                                          </p:spTgt>
                                        </p:tgtEl>
                                        <p:attrNameLst>
                                          <p:attrName>style.visibility</p:attrName>
                                        </p:attrNameLst>
                                      </p:cBhvr>
                                      <p:to>
                                        <p:strVal val="visible"/>
                                      </p:to>
                                    </p:set>
                                    <p:animEffect transition="in" filter="fade">
                                      <p:cBhvr>
                                        <p:cTn id="14" dur="1000"/>
                                        <p:tgtEl>
                                          <p:spTgt spid="39939">
                                            <p:txEl>
                                              <p:pRg st="2" end="2"/>
                                            </p:txEl>
                                          </p:spTgt>
                                        </p:tgtEl>
                                      </p:cBhvr>
                                    </p:animEffect>
                                    <p:anim calcmode="lin" valueType="num">
                                      <p:cBhvr>
                                        <p:cTn id="15"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Effect transition="in" filter="fade">
                                      <p:cBhvr>
                                        <p:cTn id="21" dur="1000"/>
                                        <p:tgtEl>
                                          <p:spTgt spid="39939">
                                            <p:txEl>
                                              <p:pRg st="4" end="4"/>
                                            </p:txEl>
                                          </p:spTgt>
                                        </p:tgtEl>
                                      </p:cBhvr>
                                    </p:animEffect>
                                    <p:anim calcmode="lin" valueType="num">
                                      <p:cBhvr>
                                        <p:cTn id="22"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39939">
                                            <p:txEl>
                                              <p:pRg st="6" end="6"/>
                                            </p:txEl>
                                          </p:spTgt>
                                        </p:tgtEl>
                                        <p:attrNameLst>
                                          <p:attrName>style.visibility</p:attrName>
                                        </p:attrNameLst>
                                      </p:cBhvr>
                                      <p:to>
                                        <p:strVal val="visible"/>
                                      </p:to>
                                    </p:set>
                                    <p:animEffect transition="in" filter="fade">
                                      <p:cBhvr>
                                        <p:cTn id="28" dur="1000"/>
                                        <p:tgtEl>
                                          <p:spTgt spid="39939">
                                            <p:txEl>
                                              <p:pRg st="6" end="6"/>
                                            </p:txEl>
                                          </p:spTgt>
                                        </p:tgtEl>
                                      </p:cBhvr>
                                    </p:animEffect>
                                    <p:anim calcmode="lin" valueType="num">
                                      <p:cBhvr>
                                        <p:cTn id="29" dur="10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6" end="6"/>
                                            </p:txEl>
                                          </p:spTgt>
                                        </p:tgtEl>
                                        <p:attrNameLst>
                                          <p:attrName>ppt_y</p:attrName>
                                        </p:attrNameLst>
                                      </p:cBhvr>
                                      <p:tavLst>
                                        <p:tav tm="0">
                                          <p:val>
                                            <p:strVal val="#ppt_y-.1"/>
                                          </p:val>
                                        </p:tav>
                                        <p:tav tm="100000">
                                          <p:val>
                                            <p:strVal val="#ppt_y"/>
                                          </p:val>
                                        </p:tav>
                                      </p:tavLst>
                                    </p:anim>
                                  </p:childTnLst>
                                </p:cTn>
                              </p:par>
                              <p:par>
                                <p:cTn id="31"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3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7" name="Rectangle 3"/>
          <p:cNvSpPr>
            <a:spLocks noGrp="1" noChangeArrowheads="1"/>
          </p:cNvSpPr>
          <p:nvPr>
            <p:ph type="subTitle" idx="1"/>
          </p:nvPr>
        </p:nvSpPr>
        <p:spPr>
          <a:xfrm>
            <a:off x="381000" y="1828800"/>
            <a:ext cx="8534400" cy="4596441"/>
          </a:xfrm>
        </p:spPr>
        <p:txBody>
          <a:bodyPr/>
          <a:lstStyle/>
          <a:p>
            <a:pPr eaLnBrk="1" hangingPunct="1">
              <a:lnSpc>
                <a:spcPct val="90000"/>
              </a:lnSpc>
              <a:spcBef>
                <a:spcPct val="0"/>
              </a:spcBef>
              <a:buClr>
                <a:srgbClr val="FF0000"/>
              </a:buClr>
              <a:buSzTx/>
            </a:pPr>
            <a:r>
              <a:rPr lang="en-US" sz="2800" b="1" u="sng" dirty="0">
                <a:solidFill>
                  <a:schemeClr val="accent1"/>
                </a:solidFill>
              </a:rPr>
              <a:t>Microscopic Explanation for Properties of Gases</a:t>
            </a:r>
          </a:p>
          <a:p>
            <a:pPr eaLnBrk="1" hangingPunct="1">
              <a:lnSpc>
                <a:spcPct val="90000"/>
              </a:lnSpc>
              <a:spcBef>
                <a:spcPct val="0"/>
              </a:spcBef>
              <a:buClr>
                <a:srgbClr val="FF0000"/>
              </a:buClr>
              <a:buSzTx/>
              <a:buFont typeface="Wingdings" pitchFamily="2" charset="2"/>
              <a:buChar char="Ø"/>
            </a:pPr>
            <a:endParaRPr lang="en-US" sz="2800" u="sng" dirty="0">
              <a:solidFill>
                <a:schemeClr val="tx2"/>
              </a:solidFill>
            </a:endParaRPr>
          </a:p>
          <a:p>
            <a:pPr algn="l" eaLnBrk="1" hangingPunct="1">
              <a:lnSpc>
                <a:spcPct val="90000"/>
              </a:lnSpc>
              <a:spcBef>
                <a:spcPct val="0"/>
              </a:spcBef>
              <a:buClr>
                <a:srgbClr val="FF0000"/>
              </a:buClr>
              <a:buSzTx/>
              <a:buFont typeface="Wingdings" pitchFamily="2" charset="2"/>
              <a:buChar char="Ø"/>
            </a:pPr>
            <a:r>
              <a:rPr lang="en-US" sz="2800" dirty="0"/>
              <a:t>Gases have an indefinite shape and an indefinite volume because the particles can move past one another. </a:t>
            </a:r>
          </a:p>
          <a:p>
            <a:pPr eaLnBrk="1" hangingPunct="1">
              <a:lnSpc>
                <a:spcPct val="90000"/>
              </a:lnSpc>
              <a:spcBef>
                <a:spcPct val="0"/>
              </a:spcBef>
              <a:buClr>
                <a:srgbClr val="FF0000"/>
              </a:buClr>
              <a:buSzTx/>
              <a:buFont typeface="Wingdings" pitchFamily="2" charset="2"/>
              <a:buChar char="Ø"/>
            </a:pPr>
            <a:endParaRPr lang="en-US" sz="2800" dirty="0"/>
          </a:p>
          <a:p>
            <a:pPr algn="l" eaLnBrk="1" hangingPunct="1">
              <a:lnSpc>
                <a:spcPct val="90000"/>
              </a:lnSpc>
              <a:spcBef>
                <a:spcPct val="0"/>
              </a:spcBef>
              <a:buClr>
                <a:srgbClr val="FF0000"/>
              </a:buClr>
              <a:buSzTx/>
              <a:buFont typeface="Wingdings" pitchFamily="2" charset="2"/>
              <a:buChar char="Ø"/>
            </a:pPr>
            <a:r>
              <a:rPr lang="en-US" sz="2800" dirty="0"/>
              <a:t>Gases are easily compressible because there is a great deal of free space between particles. </a:t>
            </a:r>
          </a:p>
          <a:p>
            <a:pPr eaLnBrk="1" hangingPunct="1">
              <a:lnSpc>
                <a:spcPct val="90000"/>
              </a:lnSpc>
              <a:spcBef>
                <a:spcPct val="0"/>
              </a:spcBef>
              <a:buClr>
                <a:srgbClr val="FF0000"/>
              </a:buClr>
              <a:buSzTx/>
              <a:buFont typeface="Wingdings" pitchFamily="2" charset="2"/>
              <a:buChar char="Ø"/>
            </a:pPr>
            <a:endParaRPr lang="en-US" sz="2800" dirty="0"/>
          </a:p>
          <a:p>
            <a:pPr algn="l" eaLnBrk="1" hangingPunct="1">
              <a:lnSpc>
                <a:spcPct val="90000"/>
              </a:lnSpc>
              <a:spcBef>
                <a:spcPct val="0"/>
              </a:spcBef>
              <a:buClr>
                <a:srgbClr val="FF0000"/>
              </a:buClr>
              <a:buSzTx/>
              <a:buFont typeface="Wingdings" pitchFamily="2" charset="2"/>
              <a:buChar char="Ø"/>
            </a:pPr>
            <a:r>
              <a:rPr lang="en-US" sz="2800" dirty="0"/>
              <a:t>Gases flow very easily because the particles randomly move past one another. </a:t>
            </a:r>
          </a:p>
        </p:txBody>
      </p:sp>
      <p:sp>
        <p:nvSpPr>
          <p:cNvPr id="18437"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sp>
        <p:nvSpPr>
          <p:cNvPr id="8" name="Rectangle 2">
            <a:extLst>
              <a:ext uri="{FF2B5EF4-FFF2-40B4-BE49-F238E27FC236}">
                <a16:creationId xmlns:a16="http://schemas.microsoft.com/office/drawing/2014/main" id="{65A24E07-2C62-43A0-9C7B-7728D1C67B46}"/>
              </a:ext>
            </a:extLst>
          </p:cNvPr>
          <p:cNvSpPr>
            <a:spLocks noGrp="1" noChangeArrowheads="1"/>
          </p:cNvSpPr>
          <p:nvPr>
            <p:ph type="ctrTitle"/>
          </p:nvPr>
        </p:nvSpPr>
        <p:spPr>
          <a:xfrm>
            <a:off x="1371600" y="381000"/>
            <a:ext cx="6629400" cy="711200"/>
          </a:xfrm>
        </p:spPr>
        <p:txBody>
          <a:bodyPr>
            <a:noAutofit/>
          </a:bodyPr>
          <a:lstStyle/>
          <a:p>
            <a:r>
              <a:rPr lang="en-US" sz="5400" dirty="0">
                <a:effectLst>
                  <a:outerShdw blurRad="139700" dist="76200" dir="5400000" algn="ctr" rotWithShape="0">
                    <a:srgbClr val="000000">
                      <a:alpha val="62000"/>
                    </a:srgbClr>
                  </a:outerShdw>
                </a:effectLst>
              </a:rPr>
              <a:t>STATES OF MATTER</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98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198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98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98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1987">
                                            <p:txEl>
                                              <p:pRg st="2" end="2"/>
                                            </p:txEl>
                                          </p:spTgt>
                                        </p:tgtEl>
                                        <p:attrNameLst>
                                          <p:attrName>style.visibility</p:attrName>
                                        </p:attrNameLst>
                                      </p:cBhvr>
                                      <p:to>
                                        <p:strVal val="visible"/>
                                      </p:to>
                                    </p:set>
                                    <p:anim calcmode="lin" valueType="num">
                                      <p:cBhvr>
                                        <p:cTn id="16" dur="500" fill="hold"/>
                                        <p:tgtEl>
                                          <p:spTgt spid="4198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1987">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4198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198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198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41987">
                                            <p:txEl>
                                              <p:pRg st="4" end="4"/>
                                            </p:txEl>
                                          </p:spTgt>
                                        </p:tgtEl>
                                        <p:attrNameLst>
                                          <p:attrName>style.visibility</p:attrName>
                                        </p:attrNameLst>
                                      </p:cBhvr>
                                      <p:to>
                                        <p:strVal val="visible"/>
                                      </p:to>
                                    </p:set>
                                    <p:anim calcmode="lin" valueType="num">
                                      <p:cBhvr>
                                        <p:cTn id="25" dur="500" fill="hold"/>
                                        <p:tgtEl>
                                          <p:spTgt spid="4198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1987">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4198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198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198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41987">
                                            <p:txEl>
                                              <p:pRg st="6" end="6"/>
                                            </p:txEl>
                                          </p:spTgt>
                                        </p:tgtEl>
                                        <p:attrNameLst>
                                          <p:attrName>style.visibility</p:attrName>
                                        </p:attrNameLst>
                                      </p:cBhvr>
                                      <p:to>
                                        <p:strVal val="visible"/>
                                      </p:to>
                                    </p:set>
                                    <p:anim calcmode="lin" valueType="num">
                                      <p:cBhvr>
                                        <p:cTn id="34" dur="500" fill="hold"/>
                                        <p:tgtEl>
                                          <p:spTgt spid="41987">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1987">
                                            <p:txEl>
                                              <p:pRg st="6" end="6"/>
                                            </p:txEl>
                                          </p:spTgt>
                                        </p:tgtEl>
                                        <p:attrNameLst>
                                          <p:attrName>ppt_y</p:attrName>
                                        </p:attrNameLst>
                                      </p:cBhvr>
                                      <p:tavLst>
                                        <p:tav tm="0">
                                          <p:val>
                                            <p:strVal val="#ppt_y"/>
                                          </p:val>
                                        </p:tav>
                                        <p:tav tm="100000">
                                          <p:val>
                                            <p:strVal val="#ppt_y"/>
                                          </p:val>
                                        </p:tav>
                                      </p:tavLst>
                                    </p:anim>
                                    <p:anim calcmode="lin" valueType="num">
                                      <p:cBhvr>
                                        <p:cTn id="36" dur="500" fill="hold"/>
                                        <p:tgtEl>
                                          <p:spTgt spid="41987">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1987">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1987">
                                            <p:txEl>
                                              <p:pRg st="6" end="6"/>
                                            </p:txEl>
                                          </p:spTgt>
                                        </p:tgtEl>
                                      </p:cBhvr>
                                    </p:animEffect>
                                  </p:childTnLst>
                                </p:cTn>
                              </p:par>
                              <p:par>
                                <p:cTn id="39"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4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subTitle" idx="1"/>
          </p:nvPr>
        </p:nvSpPr>
        <p:spPr>
          <a:xfrm>
            <a:off x="495300" y="1638300"/>
            <a:ext cx="8153400" cy="4648200"/>
          </a:xfrm>
        </p:spPr>
        <p:txBody>
          <a:bodyPr>
            <a:normAutofit fontScale="77500" lnSpcReduction="20000"/>
          </a:bodyPr>
          <a:lstStyle/>
          <a:p>
            <a:pPr eaLnBrk="1" hangingPunct="1">
              <a:lnSpc>
                <a:spcPct val="110000"/>
              </a:lnSpc>
              <a:spcBef>
                <a:spcPct val="0"/>
              </a:spcBef>
              <a:buClr>
                <a:srgbClr val="FF0000"/>
              </a:buClr>
              <a:buSzTx/>
            </a:pPr>
            <a:r>
              <a:rPr lang="en-US" sz="2400" i="1" u="sng" dirty="0">
                <a:solidFill>
                  <a:srgbClr val="C00000"/>
                </a:solidFill>
              </a:rPr>
              <a:t> </a:t>
            </a:r>
            <a:r>
              <a:rPr lang="en-US" sz="3300" b="1" u="sng" dirty="0">
                <a:solidFill>
                  <a:srgbClr val="C00000"/>
                </a:solidFill>
              </a:rPr>
              <a:t>Microscopic Explanation for Properties of Plasmas</a:t>
            </a:r>
          </a:p>
          <a:p>
            <a:pPr algn="just" eaLnBrk="1" hangingPunct="1">
              <a:lnSpc>
                <a:spcPct val="110000"/>
              </a:lnSpc>
              <a:spcBef>
                <a:spcPct val="0"/>
              </a:spcBef>
              <a:buClr>
                <a:srgbClr val="FF0000"/>
              </a:buClr>
              <a:buSzTx/>
              <a:buFont typeface="Wingdings" pitchFamily="2" charset="2"/>
              <a:buChar char="Ø"/>
            </a:pPr>
            <a:endParaRPr lang="en-US" sz="3300" u="sng" dirty="0">
              <a:solidFill>
                <a:schemeClr val="tx2"/>
              </a:solidFill>
            </a:endParaRPr>
          </a:p>
          <a:p>
            <a:pPr algn="just" eaLnBrk="1" hangingPunct="1">
              <a:lnSpc>
                <a:spcPct val="110000"/>
              </a:lnSpc>
              <a:spcBef>
                <a:spcPct val="0"/>
              </a:spcBef>
              <a:buClr>
                <a:srgbClr val="FF0000"/>
              </a:buClr>
              <a:buSzTx/>
              <a:buFont typeface="Wingdings" pitchFamily="2" charset="2"/>
              <a:buChar char="Ø"/>
            </a:pPr>
            <a:r>
              <a:rPr lang="en-US" sz="3300" dirty="0"/>
              <a:t> Plasmas have an indefinite shape and an indefinite volume because the particles can move past one another. </a:t>
            </a:r>
          </a:p>
          <a:p>
            <a:pPr algn="just" eaLnBrk="1" hangingPunct="1">
              <a:lnSpc>
                <a:spcPct val="110000"/>
              </a:lnSpc>
              <a:spcBef>
                <a:spcPct val="0"/>
              </a:spcBef>
              <a:buClr>
                <a:srgbClr val="FF0000"/>
              </a:buClr>
              <a:buSzTx/>
              <a:buFont typeface="Wingdings" pitchFamily="2" charset="2"/>
              <a:buChar char="Ø"/>
            </a:pPr>
            <a:endParaRPr lang="en-US" sz="3300" dirty="0"/>
          </a:p>
          <a:p>
            <a:pPr algn="just" eaLnBrk="1" hangingPunct="1">
              <a:lnSpc>
                <a:spcPct val="110000"/>
              </a:lnSpc>
              <a:spcBef>
                <a:spcPct val="0"/>
              </a:spcBef>
              <a:buClr>
                <a:srgbClr val="FF0000"/>
              </a:buClr>
              <a:buSzTx/>
              <a:buFont typeface="Wingdings" pitchFamily="2" charset="2"/>
              <a:buChar char="Ø"/>
            </a:pPr>
            <a:r>
              <a:rPr lang="en-US" sz="3300" dirty="0"/>
              <a:t> Plasmas are easily compressible because there is a great deal of free space between particles. </a:t>
            </a:r>
          </a:p>
          <a:p>
            <a:pPr algn="just" eaLnBrk="1" hangingPunct="1">
              <a:lnSpc>
                <a:spcPct val="110000"/>
              </a:lnSpc>
              <a:spcBef>
                <a:spcPct val="0"/>
              </a:spcBef>
              <a:buClr>
                <a:srgbClr val="FF0000"/>
              </a:buClr>
              <a:buSzTx/>
              <a:buFont typeface="Wingdings" pitchFamily="2" charset="2"/>
              <a:buChar char="Ø"/>
            </a:pPr>
            <a:endParaRPr lang="en-US" sz="3300" dirty="0"/>
          </a:p>
          <a:p>
            <a:pPr algn="just" eaLnBrk="1" hangingPunct="1">
              <a:lnSpc>
                <a:spcPct val="110000"/>
              </a:lnSpc>
              <a:spcBef>
                <a:spcPct val="0"/>
              </a:spcBef>
              <a:buClr>
                <a:srgbClr val="FF0000"/>
              </a:buClr>
              <a:buSzTx/>
              <a:buFont typeface="Wingdings" pitchFamily="2" charset="2"/>
              <a:buChar char="Ø"/>
            </a:pPr>
            <a:r>
              <a:rPr lang="en-US" sz="3300" dirty="0"/>
              <a:t> Plasmas are good conductors of electricity and are affected by magnetic fields because they are composed of ions (negatively charged electrons and positively charged nuclei). </a:t>
            </a:r>
          </a:p>
        </p:txBody>
      </p:sp>
      <p:sp>
        <p:nvSpPr>
          <p:cNvPr id="19462"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sp>
        <p:nvSpPr>
          <p:cNvPr id="7" name="Rectangle 2">
            <a:extLst>
              <a:ext uri="{FF2B5EF4-FFF2-40B4-BE49-F238E27FC236}">
                <a16:creationId xmlns:a16="http://schemas.microsoft.com/office/drawing/2014/main" id="{42E5AF42-D0D2-46EE-8C53-1E0FF7EEB760}"/>
              </a:ext>
            </a:extLst>
          </p:cNvPr>
          <p:cNvSpPr>
            <a:spLocks noGrp="1" noChangeArrowheads="1"/>
          </p:cNvSpPr>
          <p:nvPr>
            <p:ph type="ctrTitle"/>
          </p:nvPr>
        </p:nvSpPr>
        <p:spPr>
          <a:xfrm>
            <a:off x="1371600" y="381000"/>
            <a:ext cx="6629400" cy="711200"/>
          </a:xfrm>
        </p:spPr>
        <p:txBody>
          <a:bodyPr>
            <a:noAutofit/>
          </a:bodyPr>
          <a:lstStyle/>
          <a:p>
            <a:r>
              <a:rPr lang="en-US" sz="5400" dirty="0">
                <a:effectLst>
                  <a:outerShdw blurRad="139700" dist="76200" dir="5400000" algn="ctr" rotWithShape="0">
                    <a:srgbClr val="000000">
                      <a:alpha val="62000"/>
                    </a:srgbClr>
                  </a:outerShdw>
                </a:effectLst>
              </a:rPr>
              <a:t>STATES OF MATTER</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dissolve">
                                      <p:cBhvr>
                                        <p:cTn id="12" dur="500"/>
                                        <p:tgtEl>
                                          <p:spTgt spid="440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animEffect transition="in" filter="dissolve">
                                      <p:cBhvr>
                                        <p:cTn id="17" dur="500"/>
                                        <p:tgtEl>
                                          <p:spTgt spid="4403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4035">
                                            <p:txEl>
                                              <p:pRg st="6" end="6"/>
                                            </p:txEl>
                                          </p:spTgt>
                                        </p:tgtEl>
                                        <p:attrNameLst>
                                          <p:attrName>style.visibility</p:attrName>
                                        </p:attrNameLst>
                                      </p:cBhvr>
                                      <p:to>
                                        <p:strVal val="visible"/>
                                      </p:to>
                                    </p:set>
                                    <p:animEffect transition="in" filter="dissolve">
                                      <p:cBhvr>
                                        <p:cTn id="22" dur="500"/>
                                        <p:tgtEl>
                                          <p:spTgt spid="44035">
                                            <p:txEl>
                                              <p:pRg st="6" end="6"/>
                                            </p:txEl>
                                          </p:spTgt>
                                        </p:tgtEl>
                                      </p:cBhvr>
                                    </p:animEffect>
                                  </p:childTnLst>
                                </p:cTn>
                              </p:par>
                              <p:par>
                                <p:cTn id="23"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24"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subTitle" idx="1"/>
          </p:nvPr>
        </p:nvSpPr>
        <p:spPr>
          <a:xfrm>
            <a:off x="200025" y="1143000"/>
            <a:ext cx="8534400" cy="5276850"/>
          </a:xfrm>
        </p:spPr>
        <p:txBody>
          <a:bodyPr/>
          <a:lstStyle/>
          <a:p>
            <a:pPr algn="ctr" eaLnBrk="1" hangingPunct="1">
              <a:lnSpc>
                <a:spcPct val="80000"/>
              </a:lnSpc>
              <a:buClr>
                <a:srgbClr val="FF0000"/>
              </a:buClr>
            </a:pPr>
            <a:r>
              <a:rPr lang="en-US" sz="2800" dirty="0">
                <a:solidFill>
                  <a:srgbClr val="00FFCC"/>
                </a:solidFill>
              </a:rPr>
              <a:t> </a:t>
            </a:r>
            <a:r>
              <a:rPr lang="en-US" sz="4000" b="1" u="sng" dirty="0">
                <a:solidFill>
                  <a:srgbClr val="0070C0"/>
                </a:solidFill>
              </a:rPr>
              <a:t>The Four States of Matter</a:t>
            </a:r>
            <a:endParaRPr lang="en-US" sz="2800" dirty="0">
              <a:solidFill>
                <a:srgbClr val="0070C0"/>
              </a:solidFill>
            </a:endParaRPr>
          </a:p>
          <a:p>
            <a:pPr algn="ctr" eaLnBrk="1" hangingPunct="1">
              <a:lnSpc>
                <a:spcPct val="150000"/>
              </a:lnSpc>
              <a:buClr>
                <a:srgbClr val="FF0000"/>
              </a:buClr>
            </a:pPr>
            <a:r>
              <a:rPr lang="en-US" sz="2800" dirty="0">
                <a:solidFill>
                  <a:schemeClr val="tx2"/>
                </a:solidFill>
              </a:rPr>
              <a:t>The Classification and Properties of Matter Depend Upon Microscopic Structure</a:t>
            </a:r>
          </a:p>
          <a:p>
            <a:pPr algn="ctr" eaLnBrk="1" hangingPunct="1">
              <a:lnSpc>
                <a:spcPct val="80000"/>
              </a:lnSpc>
              <a:buClr>
                <a:srgbClr val="FF0000"/>
              </a:buClr>
            </a:pPr>
            <a:endParaRPr lang="en-US" sz="2800" dirty="0"/>
          </a:p>
          <a:p>
            <a:pPr algn="ctr" eaLnBrk="1" hangingPunct="1">
              <a:lnSpc>
                <a:spcPct val="80000"/>
              </a:lnSpc>
              <a:buClr>
                <a:srgbClr val="FF0000"/>
              </a:buClr>
            </a:pPr>
            <a:endParaRPr lang="en-US" sz="2800" dirty="0"/>
          </a:p>
          <a:p>
            <a:pPr algn="ctr" eaLnBrk="1" hangingPunct="1">
              <a:lnSpc>
                <a:spcPct val="80000"/>
              </a:lnSpc>
              <a:buClr>
                <a:srgbClr val="FF0000"/>
              </a:buClr>
            </a:pPr>
            <a:endParaRPr lang="en-US" sz="2800" dirty="0"/>
          </a:p>
          <a:p>
            <a:pPr algn="ctr" eaLnBrk="1" hangingPunct="1">
              <a:lnSpc>
                <a:spcPct val="80000"/>
              </a:lnSpc>
              <a:buClr>
                <a:srgbClr val="FF0000"/>
              </a:buClr>
            </a:pPr>
            <a:endParaRPr lang="en-US" sz="2800" dirty="0"/>
          </a:p>
          <a:p>
            <a:pPr eaLnBrk="1" hangingPunct="1">
              <a:lnSpc>
                <a:spcPct val="80000"/>
              </a:lnSpc>
              <a:buClr>
                <a:srgbClr val="FF0000"/>
              </a:buClr>
              <a:buFont typeface="Wingdings" pitchFamily="2" charset="2"/>
              <a:buChar char="Ø"/>
            </a:pPr>
            <a:r>
              <a:rPr lang="en-US" sz="2800" dirty="0"/>
              <a:t> Particle arrangement</a:t>
            </a:r>
          </a:p>
          <a:p>
            <a:pPr eaLnBrk="1" hangingPunct="1">
              <a:lnSpc>
                <a:spcPct val="80000"/>
              </a:lnSpc>
              <a:buClr>
                <a:srgbClr val="FF0000"/>
              </a:buClr>
              <a:buFont typeface="Wingdings" pitchFamily="2" charset="2"/>
              <a:buChar char="Ø"/>
            </a:pPr>
            <a:r>
              <a:rPr lang="en-US" sz="2800" dirty="0"/>
              <a:t> Particle energy</a:t>
            </a:r>
          </a:p>
          <a:p>
            <a:pPr eaLnBrk="1" hangingPunct="1">
              <a:lnSpc>
                <a:spcPct val="80000"/>
              </a:lnSpc>
              <a:buClr>
                <a:srgbClr val="FF0000"/>
              </a:buClr>
              <a:buFont typeface="Wingdings" pitchFamily="2" charset="2"/>
              <a:buChar char="Ø"/>
            </a:pPr>
            <a:r>
              <a:rPr lang="en-US" sz="2800" dirty="0"/>
              <a:t> Particle to particle distance</a:t>
            </a:r>
          </a:p>
        </p:txBody>
      </p:sp>
      <p:sp>
        <p:nvSpPr>
          <p:cNvPr id="20486"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pic>
        <p:nvPicPr>
          <p:cNvPr id="46091" name="Picture 11" descr="Plasma"/>
          <p:cNvPicPr>
            <a:picLocks noChangeAspect="1" noChangeArrowheads="1"/>
          </p:cNvPicPr>
          <p:nvPr/>
        </p:nvPicPr>
        <p:blipFill>
          <a:blip r:embed="rId3" cstate="print"/>
          <a:srcRect/>
          <a:stretch>
            <a:fillRect/>
          </a:stretch>
        </p:blipFill>
        <p:spPr bwMode="auto">
          <a:xfrm>
            <a:off x="6400800" y="3581400"/>
            <a:ext cx="1295400" cy="1143000"/>
          </a:xfrm>
          <a:prstGeom prst="rect">
            <a:avLst/>
          </a:prstGeom>
          <a:noFill/>
          <a:ln w="9525">
            <a:noFill/>
            <a:miter lim="800000"/>
            <a:headEnd/>
            <a:tailEnd/>
          </a:ln>
        </p:spPr>
      </p:pic>
      <p:pic>
        <p:nvPicPr>
          <p:cNvPr id="2" name="Picture 1">
            <a:extLst>
              <a:ext uri="{FF2B5EF4-FFF2-40B4-BE49-F238E27FC236}">
                <a16:creationId xmlns:a16="http://schemas.microsoft.com/office/drawing/2014/main" id="{00F1CC55-84EB-4CC1-8761-AC432857E54E}"/>
              </a:ext>
            </a:extLst>
          </p:cNvPr>
          <p:cNvPicPr>
            <a:picLocks noChangeAspect="1"/>
          </p:cNvPicPr>
          <p:nvPr/>
        </p:nvPicPr>
        <p:blipFill rotWithShape="1">
          <a:blip r:embed="rId4"/>
          <a:srcRect b="23810"/>
          <a:stretch/>
        </p:blipFill>
        <p:spPr>
          <a:xfrm>
            <a:off x="722370" y="3524250"/>
            <a:ext cx="5489460" cy="1257300"/>
          </a:xfrm>
          <a:prstGeom prst="rect">
            <a:avLst/>
          </a:prstGeom>
        </p:spPr>
      </p:pic>
      <p:sp>
        <p:nvSpPr>
          <p:cNvPr id="9" name="Rectangle 2">
            <a:extLst>
              <a:ext uri="{FF2B5EF4-FFF2-40B4-BE49-F238E27FC236}">
                <a16:creationId xmlns:a16="http://schemas.microsoft.com/office/drawing/2014/main" id="{9D9ACDB2-3535-4C8D-8DE9-F18C1B5C316F}"/>
              </a:ext>
            </a:extLst>
          </p:cNvPr>
          <p:cNvSpPr>
            <a:spLocks noGrp="1" noChangeArrowheads="1"/>
          </p:cNvSpPr>
          <p:nvPr>
            <p:ph type="ctrTitle"/>
          </p:nvPr>
        </p:nvSpPr>
        <p:spPr>
          <a:xfrm>
            <a:off x="1371600" y="381000"/>
            <a:ext cx="6629400" cy="711200"/>
          </a:xfrm>
        </p:spPr>
        <p:txBody>
          <a:bodyPr>
            <a:noAutofit/>
          </a:bodyPr>
          <a:lstStyle/>
          <a:p>
            <a:r>
              <a:rPr lang="en-US" sz="5400" dirty="0">
                <a:effectLst>
                  <a:outerShdw blurRad="139700" dist="76200" dir="5400000" algn="ctr" rotWithShape="0">
                    <a:srgbClr val="000000">
                      <a:alpha val="62000"/>
                    </a:srgbClr>
                  </a:outerShdw>
                </a:effectLst>
              </a:rPr>
              <a:t>STATES OF MATTER</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anim calcmode="lin" valueType="num">
                                      <p:cBhvr>
                                        <p:cTn id="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Effect transition="in" filter="fade">
                                      <p:cBhvr>
                                        <p:cTn id="14" dur="1000"/>
                                        <p:tgtEl>
                                          <p:spTgt spid="46083">
                                            <p:txEl>
                                              <p:pRg st="1" end="1"/>
                                            </p:txEl>
                                          </p:spTgt>
                                        </p:tgtEl>
                                      </p:cBhvr>
                                    </p:animEffect>
                                    <p:anim calcmode="lin" valueType="num">
                                      <p:cBhvr>
                                        <p:cTn id="15"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6083">
                                            <p:txEl>
                                              <p:pRg st="1" end="1"/>
                                            </p:txEl>
                                          </p:spTgt>
                                        </p:tgtEl>
                                        <p:attrNameLst>
                                          <p:attrName>ppt_y</p:attrName>
                                        </p:attrNameLst>
                                      </p:cBhvr>
                                      <p:tavLst>
                                        <p:tav tm="0">
                                          <p:val>
                                            <p:strVal val="#ppt_y-.1"/>
                                          </p:val>
                                        </p:tav>
                                        <p:tav tm="100000">
                                          <p:val>
                                            <p:strVal val="#ppt_y"/>
                                          </p:val>
                                        </p:tav>
                                      </p:tavLst>
                                    </p:anim>
                                  </p:childTnLst>
                                </p:cTn>
                              </p:par>
                              <p:par>
                                <p:cTn id="17" presetID="3" presetClass="entr" presetSubtype="10" fill="hold" nodeType="withEffect">
                                  <p:stCondLst>
                                    <p:cond delay="0"/>
                                  </p:stCondLst>
                                  <p:childTnLst>
                                    <p:set>
                                      <p:cBhvr>
                                        <p:cTn id="18" dur="1" fill="hold">
                                          <p:stCondLst>
                                            <p:cond delay="0"/>
                                          </p:stCondLst>
                                        </p:cTn>
                                        <p:tgtEl>
                                          <p:spTgt spid="46091"/>
                                        </p:tgtEl>
                                        <p:attrNameLst>
                                          <p:attrName>style.visibility</p:attrName>
                                        </p:attrNameLst>
                                      </p:cBhvr>
                                      <p:to>
                                        <p:strVal val="visible"/>
                                      </p:to>
                                    </p:set>
                                    <p:animEffect transition="in" filter="blinds(horizontal)">
                                      <p:cBhvr>
                                        <p:cTn id="19" dur="500"/>
                                        <p:tgtEl>
                                          <p:spTgt spid="460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6083">
                                            <p:txEl>
                                              <p:pRg st="6" end="6"/>
                                            </p:txEl>
                                          </p:spTgt>
                                        </p:tgtEl>
                                        <p:attrNameLst>
                                          <p:attrName>style.visibility</p:attrName>
                                        </p:attrNameLst>
                                      </p:cBhvr>
                                      <p:to>
                                        <p:strVal val="visible"/>
                                      </p:to>
                                    </p:set>
                                    <p:animEffect transition="in" filter="fade">
                                      <p:cBhvr>
                                        <p:cTn id="24" dur="1000"/>
                                        <p:tgtEl>
                                          <p:spTgt spid="46083">
                                            <p:txEl>
                                              <p:pRg st="6" end="6"/>
                                            </p:txEl>
                                          </p:spTgt>
                                        </p:tgtEl>
                                      </p:cBhvr>
                                    </p:animEffect>
                                    <p:anim calcmode="lin" valueType="num">
                                      <p:cBhvr>
                                        <p:cTn id="25" dur="10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608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6083">
                                            <p:txEl>
                                              <p:pRg st="7" end="7"/>
                                            </p:txEl>
                                          </p:spTgt>
                                        </p:tgtEl>
                                        <p:attrNameLst>
                                          <p:attrName>style.visibility</p:attrName>
                                        </p:attrNameLst>
                                      </p:cBhvr>
                                      <p:to>
                                        <p:strVal val="visible"/>
                                      </p:to>
                                    </p:set>
                                    <p:animEffect transition="in" filter="fade">
                                      <p:cBhvr>
                                        <p:cTn id="31" dur="1000"/>
                                        <p:tgtEl>
                                          <p:spTgt spid="46083">
                                            <p:txEl>
                                              <p:pRg st="7" end="7"/>
                                            </p:txEl>
                                          </p:spTgt>
                                        </p:tgtEl>
                                      </p:cBhvr>
                                    </p:animEffect>
                                    <p:anim calcmode="lin" valueType="num">
                                      <p:cBhvr>
                                        <p:cTn id="32" dur="10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4608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46083">
                                            <p:txEl>
                                              <p:pRg st="8" end="8"/>
                                            </p:txEl>
                                          </p:spTgt>
                                        </p:tgtEl>
                                        <p:attrNameLst>
                                          <p:attrName>style.visibility</p:attrName>
                                        </p:attrNameLst>
                                      </p:cBhvr>
                                      <p:to>
                                        <p:strVal val="visible"/>
                                      </p:to>
                                    </p:set>
                                    <p:animEffect transition="in" filter="fade">
                                      <p:cBhvr>
                                        <p:cTn id="38" dur="1000"/>
                                        <p:tgtEl>
                                          <p:spTgt spid="46083">
                                            <p:txEl>
                                              <p:pRg st="8" end="8"/>
                                            </p:txEl>
                                          </p:spTgt>
                                        </p:tgtEl>
                                      </p:cBhvr>
                                    </p:animEffect>
                                    <p:anim calcmode="lin" valueType="num">
                                      <p:cBhvr>
                                        <p:cTn id="39" dur="1000" fill="hold"/>
                                        <p:tgtEl>
                                          <p:spTgt spid="4608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46083">
                                            <p:txEl>
                                              <p:pRg st="8" end="8"/>
                                            </p:txEl>
                                          </p:spTgt>
                                        </p:tgtEl>
                                        <p:attrNameLst>
                                          <p:attrName>ppt_y</p:attrName>
                                        </p:attrNameLst>
                                      </p:cBhvr>
                                      <p:tavLst>
                                        <p:tav tm="0">
                                          <p:val>
                                            <p:strVal val="#ppt_y-.1"/>
                                          </p:val>
                                        </p:tav>
                                        <p:tav tm="100000">
                                          <p:val>
                                            <p:strVal val="#ppt_y"/>
                                          </p:val>
                                        </p:tav>
                                      </p:tavLst>
                                    </p:anim>
                                  </p:childTnLst>
                                </p:cTn>
                              </p:par>
                              <p:par>
                                <p:cTn id="41"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42"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57200" y="1162050"/>
            <a:ext cx="8382000" cy="4533900"/>
          </a:xfrm>
        </p:spPr>
        <p:txBody>
          <a:bodyPr/>
          <a:lstStyle/>
          <a:p>
            <a:pPr eaLnBrk="1" hangingPunct="1">
              <a:buClr>
                <a:schemeClr val="accent1"/>
              </a:buClr>
              <a:buFont typeface="Wingdings" panose="05000000000000000000" pitchFamily="2" charset="2"/>
              <a:buChar char="q"/>
            </a:pPr>
            <a:r>
              <a:rPr lang="en-US" sz="2800" dirty="0">
                <a:latin typeface="Calibri" panose="020F0502020204030204" pitchFamily="34" charset="0"/>
                <a:cs typeface="Calibri" panose="020F0502020204030204" pitchFamily="34" charset="0"/>
              </a:rPr>
              <a:t>Any substance that has </a:t>
            </a:r>
            <a:r>
              <a:rPr lang="en-US" sz="2800" u="sng" dirty="0">
                <a:latin typeface="Calibri" panose="020F0502020204030204" pitchFamily="34" charset="0"/>
                <a:cs typeface="Calibri" panose="020F0502020204030204" pitchFamily="34" charset="0"/>
              </a:rPr>
              <a:t>mass</a:t>
            </a:r>
            <a:r>
              <a:rPr lang="en-US" sz="2800" dirty="0">
                <a:latin typeface="Calibri" panose="020F0502020204030204" pitchFamily="34" charset="0"/>
                <a:cs typeface="Calibri" panose="020F0502020204030204" pitchFamily="34" charset="0"/>
              </a:rPr>
              <a:t> and takes up </a:t>
            </a:r>
            <a:r>
              <a:rPr lang="en-US" sz="2800" u="sng" dirty="0">
                <a:latin typeface="Calibri" panose="020F0502020204030204" pitchFamily="34" charset="0"/>
                <a:cs typeface="Calibri" panose="020F0502020204030204" pitchFamily="34" charset="0"/>
              </a:rPr>
              <a:t>space</a:t>
            </a:r>
            <a:r>
              <a:rPr lang="en-US" sz="2800" dirty="0">
                <a:latin typeface="Calibri" panose="020F0502020204030204" pitchFamily="34" charset="0"/>
                <a:cs typeface="Calibri" panose="020F0502020204030204" pitchFamily="34" charset="0"/>
              </a:rPr>
              <a:t>.</a:t>
            </a:r>
          </a:p>
          <a:p>
            <a:pPr eaLnBrk="1" hangingPunct="1">
              <a:buClr>
                <a:schemeClr val="accent1"/>
              </a:buClr>
              <a:buFont typeface="Wingdings" panose="05000000000000000000" pitchFamily="2" charset="2"/>
              <a:buChar char="q"/>
            </a:pPr>
            <a:endParaRPr lang="en-US" sz="2800" dirty="0">
              <a:solidFill>
                <a:srgbClr val="202122"/>
              </a:solidFill>
              <a:latin typeface="Calibri" panose="020F0502020204030204" pitchFamily="34" charset="0"/>
              <a:cs typeface="Calibri" panose="020F0502020204030204" pitchFamily="34" charset="0"/>
            </a:endParaRPr>
          </a:p>
          <a:p>
            <a:pPr eaLnBrk="1" hangingPunct="1">
              <a:buClr>
                <a:schemeClr val="accent1"/>
              </a:buClr>
              <a:buFont typeface="Wingdings" panose="05000000000000000000" pitchFamily="2" charset="2"/>
              <a:buChar char="q"/>
            </a:pPr>
            <a:r>
              <a:rPr lang="en-US" sz="2800" dirty="0">
                <a:solidFill>
                  <a:srgbClr val="202122"/>
                </a:solidFill>
                <a:latin typeface="Calibri" panose="020F0502020204030204" pitchFamily="34" charset="0"/>
                <a:cs typeface="Calibri" panose="020F0502020204030204" pitchFamily="34" charset="0"/>
              </a:rPr>
              <a:t>In </a:t>
            </a:r>
            <a:r>
              <a:rPr lang="en-US" sz="2800" dirty="0">
                <a:solidFill>
                  <a:srgbClr val="0645AD"/>
                </a:solidFill>
                <a:latin typeface="Calibri" panose="020F0502020204030204" pitchFamily="34" charset="0"/>
                <a:cs typeface="Calibri" panose="020F0502020204030204" pitchFamily="34" charset="0"/>
                <a:hlinkClick r:id="rId2" tooltip="Physics">
                  <a:extLst>
                    <a:ext uri="{A12FA001-AC4F-418D-AE19-62706E023703}">
                      <ahyp:hlinkClr xmlns:ahyp="http://schemas.microsoft.com/office/drawing/2018/hyperlinkcolor" val="tx"/>
                    </a:ext>
                  </a:extLst>
                </a:hlinkClick>
              </a:rPr>
              <a:t>physics</a:t>
            </a:r>
            <a:r>
              <a:rPr lang="en-US" sz="2800" dirty="0">
                <a:solidFill>
                  <a:srgbClr val="202122"/>
                </a:solidFill>
                <a:latin typeface="Calibri" panose="020F0502020204030204" pitchFamily="34" charset="0"/>
                <a:cs typeface="Calibri" panose="020F0502020204030204" pitchFamily="34" charset="0"/>
              </a:rPr>
              <a:t>, a </a:t>
            </a:r>
            <a:r>
              <a:rPr lang="en-US" sz="2800" b="1" dirty="0">
                <a:solidFill>
                  <a:srgbClr val="202122"/>
                </a:solidFill>
                <a:latin typeface="Calibri" panose="020F0502020204030204" pitchFamily="34" charset="0"/>
                <a:cs typeface="Calibri" panose="020F0502020204030204" pitchFamily="34" charset="0"/>
              </a:rPr>
              <a:t>state of matter</a:t>
            </a:r>
            <a:r>
              <a:rPr lang="en-US" sz="2800" dirty="0">
                <a:solidFill>
                  <a:srgbClr val="202122"/>
                </a:solidFill>
                <a:latin typeface="Calibri" panose="020F0502020204030204" pitchFamily="34" charset="0"/>
                <a:cs typeface="Calibri" panose="020F0502020204030204" pitchFamily="34" charset="0"/>
              </a:rPr>
              <a:t> is one of the distinct forms in which </a:t>
            </a:r>
            <a:r>
              <a:rPr lang="en-US" sz="2800" dirty="0">
                <a:solidFill>
                  <a:srgbClr val="0645AD"/>
                </a:solidFill>
                <a:latin typeface="Calibri" panose="020F0502020204030204" pitchFamily="34" charset="0"/>
                <a:cs typeface="Calibri" panose="020F0502020204030204" pitchFamily="34" charset="0"/>
                <a:hlinkClick r:id="rId3" tooltip="Matter">
                  <a:extLst>
                    <a:ext uri="{A12FA001-AC4F-418D-AE19-62706E023703}">
                      <ahyp:hlinkClr xmlns:ahyp="http://schemas.microsoft.com/office/drawing/2018/hyperlinkcolor" val="tx"/>
                    </a:ext>
                  </a:extLst>
                </a:hlinkClick>
              </a:rPr>
              <a:t>matter</a:t>
            </a:r>
            <a:r>
              <a:rPr lang="en-US" sz="2800" dirty="0">
                <a:solidFill>
                  <a:srgbClr val="202122"/>
                </a:solidFill>
                <a:latin typeface="Calibri" panose="020F0502020204030204" pitchFamily="34" charset="0"/>
                <a:cs typeface="Calibri" panose="020F0502020204030204" pitchFamily="34" charset="0"/>
              </a:rPr>
              <a:t> can exist. Four states of matter are observable in everyday life: </a:t>
            </a:r>
            <a:r>
              <a:rPr lang="en-US" sz="2800" dirty="0">
                <a:solidFill>
                  <a:srgbClr val="0645AD"/>
                </a:solidFill>
                <a:latin typeface="Calibri" panose="020F0502020204030204" pitchFamily="34" charset="0"/>
                <a:cs typeface="Calibri" panose="020F0502020204030204" pitchFamily="34" charset="0"/>
                <a:hlinkClick r:id="rId4" tooltip="Solid">
                  <a:extLst>
                    <a:ext uri="{A12FA001-AC4F-418D-AE19-62706E023703}">
                      <ahyp:hlinkClr xmlns:ahyp="http://schemas.microsoft.com/office/drawing/2018/hyperlinkcolor" val="tx"/>
                    </a:ext>
                  </a:extLst>
                </a:hlinkClick>
              </a:rPr>
              <a:t>solid</a:t>
            </a:r>
            <a:r>
              <a:rPr lang="en-US" sz="2800" dirty="0">
                <a:solidFill>
                  <a:srgbClr val="202122"/>
                </a:solidFill>
                <a:latin typeface="Calibri" panose="020F0502020204030204" pitchFamily="34" charset="0"/>
                <a:cs typeface="Calibri" panose="020F0502020204030204" pitchFamily="34" charset="0"/>
              </a:rPr>
              <a:t>, </a:t>
            </a:r>
            <a:r>
              <a:rPr lang="en-US" sz="2800" dirty="0">
                <a:solidFill>
                  <a:srgbClr val="0645AD"/>
                </a:solidFill>
                <a:latin typeface="Calibri" panose="020F0502020204030204" pitchFamily="34" charset="0"/>
                <a:cs typeface="Calibri" panose="020F0502020204030204" pitchFamily="34" charset="0"/>
                <a:hlinkClick r:id="rId5" tooltip="Liquid">
                  <a:extLst>
                    <a:ext uri="{A12FA001-AC4F-418D-AE19-62706E023703}">
                      <ahyp:hlinkClr xmlns:ahyp="http://schemas.microsoft.com/office/drawing/2018/hyperlinkcolor" val="tx"/>
                    </a:ext>
                  </a:extLst>
                </a:hlinkClick>
              </a:rPr>
              <a:t>liquid</a:t>
            </a:r>
            <a:r>
              <a:rPr lang="en-US" sz="2800" dirty="0">
                <a:solidFill>
                  <a:srgbClr val="202122"/>
                </a:solidFill>
                <a:latin typeface="Calibri" panose="020F0502020204030204" pitchFamily="34" charset="0"/>
                <a:cs typeface="Calibri" panose="020F0502020204030204" pitchFamily="34" charset="0"/>
              </a:rPr>
              <a:t>, </a:t>
            </a:r>
            <a:r>
              <a:rPr lang="en-US" sz="2800" dirty="0">
                <a:solidFill>
                  <a:srgbClr val="0645AD"/>
                </a:solidFill>
                <a:latin typeface="Calibri" panose="020F0502020204030204" pitchFamily="34" charset="0"/>
                <a:cs typeface="Calibri" panose="020F0502020204030204" pitchFamily="34" charset="0"/>
                <a:hlinkClick r:id="rId6" tooltip="Gas">
                  <a:extLst>
                    <a:ext uri="{A12FA001-AC4F-418D-AE19-62706E023703}">
                      <ahyp:hlinkClr xmlns:ahyp="http://schemas.microsoft.com/office/drawing/2018/hyperlinkcolor" val="tx"/>
                    </a:ext>
                  </a:extLst>
                </a:hlinkClick>
              </a:rPr>
              <a:t>gas</a:t>
            </a:r>
            <a:r>
              <a:rPr lang="en-US" sz="2800" dirty="0">
                <a:solidFill>
                  <a:srgbClr val="202122"/>
                </a:solidFill>
                <a:latin typeface="Calibri" panose="020F0502020204030204" pitchFamily="34" charset="0"/>
                <a:cs typeface="Calibri" panose="020F0502020204030204" pitchFamily="34" charset="0"/>
              </a:rPr>
              <a:t>, and </a:t>
            </a:r>
            <a:r>
              <a:rPr lang="en-US" sz="2800" dirty="0">
                <a:solidFill>
                  <a:srgbClr val="0645AD"/>
                </a:solidFill>
                <a:latin typeface="Calibri" panose="020F0502020204030204" pitchFamily="34" charset="0"/>
                <a:cs typeface="Calibri" panose="020F0502020204030204" pitchFamily="34" charset="0"/>
                <a:hlinkClick r:id="rId7" tooltip="Plasma (physics)">
                  <a:extLst>
                    <a:ext uri="{A12FA001-AC4F-418D-AE19-62706E023703}">
                      <ahyp:hlinkClr xmlns:ahyp="http://schemas.microsoft.com/office/drawing/2018/hyperlinkcolor" val="tx"/>
                    </a:ext>
                  </a:extLst>
                </a:hlinkClick>
              </a:rPr>
              <a:t>plasma</a:t>
            </a:r>
            <a:r>
              <a:rPr lang="en-US" sz="2800" dirty="0">
                <a:solidFill>
                  <a:srgbClr val="202122"/>
                </a:solidFill>
                <a:latin typeface="Calibri" panose="020F0502020204030204" pitchFamily="34" charset="0"/>
                <a:cs typeface="Calibri" panose="020F0502020204030204" pitchFamily="34" charset="0"/>
              </a:rPr>
              <a:t>. </a:t>
            </a:r>
          </a:p>
          <a:p>
            <a:pPr eaLnBrk="1" hangingPunct="1">
              <a:buClr>
                <a:schemeClr val="accent1"/>
              </a:buClr>
              <a:buFont typeface="Wingdings" panose="05000000000000000000" pitchFamily="2" charset="2"/>
              <a:buChar char="q"/>
            </a:pPr>
            <a:endParaRPr lang="en-US" sz="2800" dirty="0">
              <a:solidFill>
                <a:srgbClr val="202122"/>
              </a:solidFill>
              <a:latin typeface="Calibri" panose="020F0502020204030204" pitchFamily="34" charset="0"/>
              <a:cs typeface="Calibri" panose="020F0502020204030204" pitchFamily="34" charset="0"/>
            </a:endParaRPr>
          </a:p>
          <a:p>
            <a:pPr eaLnBrk="1" hangingPunct="1">
              <a:buClr>
                <a:schemeClr val="accent1"/>
              </a:buClr>
              <a:buFont typeface="Wingdings" panose="05000000000000000000" pitchFamily="2" charset="2"/>
              <a:buChar char="q"/>
            </a:pPr>
            <a:r>
              <a:rPr lang="en-US" sz="2800" dirty="0">
                <a:solidFill>
                  <a:srgbClr val="202122"/>
                </a:solidFill>
                <a:latin typeface="Calibri" panose="020F0502020204030204" pitchFamily="34" charset="0"/>
                <a:cs typeface="Calibri" panose="020F0502020204030204" pitchFamily="34" charset="0"/>
              </a:rPr>
              <a:t>Many intermediate states are known to exist, such as </a:t>
            </a:r>
            <a:r>
              <a:rPr lang="en-US" sz="2800" dirty="0">
                <a:solidFill>
                  <a:srgbClr val="0645AD"/>
                </a:solidFill>
                <a:latin typeface="Calibri" panose="020F0502020204030204" pitchFamily="34" charset="0"/>
                <a:cs typeface="Calibri" panose="020F0502020204030204" pitchFamily="34" charset="0"/>
                <a:hlinkClick r:id="rId8" tooltip="Liquid crystal">
                  <a:extLst>
                    <a:ext uri="{A12FA001-AC4F-418D-AE19-62706E023703}">
                      <ahyp:hlinkClr xmlns:ahyp="http://schemas.microsoft.com/office/drawing/2018/hyperlinkcolor" val="tx"/>
                    </a:ext>
                  </a:extLst>
                </a:hlinkClick>
              </a:rPr>
              <a:t>liquid crystal</a:t>
            </a:r>
            <a:r>
              <a:rPr lang="en-US" sz="2800" dirty="0">
                <a:solidFill>
                  <a:srgbClr val="202122"/>
                </a:solidFill>
                <a:latin typeface="Calibri" panose="020F0502020204030204" pitchFamily="34" charset="0"/>
                <a:cs typeface="Calibri" panose="020F0502020204030204" pitchFamily="34" charset="0"/>
              </a:rPr>
              <a:t>, and some states only exist under extreme conditions</a:t>
            </a:r>
            <a:endParaRPr lang="en-US" sz="2800" dirty="0">
              <a:latin typeface="Calibri" panose="020F0502020204030204" pitchFamily="34" charset="0"/>
              <a:cs typeface="Calibri" panose="020F0502020204030204" pitchFamily="34" charset="0"/>
            </a:endParaRPr>
          </a:p>
          <a:p>
            <a:pPr eaLnBrk="1" hangingPunct="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BF5A31-D313-4F7A-9EC9-D52EB7387630}"/>
              </a:ext>
            </a:extLst>
          </p:cNvPr>
          <p:cNvSpPr/>
          <p:nvPr/>
        </p:nvSpPr>
        <p:spPr>
          <a:xfrm>
            <a:off x="0" y="22860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59" name="Rectangle 3"/>
          <p:cNvSpPr>
            <a:spLocks noGrp="1" noChangeArrowheads="1"/>
          </p:cNvSpPr>
          <p:nvPr>
            <p:ph type="subTitle" idx="1"/>
          </p:nvPr>
        </p:nvSpPr>
        <p:spPr>
          <a:xfrm>
            <a:off x="76200" y="1009650"/>
            <a:ext cx="8610600" cy="4838700"/>
          </a:xfrm>
        </p:spPr>
        <p:txBody>
          <a:bodyPr/>
          <a:lstStyle/>
          <a:p>
            <a:pPr marL="342900" indent="-342900" algn="l" eaLnBrk="1" hangingPunct="1">
              <a:lnSpc>
                <a:spcPct val="90000"/>
              </a:lnSpc>
              <a:buClr>
                <a:srgbClr val="FF0000"/>
              </a:buClr>
              <a:buFont typeface="Wingdings" panose="05000000000000000000" pitchFamily="2" charset="2"/>
              <a:buChar char="Ø"/>
            </a:pPr>
            <a:endParaRPr lang="en-US" dirty="0">
              <a:solidFill>
                <a:srgbClr val="00B0F0"/>
              </a:solidFill>
            </a:endParaRPr>
          </a:p>
          <a:p>
            <a:pPr marL="342900" indent="-342900" algn="l" eaLnBrk="1" hangingPunct="1">
              <a:lnSpc>
                <a:spcPct val="90000"/>
              </a:lnSpc>
              <a:buClr>
                <a:srgbClr val="FF0000"/>
              </a:buClr>
              <a:buFont typeface="Wingdings" panose="05000000000000000000" pitchFamily="2" charset="2"/>
              <a:buChar char="Ø"/>
            </a:pPr>
            <a:r>
              <a:rPr lang="en-US" dirty="0">
                <a:solidFill>
                  <a:srgbClr val="00B0F0"/>
                </a:solidFill>
              </a:rPr>
              <a:t> </a:t>
            </a:r>
            <a:r>
              <a:rPr lang="en-US" sz="3200" u="sng" dirty="0">
                <a:solidFill>
                  <a:srgbClr val="00B0F0"/>
                </a:solidFill>
              </a:rPr>
              <a:t>The Four States of Matter</a:t>
            </a:r>
            <a:endParaRPr lang="en-US" sz="4400" u="sng" dirty="0">
              <a:solidFill>
                <a:srgbClr val="00B0F0"/>
              </a:solidFill>
            </a:endParaRPr>
          </a:p>
        </p:txBody>
      </p:sp>
      <p:sp>
        <p:nvSpPr>
          <p:cNvPr id="5126"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pic>
        <p:nvPicPr>
          <p:cNvPr id="2" name="Picture 1">
            <a:extLst>
              <a:ext uri="{FF2B5EF4-FFF2-40B4-BE49-F238E27FC236}">
                <a16:creationId xmlns:a16="http://schemas.microsoft.com/office/drawing/2014/main" id="{ACF636F1-BD39-4CDE-9064-D6C6226B2909}"/>
              </a:ext>
            </a:extLst>
          </p:cNvPr>
          <p:cNvPicPr>
            <a:picLocks noChangeAspect="1"/>
          </p:cNvPicPr>
          <p:nvPr/>
        </p:nvPicPr>
        <p:blipFill>
          <a:blip r:embed="rId3"/>
          <a:stretch>
            <a:fillRect/>
          </a:stretch>
        </p:blipFill>
        <p:spPr>
          <a:xfrm>
            <a:off x="457200" y="2152651"/>
            <a:ext cx="8032562" cy="4705350"/>
          </a:xfrm>
          <a:prstGeom prst="rect">
            <a:avLst/>
          </a:prstGeom>
        </p:spPr>
      </p:pic>
      <p:sp>
        <p:nvSpPr>
          <p:cNvPr id="6" name="Rectangle 2">
            <a:extLst>
              <a:ext uri="{FF2B5EF4-FFF2-40B4-BE49-F238E27FC236}">
                <a16:creationId xmlns:a16="http://schemas.microsoft.com/office/drawing/2014/main" id="{3F8C164A-DD42-4C25-B21D-8D0ED4DAB04A}"/>
              </a:ext>
            </a:extLst>
          </p:cNvPr>
          <p:cNvSpPr>
            <a:spLocks noGrp="1" noChangeArrowheads="1"/>
          </p:cNvSpPr>
          <p:nvPr>
            <p:ph type="ctrTitle"/>
          </p:nvPr>
        </p:nvSpPr>
        <p:spPr>
          <a:xfrm>
            <a:off x="1371600" y="381000"/>
            <a:ext cx="6629400" cy="711200"/>
          </a:xfrm>
        </p:spPr>
        <p:txBody>
          <a:bodyPr>
            <a:noAutofit/>
          </a:bodyPr>
          <a:lstStyle/>
          <a:p>
            <a:r>
              <a:rPr lang="en-US" sz="5400" b="1" dirty="0">
                <a:ln w="6600">
                  <a:solidFill>
                    <a:schemeClr val="accent2"/>
                  </a:solidFill>
                  <a:prstDash val="solid"/>
                </a:ln>
                <a:solidFill>
                  <a:srgbClr val="FFFFFF"/>
                </a:solidFill>
                <a:effectLst>
                  <a:outerShdw dist="38100" dir="2700000" algn="tl" rotWithShape="0">
                    <a:schemeClr val="accent2"/>
                  </a:outerShdw>
                </a:effectLst>
              </a:rPr>
              <a:t>STATES OF MATTER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wipe(left)">
                                      <p:cBhvr>
                                        <p:cTn id="7" dur="500"/>
                                        <p:tgtEl>
                                          <p:spTgt spid="19459">
                                            <p:txEl>
                                              <p:pRg st="1" end="1"/>
                                            </p:txEl>
                                          </p:spTgt>
                                        </p:tgtEl>
                                      </p:cBhvr>
                                    </p:animEffect>
                                  </p:childTnLst>
                                </p:cTn>
                              </p:par>
                              <p:par>
                                <p:cTn id="8"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9"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457200" y="1676400"/>
            <a:ext cx="8153400" cy="4800599"/>
          </a:xfrm>
        </p:spPr>
        <p:txBody>
          <a:bodyPr>
            <a:normAutofit/>
          </a:bodyPr>
          <a:lstStyle/>
          <a:p>
            <a:pPr algn="ctr" eaLnBrk="1" hangingPunct="1">
              <a:buClr>
                <a:srgbClr val="FF0000"/>
              </a:buClr>
            </a:pPr>
            <a:r>
              <a:rPr lang="en-US" sz="2800" dirty="0"/>
              <a:t> </a:t>
            </a:r>
            <a:r>
              <a:rPr lang="en-US" sz="4000" b="1" u="sng" dirty="0">
                <a:solidFill>
                  <a:schemeClr val="tx2"/>
                </a:solidFill>
              </a:rPr>
              <a:t>The Four States of Matter</a:t>
            </a:r>
          </a:p>
          <a:p>
            <a:pPr algn="ctr" eaLnBrk="1" hangingPunct="1">
              <a:buClr>
                <a:srgbClr val="FF0000"/>
              </a:buClr>
            </a:pPr>
            <a:endParaRPr lang="en-US" sz="2800" dirty="0">
              <a:solidFill>
                <a:schemeClr val="tx2"/>
              </a:solidFill>
            </a:endParaRPr>
          </a:p>
          <a:p>
            <a:pPr marL="457200" indent="-457200" algn="l" eaLnBrk="1" hangingPunct="1">
              <a:buClr>
                <a:srgbClr val="FF0000"/>
              </a:buClr>
              <a:buFont typeface="Wingdings" panose="05000000000000000000" pitchFamily="2" charset="2"/>
              <a:buChar char="v"/>
            </a:pPr>
            <a:r>
              <a:rPr lang="en-US" sz="2800" dirty="0">
                <a:solidFill>
                  <a:srgbClr val="C00000"/>
                </a:solidFill>
              </a:rPr>
              <a:t>Basis of Classification of the Four Types:</a:t>
            </a:r>
          </a:p>
          <a:p>
            <a:pPr marL="457200" indent="-457200" algn="l" eaLnBrk="1" hangingPunct="1">
              <a:lnSpc>
                <a:spcPct val="150000"/>
              </a:lnSpc>
              <a:buClr>
                <a:srgbClr val="FF0000"/>
              </a:buClr>
              <a:buFont typeface="Wingdings" panose="05000000000000000000" pitchFamily="2" charset="2"/>
              <a:buChar char="Ø"/>
            </a:pPr>
            <a:r>
              <a:rPr lang="en-US" sz="2800" dirty="0"/>
              <a:t>Particle arrangement</a:t>
            </a:r>
          </a:p>
          <a:p>
            <a:pPr marL="457200" indent="-457200" algn="l" eaLnBrk="1" hangingPunct="1">
              <a:lnSpc>
                <a:spcPct val="150000"/>
              </a:lnSpc>
              <a:buClr>
                <a:srgbClr val="FF0000"/>
              </a:buClr>
              <a:buFont typeface="Wingdings" panose="05000000000000000000" pitchFamily="2" charset="2"/>
              <a:buChar char="Ø"/>
            </a:pPr>
            <a:r>
              <a:rPr lang="en-US" sz="2800" dirty="0"/>
              <a:t>Energy of particles</a:t>
            </a:r>
          </a:p>
          <a:p>
            <a:pPr marL="457200" indent="-457200" algn="l" eaLnBrk="1" hangingPunct="1">
              <a:lnSpc>
                <a:spcPct val="150000"/>
              </a:lnSpc>
              <a:buClr>
                <a:srgbClr val="FF0000"/>
              </a:buClr>
              <a:buFont typeface="Wingdings" panose="05000000000000000000" pitchFamily="2" charset="2"/>
              <a:buChar char="Ø"/>
            </a:pPr>
            <a:r>
              <a:rPr lang="en-US" sz="2800" dirty="0"/>
              <a:t>Distance between particles</a:t>
            </a:r>
          </a:p>
        </p:txBody>
      </p:sp>
      <p:sp>
        <p:nvSpPr>
          <p:cNvPr id="6150"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sp>
        <p:nvSpPr>
          <p:cNvPr id="12" name="Rectangle 11">
            <a:extLst>
              <a:ext uri="{FF2B5EF4-FFF2-40B4-BE49-F238E27FC236}">
                <a16:creationId xmlns:a16="http://schemas.microsoft.com/office/drawing/2014/main" id="{EEC8E4FF-45FA-4596-BB22-038292D6CB0A}"/>
              </a:ext>
            </a:extLst>
          </p:cNvPr>
          <p:cNvSpPr/>
          <p:nvPr/>
        </p:nvSpPr>
        <p:spPr>
          <a:xfrm>
            <a:off x="0" y="355600"/>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2">
            <a:extLst>
              <a:ext uri="{FF2B5EF4-FFF2-40B4-BE49-F238E27FC236}">
                <a16:creationId xmlns:a16="http://schemas.microsoft.com/office/drawing/2014/main" id="{421C3219-39E2-402D-AEBF-10BC11741CBA}"/>
              </a:ext>
            </a:extLst>
          </p:cNvPr>
          <p:cNvSpPr>
            <a:spLocks noGrp="1" noChangeArrowheads="1"/>
          </p:cNvSpPr>
          <p:nvPr>
            <p:ph type="ctrTitle"/>
          </p:nvPr>
        </p:nvSpPr>
        <p:spPr>
          <a:xfrm>
            <a:off x="1371600" y="558800"/>
            <a:ext cx="6629400" cy="711200"/>
          </a:xfrm>
        </p:spPr>
        <p:txBody>
          <a:bodyPr>
            <a:noAutofit/>
          </a:bodyPr>
          <a:lstStyle/>
          <a:p>
            <a:r>
              <a:rPr lang="en-US" sz="5400" b="1" dirty="0">
                <a:ln w="6600">
                  <a:solidFill>
                    <a:schemeClr val="accent2"/>
                  </a:solidFill>
                  <a:prstDash val="solid"/>
                </a:ln>
                <a:solidFill>
                  <a:srgbClr val="FFFFFF"/>
                </a:solidFill>
                <a:effectLst>
                  <a:outerShdw dist="38100" dir="2700000" algn="tl" rotWithShape="0">
                    <a:schemeClr val="accent2"/>
                  </a:outerShdw>
                </a:effectLst>
              </a:rPr>
              <a:t>STATES OF MATTER</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387">
                                            <p:txEl>
                                              <p:pRg st="2" end="2"/>
                                            </p:txEl>
                                          </p:spTgt>
                                        </p:tgtEl>
                                        <p:attrNameLst>
                                          <p:attrName>style.visibility</p:attrName>
                                        </p:attrNameLst>
                                      </p:cBhvr>
                                      <p:to>
                                        <p:strVal val="visible"/>
                                      </p:to>
                                    </p:set>
                                    <p:animEffect transition="in" filter="fade">
                                      <p:cBhvr>
                                        <p:cTn id="14" dur="1000"/>
                                        <p:tgtEl>
                                          <p:spTgt spid="16387">
                                            <p:txEl>
                                              <p:pRg st="2" end="2"/>
                                            </p:txEl>
                                          </p:spTgt>
                                        </p:tgtEl>
                                      </p:cBhvr>
                                    </p:animEffect>
                                    <p:anim calcmode="lin" valueType="num">
                                      <p:cBhvr>
                                        <p:cTn id="15"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fade">
                                      <p:cBhvr>
                                        <p:cTn id="21" dur="1000"/>
                                        <p:tgtEl>
                                          <p:spTgt spid="16387">
                                            <p:txEl>
                                              <p:pRg st="3" end="3"/>
                                            </p:txEl>
                                          </p:spTgt>
                                        </p:tgtEl>
                                      </p:cBhvr>
                                    </p:animEffect>
                                    <p:anim calcmode="lin" valueType="num">
                                      <p:cBhvr>
                                        <p:cTn id="22"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6387">
                                            <p:txEl>
                                              <p:pRg st="4" end="4"/>
                                            </p:txEl>
                                          </p:spTgt>
                                        </p:tgtEl>
                                        <p:attrNameLst>
                                          <p:attrName>style.visibility</p:attrName>
                                        </p:attrNameLst>
                                      </p:cBhvr>
                                      <p:to>
                                        <p:strVal val="visible"/>
                                      </p:to>
                                    </p:set>
                                    <p:animEffect transition="in" filter="fade">
                                      <p:cBhvr>
                                        <p:cTn id="28" dur="1000"/>
                                        <p:tgtEl>
                                          <p:spTgt spid="16387">
                                            <p:txEl>
                                              <p:pRg st="4" end="4"/>
                                            </p:txEl>
                                          </p:spTgt>
                                        </p:tgtEl>
                                      </p:cBhvr>
                                    </p:animEffect>
                                    <p:anim calcmode="lin" valueType="num">
                                      <p:cBhvr>
                                        <p:cTn id="29"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6387">
                                            <p:txEl>
                                              <p:pRg st="5" end="5"/>
                                            </p:txEl>
                                          </p:spTgt>
                                        </p:tgtEl>
                                        <p:attrNameLst>
                                          <p:attrName>style.visibility</p:attrName>
                                        </p:attrNameLst>
                                      </p:cBhvr>
                                      <p:to>
                                        <p:strVal val="visible"/>
                                      </p:to>
                                    </p:set>
                                    <p:animEffect transition="in" filter="fade">
                                      <p:cBhvr>
                                        <p:cTn id="35" dur="1000"/>
                                        <p:tgtEl>
                                          <p:spTgt spid="16387">
                                            <p:txEl>
                                              <p:pRg st="5" end="5"/>
                                            </p:txEl>
                                          </p:spTgt>
                                        </p:tgtEl>
                                      </p:cBhvr>
                                    </p:animEffect>
                                    <p:anim calcmode="lin" valueType="num">
                                      <p:cBhvr>
                                        <p:cTn id="36"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5" end="5"/>
                                            </p:txEl>
                                          </p:spTgt>
                                        </p:tgtEl>
                                        <p:attrNameLst>
                                          <p:attrName>ppt_y</p:attrName>
                                        </p:attrNameLst>
                                      </p:cBhvr>
                                      <p:tavLst>
                                        <p:tav tm="0">
                                          <p:val>
                                            <p:strVal val="#ppt_y-.1"/>
                                          </p:val>
                                        </p:tav>
                                        <p:tav tm="100000">
                                          <p:val>
                                            <p:strVal val="#ppt_y"/>
                                          </p:val>
                                        </p:tav>
                                      </p:tavLst>
                                    </p:anim>
                                  </p:childTnLst>
                                </p:cTn>
                              </p:par>
                              <p:par>
                                <p:cTn id="38"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39"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457200" y="1676400"/>
            <a:ext cx="8153400" cy="4800599"/>
          </a:xfrm>
        </p:spPr>
        <p:txBody>
          <a:bodyPr>
            <a:normAutofit/>
          </a:bodyPr>
          <a:lstStyle/>
          <a:p>
            <a:pPr algn="ctr" eaLnBrk="1" hangingPunct="1">
              <a:buClr>
                <a:srgbClr val="FF0000"/>
              </a:buClr>
            </a:pPr>
            <a:r>
              <a:rPr lang="en-US" sz="2800" dirty="0"/>
              <a:t> </a:t>
            </a:r>
            <a:r>
              <a:rPr lang="en-US" sz="4000" b="1" u="sng" dirty="0">
                <a:solidFill>
                  <a:schemeClr val="tx2"/>
                </a:solidFill>
              </a:rPr>
              <a:t>The Four States of Matter</a:t>
            </a:r>
          </a:p>
          <a:p>
            <a:pPr algn="ctr" eaLnBrk="1" hangingPunct="1">
              <a:buClr>
                <a:srgbClr val="FF0000"/>
              </a:buClr>
            </a:pPr>
            <a:endParaRPr lang="en-US" sz="2800" dirty="0">
              <a:solidFill>
                <a:schemeClr val="tx2"/>
              </a:solidFill>
            </a:endParaRPr>
          </a:p>
          <a:p>
            <a:pPr marL="457200" indent="-457200" algn="l" eaLnBrk="1" hangingPunct="1">
              <a:buClr>
                <a:srgbClr val="FF0000"/>
              </a:buClr>
              <a:buFont typeface="Wingdings" panose="05000000000000000000" pitchFamily="2" charset="2"/>
              <a:buChar char="v"/>
            </a:pPr>
            <a:r>
              <a:rPr lang="en-US" sz="2800" dirty="0">
                <a:solidFill>
                  <a:srgbClr val="C00000"/>
                </a:solidFill>
              </a:rPr>
              <a:t>Basis of Classification of the Four Types</a:t>
            </a:r>
          </a:p>
          <a:p>
            <a:pPr marL="457200" indent="-457200" algn="l" eaLnBrk="1" hangingPunct="1">
              <a:lnSpc>
                <a:spcPct val="150000"/>
              </a:lnSpc>
              <a:buClr>
                <a:srgbClr val="FF0000"/>
              </a:buClr>
              <a:buFont typeface="Wingdings" panose="05000000000000000000" pitchFamily="2" charset="2"/>
              <a:buChar char="Ø"/>
            </a:pPr>
            <a:r>
              <a:rPr lang="en-US" sz="2800" dirty="0"/>
              <a:t>Particle arrangement</a:t>
            </a:r>
          </a:p>
          <a:p>
            <a:pPr marL="457200" indent="-457200" algn="l" eaLnBrk="1" hangingPunct="1">
              <a:lnSpc>
                <a:spcPct val="150000"/>
              </a:lnSpc>
              <a:buClr>
                <a:srgbClr val="FF0000"/>
              </a:buClr>
              <a:buFont typeface="Wingdings" panose="05000000000000000000" pitchFamily="2" charset="2"/>
              <a:buChar char="Ø"/>
            </a:pPr>
            <a:r>
              <a:rPr lang="en-US" sz="2800" dirty="0"/>
              <a:t>Energy of particles</a:t>
            </a:r>
          </a:p>
          <a:p>
            <a:pPr marL="457200" indent="-457200" algn="l" eaLnBrk="1" hangingPunct="1">
              <a:lnSpc>
                <a:spcPct val="150000"/>
              </a:lnSpc>
              <a:buClr>
                <a:srgbClr val="FF0000"/>
              </a:buClr>
              <a:buFont typeface="Wingdings" panose="05000000000000000000" pitchFamily="2" charset="2"/>
              <a:buChar char="Ø"/>
            </a:pPr>
            <a:r>
              <a:rPr lang="en-US" sz="2800" dirty="0"/>
              <a:t>Distance between particles</a:t>
            </a:r>
          </a:p>
        </p:txBody>
      </p:sp>
      <p:sp>
        <p:nvSpPr>
          <p:cNvPr id="6150"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sp>
        <p:nvSpPr>
          <p:cNvPr id="12" name="Rectangle 11">
            <a:extLst>
              <a:ext uri="{FF2B5EF4-FFF2-40B4-BE49-F238E27FC236}">
                <a16:creationId xmlns:a16="http://schemas.microsoft.com/office/drawing/2014/main" id="{EEC8E4FF-45FA-4596-BB22-038292D6CB0A}"/>
              </a:ext>
            </a:extLst>
          </p:cNvPr>
          <p:cNvSpPr/>
          <p:nvPr/>
        </p:nvSpPr>
        <p:spPr>
          <a:xfrm>
            <a:off x="0" y="228600"/>
            <a:ext cx="91440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13" name="Rectangle 2">
            <a:extLst>
              <a:ext uri="{FF2B5EF4-FFF2-40B4-BE49-F238E27FC236}">
                <a16:creationId xmlns:a16="http://schemas.microsoft.com/office/drawing/2014/main" id="{421C3219-39E2-402D-AEBF-10BC11741CBA}"/>
              </a:ext>
            </a:extLst>
          </p:cNvPr>
          <p:cNvSpPr>
            <a:spLocks noGrp="1" noChangeArrowheads="1"/>
          </p:cNvSpPr>
          <p:nvPr>
            <p:ph type="ctrTitle"/>
          </p:nvPr>
        </p:nvSpPr>
        <p:spPr>
          <a:xfrm>
            <a:off x="1371600" y="381000"/>
            <a:ext cx="6629400" cy="711200"/>
          </a:xfrm>
        </p:spPr>
        <p:txBody>
          <a:bodyPr>
            <a:noAutofit/>
          </a:bodyPr>
          <a:lstStyle/>
          <a:p>
            <a:r>
              <a:rPr lang="en-US" sz="5400" b="1" dirty="0">
                <a:ln w="6600">
                  <a:solidFill>
                    <a:schemeClr val="accent1">
                      <a:lumMod val="50000"/>
                    </a:schemeClr>
                  </a:solidFill>
                  <a:prstDash val="solid"/>
                </a:ln>
                <a:solidFill>
                  <a:srgbClr val="FFFFFF"/>
                </a:solidFill>
                <a:effectLst>
                  <a:outerShdw blurRad="50800" dist="38100" dir="2700000" algn="tl" rotWithShape="0">
                    <a:prstClr val="black">
                      <a:alpha val="40000"/>
                    </a:prstClr>
                  </a:outerShdw>
                </a:effectLst>
              </a:rPr>
              <a:t>STATES OF MATTER</a:t>
            </a:r>
          </a:p>
        </p:txBody>
      </p:sp>
    </p:spTree>
    <p:extLst>
      <p:ext uri="{BB962C8B-B14F-4D97-AF65-F5344CB8AC3E}">
        <p14:creationId xmlns:p14="http://schemas.microsoft.com/office/powerpoint/2010/main" val="3687668959"/>
      </p:ext>
    </p:extLst>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387">
                                            <p:txEl>
                                              <p:pRg st="2" end="2"/>
                                            </p:txEl>
                                          </p:spTgt>
                                        </p:tgtEl>
                                        <p:attrNameLst>
                                          <p:attrName>style.visibility</p:attrName>
                                        </p:attrNameLst>
                                      </p:cBhvr>
                                      <p:to>
                                        <p:strVal val="visible"/>
                                      </p:to>
                                    </p:set>
                                    <p:animEffect transition="in" filter="fade">
                                      <p:cBhvr>
                                        <p:cTn id="14" dur="1000"/>
                                        <p:tgtEl>
                                          <p:spTgt spid="16387">
                                            <p:txEl>
                                              <p:pRg st="2" end="2"/>
                                            </p:txEl>
                                          </p:spTgt>
                                        </p:tgtEl>
                                      </p:cBhvr>
                                    </p:animEffect>
                                    <p:anim calcmode="lin" valueType="num">
                                      <p:cBhvr>
                                        <p:cTn id="15"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fade">
                                      <p:cBhvr>
                                        <p:cTn id="21" dur="1000"/>
                                        <p:tgtEl>
                                          <p:spTgt spid="16387">
                                            <p:txEl>
                                              <p:pRg st="3" end="3"/>
                                            </p:txEl>
                                          </p:spTgt>
                                        </p:tgtEl>
                                      </p:cBhvr>
                                    </p:animEffect>
                                    <p:anim calcmode="lin" valueType="num">
                                      <p:cBhvr>
                                        <p:cTn id="22"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6387">
                                            <p:txEl>
                                              <p:pRg st="4" end="4"/>
                                            </p:txEl>
                                          </p:spTgt>
                                        </p:tgtEl>
                                        <p:attrNameLst>
                                          <p:attrName>style.visibility</p:attrName>
                                        </p:attrNameLst>
                                      </p:cBhvr>
                                      <p:to>
                                        <p:strVal val="visible"/>
                                      </p:to>
                                    </p:set>
                                    <p:animEffect transition="in" filter="fade">
                                      <p:cBhvr>
                                        <p:cTn id="28" dur="1000"/>
                                        <p:tgtEl>
                                          <p:spTgt spid="16387">
                                            <p:txEl>
                                              <p:pRg st="4" end="4"/>
                                            </p:txEl>
                                          </p:spTgt>
                                        </p:tgtEl>
                                      </p:cBhvr>
                                    </p:animEffect>
                                    <p:anim calcmode="lin" valueType="num">
                                      <p:cBhvr>
                                        <p:cTn id="29"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6387">
                                            <p:txEl>
                                              <p:pRg st="5" end="5"/>
                                            </p:txEl>
                                          </p:spTgt>
                                        </p:tgtEl>
                                        <p:attrNameLst>
                                          <p:attrName>style.visibility</p:attrName>
                                        </p:attrNameLst>
                                      </p:cBhvr>
                                      <p:to>
                                        <p:strVal val="visible"/>
                                      </p:to>
                                    </p:set>
                                    <p:animEffect transition="in" filter="fade">
                                      <p:cBhvr>
                                        <p:cTn id="35" dur="1000"/>
                                        <p:tgtEl>
                                          <p:spTgt spid="16387">
                                            <p:txEl>
                                              <p:pRg st="5" end="5"/>
                                            </p:txEl>
                                          </p:spTgt>
                                        </p:tgtEl>
                                      </p:cBhvr>
                                    </p:animEffect>
                                    <p:anim calcmode="lin" valueType="num">
                                      <p:cBhvr>
                                        <p:cTn id="36"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5" end="5"/>
                                            </p:txEl>
                                          </p:spTgt>
                                        </p:tgtEl>
                                        <p:attrNameLst>
                                          <p:attrName>ppt_y</p:attrName>
                                        </p:attrNameLst>
                                      </p:cBhvr>
                                      <p:tavLst>
                                        <p:tav tm="0">
                                          <p:val>
                                            <p:strVal val="#ppt_y-.1"/>
                                          </p:val>
                                        </p:tav>
                                        <p:tav tm="100000">
                                          <p:val>
                                            <p:strVal val="#ppt_y"/>
                                          </p:val>
                                        </p:tav>
                                      </p:tavLst>
                                    </p:anim>
                                  </p:childTnLst>
                                </p:cTn>
                              </p:par>
                              <p:par>
                                <p:cTn id="38"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39"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subTitle" idx="1"/>
          </p:nvPr>
        </p:nvSpPr>
        <p:spPr>
          <a:xfrm>
            <a:off x="76200" y="1168401"/>
            <a:ext cx="8991600" cy="5029199"/>
          </a:xfrm>
        </p:spPr>
        <p:txBody>
          <a:bodyPr>
            <a:normAutofit/>
          </a:bodyPr>
          <a:lstStyle/>
          <a:p>
            <a:pPr algn="ctr" eaLnBrk="1" hangingPunct="1">
              <a:lnSpc>
                <a:spcPct val="150000"/>
              </a:lnSpc>
              <a:buClr>
                <a:srgbClr val="FF0000"/>
              </a:buClr>
            </a:pPr>
            <a:r>
              <a:rPr lang="en-US" dirty="0"/>
              <a:t> </a:t>
            </a:r>
            <a:r>
              <a:rPr lang="en-US" sz="4400" b="1" u="sng" dirty="0">
                <a:solidFill>
                  <a:srgbClr val="FFC000"/>
                </a:solidFill>
              </a:rPr>
              <a:t>Solids</a:t>
            </a:r>
          </a:p>
          <a:p>
            <a:pPr algn="l" eaLnBrk="1" hangingPunct="1">
              <a:lnSpc>
                <a:spcPct val="200000"/>
              </a:lnSpc>
              <a:buClr>
                <a:srgbClr val="FF0000"/>
              </a:buClr>
              <a:buFont typeface="Wingdings" pitchFamily="2" charset="2"/>
              <a:buChar char="Ø"/>
            </a:pPr>
            <a:r>
              <a:rPr lang="en-US" dirty="0"/>
              <a:t> </a:t>
            </a:r>
            <a:r>
              <a:rPr lang="en-US" sz="2800" dirty="0"/>
              <a:t>Particles of solids are tightly packed, vibrating about a                                                                   fixed position. </a:t>
            </a:r>
          </a:p>
          <a:p>
            <a:pPr algn="l" eaLnBrk="1" hangingPunct="1">
              <a:lnSpc>
                <a:spcPct val="200000"/>
              </a:lnSpc>
              <a:buClr>
                <a:srgbClr val="FF0000"/>
              </a:buClr>
              <a:buFont typeface="Wingdings" pitchFamily="2" charset="2"/>
              <a:buChar char="Ø"/>
            </a:pPr>
            <a:r>
              <a:rPr lang="en-US" sz="2800" dirty="0"/>
              <a:t> Solids have a </a:t>
            </a:r>
            <a:r>
              <a:rPr lang="en-US" sz="2800" u="sng" dirty="0"/>
              <a:t>definite shape </a:t>
            </a:r>
            <a:r>
              <a:rPr lang="en-US" sz="2800" dirty="0"/>
              <a:t>and a </a:t>
            </a:r>
            <a:r>
              <a:rPr lang="en-US" sz="2800" u="sng" dirty="0"/>
              <a:t>definite volume</a:t>
            </a:r>
            <a:r>
              <a:rPr lang="en-US" sz="2800" dirty="0"/>
              <a:t>. </a:t>
            </a:r>
          </a:p>
          <a:p>
            <a:pPr algn="l" eaLnBrk="1" hangingPunct="1">
              <a:lnSpc>
                <a:spcPct val="200000"/>
              </a:lnSpc>
              <a:buClr>
                <a:srgbClr val="FF0000"/>
              </a:buClr>
              <a:buFont typeface="Wingdings" pitchFamily="2" charset="2"/>
              <a:buChar char="Ø"/>
            </a:pPr>
            <a:r>
              <a:rPr lang="en-US" sz="2800" dirty="0"/>
              <a:t> Particles move </a:t>
            </a:r>
            <a:r>
              <a:rPr lang="en-US" sz="2800" u="sng" dirty="0"/>
              <a:t>slowly</a:t>
            </a:r>
            <a:r>
              <a:rPr lang="en-US" sz="2800" dirty="0"/>
              <a:t>.</a:t>
            </a:r>
          </a:p>
        </p:txBody>
      </p:sp>
      <p:sp>
        <p:nvSpPr>
          <p:cNvPr id="7174"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sp>
        <p:nvSpPr>
          <p:cNvPr id="4" name="Rectangle: Beveled 3">
            <a:extLst>
              <a:ext uri="{FF2B5EF4-FFF2-40B4-BE49-F238E27FC236}">
                <a16:creationId xmlns:a16="http://schemas.microsoft.com/office/drawing/2014/main" id="{C4C3B281-02FE-47B5-8834-66572A201FD6}"/>
              </a:ext>
            </a:extLst>
          </p:cNvPr>
          <p:cNvSpPr/>
          <p:nvPr/>
        </p:nvSpPr>
        <p:spPr>
          <a:xfrm>
            <a:off x="0" y="304800"/>
            <a:ext cx="9144000" cy="990600"/>
          </a:xfrm>
          <a:prstGeom prst="beve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Rectangle 2">
            <a:extLst>
              <a:ext uri="{FF2B5EF4-FFF2-40B4-BE49-F238E27FC236}">
                <a16:creationId xmlns:a16="http://schemas.microsoft.com/office/drawing/2014/main" id="{ED371BDF-5069-4BD3-9CFE-30BAC80C430B}"/>
              </a:ext>
            </a:extLst>
          </p:cNvPr>
          <p:cNvSpPr>
            <a:spLocks noGrp="1" noChangeArrowheads="1"/>
          </p:cNvSpPr>
          <p:nvPr>
            <p:ph type="ctrTitle"/>
          </p:nvPr>
        </p:nvSpPr>
        <p:spPr>
          <a:xfrm>
            <a:off x="1371600" y="482601"/>
            <a:ext cx="6629400" cy="711200"/>
          </a:xfrm>
        </p:spPr>
        <p:txBody>
          <a:bodyPr>
            <a:noAutofit/>
          </a:bodyPr>
          <a:lstStyle/>
          <a:p>
            <a:r>
              <a:rPr lang="en-US" sz="5400" b="1" dirty="0">
                <a:ln w="10160">
                  <a:solidFill>
                    <a:schemeClr val="accent1"/>
                  </a:solidFill>
                  <a:prstDash val="solid"/>
                </a:ln>
                <a:solidFill>
                  <a:srgbClr val="FFFFFF"/>
                </a:solidFill>
                <a:effectLst>
                  <a:glow rad="63500">
                    <a:schemeClr val="accent1">
                      <a:satMod val="175000"/>
                      <a:alpha val="40000"/>
                    </a:schemeClr>
                  </a:glow>
                  <a:outerShdw blurRad="50800" dist="38100" dir="2700000" algn="tl" rotWithShape="0">
                    <a:prstClr val="black">
                      <a:alpha val="40000"/>
                    </a:prstClr>
                  </a:outerShdw>
                </a:effectLst>
              </a:rPr>
              <a:t>STATES OF MATTER</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843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84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fade">
                                      <p:cBhvr>
                                        <p:cTn id="15" dur="1000"/>
                                        <p:tgtEl>
                                          <p:spTgt spid="18435">
                                            <p:txEl>
                                              <p:pRg st="1" end="1"/>
                                            </p:txEl>
                                          </p:spTgt>
                                        </p:tgtEl>
                                      </p:cBhvr>
                                    </p:animEffect>
                                    <p:anim calcmode="lin" valueType="num">
                                      <p:cBhvr>
                                        <p:cTn id="16"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843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843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Effect transition="in" filter="fade">
                                      <p:cBhvr>
                                        <p:cTn id="23" dur="1000"/>
                                        <p:tgtEl>
                                          <p:spTgt spid="18435">
                                            <p:txEl>
                                              <p:pRg st="3" end="3"/>
                                            </p:txEl>
                                          </p:spTgt>
                                        </p:tgtEl>
                                      </p:cBhvr>
                                    </p:animEffect>
                                    <p:anim calcmode="lin" valueType="num">
                                      <p:cBhvr>
                                        <p:cTn id="24"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8435">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843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8435">
                                            <p:txEl>
                                              <p:pRg st="3" end="3"/>
                                            </p:txEl>
                                          </p:spTgt>
                                        </p:tgtEl>
                                        <p:attrNameLst>
                                          <p:attrName>style.visibility</p:attrName>
                                        </p:attrNameLst>
                                      </p:cBhvr>
                                      <p:to>
                                        <p:strVal val="visible"/>
                                      </p:to>
                                    </p:set>
                                    <p:animEffect transition="in" filter="fade">
                                      <p:cBhvr>
                                        <p:cTn id="31" dur="1000"/>
                                        <p:tgtEl>
                                          <p:spTgt spid="18435">
                                            <p:txEl>
                                              <p:pRg st="3" end="3"/>
                                            </p:txEl>
                                          </p:spTgt>
                                        </p:tgtEl>
                                      </p:cBhvr>
                                    </p:animEffect>
                                    <p:anim calcmode="lin" valueType="num">
                                      <p:cBhvr>
                                        <p:cTn id="32"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843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8435">
                                            <p:txEl>
                                              <p:pRg st="3" end="3"/>
                                            </p:txEl>
                                          </p:spTgt>
                                        </p:tgtEl>
                                        <p:attrNameLst>
                                          <p:attrName>ppt_y</p:attrName>
                                        </p:attrNameLst>
                                      </p:cBhvr>
                                      <p:tavLst>
                                        <p:tav tm="0">
                                          <p:val>
                                            <p:strVal val="#ppt_y-.03"/>
                                          </p:val>
                                        </p:tav>
                                        <p:tav tm="100000">
                                          <p:val>
                                            <p:strVal val="#ppt_y"/>
                                          </p:val>
                                        </p:tav>
                                      </p:tavLst>
                                    </p:anim>
                                  </p:childTnLst>
                                </p:cTn>
                              </p:par>
                              <p:par>
                                <p:cTn id="3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3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subTitle" idx="1"/>
          </p:nvPr>
        </p:nvSpPr>
        <p:spPr>
          <a:xfrm>
            <a:off x="1041400" y="1143000"/>
            <a:ext cx="6959600" cy="5105400"/>
          </a:xfrm>
        </p:spPr>
        <p:txBody>
          <a:bodyPr/>
          <a:lstStyle/>
          <a:p>
            <a:pPr algn="ctr" eaLnBrk="1" hangingPunct="1"/>
            <a:r>
              <a:rPr lang="en-US" dirty="0"/>
              <a:t> </a:t>
            </a:r>
            <a:r>
              <a:rPr lang="en-US" sz="4400" b="1" u="sng" dirty="0">
                <a:solidFill>
                  <a:srgbClr val="FFC000"/>
                </a:solidFill>
              </a:rPr>
              <a:t>Solids</a:t>
            </a:r>
          </a:p>
          <a:p>
            <a:pPr algn="ctr" eaLnBrk="1" hangingPunct="1"/>
            <a:endParaRPr lang="en-US" sz="900" dirty="0"/>
          </a:p>
          <a:p>
            <a:pPr eaLnBrk="1" hangingPunct="1"/>
            <a:endParaRPr lang="en-US" sz="2400" dirty="0"/>
          </a:p>
          <a:p>
            <a:pPr eaLnBrk="1" hangingPunct="1"/>
            <a:r>
              <a:rPr lang="en-US" sz="3600" dirty="0"/>
              <a:t>   </a:t>
            </a:r>
            <a:r>
              <a:rPr lang="en-US" sz="3600" dirty="0">
                <a:solidFill>
                  <a:srgbClr val="000000"/>
                </a:solidFill>
              </a:rPr>
              <a:t>Example</a:t>
            </a:r>
            <a:r>
              <a:rPr lang="en-US" sz="3600" dirty="0"/>
              <a:t>            Particle Movement</a:t>
            </a:r>
          </a:p>
        </p:txBody>
      </p:sp>
      <p:sp>
        <p:nvSpPr>
          <p:cNvPr id="8198"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pic>
        <p:nvPicPr>
          <p:cNvPr id="2" name="Picture 1">
            <a:extLst>
              <a:ext uri="{FF2B5EF4-FFF2-40B4-BE49-F238E27FC236}">
                <a16:creationId xmlns:a16="http://schemas.microsoft.com/office/drawing/2014/main" id="{EE56B5E8-4E31-41E9-BDE8-0E2941FB4773}"/>
              </a:ext>
            </a:extLst>
          </p:cNvPr>
          <p:cNvPicPr>
            <a:picLocks noChangeAspect="1"/>
          </p:cNvPicPr>
          <p:nvPr/>
        </p:nvPicPr>
        <p:blipFill rotWithShape="1">
          <a:blip r:embed="rId2"/>
          <a:srcRect l="63969" r="1"/>
          <a:stretch/>
        </p:blipFill>
        <p:spPr>
          <a:xfrm>
            <a:off x="1210468" y="5410200"/>
            <a:ext cx="1341709" cy="1226199"/>
          </a:xfrm>
          <a:prstGeom prst="rect">
            <a:avLst/>
          </a:prstGeom>
        </p:spPr>
      </p:pic>
      <p:sp>
        <p:nvSpPr>
          <p:cNvPr id="8" name="Rectangle 2">
            <a:extLst>
              <a:ext uri="{FF2B5EF4-FFF2-40B4-BE49-F238E27FC236}">
                <a16:creationId xmlns:a16="http://schemas.microsoft.com/office/drawing/2014/main" id="{8785D492-87B0-4BF8-8982-CB92AC01F1E6}"/>
              </a:ext>
            </a:extLst>
          </p:cNvPr>
          <p:cNvSpPr>
            <a:spLocks noGrp="1" noChangeArrowheads="1"/>
          </p:cNvSpPr>
          <p:nvPr>
            <p:ph type="ctrTitle"/>
          </p:nvPr>
        </p:nvSpPr>
        <p:spPr>
          <a:xfrm>
            <a:off x="1371600" y="381000"/>
            <a:ext cx="6629400" cy="711200"/>
          </a:xfrm>
        </p:spPr>
        <p:txBody>
          <a:bodyPr>
            <a:noAutofit/>
          </a:bodyPr>
          <a:lstStyle/>
          <a:p>
            <a:r>
              <a:rPr lang="en-US" sz="5400" dirty="0">
                <a:effectLst>
                  <a:outerShdw blurRad="139700" dist="76200" dir="5400000" algn="ctr" rotWithShape="0">
                    <a:srgbClr val="000000">
                      <a:alpha val="62000"/>
                    </a:srgbClr>
                  </a:outerShdw>
                </a:effectLst>
              </a:rPr>
              <a:t>STATES OF MATTER</a:t>
            </a:r>
          </a:p>
        </p:txBody>
      </p:sp>
      <p:pic>
        <p:nvPicPr>
          <p:cNvPr id="4" name="Picture 9" descr="solid">
            <a:extLst>
              <a:ext uri="{FF2B5EF4-FFF2-40B4-BE49-F238E27FC236}">
                <a16:creationId xmlns:a16="http://schemas.microsoft.com/office/drawing/2014/main" id="{428A2C88-423D-4FDC-B6C8-9321D99961E0}"/>
              </a:ext>
            </a:extLst>
          </p:cNvPr>
          <p:cNvPicPr>
            <a:picLocks noChangeAspect="1" noChangeArrowheads="1" noCrop="1"/>
          </p:cNvPicPr>
          <p:nvPr/>
        </p:nvPicPr>
        <p:blipFill>
          <a:blip r:embed="rId3" cstate="print"/>
          <a:srcRect/>
          <a:stretch>
            <a:fillRect/>
          </a:stretch>
        </p:blipFill>
        <p:spPr bwMode="auto">
          <a:xfrm>
            <a:off x="5393533" y="3629026"/>
            <a:ext cx="1905000" cy="1905000"/>
          </a:xfrm>
          <a:prstGeom prst="rect">
            <a:avLst/>
          </a:prstGeom>
          <a:noFill/>
          <a:ln w="9525">
            <a:noFill/>
            <a:miter lim="800000"/>
            <a:headEnd/>
            <a:tailEnd/>
          </a:ln>
        </p:spPr>
      </p:pic>
      <p:pic>
        <p:nvPicPr>
          <p:cNvPr id="5" name="Picture 6" descr="diamond">
            <a:extLst>
              <a:ext uri="{FF2B5EF4-FFF2-40B4-BE49-F238E27FC236}">
                <a16:creationId xmlns:a16="http://schemas.microsoft.com/office/drawing/2014/main" id="{EFDE291B-E6EA-A12F-0D60-4B6A3FF1F1DD}"/>
              </a:ext>
            </a:extLst>
          </p:cNvPr>
          <p:cNvPicPr>
            <a:picLocks noChangeAspect="1" noChangeArrowheads="1"/>
          </p:cNvPicPr>
          <p:nvPr/>
        </p:nvPicPr>
        <p:blipFill>
          <a:blip r:embed="rId4" cstate="print"/>
          <a:srcRect/>
          <a:stretch>
            <a:fillRect/>
          </a:stretch>
        </p:blipFill>
        <p:spPr bwMode="auto">
          <a:xfrm>
            <a:off x="258125" y="4059561"/>
            <a:ext cx="1619250" cy="1031875"/>
          </a:xfrm>
          <a:prstGeom prst="rect">
            <a:avLst/>
          </a:prstGeom>
          <a:noFill/>
          <a:ln w="9525">
            <a:noFill/>
            <a:miter lim="800000"/>
            <a:headEnd/>
            <a:tailEnd/>
          </a:ln>
        </p:spPr>
      </p:pic>
      <p:pic>
        <p:nvPicPr>
          <p:cNvPr id="6" name="Picture 5">
            <a:extLst>
              <a:ext uri="{FF2B5EF4-FFF2-40B4-BE49-F238E27FC236}">
                <a16:creationId xmlns:a16="http://schemas.microsoft.com/office/drawing/2014/main" id="{010DB3D5-BB86-F7FE-439B-B9CDC20968BF}"/>
              </a:ext>
            </a:extLst>
          </p:cNvPr>
          <p:cNvPicPr>
            <a:picLocks noChangeAspect="1"/>
          </p:cNvPicPr>
          <p:nvPr/>
        </p:nvPicPr>
        <p:blipFill rotWithShape="1">
          <a:blip r:embed="rId2"/>
          <a:srcRect l="534" r="56494"/>
          <a:stretch/>
        </p:blipFill>
        <p:spPr>
          <a:xfrm>
            <a:off x="2209840" y="3962400"/>
            <a:ext cx="1600200" cy="1226199"/>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580">
                                          <p:stCondLst>
                                            <p:cond delay="0"/>
                                          </p:stCondLst>
                                        </p:cTn>
                                        <p:tgtEl>
                                          <p:spTgt spid="23555">
                                            <p:txEl>
                                              <p:pRg st="0" end="0"/>
                                            </p:txEl>
                                          </p:spTgt>
                                        </p:tgtEl>
                                      </p:cBhvr>
                                    </p:animEffect>
                                    <p:anim calcmode="lin" valueType="num">
                                      <p:cBhvr>
                                        <p:cTn id="8" dur="1822" tmFilter="0,0; 0.14,0.36; 0.43,0.73; 0.71,0.91; 1.0,1.0">
                                          <p:stCondLst>
                                            <p:cond delay="0"/>
                                          </p:stCondLst>
                                        </p:cTn>
                                        <p:tgtEl>
                                          <p:spTgt spid="2355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5">
                                            <p:txEl>
                                              <p:pRg st="0" end="0"/>
                                            </p:txEl>
                                          </p:spTgt>
                                        </p:tgtEl>
                                      </p:cBhvr>
                                      <p:to x="100000" y="60000"/>
                                    </p:animScale>
                                    <p:animScale>
                                      <p:cBhvr>
                                        <p:cTn id="14" dur="166" decel="50000">
                                          <p:stCondLst>
                                            <p:cond delay="676"/>
                                          </p:stCondLst>
                                        </p:cTn>
                                        <p:tgtEl>
                                          <p:spTgt spid="23555">
                                            <p:txEl>
                                              <p:pRg st="0" end="0"/>
                                            </p:txEl>
                                          </p:spTgt>
                                        </p:tgtEl>
                                      </p:cBhvr>
                                      <p:to x="100000" y="100000"/>
                                    </p:animScale>
                                    <p:animScale>
                                      <p:cBhvr>
                                        <p:cTn id="15" dur="26">
                                          <p:stCondLst>
                                            <p:cond delay="1312"/>
                                          </p:stCondLst>
                                        </p:cTn>
                                        <p:tgtEl>
                                          <p:spTgt spid="23555">
                                            <p:txEl>
                                              <p:pRg st="0" end="0"/>
                                            </p:txEl>
                                          </p:spTgt>
                                        </p:tgtEl>
                                      </p:cBhvr>
                                      <p:to x="100000" y="80000"/>
                                    </p:animScale>
                                    <p:animScale>
                                      <p:cBhvr>
                                        <p:cTn id="16" dur="166" decel="50000">
                                          <p:stCondLst>
                                            <p:cond delay="1338"/>
                                          </p:stCondLst>
                                        </p:cTn>
                                        <p:tgtEl>
                                          <p:spTgt spid="23555">
                                            <p:txEl>
                                              <p:pRg st="0" end="0"/>
                                            </p:txEl>
                                          </p:spTgt>
                                        </p:tgtEl>
                                      </p:cBhvr>
                                      <p:to x="100000" y="100000"/>
                                    </p:animScale>
                                    <p:animScale>
                                      <p:cBhvr>
                                        <p:cTn id="17" dur="26">
                                          <p:stCondLst>
                                            <p:cond delay="1642"/>
                                          </p:stCondLst>
                                        </p:cTn>
                                        <p:tgtEl>
                                          <p:spTgt spid="23555">
                                            <p:txEl>
                                              <p:pRg st="0" end="0"/>
                                            </p:txEl>
                                          </p:spTgt>
                                        </p:tgtEl>
                                      </p:cBhvr>
                                      <p:to x="100000" y="90000"/>
                                    </p:animScale>
                                    <p:animScale>
                                      <p:cBhvr>
                                        <p:cTn id="18" dur="166" decel="50000">
                                          <p:stCondLst>
                                            <p:cond delay="1668"/>
                                          </p:stCondLst>
                                        </p:cTn>
                                        <p:tgtEl>
                                          <p:spTgt spid="23555">
                                            <p:txEl>
                                              <p:pRg st="0" end="0"/>
                                            </p:txEl>
                                          </p:spTgt>
                                        </p:tgtEl>
                                      </p:cBhvr>
                                      <p:to x="100000" y="100000"/>
                                    </p:animScale>
                                    <p:animScale>
                                      <p:cBhvr>
                                        <p:cTn id="19" dur="26">
                                          <p:stCondLst>
                                            <p:cond delay="1808"/>
                                          </p:stCondLst>
                                        </p:cTn>
                                        <p:tgtEl>
                                          <p:spTgt spid="23555">
                                            <p:txEl>
                                              <p:pRg st="0" end="0"/>
                                            </p:txEl>
                                          </p:spTgt>
                                        </p:tgtEl>
                                      </p:cBhvr>
                                      <p:to x="100000" y="95000"/>
                                    </p:animScale>
                                    <p:animScale>
                                      <p:cBhvr>
                                        <p:cTn id="20" dur="166" decel="50000">
                                          <p:stCondLst>
                                            <p:cond delay="1834"/>
                                          </p:stCondLst>
                                        </p:cTn>
                                        <p:tgtEl>
                                          <p:spTgt spid="2355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Effect transition="in" filter="wipe(down)">
                                      <p:cBhvr>
                                        <p:cTn id="25" dur="580">
                                          <p:stCondLst>
                                            <p:cond delay="0"/>
                                          </p:stCondLst>
                                        </p:cTn>
                                        <p:tgtEl>
                                          <p:spTgt spid="23555">
                                            <p:txEl>
                                              <p:pRg st="3" end="3"/>
                                            </p:txEl>
                                          </p:spTgt>
                                        </p:tgtEl>
                                      </p:cBhvr>
                                    </p:animEffect>
                                    <p:anim calcmode="lin" valueType="num">
                                      <p:cBhvr>
                                        <p:cTn id="26" dur="1822" tmFilter="0,0; 0.14,0.36; 0.43,0.73; 0.71,0.91; 1.0,1.0">
                                          <p:stCondLst>
                                            <p:cond delay="0"/>
                                          </p:stCondLst>
                                        </p:cTn>
                                        <p:tgtEl>
                                          <p:spTgt spid="23555">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555">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555">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555">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555">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3555">
                                            <p:txEl>
                                              <p:pRg st="3" end="3"/>
                                            </p:txEl>
                                          </p:spTgt>
                                        </p:tgtEl>
                                      </p:cBhvr>
                                      <p:to x="100000" y="60000"/>
                                    </p:animScale>
                                    <p:animScale>
                                      <p:cBhvr>
                                        <p:cTn id="32" dur="166" decel="50000">
                                          <p:stCondLst>
                                            <p:cond delay="676"/>
                                          </p:stCondLst>
                                        </p:cTn>
                                        <p:tgtEl>
                                          <p:spTgt spid="23555">
                                            <p:txEl>
                                              <p:pRg st="3" end="3"/>
                                            </p:txEl>
                                          </p:spTgt>
                                        </p:tgtEl>
                                      </p:cBhvr>
                                      <p:to x="100000" y="100000"/>
                                    </p:animScale>
                                    <p:animScale>
                                      <p:cBhvr>
                                        <p:cTn id="33" dur="26">
                                          <p:stCondLst>
                                            <p:cond delay="1312"/>
                                          </p:stCondLst>
                                        </p:cTn>
                                        <p:tgtEl>
                                          <p:spTgt spid="23555">
                                            <p:txEl>
                                              <p:pRg st="3" end="3"/>
                                            </p:txEl>
                                          </p:spTgt>
                                        </p:tgtEl>
                                      </p:cBhvr>
                                      <p:to x="100000" y="80000"/>
                                    </p:animScale>
                                    <p:animScale>
                                      <p:cBhvr>
                                        <p:cTn id="34" dur="166" decel="50000">
                                          <p:stCondLst>
                                            <p:cond delay="1338"/>
                                          </p:stCondLst>
                                        </p:cTn>
                                        <p:tgtEl>
                                          <p:spTgt spid="23555">
                                            <p:txEl>
                                              <p:pRg st="3" end="3"/>
                                            </p:txEl>
                                          </p:spTgt>
                                        </p:tgtEl>
                                      </p:cBhvr>
                                      <p:to x="100000" y="100000"/>
                                    </p:animScale>
                                    <p:animScale>
                                      <p:cBhvr>
                                        <p:cTn id="35" dur="26">
                                          <p:stCondLst>
                                            <p:cond delay="1642"/>
                                          </p:stCondLst>
                                        </p:cTn>
                                        <p:tgtEl>
                                          <p:spTgt spid="23555">
                                            <p:txEl>
                                              <p:pRg st="3" end="3"/>
                                            </p:txEl>
                                          </p:spTgt>
                                        </p:tgtEl>
                                      </p:cBhvr>
                                      <p:to x="100000" y="90000"/>
                                    </p:animScale>
                                    <p:animScale>
                                      <p:cBhvr>
                                        <p:cTn id="36" dur="166" decel="50000">
                                          <p:stCondLst>
                                            <p:cond delay="1668"/>
                                          </p:stCondLst>
                                        </p:cTn>
                                        <p:tgtEl>
                                          <p:spTgt spid="23555">
                                            <p:txEl>
                                              <p:pRg st="3" end="3"/>
                                            </p:txEl>
                                          </p:spTgt>
                                        </p:tgtEl>
                                      </p:cBhvr>
                                      <p:to x="100000" y="100000"/>
                                    </p:animScale>
                                    <p:animScale>
                                      <p:cBhvr>
                                        <p:cTn id="37" dur="26">
                                          <p:stCondLst>
                                            <p:cond delay="1808"/>
                                          </p:stCondLst>
                                        </p:cTn>
                                        <p:tgtEl>
                                          <p:spTgt spid="23555">
                                            <p:txEl>
                                              <p:pRg st="3" end="3"/>
                                            </p:txEl>
                                          </p:spTgt>
                                        </p:tgtEl>
                                      </p:cBhvr>
                                      <p:to x="100000" y="95000"/>
                                    </p:animScale>
                                    <p:animScale>
                                      <p:cBhvr>
                                        <p:cTn id="38" dur="166" decel="50000">
                                          <p:stCondLst>
                                            <p:cond delay="1834"/>
                                          </p:stCondLst>
                                        </p:cTn>
                                        <p:tgtEl>
                                          <p:spTgt spid="23555">
                                            <p:txEl>
                                              <p:pRg st="3" end="3"/>
                                            </p:txEl>
                                          </p:spTgt>
                                        </p:tgtEl>
                                      </p:cBhvr>
                                      <p:to x="100000" y="100000"/>
                                    </p:animScale>
                                  </p:childTnLst>
                                </p:cTn>
                              </p:par>
                              <p:par>
                                <p:cTn id="39"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40" dur="2000" fill="hold"/>
                                        <p:tgtEl>
                                          <p:spTgt spid="8"/>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80">
                                          <p:stCondLst>
                                            <p:cond delay="0"/>
                                          </p:stCondLst>
                                        </p:cTn>
                                        <p:tgtEl>
                                          <p:spTgt spid="4"/>
                                        </p:tgtEl>
                                      </p:cBhvr>
                                    </p:animEffect>
                                    <p:anim calcmode="lin" valueType="num">
                                      <p:cBhvr>
                                        <p:cTn id="4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1" dur="26">
                                          <p:stCondLst>
                                            <p:cond delay="650"/>
                                          </p:stCondLst>
                                        </p:cTn>
                                        <p:tgtEl>
                                          <p:spTgt spid="4"/>
                                        </p:tgtEl>
                                      </p:cBhvr>
                                      <p:to x="100000" y="60000"/>
                                    </p:animScale>
                                    <p:animScale>
                                      <p:cBhvr>
                                        <p:cTn id="52" dur="166" decel="50000">
                                          <p:stCondLst>
                                            <p:cond delay="676"/>
                                          </p:stCondLst>
                                        </p:cTn>
                                        <p:tgtEl>
                                          <p:spTgt spid="4"/>
                                        </p:tgtEl>
                                      </p:cBhvr>
                                      <p:to x="100000" y="100000"/>
                                    </p:animScale>
                                    <p:animScale>
                                      <p:cBhvr>
                                        <p:cTn id="53" dur="26">
                                          <p:stCondLst>
                                            <p:cond delay="1312"/>
                                          </p:stCondLst>
                                        </p:cTn>
                                        <p:tgtEl>
                                          <p:spTgt spid="4"/>
                                        </p:tgtEl>
                                      </p:cBhvr>
                                      <p:to x="100000" y="80000"/>
                                    </p:animScale>
                                    <p:animScale>
                                      <p:cBhvr>
                                        <p:cTn id="54" dur="166" decel="50000">
                                          <p:stCondLst>
                                            <p:cond delay="1338"/>
                                          </p:stCondLst>
                                        </p:cTn>
                                        <p:tgtEl>
                                          <p:spTgt spid="4"/>
                                        </p:tgtEl>
                                      </p:cBhvr>
                                      <p:to x="100000" y="100000"/>
                                    </p:animScale>
                                    <p:animScale>
                                      <p:cBhvr>
                                        <p:cTn id="55" dur="26">
                                          <p:stCondLst>
                                            <p:cond delay="1642"/>
                                          </p:stCondLst>
                                        </p:cTn>
                                        <p:tgtEl>
                                          <p:spTgt spid="4"/>
                                        </p:tgtEl>
                                      </p:cBhvr>
                                      <p:to x="100000" y="90000"/>
                                    </p:animScale>
                                    <p:animScale>
                                      <p:cBhvr>
                                        <p:cTn id="56" dur="166" decel="50000">
                                          <p:stCondLst>
                                            <p:cond delay="1668"/>
                                          </p:stCondLst>
                                        </p:cTn>
                                        <p:tgtEl>
                                          <p:spTgt spid="4"/>
                                        </p:tgtEl>
                                      </p:cBhvr>
                                      <p:to x="100000" y="100000"/>
                                    </p:animScale>
                                    <p:animScale>
                                      <p:cBhvr>
                                        <p:cTn id="57" dur="26">
                                          <p:stCondLst>
                                            <p:cond delay="1808"/>
                                          </p:stCondLst>
                                        </p:cTn>
                                        <p:tgtEl>
                                          <p:spTgt spid="4"/>
                                        </p:tgtEl>
                                      </p:cBhvr>
                                      <p:to x="100000" y="95000"/>
                                    </p:animScale>
                                    <p:animScale>
                                      <p:cBhvr>
                                        <p:cTn id="58" dur="166" decel="50000">
                                          <p:stCondLst>
                                            <p:cond delay="1834"/>
                                          </p:stCondLst>
                                        </p:cTn>
                                        <p:tgtEl>
                                          <p:spTgt spid="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80">
                                          <p:stCondLst>
                                            <p:cond delay="0"/>
                                          </p:stCondLst>
                                        </p:cTn>
                                        <p:tgtEl>
                                          <p:spTgt spid="5"/>
                                        </p:tgtEl>
                                      </p:cBhvr>
                                    </p:animEffect>
                                    <p:anim calcmode="lin" valueType="num">
                                      <p:cBhvr>
                                        <p:cTn id="6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gtEl>
                                      </p:cBhvr>
                                      <p:to x="100000" y="60000"/>
                                    </p:animScale>
                                    <p:animScale>
                                      <p:cBhvr>
                                        <p:cTn id="70" dur="166" decel="50000">
                                          <p:stCondLst>
                                            <p:cond delay="676"/>
                                          </p:stCondLst>
                                        </p:cTn>
                                        <p:tgtEl>
                                          <p:spTgt spid="5"/>
                                        </p:tgtEl>
                                      </p:cBhvr>
                                      <p:to x="100000" y="100000"/>
                                    </p:animScale>
                                    <p:animScale>
                                      <p:cBhvr>
                                        <p:cTn id="71" dur="26">
                                          <p:stCondLst>
                                            <p:cond delay="1312"/>
                                          </p:stCondLst>
                                        </p:cTn>
                                        <p:tgtEl>
                                          <p:spTgt spid="5"/>
                                        </p:tgtEl>
                                      </p:cBhvr>
                                      <p:to x="100000" y="80000"/>
                                    </p:animScale>
                                    <p:animScale>
                                      <p:cBhvr>
                                        <p:cTn id="72" dur="166" decel="50000">
                                          <p:stCondLst>
                                            <p:cond delay="1338"/>
                                          </p:stCondLst>
                                        </p:cTn>
                                        <p:tgtEl>
                                          <p:spTgt spid="5"/>
                                        </p:tgtEl>
                                      </p:cBhvr>
                                      <p:to x="100000" y="100000"/>
                                    </p:animScale>
                                    <p:animScale>
                                      <p:cBhvr>
                                        <p:cTn id="73" dur="26">
                                          <p:stCondLst>
                                            <p:cond delay="1642"/>
                                          </p:stCondLst>
                                        </p:cTn>
                                        <p:tgtEl>
                                          <p:spTgt spid="5"/>
                                        </p:tgtEl>
                                      </p:cBhvr>
                                      <p:to x="100000" y="90000"/>
                                    </p:animScale>
                                    <p:animScale>
                                      <p:cBhvr>
                                        <p:cTn id="74" dur="166" decel="50000">
                                          <p:stCondLst>
                                            <p:cond delay="1668"/>
                                          </p:stCondLst>
                                        </p:cTn>
                                        <p:tgtEl>
                                          <p:spTgt spid="5"/>
                                        </p:tgtEl>
                                      </p:cBhvr>
                                      <p:to x="100000" y="100000"/>
                                    </p:animScale>
                                    <p:animScale>
                                      <p:cBhvr>
                                        <p:cTn id="75" dur="26">
                                          <p:stCondLst>
                                            <p:cond delay="1808"/>
                                          </p:stCondLst>
                                        </p:cTn>
                                        <p:tgtEl>
                                          <p:spTgt spid="5"/>
                                        </p:tgtEl>
                                      </p:cBhvr>
                                      <p:to x="100000" y="95000"/>
                                    </p:animScale>
                                    <p:animScale>
                                      <p:cBhvr>
                                        <p:cTn id="7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subTitle" idx="1"/>
          </p:nvPr>
        </p:nvSpPr>
        <p:spPr>
          <a:xfrm>
            <a:off x="685800" y="1295400"/>
            <a:ext cx="7772400" cy="4876800"/>
          </a:xfrm>
        </p:spPr>
        <p:txBody>
          <a:bodyPr>
            <a:normAutofit/>
          </a:bodyPr>
          <a:lstStyle/>
          <a:p>
            <a:pPr algn="ctr" eaLnBrk="1" hangingPunct="1">
              <a:buClr>
                <a:srgbClr val="FF0000"/>
              </a:buClr>
            </a:pPr>
            <a:r>
              <a:rPr lang="en-US" sz="4400" b="1" u="sng" dirty="0">
                <a:solidFill>
                  <a:srgbClr val="0070C0"/>
                </a:solidFill>
              </a:rPr>
              <a:t>Liquids</a:t>
            </a:r>
          </a:p>
          <a:p>
            <a:pPr algn="ctr" eaLnBrk="1" hangingPunct="1">
              <a:buClr>
                <a:srgbClr val="FF0000"/>
              </a:buClr>
            </a:pPr>
            <a:endParaRPr lang="en-US" sz="4400" i="1" u="sng" dirty="0">
              <a:solidFill>
                <a:srgbClr val="0070C0"/>
              </a:solidFill>
            </a:endParaRPr>
          </a:p>
          <a:p>
            <a:pPr algn="l" eaLnBrk="1" hangingPunct="1">
              <a:buClr>
                <a:srgbClr val="0070C0"/>
              </a:buClr>
              <a:buFont typeface="Wingdings" pitchFamily="2" charset="2"/>
              <a:buChar char="Ø"/>
            </a:pPr>
            <a:r>
              <a:rPr lang="en-US" sz="2800" dirty="0"/>
              <a:t> Particles of liquids are tightly packed, but are far enough apart to slide over one another. </a:t>
            </a:r>
          </a:p>
          <a:p>
            <a:pPr eaLnBrk="1" hangingPunct="1">
              <a:buClr>
                <a:srgbClr val="0070C0"/>
              </a:buClr>
              <a:buFont typeface="Wingdings" pitchFamily="2" charset="2"/>
              <a:buChar char="Ø"/>
            </a:pPr>
            <a:endParaRPr lang="en-US" sz="2800" dirty="0"/>
          </a:p>
          <a:p>
            <a:pPr algn="l" eaLnBrk="1" hangingPunct="1">
              <a:buClr>
                <a:srgbClr val="0070C0"/>
              </a:buClr>
              <a:buFont typeface="Wingdings" pitchFamily="2" charset="2"/>
              <a:buChar char="Ø"/>
            </a:pPr>
            <a:r>
              <a:rPr lang="en-US" sz="2800" dirty="0"/>
              <a:t> Liquids have an </a:t>
            </a:r>
            <a:r>
              <a:rPr lang="en-US" sz="2800" b="1" u="sng" dirty="0"/>
              <a:t>indefinite shape </a:t>
            </a:r>
            <a:r>
              <a:rPr lang="en-US" sz="2800" dirty="0"/>
              <a:t>and a </a:t>
            </a:r>
            <a:r>
              <a:rPr lang="en-US" sz="2800" b="1" u="sng" dirty="0"/>
              <a:t>definite volume</a:t>
            </a:r>
            <a:r>
              <a:rPr lang="en-US" sz="2800" dirty="0"/>
              <a:t>. Take shape of container.  Ex. Juice in glass</a:t>
            </a:r>
          </a:p>
          <a:p>
            <a:pPr eaLnBrk="1" hangingPunct="1">
              <a:buClr>
                <a:srgbClr val="0070C0"/>
              </a:buClr>
              <a:buFont typeface="Wingdings" pitchFamily="2" charset="2"/>
              <a:buChar char="Ø"/>
            </a:pPr>
            <a:endParaRPr lang="en-US" sz="2800" dirty="0"/>
          </a:p>
          <a:p>
            <a:pPr algn="l" eaLnBrk="1" hangingPunct="1">
              <a:buClr>
                <a:srgbClr val="0070C0"/>
              </a:buClr>
              <a:buFont typeface="Wingdings" pitchFamily="2" charset="2"/>
              <a:buChar char="Ø"/>
            </a:pPr>
            <a:r>
              <a:rPr lang="en-US" sz="2800" dirty="0"/>
              <a:t> Particles move more </a:t>
            </a:r>
            <a:r>
              <a:rPr lang="en-US" sz="2800" b="1" u="sng" dirty="0"/>
              <a:t>quickly</a:t>
            </a:r>
            <a:r>
              <a:rPr lang="en-US" sz="2800" b="1" dirty="0"/>
              <a:t>.</a:t>
            </a:r>
          </a:p>
        </p:txBody>
      </p:sp>
      <p:sp>
        <p:nvSpPr>
          <p:cNvPr id="9222" name="Text Box 4"/>
          <p:cNvSpPr txBox="1">
            <a:spLocks noChangeArrowheads="1"/>
          </p:cNvSpPr>
          <p:nvPr/>
        </p:nvSpPr>
        <p:spPr bwMode="auto">
          <a:xfrm>
            <a:off x="5105400" y="3962400"/>
            <a:ext cx="184150" cy="457200"/>
          </a:xfrm>
          <a:prstGeom prst="rect">
            <a:avLst/>
          </a:prstGeom>
          <a:noFill/>
          <a:ln w="9525">
            <a:noFill/>
            <a:miter lim="800000"/>
            <a:headEnd/>
            <a:tailEnd/>
          </a:ln>
          <a:effectLst/>
        </p:spPr>
        <p:txBody>
          <a:bodyPr wrap="none">
            <a:spAutoFit/>
          </a:bodyPr>
          <a:lstStyle/>
          <a:p>
            <a:pPr algn="ctr"/>
            <a:endParaRPr lang="en-US"/>
          </a:p>
        </p:txBody>
      </p:sp>
      <p:sp>
        <p:nvSpPr>
          <p:cNvPr id="5" name="Rectangle 2">
            <a:extLst>
              <a:ext uri="{FF2B5EF4-FFF2-40B4-BE49-F238E27FC236}">
                <a16:creationId xmlns:a16="http://schemas.microsoft.com/office/drawing/2014/main" id="{C97307CE-0D52-4A84-B24F-BD448F1CE4EF}"/>
              </a:ext>
            </a:extLst>
          </p:cNvPr>
          <p:cNvSpPr>
            <a:spLocks noGrp="1" noChangeArrowheads="1"/>
          </p:cNvSpPr>
          <p:nvPr>
            <p:ph type="ctrTitle"/>
          </p:nvPr>
        </p:nvSpPr>
        <p:spPr>
          <a:xfrm>
            <a:off x="1371600" y="381000"/>
            <a:ext cx="6629400" cy="711200"/>
          </a:xfrm>
        </p:spPr>
        <p:txBody>
          <a:bodyPr>
            <a:noAutofit/>
          </a:bodyPr>
          <a:lstStyle/>
          <a:p>
            <a:r>
              <a:rPr lang="en-US" sz="5400" dirty="0">
                <a:effectLst>
                  <a:outerShdw blurRad="139700" dist="76200" dir="5400000" algn="ctr" rotWithShape="0">
                    <a:srgbClr val="000000">
                      <a:alpha val="62000"/>
                    </a:srgbClr>
                  </a:outerShdw>
                </a:effectLst>
              </a:rPr>
              <a:t>STATES OF MATTER</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Effect transition="in" filter="fade">
                                      <p:cBhvr>
                                        <p:cTn id="14" dur="1000"/>
                                        <p:tgtEl>
                                          <p:spTgt spid="20483">
                                            <p:txEl>
                                              <p:pRg st="2" end="2"/>
                                            </p:txEl>
                                          </p:spTgt>
                                        </p:tgtEl>
                                      </p:cBhvr>
                                    </p:animEffect>
                                    <p:anim calcmode="lin" valueType="num">
                                      <p:cBhvr>
                                        <p:cTn id="15"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Effect transition="in" filter="fade">
                                      <p:cBhvr>
                                        <p:cTn id="21" dur="1000"/>
                                        <p:tgtEl>
                                          <p:spTgt spid="20483">
                                            <p:txEl>
                                              <p:pRg st="4" end="4"/>
                                            </p:txEl>
                                          </p:spTgt>
                                        </p:tgtEl>
                                      </p:cBhvr>
                                    </p:animEffect>
                                    <p:anim calcmode="lin" valueType="num">
                                      <p:cBhvr>
                                        <p:cTn id="22"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0483">
                                            <p:txEl>
                                              <p:pRg st="6" end="6"/>
                                            </p:txEl>
                                          </p:spTgt>
                                        </p:tgtEl>
                                        <p:attrNameLst>
                                          <p:attrName>style.visibility</p:attrName>
                                        </p:attrNameLst>
                                      </p:cBhvr>
                                      <p:to>
                                        <p:strVal val="visible"/>
                                      </p:to>
                                    </p:set>
                                    <p:animEffect transition="in" filter="fade">
                                      <p:cBhvr>
                                        <p:cTn id="28" dur="1000"/>
                                        <p:tgtEl>
                                          <p:spTgt spid="20483">
                                            <p:txEl>
                                              <p:pRg st="6" end="6"/>
                                            </p:txEl>
                                          </p:spTgt>
                                        </p:tgtEl>
                                      </p:cBhvr>
                                    </p:animEffect>
                                    <p:anim calcmode="lin" valueType="num">
                                      <p:cBhvr>
                                        <p:cTn id="29" dur="10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0483">
                                            <p:txEl>
                                              <p:pRg st="6" end="6"/>
                                            </p:txEl>
                                          </p:spTgt>
                                        </p:tgtEl>
                                        <p:attrNameLst>
                                          <p:attrName>ppt_y</p:attrName>
                                        </p:attrNameLst>
                                      </p:cBhvr>
                                      <p:tavLst>
                                        <p:tav tm="0">
                                          <p:val>
                                            <p:strVal val="#ppt_y-.1"/>
                                          </p:val>
                                        </p:tav>
                                        <p:tav tm="100000">
                                          <p:val>
                                            <p:strVal val="#ppt_y"/>
                                          </p:val>
                                        </p:tav>
                                      </p:tavLst>
                                    </p:anim>
                                  </p:childTnLst>
                                </p:cTn>
                              </p:par>
                              <p:par>
                                <p:cTn id="31"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32"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257300" y="304800"/>
            <a:ext cx="6629400" cy="782637"/>
          </a:xfrm>
        </p:spPr>
        <p:txBody>
          <a:bodyPr>
            <a:normAutofit fontScale="90000"/>
          </a:bodyPr>
          <a:lstStyle/>
          <a:p>
            <a:pPr eaLnBrk="1" hangingPunct="1"/>
            <a:r>
              <a:rPr lang="en-US" dirty="0">
                <a:effectLst>
                  <a:outerShdw blurRad="139700" dist="76200" dir="5400000" algn="ctr" rotWithShape="0">
                    <a:srgbClr val="000000">
                      <a:alpha val="62000"/>
                    </a:srgbClr>
                  </a:outerShdw>
                </a:effectLst>
              </a:rPr>
              <a:t>STATES OF MATTER</a:t>
            </a:r>
          </a:p>
        </p:txBody>
      </p:sp>
      <p:sp>
        <p:nvSpPr>
          <p:cNvPr id="24579" name="Rectangle 3"/>
          <p:cNvSpPr>
            <a:spLocks noGrp="1" noChangeArrowheads="1"/>
          </p:cNvSpPr>
          <p:nvPr>
            <p:ph type="subTitle" idx="1"/>
          </p:nvPr>
        </p:nvSpPr>
        <p:spPr>
          <a:xfrm>
            <a:off x="476251" y="1400175"/>
            <a:ext cx="8191499" cy="4057650"/>
          </a:xfrm>
        </p:spPr>
        <p:txBody>
          <a:bodyPr>
            <a:normAutofit/>
          </a:bodyPr>
          <a:lstStyle/>
          <a:p>
            <a:pPr algn="ctr" eaLnBrk="1" hangingPunct="1"/>
            <a:r>
              <a:rPr lang="en-US" dirty="0"/>
              <a:t> </a:t>
            </a:r>
            <a:r>
              <a:rPr lang="en-US" sz="4400" b="1" u="sng" dirty="0">
                <a:solidFill>
                  <a:srgbClr val="0070C0"/>
                </a:solidFill>
              </a:rPr>
              <a:t>Liquids</a:t>
            </a:r>
          </a:p>
          <a:p>
            <a:pPr eaLnBrk="1" hangingPunct="1"/>
            <a:endParaRPr lang="en-US" sz="2000" dirty="0"/>
          </a:p>
          <a:p>
            <a:pPr eaLnBrk="1" hangingPunct="1"/>
            <a:r>
              <a:rPr lang="en-US" sz="3600" dirty="0"/>
              <a:t> Example                          Particle Movement</a:t>
            </a:r>
            <a:endParaRPr lang="en-US" sz="4400" dirty="0"/>
          </a:p>
        </p:txBody>
      </p:sp>
      <p:pic>
        <p:nvPicPr>
          <p:cNvPr id="2" name="Picture 1">
            <a:extLst>
              <a:ext uri="{FF2B5EF4-FFF2-40B4-BE49-F238E27FC236}">
                <a16:creationId xmlns:a16="http://schemas.microsoft.com/office/drawing/2014/main" id="{09FF49D5-64DC-4A9D-B9B9-D868DB1D491D}"/>
              </a:ext>
            </a:extLst>
          </p:cNvPr>
          <p:cNvPicPr>
            <a:picLocks noChangeAspect="1"/>
          </p:cNvPicPr>
          <p:nvPr/>
        </p:nvPicPr>
        <p:blipFill rotWithShape="1">
          <a:blip r:embed="rId2"/>
          <a:srcRect r="57028"/>
          <a:stretch/>
        </p:blipFill>
        <p:spPr>
          <a:xfrm>
            <a:off x="152400" y="3383392"/>
            <a:ext cx="3039773" cy="2570163"/>
          </a:xfrm>
          <a:prstGeom prst="rect">
            <a:avLst/>
          </a:prstGeom>
        </p:spPr>
      </p:pic>
      <p:pic>
        <p:nvPicPr>
          <p:cNvPr id="3" name="Picture 2">
            <a:extLst>
              <a:ext uri="{FF2B5EF4-FFF2-40B4-BE49-F238E27FC236}">
                <a16:creationId xmlns:a16="http://schemas.microsoft.com/office/drawing/2014/main" id="{E07B3498-8901-202E-3117-97C8CB46FE8A}"/>
              </a:ext>
            </a:extLst>
          </p:cNvPr>
          <p:cNvPicPr>
            <a:picLocks noChangeAspect="1"/>
          </p:cNvPicPr>
          <p:nvPr/>
        </p:nvPicPr>
        <p:blipFill rotWithShape="1">
          <a:blip r:embed="rId2"/>
          <a:srcRect l="70033"/>
          <a:stretch/>
        </p:blipFill>
        <p:spPr>
          <a:xfrm>
            <a:off x="4267200" y="3599178"/>
            <a:ext cx="1989124" cy="2411644"/>
          </a:xfrm>
          <a:prstGeom prst="rect">
            <a:avLst/>
          </a:prstGeom>
        </p:spPr>
      </p:pic>
      <p:pic>
        <p:nvPicPr>
          <p:cNvPr id="4" name="Picture 9" descr="liquid">
            <a:extLst>
              <a:ext uri="{FF2B5EF4-FFF2-40B4-BE49-F238E27FC236}">
                <a16:creationId xmlns:a16="http://schemas.microsoft.com/office/drawing/2014/main" id="{5D417EB4-2701-47B5-A760-EFF8A8732941}"/>
              </a:ext>
            </a:extLst>
          </p:cNvPr>
          <p:cNvPicPr>
            <a:picLocks noChangeAspect="1" noChangeArrowheads="1" noCrop="1"/>
          </p:cNvPicPr>
          <p:nvPr/>
        </p:nvPicPr>
        <p:blipFill>
          <a:blip r:embed="rId3" cstate="print"/>
          <a:srcRect/>
          <a:stretch>
            <a:fillRect/>
          </a:stretch>
        </p:blipFill>
        <p:spPr bwMode="auto">
          <a:xfrm>
            <a:off x="6534149" y="3784786"/>
            <a:ext cx="2133600" cy="2133600"/>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Effect transition="in" filter="fade">
                                      <p:cBhvr>
                                        <p:cTn id="14" dur="1000"/>
                                        <p:tgtEl>
                                          <p:spTgt spid="24579">
                                            <p:txEl>
                                              <p:pRg st="0" end="0"/>
                                            </p:txEl>
                                          </p:spTgt>
                                        </p:tgtEl>
                                      </p:cBhvr>
                                    </p:animEffect>
                                    <p:anim calcmode="lin" valueType="num">
                                      <p:cBhvr>
                                        <p:cTn id="15"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fade">
                                      <p:cBhvr>
                                        <p:cTn id="21" dur="1000"/>
                                        <p:tgtEl>
                                          <p:spTgt spid="24579">
                                            <p:txEl>
                                              <p:pRg st="2" end="2"/>
                                            </p:txEl>
                                          </p:spTgt>
                                        </p:tgtEl>
                                      </p:cBhvr>
                                    </p:animEffect>
                                    <p:anim calcmode="lin" valueType="num">
                                      <p:cBhvr>
                                        <p:cTn id="22"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2287</TotalTime>
  <Words>1036</Words>
  <Application>Microsoft Office PowerPoint</Application>
  <PresentationFormat>On-screen Show (4:3)</PresentationFormat>
  <Paragraphs>136</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Office Theme</vt:lpstr>
      <vt:lpstr>PHYSICAL CHEMISTRY  (PROPERTIES OF MATTER AND PHYSICAL/CHEMICAL EQUILIBRIA)</vt:lpstr>
      <vt:lpstr>PowerPoint Presentation</vt:lpstr>
      <vt:lpstr>STATES OF MATTER</vt:lpstr>
      <vt:lpstr>STATES OF MATTER</vt:lpstr>
      <vt:lpstr>STATES OF MATTER</vt:lpstr>
      <vt:lpstr>STATES OF MATTER</vt:lpstr>
      <vt:lpstr>STATES OF MATTER</vt:lpstr>
      <vt:lpstr>STATES OF MATTER</vt:lpstr>
      <vt:lpstr>STATES OF MATTER</vt:lpstr>
      <vt:lpstr>STATES OF MATTER</vt:lpstr>
      <vt:lpstr>PowerPoint Presentation</vt:lpstr>
      <vt:lpstr>PowerPoint Presentation</vt:lpstr>
      <vt:lpstr>PowerPoint Presentation</vt:lpstr>
      <vt:lpstr>      STATES OF MATTER</vt:lpstr>
      <vt:lpstr>STATES OF MATTER</vt:lpstr>
      <vt:lpstr>STATES OF MATTER</vt:lpstr>
      <vt:lpstr>STATES OF MATTER</vt:lpstr>
      <vt:lpstr>STATES OF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Widler</dc:creator>
  <cp:lastModifiedBy>lenovo Hemdad</cp:lastModifiedBy>
  <cp:revision>124</cp:revision>
  <cp:lastPrinted>1601-01-01T00:00:00Z</cp:lastPrinted>
  <dcterms:created xsi:type="dcterms:W3CDTF">1601-01-01T00:00:00Z</dcterms:created>
  <dcterms:modified xsi:type="dcterms:W3CDTF">2023-03-04T19:12:43Z</dcterms:modified>
</cp:coreProperties>
</file>