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3" r:id="rId2"/>
    <p:sldId id="294" r:id="rId3"/>
    <p:sldId id="280" r:id="rId4"/>
    <p:sldId id="296" r:id="rId5"/>
    <p:sldId id="299" r:id="rId6"/>
    <p:sldId id="300" r:id="rId7"/>
    <p:sldId id="301" r:id="rId8"/>
    <p:sldId id="336" r:id="rId9"/>
    <p:sldId id="315" r:id="rId10"/>
    <p:sldId id="31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456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66AC1-B49C-4E86-AC9F-54214A9D855C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FB11E-6331-42EA-A582-A7F6E898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85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75049F-BF41-4B77-AB26-0A20459811A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3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3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6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2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3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8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3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4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6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747" y="228600"/>
            <a:ext cx="7162800" cy="114300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92D050"/>
                </a:solidFill>
              </a:rPr>
              <a:t>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426" y="1905000"/>
            <a:ext cx="8517147" cy="40195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800" dirty="0"/>
              <a:t>  </a:t>
            </a:r>
            <a:r>
              <a:rPr lang="en-GB" sz="3200" b="1" dirty="0"/>
              <a:t>phase</a:t>
            </a:r>
            <a:r>
              <a:rPr lang="en-GB" sz="3200" dirty="0"/>
              <a:t> is a region of space (a thermodynamic system), throughout which all physical properties of a material are essentially uniform.</a:t>
            </a:r>
            <a:endParaRPr lang="en-GB" sz="3200" baseline="300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3200" dirty="0"/>
              <a:t> “Any part of a system which is uniform and has a boundary which separates it from other parts”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200" dirty="0"/>
              <a:t> A simple description is that a phase is a region of material that is chemically uniform, physically distinct, and (often) mechanically separable. </a:t>
            </a:r>
          </a:p>
          <a:p>
            <a:pPr algn="just">
              <a:buNone/>
            </a:pPr>
            <a:endParaRPr lang="en-GB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C6443CA-6F24-8638-8C77-0D07ACD7F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1119"/>
            <a:ext cx="7391400" cy="762000"/>
          </a:xfrm>
        </p:spPr>
        <p:txBody>
          <a:bodyPr>
            <a:normAutofit/>
          </a:bodyPr>
          <a:lstStyle/>
          <a:p>
            <a:r>
              <a:rPr lang="en-US" altLang="en-US" b="1" dirty="0"/>
              <a:t>Phase Change (Phase Equilibria)</a:t>
            </a:r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85950BF9-06C4-6E87-7F3E-0FE347D3CBA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5238"/>
            <a:ext cx="9144000" cy="5135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Text Box 4">
            <a:extLst>
              <a:ext uri="{FF2B5EF4-FFF2-40B4-BE49-F238E27FC236}">
                <a16:creationId xmlns:a16="http://schemas.microsoft.com/office/drawing/2014/main" id="{E26E3105-2B43-074D-3607-F33058BE9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1430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Sublimation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66168E90-7516-3190-1092-54F17B076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133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</a:rPr>
              <a:t>Evaporation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6DDE9825-E849-73E6-580E-A9644BC95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098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CC00"/>
                </a:solidFill>
                <a:latin typeface="Arial" panose="020B0604020202020204" pitchFamily="34" charset="0"/>
              </a:rPr>
              <a:t>Fusion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D595A6C6-278C-307C-0803-3A83EE01E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2578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3333FF"/>
                </a:solidFill>
                <a:latin typeface="Arial" panose="020B0604020202020204" pitchFamily="34" charset="0"/>
              </a:rPr>
              <a:t>Condensation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645C8EF4-432E-4CA9-9331-580E239D7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217443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CC00"/>
                </a:solidFill>
                <a:latin typeface="Arial" panose="020B0604020202020204" pitchFamily="34" charset="0"/>
              </a:rPr>
              <a:t>Solidification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858000" cy="762000"/>
          </a:xfrm>
        </p:spPr>
        <p:txBody>
          <a:bodyPr/>
          <a:lstStyle/>
          <a:p>
            <a:pPr algn="ctr"/>
            <a:r>
              <a:rPr lang="en-GB" sz="4800" b="1" dirty="0">
                <a:solidFill>
                  <a:srgbClr val="92D050"/>
                </a:solidFill>
              </a:rPr>
              <a:t>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3886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buSzPct val="81000"/>
              <a:buFont typeface="Wingdings" pitchFamily="2" charset="2"/>
              <a:buChar char="Ø"/>
            </a:pPr>
            <a:r>
              <a:rPr lang="en-GB" sz="2800" dirty="0"/>
              <a:t>The term </a:t>
            </a:r>
            <a:r>
              <a:rPr lang="en-GB" sz="2800" b="1" i="1" dirty="0"/>
              <a:t>phase</a:t>
            </a:r>
            <a:r>
              <a:rPr lang="en-GB" sz="2800" dirty="0"/>
              <a:t> is sometimes used as a synonym for state of matter, </a:t>
            </a:r>
          </a:p>
          <a:p>
            <a:pPr>
              <a:lnSpc>
                <a:spcPct val="100000"/>
              </a:lnSpc>
              <a:buClr>
                <a:srgbClr val="FF0000"/>
              </a:buClr>
              <a:buSzPct val="81000"/>
              <a:buFont typeface="Wingdings" pitchFamily="2" charset="2"/>
              <a:buChar char="Ø"/>
            </a:pPr>
            <a:r>
              <a:rPr lang="en-GB" sz="2800" dirty="0"/>
              <a:t>there can be several immiscible phases of the same state of matter. </a:t>
            </a:r>
          </a:p>
          <a:p>
            <a:pPr>
              <a:lnSpc>
                <a:spcPct val="100000"/>
              </a:lnSpc>
              <a:buClr>
                <a:srgbClr val="FF0000"/>
              </a:buClr>
              <a:buSzPct val="81000"/>
              <a:buFont typeface="Wingdings" pitchFamily="2" charset="2"/>
              <a:buChar char="Ø"/>
            </a:pPr>
            <a:r>
              <a:rPr lang="en-GB" sz="2800" dirty="0"/>
              <a:t>Also, the term </a:t>
            </a:r>
            <a:r>
              <a:rPr lang="en-GB" sz="2800" i="1" dirty="0"/>
              <a:t>phase</a:t>
            </a:r>
            <a:r>
              <a:rPr lang="en-GB" sz="2800" dirty="0"/>
              <a:t> is sometimes used to refer to a set of equilibrium states demarcated in terms of state variables such as pressure and temperature by a phase boundary on a phase diagram.</a:t>
            </a:r>
          </a:p>
          <a:p>
            <a:pPr>
              <a:lnSpc>
                <a:spcPct val="100000"/>
              </a:lnSpc>
              <a:buClr>
                <a:srgbClr val="FF0000"/>
              </a:buClr>
              <a:buSzPct val="81000"/>
              <a:buFont typeface="Wingdings" pitchFamily="2" charset="2"/>
              <a:buChar char="Ø"/>
            </a:pPr>
            <a:r>
              <a:rPr lang="en-GB" sz="2800" dirty="0"/>
              <a:t> Because phase boundaries relate to changes in the organization of matter, such as a change from liquid to solid or a more subtle change from one crystal structure to another.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42672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800" b="1" dirty="0">
                <a:solidFill>
                  <a:srgbClr val="92D050"/>
                </a:solidFill>
              </a:rPr>
              <a:t>Phase Changes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3886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4000" dirty="0"/>
              <a:t>When one phase changes to another.  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Ø"/>
            </a:pPr>
            <a:endParaRPr lang="en-US" sz="4000" dirty="0"/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4000" dirty="0"/>
              <a:t>Particles must change their kinetic energy, how fast they are moving.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Ø"/>
            </a:pPr>
            <a:endParaRPr lang="en-US" sz="4000" dirty="0"/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4000" dirty="0"/>
              <a:t>You can do this by adding or taking away heat.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BBFE792-F6A4-474C-B78C-048B7E217B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1865311"/>
          <a:ext cx="343693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3436347" imgH="442961" progId="ChemDraw.Document.6.0">
                  <p:embed/>
                </p:oleObj>
              </mc:Choice>
              <mc:Fallback>
                <p:oleObj name="CS ChemDraw Drawing" r:id="rId2" imgW="3436347" imgH="442961" progId="ChemDraw.Document.6.0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BBFE792-F6A4-474C-B78C-048B7E217B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67000" y="1865311"/>
                        <a:ext cx="3436937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BB28A41-B239-41FF-B96D-BFD8A87036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46363" y="2637631"/>
          <a:ext cx="3538537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3538385" imgH="433783" progId="ChemDraw.Document.6.0">
                  <p:embed/>
                </p:oleObj>
              </mc:Choice>
              <mc:Fallback>
                <p:oleObj name="CS ChemDraw Drawing" r:id="rId4" imgW="3538385" imgH="433783" progId="ChemDraw.Document.6.0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9BB28A41-B239-41FF-B96D-BFD8A87036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46363" y="2637631"/>
                        <a:ext cx="3538537" cy="433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B045B2B-1B78-4F9F-A5B3-FA3A94B7B2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3429000"/>
          <a:ext cx="384651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6" imgW="3846387" imgH="442961" progId="ChemDraw.Document.6.0">
                  <p:embed/>
                </p:oleObj>
              </mc:Choice>
              <mc:Fallback>
                <p:oleObj name="CS ChemDraw Drawing" r:id="rId6" imgW="3846387" imgH="442961" progId="ChemDraw.Document.6.0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B045B2B-1B78-4F9F-A5B3-FA3A94B7B2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67000" y="3429000"/>
                        <a:ext cx="3846513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1CE0E90-FF38-4F1B-8EDC-83105666FA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20182" y="4184649"/>
          <a:ext cx="414813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8" imgW="4147911" imgH="443231" progId="ChemDraw.Document.6.0">
                  <p:embed/>
                </p:oleObj>
              </mc:Choice>
              <mc:Fallback>
                <p:oleObj name="CS ChemDraw Drawing" r:id="rId8" imgW="4147911" imgH="443231" progId="ChemDraw.Document.6.0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1CE0E90-FF38-4F1B-8EDC-83105666FA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20182" y="4184649"/>
                        <a:ext cx="4148137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21BDB97-3783-4FDF-9A2A-4ECAAF7BD7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20182" y="4872828"/>
          <a:ext cx="38100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0" imgW="3809406" imgH="440262" progId="ChemDraw.Document.6.0">
                  <p:embed/>
                </p:oleObj>
              </mc:Choice>
              <mc:Fallback>
                <p:oleObj name="CS ChemDraw Drawing" r:id="rId10" imgW="3809406" imgH="440262" progId="ChemDraw.Document.6.0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21BDB97-3783-4FDF-9A2A-4ECAAF7BD7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20182" y="4872828"/>
                        <a:ext cx="3810000" cy="43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A835FED6-BAD9-4417-86CB-317BEC6F486D}"/>
              </a:ext>
            </a:extLst>
          </p:cNvPr>
          <p:cNvSpPr txBox="1">
            <a:spLocks/>
          </p:cNvSpPr>
          <p:nvPr/>
        </p:nvSpPr>
        <p:spPr>
          <a:xfrm>
            <a:off x="2456656" y="292896"/>
            <a:ext cx="426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rgbClr val="92D050"/>
                </a:solidFill>
              </a:rPr>
              <a:t>Phase Changes</a:t>
            </a:r>
          </a:p>
        </p:txBody>
      </p:sp>
    </p:spTree>
    <p:extLst>
      <p:ext uri="{BB962C8B-B14F-4D97-AF65-F5344CB8AC3E}">
        <p14:creationId xmlns:p14="http://schemas.microsoft.com/office/powerpoint/2010/main" val="1230411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-5862" y="2209800"/>
            <a:ext cx="9144000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defTabSz="279400">
              <a:spcBef>
                <a:spcPct val="20000"/>
              </a:spcBef>
              <a:tabLst>
                <a:tab pos="1028700" algn="l"/>
              </a:tabLst>
            </a:pPr>
            <a:r>
              <a:rPr lang="en-US" sz="4800" b="1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 = C - P + 2</a:t>
            </a:r>
          </a:p>
          <a:p>
            <a:pPr marL="742950" lvl="1" indent="-285750" defTabSz="279400">
              <a:spcBef>
                <a:spcPct val="20000"/>
              </a:spcBef>
              <a:tabLst>
                <a:tab pos="1028700" algn="l"/>
              </a:tabLst>
            </a:pPr>
            <a:r>
              <a:rPr lang="en-US" sz="3600" dirty="0">
                <a:latin typeface="Arial" charset="0"/>
              </a:rPr>
              <a:t>F = number degrees of freedom, or</a:t>
            </a:r>
            <a:br>
              <a:rPr lang="en-US" sz="3600" dirty="0">
                <a:latin typeface="Arial" charset="0"/>
              </a:rPr>
            </a:br>
            <a:r>
              <a:rPr lang="en-US" sz="3600" dirty="0">
                <a:latin typeface="Arial" charset="0"/>
              </a:rPr>
              <a:t>   The number of intensive parameters          		that must be specified in order to                    		completely	determine the system </a:t>
            </a:r>
          </a:p>
          <a:p>
            <a:pPr marL="1136650" lvl="2" indent="-228600" defTabSz="279400">
              <a:spcBef>
                <a:spcPct val="20000"/>
              </a:spcBef>
              <a:tabLst>
                <a:tab pos="1028700" algn="l"/>
              </a:tabLst>
            </a:pPr>
            <a:endParaRPr lang="en-US" sz="36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679938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The Gibbs Phase Rule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847725" y="869950"/>
            <a:ext cx="8016875" cy="548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defTabSz="279400">
              <a:spcBef>
                <a:spcPct val="20000"/>
              </a:spcBef>
              <a:tabLst>
                <a:tab pos="1028700" algn="l"/>
              </a:tabLst>
            </a:pPr>
            <a:r>
              <a:rPr lang="en-US" sz="3600" b="1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 = C - P + 2</a:t>
            </a:r>
          </a:p>
          <a:p>
            <a:pPr marL="342900" indent="-342900" algn="ctr" defTabSz="279400">
              <a:spcBef>
                <a:spcPct val="20000"/>
              </a:spcBef>
              <a:tabLst>
                <a:tab pos="1028700" algn="l"/>
              </a:tabLst>
            </a:pPr>
            <a:r>
              <a:rPr lang="en-US" sz="3600" b="1" dirty="0">
                <a:latin typeface="Arial" charset="0"/>
              </a:rPr>
              <a:t>P = </a:t>
            </a:r>
            <a:r>
              <a:rPr lang="en-US" sz="3600" b="1" dirty="0">
                <a:latin typeface="+mj-lt"/>
              </a:rPr>
              <a:t>number</a:t>
            </a:r>
            <a:r>
              <a:rPr lang="en-US" sz="3600" b="1" dirty="0">
                <a:latin typeface="Arial" charset="0"/>
              </a:rPr>
              <a:t> of phases</a:t>
            </a:r>
          </a:p>
          <a:p>
            <a:pPr marL="1136650" lvl="2" indent="-228600" defTabSz="279400">
              <a:spcBef>
                <a:spcPct val="20000"/>
              </a:spcBef>
              <a:tabLst>
                <a:tab pos="1028700" algn="l"/>
              </a:tabLst>
            </a:pPr>
            <a:r>
              <a:rPr lang="en-US" sz="3600" b="1" dirty="0">
                <a:latin typeface="Arial" charset="0"/>
              </a:rPr>
              <a:t>phases are 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mechanically separable</a:t>
            </a: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3600" b="1" dirty="0">
                <a:latin typeface="Arial" charset="0"/>
              </a:rPr>
              <a:t>constituents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365938" y="3951288"/>
            <a:ext cx="82534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 algn="ctr">
              <a:spcBef>
                <a:spcPct val="20000"/>
              </a:spcBef>
            </a:pPr>
            <a:r>
              <a:rPr lang="en-US" sz="3600" b="1" dirty="0"/>
              <a:t>C = </a:t>
            </a:r>
            <a:r>
              <a:rPr lang="en-US" sz="3600" b="1" dirty="0">
                <a:solidFill>
                  <a:schemeClr val="accent2"/>
                </a:solidFill>
              </a:rPr>
              <a:t>minimum number of components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/>
              <a:t>(the no. of chemical constituents that must be specified in order to define all phases)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152400" y="990600"/>
            <a:ext cx="8713787" cy="47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defTabSz="279400">
              <a:spcBef>
                <a:spcPct val="20000"/>
              </a:spcBef>
              <a:tabLst>
                <a:tab pos="1028700" algn="l"/>
              </a:tabLst>
            </a:pPr>
            <a:r>
              <a:rPr lang="en-US" sz="3600" b="1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 = C - P + 2</a:t>
            </a:r>
          </a:p>
          <a:p>
            <a:pPr marL="742950" lvl="1" indent="-285750" defTabSz="279400">
              <a:spcBef>
                <a:spcPct val="20000"/>
              </a:spcBef>
              <a:tabLst>
                <a:tab pos="1028700" algn="l"/>
              </a:tabLst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  <a:r>
              <a:rPr lang="en-US" sz="3600" b="1" dirty="0">
                <a:latin typeface="Arial" charset="0"/>
              </a:rPr>
              <a:t>2 = the number of  </a:t>
            </a:r>
            <a:r>
              <a:rPr lang="en-US" sz="3600" b="1" dirty="0">
                <a:solidFill>
                  <a:srgbClr val="C00000"/>
                </a:solidFill>
                <a:latin typeface="Arial" charset="0"/>
              </a:rPr>
              <a:t>intensive </a:t>
            </a:r>
            <a:r>
              <a:rPr lang="en-US" sz="3600" b="1" dirty="0">
                <a:latin typeface="Arial" charset="0"/>
              </a:rPr>
              <a:t>  	parameters</a:t>
            </a:r>
          </a:p>
          <a:p>
            <a:pPr marL="742950" lvl="1" indent="-285750" defTabSz="279400">
              <a:spcBef>
                <a:spcPct val="20000"/>
              </a:spcBef>
              <a:tabLst>
                <a:tab pos="1028700" algn="l"/>
              </a:tabLst>
            </a:pP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1136650" lvl="2" indent="-228600" defTabSz="279400">
              <a:spcBef>
                <a:spcPct val="20000"/>
              </a:spcBef>
              <a:tabLst>
                <a:tab pos="1028700" algn="l"/>
              </a:tabLst>
            </a:pPr>
            <a:r>
              <a:rPr lang="en-US" sz="3600" b="1" dirty="0">
                <a:latin typeface="Arial" charset="0"/>
              </a:rPr>
              <a:t>Usually = 2 for </a:t>
            </a:r>
            <a:r>
              <a:rPr lang="en-US" sz="3600" b="1" dirty="0">
                <a:solidFill>
                  <a:srgbClr val="C00000"/>
                </a:solidFill>
                <a:latin typeface="Arial" charset="0"/>
              </a:rPr>
              <a:t>Temperature and Pressure</a:t>
            </a:r>
            <a:r>
              <a:rPr lang="en-US" sz="3600" b="1" dirty="0">
                <a:latin typeface="Arial" charset="0"/>
              </a:rPr>
              <a:t> and this is especially useful for chemists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"/>
            <a:ext cx="9144000" cy="6629400"/>
          </a:xfrm>
        </p:spPr>
        <p:txBody>
          <a:bodyPr>
            <a:normAutofit/>
          </a:bodyPr>
          <a:lstStyle/>
          <a:p>
            <a:pPr algn="ctr">
              <a:buFont typeface="Monotype Sorts" pitchFamily="2" charset="2"/>
              <a:buNone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Gibb’s Phase Rule </a:t>
            </a:r>
          </a:p>
          <a:p>
            <a:pPr algn="ctr">
              <a:buFont typeface="Monotype Sorts" pitchFamily="2" charset="2"/>
              <a:buNone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algn="ctr">
              <a:buFont typeface="Monotype Sorts" pitchFamily="2" charset="2"/>
              <a:buNone/>
            </a:pP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F=C-P+2</a:t>
            </a:r>
            <a:r>
              <a:rPr lang="en-US" sz="3600" b="1" dirty="0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sz="3600" b="1" dirty="0">
                <a:solidFill>
                  <a:schemeClr val="tx2"/>
                </a:solidFill>
                <a:latin typeface="Arial" charset="0"/>
              </a:rPr>
              <a:t>1- IF Temp. or pressure is constant</a:t>
            </a:r>
          </a:p>
          <a:p>
            <a:pPr>
              <a:buFont typeface="Monotype Sorts" pitchFamily="2" charset="2"/>
              <a:buNone/>
            </a:pP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                             F=C-P+1</a:t>
            </a:r>
          </a:p>
          <a:p>
            <a:pPr>
              <a:buNone/>
            </a:pPr>
            <a:r>
              <a:rPr lang="en-US" sz="3600" b="1" dirty="0">
                <a:solidFill>
                  <a:schemeClr val="tx2"/>
                </a:solidFill>
                <a:latin typeface="Arial" charset="0"/>
              </a:rPr>
              <a:t>2-IF both Temp. and pressure are constant</a:t>
            </a:r>
          </a:p>
          <a:p>
            <a:pPr>
              <a:buNone/>
            </a:pPr>
            <a:r>
              <a:rPr lang="en-US" sz="3600" b="1" dirty="0">
                <a:solidFill>
                  <a:schemeClr val="tx2"/>
                </a:solidFill>
                <a:latin typeface="Arial" charset="0"/>
              </a:rPr>
              <a:t>                             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F=C-P</a:t>
            </a:r>
          </a:p>
          <a:p>
            <a:pPr>
              <a:buNone/>
            </a:pP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In the cases above (1&amp;2) the rule is called (Reduced Phase Rule).</a:t>
            </a:r>
            <a:endParaRPr lang="en-US" sz="3600" b="1" dirty="0">
              <a:solidFill>
                <a:schemeClr val="tx2"/>
              </a:solidFill>
              <a:latin typeface="Arial" charset="0"/>
            </a:endParaRPr>
          </a:p>
          <a:p>
            <a:pPr>
              <a:buFont typeface="Monotype Sorts" pitchFamily="2" charset="2"/>
              <a:buNone/>
            </a:pPr>
            <a:endParaRPr lang="en-US" sz="40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343E02B-C452-BA53-E3CB-026D0439E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2251" y="0"/>
            <a:ext cx="7772400" cy="762000"/>
          </a:xfrm>
        </p:spPr>
        <p:txBody>
          <a:bodyPr/>
          <a:lstStyle/>
          <a:p>
            <a:pPr algn="ctr"/>
            <a:r>
              <a:rPr lang="en-US" altLang="en-US" sz="4400" b="1" dirty="0">
                <a:solidFill>
                  <a:schemeClr val="accent1">
                    <a:lumMod val="75000"/>
                  </a:schemeClr>
                </a:solidFill>
              </a:rPr>
              <a:t>Phase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38199-1CA4-A6DA-229F-4B3901C29A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0" y="723900"/>
            <a:ext cx="9144000" cy="5410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s-ES_tradnl" altLang="en-US" sz="2000" dirty="0">
              <a:solidFill>
                <a:srgbClr val="3333FF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ES_tradnl" altLang="en-US" sz="2400" dirty="0" err="1">
                <a:solidFill>
                  <a:srgbClr val="3333FF"/>
                </a:solidFill>
              </a:rPr>
              <a:t>Any</a:t>
            </a:r>
            <a:r>
              <a:rPr lang="es-ES_tradnl" altLang="en-US" sz="2400" dirty="0">
                <a:solidFill>
                  <a:srgbClr val="3333FF"/>
                </a:solidFill>
              </a:rPr>
              <a:t> </a:t>
            </a:r>
            <a:r>
              <a:rPr lang="es-ES_tradnl" altLang="en-US" sz="2400" dirty="0" err="1">
                <a:solidFill>
                  <a:srgbClr val="3333FF"/>
                </a:solidFill>
              </a:rPr>
              <a:t>part</a:t>
            </a:r>
            <a:r>
              <a:rPr lang="es-ES_tradnl" altLang="en-US" sz="2400" dirty="0">
                <a:solidFill>
                  <a:srgbClr val="3333FF"/>
                </a:solidFill>
              </a:rPr>
              <a:t> </a:t>
            </a:r>
            <a:r>
              <a:rPr lang="es-ES_tradnl" altLang="en-US" sz="2400" dirty="0" err="1">
                <a:solidFill>
                  <a:srgbClr val="3333FF"/>
                </a:solidFill>
              </a:rPr>
              <a:t>of</a:t>
            </a:r>
            <a:r>
              <a:rPr lang="es-ES_tradnl" altLang="en-US" sz="2400" dirty="0">
                <a:solidFill>
                  <a:srgbClr val="3333FF"/>
                </a:solidFill>
              </a:rPr>
              <a:t> a </a:t>
            </a:r>
            <a:r>
              <a:rPr lang="es-ES_tradnl" altLang="en-US" sz="2400" dirty="0" err="1">
                <a:solidFill>
                  <a:srgbClr val="3333FF"/>
                </a:solidFill>
              </a:rPr>
              <a:t>system</a:t>
            </a:r>
            <a:r>
              <a:rPr lang="es-ES_tradnl" altLang="en-US" sz="2400" dirty="0">
                <a:solidFill>
                  <a:srgbClr val="3333FF"/>
                </a:solidFill>
              </a:rPr>
              <a:t> </a:t>
            </a:r>
            <a:r>
              <a:rPr lang="es-ES_tradnl" altLang="en-US" sz="2400" dirty="0" err="1">
                <a:solidFill>
                  <a:srgbClr val="3333FF"/>
                </a:solidFill>
              </a:rPr>
              <a:t>with</a:t>
            </a:r>
            <a:r>
              <a:rPr lang="es-ES_tradnl" altLang="en-US" sz="2400" dirty="0">
                <a:solidFill>
                  <a:srgbClr val="3333FF"/>
                </a:solidFill>
              </a:rPr>
              <a:t> </a:t>
            </a:r>
            <a:r>
              <a:rPr lang="es-ES_tradnl" altLang="en-US" sz="2400" dirty="0" err="1">
                <a:solidFill>
                  <a:srgbClr val="3333FF"/>
                </a:solidFill>
              </a:rPr>
              <a:t>uniform</a:t>
            </a:r>
            <a:r>
              <a:rPr lang="es-ES_tradnl" altLang="en-US" sz="2400" dirty="0">
                <a:solidFill>
                  <a:srgbClr val="3333FF"/>
                </a:solidFill>
              </a:rPr>
              <a:t> </a:t>
            </a:r>
            <a:r>
              <a:rPr lang="es-ES_tradnl" altLang="en-US" sz="2400" dirty="0" err="1">
                <a:solidFill>
                  <a:srgbClr val="3333FF"/>
                </a:solidFill>
              </a:rPr>
              <a:t>composition</a:t>
            </a:r>
            <a:r>
              <a:rPr lang="es-ES_tradnl" altLang="en-US" sz="2400" dirty="0">
                <a:solidFill>
                  <a:srgbClr val="3333FF"/>
                </a:solidFill>
              </a:rPr>
              <a:t> and </a:t>
            </a:r>
            <a:r>
              <a:rPr lang="es-ES_tradnl" altLang="en-US" sz="2400" dirty="0" err="1">
                <a:solidFill>
                  <a:srgbClr val="3333FF"/>
                </a:solidFill>
              </a:rPr>
              <a:t>properties</a:t>
            </a:r>
            <a:r>
              <a:rPr lang="es-ES_tradnl" altLang="en-US" sz="2400" dirty="0">
                <a:solidFill>
                  <a:srgbClr val="3333FF"/>
                </a:solidFill>
              </a:rPr>
              <a:t> </a:t>
            </a:r>
            <a:r>
              <a:rPr lang="es-ES_tradnl" altLang="en-US" sz="2400" dirty="0" err="1">
                <a:solidFill>
                  <a:srgbClr val="3333FF"/>
                </a:solidFill>
              </a:rPr>
              <a:t>is</a:t>
            </a:r>
            <a:r>
              <a:rPr lang="es-ES_tradnl" altLang="en-US" sz="2400" dirty="0">
                <a:solidFill>
                  <a:srgbClr val="3333FF"/>
                </a:solidFill>
              </a:rPr>
              <a:t> </a:t>
            </a:r>
            <a:r>
              <a:rPr lang="es-ES_tradnl" altLang="en-US" sz="2400" dirty="0" err="1">
                <a:solidFill>
                  <a:srgbClr val="3333FF"/>
                </a:solidFill>
              </a:rPr>
              <a:t>called</a:t>
            </a:r>
            <a:r>
              <a:rPr lang="es-ES_tradnl" altLang="en-US" sz="2400" dirty="0">
                <a:solidFill>
                  <a:srgbClr val="3333FF"/>
                </a:solidFill>
              </a:rPr>
              <a:t> a </a:t>
            </a:r>
            <a:r>
              <a:rPr lang="es-ES_tradnl" altLang="en-US" sz="2400" b="1" i="1" dirty="0" err="1">
                <a:solidFill>
                  <a:srgbClr val="3333FF"/>
                </a:solidFill>
              </a:rPr>
              <a:t>phase</a:t>
            </a:r>
            <a:r>
              <a:rPr lang="es-ES_tradnl" altLang="en-US" sz="2400" b="1" dirty="0">
                <a:solidFill>
                  <a:srgbClr val="3333FF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_tradnl" altLang="en-US" sz="2400" dirty="0"/>
              <a:t> </a:t>
            </a:r>
            <a:r>
              <a:rPr lang="es-ES_tradnl" altLang="en-US" sz="2400" dirty="0" err="1"/>
              <a:t>On</a:t>
            </a:r>
            <a:r>
              <a:rPr lang="es-ES_tradnl" altLang="en-US" sz="2400" dirty="0"/>
              <a:t> a </a:t>
            </a:r>
            <a:r>
              <a:rPr lang="es-ES_tradnl" altLang="en-US" sz="2400" dirty="0" err="1"/>
              <a:t>homogenous</a:t>
            </a:r>
            <a:r>
              <a:rPr lang="es-ES_tradnl" altLang="en-US" sz="2400" dirty="0"/>
              <a:t> mixture </a:t>
            </a:r>
            <a:r>
              <a:rPr lang="es-ES_tradnl" altLang="en-US" sz="2400" dirty="0" err="1"/>
              <a:t>you</a:t>
            </a:r>
            <a:r>
              <a:rPr lang="es-ES_tradnl" altLang="en-US" sz="2400" dirty="0"/>
              <a:t> </a:t>
            </a:r>
            <a:r>
              <a:rPr lang="es-ES_tradnl" altLang="en-US" sz="2400" dirty="0" err="1"/>
              <a:t>have</a:t>
            </a:r>
            <a:r>
              <a:rPr lang="es-ES_tradnl" altLang="en-US" sz="2400" dirty="0"/>
              <a:t> “</a:t>
            </a:r>
            <a:r>
              <a:rPr lang="es-ES_tradnl" altLang="en-US" sz="2400" dirty="0" err="1"/>
              <a:t>one</a:t>
            </a:r>
            <a:r>
              <a:rPr lang="es-ES_tradnl" altLang="en-US" sz="2400" dirty="0"/>
              <a:t> </a:t>
            </a:r>
            <a:r>
              <a:rPr lang="es-ES_tradnl" altLang="en-US" sz="2400" dirty="0" err="1"/>
              <a:t>phase</a:t>
            </a:r>
            <a:r>
              <a:rPr lang="es-ES_tradnl" altLang="en-US" sz="2400" dirty="0"/>
              <a:t>” </a:t>
            </a:r>
            <a:r>
              <a:rPr lang="es-ES_tradnl" altLang="en-US" sz="2400" dirty="0" err="1"/>
              <a:t>only</a:t>
            </a:r>
            <a:r>
              <a:rPr lang="es-ES_tradnl" altLang="en-US" sz="2400" dirty="0"/>
              <a:t>. </a:t>
            </a:r>
            <a:r>
              <a:rPr lang="es-ES_tradnl" altLang="en-US" sz="2400" dirty="0" err="1"/>
              <a:t>on</a:t>
            </a:r>
            <a:r>
              <a:rPr lang="es-ES_tradnl" altLang="en-US" sz="2400" dirty="0"/>
              <a:t> a </a:t>
            </a:r>
            <a:r>
              <a:rPr lang="es-ES_tradnl" altLang="en-US" sz="2400" dirty="0" err="1"/>
              <a:t>heterogenous</a:t>
            </a:r>
            <a:r>
              <a:rPr lang="es-ES_tradnl" altLang="en-US" sz="2400" dirty="0"/>
              <a:t> mixture </a:t>
            </a:r>
            <a:r>
              <a:rPr lang="es-ES_tradnl" altLang="en-US" sz="2400" dirty="0" err="1"/>
              <a:t>you</a:t>
            </a:r>
            <a:r>
              <a:rPr lang="es-ES_tradnl" altLang="en-US" sz="2400" dirty="0"/>
              <a:t> </a:t>
            </a:r>
            <a:r>
              <a:rPr lang="es-ES_tradnl" altLang="en-US" sz="2400" dirty="0" err="1"/>
              <a:t>have</a:t>
            </a:r>
            <a:r>
              <a:rPr lang="es-ES_tradnl" altLang="en-US" sz="2400" dirty="0"/>
              <a:t> “</a:t>
            </a:r>
            <a:r>
              <a:rPr lang="es-ES_tradnl" altLang="en-US" sz="2400" dirty="0" err="1"/>
              <a:t>two</a:t>
            </a:r>
            <a:r>
              <a:rPr lang="es-ES_tradnl" altLang="en-US" sz="2400" dirty="0"/>
              <a:t> </a:t>
            </a:r>
            <a:r>
              <a:rPr lang="es-ES_tradnl" altLang="en-US" sz="2400" dirty="0" err="1"/>
              <a:t>or</a:t>
            </a:r>
            <a:r>
              <a:rPr lang="es-ES_tradnl" altLang="en-US" sz="2400" dirty="0"/>
              <a:t> more </a:t>
            </a:r>
            <a:r>
              <a:rPr lang="es-ES_tradnl" altLang="en-US" sz="2400" dirty="0" err="1"/>
              <a:t>phases</a:t>
            </a:r>
            <a:r>
              <a:rPr lang="es-ES_tradnl" altLang="en-US" sz="2400" dirty="0"/>
              <a:t>”.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  <p:sp>
        <p:nvSpPr>
          <p:cNvPr id="67590" name="Text Box 6">
            <a:extLst>
              <a:ext uri="{FF2B5EF4-FFF2-40B4-BE49-F238E27FC236}">
                <a16:creationId xmlns:a16="http://schemas.microsoft.com/office/drawing/2014/main" id="{768BBFC3-D24A-505B-9E4E-22B3C4C32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32289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sz="2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Phases</a:t>
            </a:r>
            <a:r>
              <a:rPr lang="es-ES_tradnl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in a </a:t>
            </a:r>
            <a:r>
              <a:rPr lang="es-ES_tradnl" sz="2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heterogenous</a:t>
            </a:r>
            <a:r>
              <a:rPr lang="es-ES_tradnl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mixture</a:t>
            </a:r>
            <a:endParaRPr lang="en-US" sz="2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pic>
        <p:nvPicPr>
          <p:cNvPr id="2054" name="Picture 7" descr="chocolate-milk">
            <a:extLst>
              <a:ext uri="{FF2B5EF4-FFF2-40B4-BE49-F238E27FC236}">
                <a16:creationId xmlns:a16="http://schemas.microsoft.com/office/drawing/2014/main" id="{A02030A6-B242-A9B3-E973-42D7AF836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04760"/>
            <a:ext cx="2798672" cy="255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8">
            <a:extLst>
              <a:ext uri="{FF2B5EF4-FFF2-40B4-BE49-F238E27FC236}">
                <a16:creationId xmlns:a16="http://schemas.microsoft.com/office/drawing/2014/main" id="{24341A24-7A2B-A8BB-BB91-32D7099BB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048000"/>
            <a:ext cx="411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Phases in homogeneous mixture</a:t>
            </a:r>
          </a:p>
        </p:txBody>
      </p:sp>
      <p:pic>
        <p:nvPicPr>
          <p:cNvPr id="2057" name="Picture 9" descr="What is a Mixture in Science? | Definition and Examples">
            <a:extLst>
              <a:ext uri="{FF2B5EF4-FFF2-40B4-BE49-F238E27FC236}">
                <a16:creationId xmlns:a16="http://schemas.microsoft.com/office/drawing/2014/main" id="{9E7DFA72-9E25-7888-0FFF-C1C327D5D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4" y="4267200"/>
            <a:ext cx="3727451" cy="2094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431</Words>
  <Application>Microsoft Office PowerPoint</Application>
  <PresentationFormat>On-screen Show (4:3)</PresentationFormat>
  <Paragraphs>48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Monotype Sorts</vt:lpstr>
      <vt:lpstr>Wingdings</vt:lpstr>
      <vt:lpstr>Office Theme</vt:lpstr>
      <vt:lpstr>CS ChemDraw Drawing</vt:lpstr>
      <vt:lpstr>Phase</vt:lpstr>
      <vt:lpstr>Phase</vt:lpstr>
      <vt:lpstr>Phase Changes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Phase</vt:lpstr>
      <vt:lpstr>Phase Change (Phase Equilibria)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Properties of Matter</dc:title>
  <dc:creator>lenovo Hemdad</dc:creator>
  <cp:lastModifiedBy>lenovo Hemdad</cp:lastModifiedBy>
  <cp:revision>2</cp:revision>
  <dcterms:created xsi:type="dcterms:W3CDTF">2023-03-04T19:16:11Z</dcterms:created>
  <dcterms:modified xsi:type="dcterms:W3CDTF">2023-03-04T19:22:17Z</dcterms:modified>
</cp:coreProperties>
</file>