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1" r:id="rId2"/>
    <p:sldId id="337" r:id="rId3"/>
    <p:sldId id="343" r:id="rId4"/>
    <p:sldId id="344" r:id="rId5"/>
    <p:sldId id="345" r:id="rId6"/>
    <p:sldId id="324" r:id="rId7"/>
    <p:sldId id="342" r:id="rId8"/>
    <p:sldId id="305" r:id="rId9"/>
    <p:sldId id="304" r:id="rId10"/>
    <p:sldId id="307" r:id="rId11"/>
    <p:sldId id="346" r:id="rId12"/>
    <p:sldId id="347" r:id="rId13"/>
    <p:sldId id="34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5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6AC1-B49C-4E86-AC9F-54214A9D855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FB11E-6331-42EA-A582-A7F6E898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5049F-BF41-4B77-AB26-0A20459811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F027-0280-44EE-89FA-AFD1C4F4EE2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F6CD-AE4E-4E04-8916-DE82D8C6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093E6A61-335D-42C1-D24E-5B307CBD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1696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Arial" panose="020B0604020202020204" pitchFamily="34" charset="0"/>
              </a:rPr>
              <a:t>A </a:t>
            </a:r>
            <a:r>
              <a:rPr lang="en-US" altLang="en-US" sz="2800" b="1" i="1" dirty="0">
                <a:latin typeface="Arial" panose="020B0604020202020204" pitchFamily="34" charset="0"/>
              </a:rPr>
              <a:t>phase diagram</a:t>
            </a:r>
            <a:r>
              <a:rPr lang="en-US" altLang="en-US" sz="2800" dirty="0">
                <a:latin typeface="Arial" panose="020B0604020202020204" pitchFamily="34" charset="0"/>
              </a:rPr>
              <a:t> summarizes the conditions at which a substance exists as a solid, liquid, or gas.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    The 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triple point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is where all 3 phases meet.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347F0478-F6A7-22F2-992F-8634627E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67037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GB" altLang="en-US" sz="2800" dirty="0">
                <a:latin typeface="Arial" panose="020B0604020202020204" pitchFamily="34" charset="0"/>
              </a:rPr>
              <a:t>A </a:t>
            </a:r>
            <a:r>
              <a:rPr lang="en-GB" altLang="en-US" sz="2800" b="1" dirty="0">
                <a:latin typeface="Arial" panose="020B0604020202020204" pitchFamily="34" charset="0"/>
              </a:rPr>
              <a:t>phase diagram</a:t>
            </a:r>
            <a:r>
              <a:rPr lang="en-GB" altLang="en-US" sz="2800" dirty="0">
                <a:latin typeface="Arial" panose="020B0604020202020204" pitchFamily="34" charset="0"/>
              </a:rPr>
              <a:t> in physical chemistry, engineering, mineralogy, and materials science is a type of chart used to show conditions at which thermodynamically distinct phases can occur at equilibrium.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F03E09-B0E3-EB7F-9232-9AA01A686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41955"/>
            <a:ext cx="3428999" cy="625475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</a:rPr>
              <a:t>Phase diagram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2B6E2D1F-92CE-B8B2-7CF8-662B9002F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50281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34AE0BEA-6E7E-8469-8CD0-9179D627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21917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Phase Diagram for Sulfur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2BF80-D1BD-538F-90FC-4056B086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8135"/>
            <a:ext cx="6477000" cy="63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480E3-A7DC-11F0-F0F2-635853D8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6851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D1B64-3B58-AD8C-910A-FC83577C75B9}"/>
              </a:ext>
            </a:extLst>
          </p:cNvPr>
          <p:cNvSpPr txBox="1"/>
          <p:nvPr/>
        </p:nvSpPr>
        <p:spPr>
          <a:xfrm>
            <a:off x="533400" y="533400"/>
            <a:ext cx="7391400" cy="577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first triple point the rhombic solid, monoclinic solid, and the gas form co-exist and the temperature is 95.31∘C at 5.1 x 10</a:t>
            </a:r>
            <a:r>
              <a:rPr lang="en-US" dirty="0"/>
              <a:t>−6</a:t>
            </a:r>
            <a:r>
              <a:rPr lang="en-US" sz="2800" dirty="0"/>
              <a:t> atm</a:t>
            </a:r>
          </a:p>
          <a:p>
            <a:endParaRPr lang="en-US" sz="2800" dirty="0"/>
          </a:p>
          <a:p>
            <a:r>
              <a:rPr lang="en-US" sz="2800" dirty="0"/>
              <a:t> At the second triple point, the monoclinic solid, the gas form, and the liquid form co-exists and the temperature is 115.18∘C</a:t>
            </a:r>
          </a:p>
          <a:p>
            <a:r>
              <a:rPr lang="en-US" sz="2800" dirty="0"/>
              <a:t> at 3.2 x 10−5atm.  </a:t>
            </a:r>
          </a:p>
          <a:p>
            <a:endParaRPr lang="en-US" sz="2800" dirty="0"/>
          </a:p>
          <a:p>
            <a:r>
              <a:rPr lang="en-US" sz="2800" dirty="0"/>
              <a:t>At the third triple point, the monoclinic solid form, the rhombic solid form, and the liquid form co-exist and the temperature is 153∘C</a:t>
            </a:r>
          </a:p>
          <a:p>
            <a:r>
              <a:rPr lang="en-US" sz="2800" dirty="0"/>
              <a:t> at 1420 atm.</a:t>
            </a:r>
          </a:p>
        </p:txBody>
      </p:sp>
    </p:spTree>
    <p:extLst>
      <p:ext uri="{BB962C8B-B14F-4D97-AF65-F5344CB8AC3E}">
        <p14:creationId xmlns:p14="http://schemas.microsoft.com/office/powerpoint/2010/main" val="3108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FAB5A1A-34A4-B655-748E-3970DD4D0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62" y="551108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critical temperature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is the temperature above which the gas cannot be made to liquefy, no matter how great the applied pressure.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26974D1-1B59-24F2-1BE6-C4DE679F9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9175"/>
            <a:ext cx="3200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critical pressure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is the minimum pressure that must be applied to bring about liquefaction at the critical temperature.</a:t>
            </a:r>
          </a:p>
        </p:txBody>
      </p:sp>
      <p:pic>
        <p:nvPicPr>
          <p:cNvPr id="5124" name="Picture 7" descr="npo0001e0">
            <a:extLst>
              <a:ext uri="{FF2B5EF4-FFF2-40B4-BE49-F238E27FC236}">
                <a16:creationId xmlns:a16="http://schemas.microsoft.com/office/drawing/2014/main" id="{77DF3748-A99B-665F-BE96-F33D763FD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9788" r="10594"/>
          <a:stretch/>
        </p:blipFill>
        <p:spPr bwMode="auto">
          <a:xfrm>
            <a:off x="3810000" y="1981200"/>
            <a:ext cx="5194300" cy="38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428B2-F9D4-FE26-419B-34C84277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11" y="381000"/>
            <a:ext cx="6313778" cy="5223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F78FC-CBB2-5D13-5316-2107E9036936}"/>
              </a:ext>
            </a:extLst>
          </p:cNvPr>
          <p:cNvSpPr txBox="1"/>
          <p:nvPr/>
        </p:nvSpPr>
        <p:spPr>
          <a:xfrm>
            <a:off x="1600200" y="6019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Linux Libertine"/>
              </a:rPr>
              <a:t>Liquid–vapor critical point</a:t>
            </a:r>
          </a:p>
        </p:txBody>
      </p:sp>
    </p:spTree>
    <p:extLst>
      <p:ext uri="{BB962C8B-B14F-4D97-AF65-F5344CB8AC3E}">
        <p14:creationId xmlns:p14="http://schemas.microsoft.com/office/powerpoint/2010/main" val="147239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88F16-2F08-E627-96D7-02C24626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5834"/>
            <a:ext cx="7010400" cy="57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92F87-8A1E-EB74-F6B2-A4A8E882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5412965" cy="40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5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po0001e7">
            <a:extLst>
              <a:ext uri="{FF2B5EF4-FFF2-40B4-BE49-F238E27FC236}">
                <a16:creationId xmlns:a16="http://schemas.microsoft.com/office/drawing/2014/main" id="{895E2BFC-CA67-9077-68C5-81BBE64A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50626" b="12000"/>
          <a:stretch>
            <a:fillRect/>
          </a:stretch>
        </p:blipFill>
        <p:spPr bwMode="auto">
          <a:xfrm>
            <a:off x="530261" y="228600"/>
            <a:ext cx="6933408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2FA59E57-06CF-ECE2-A5F3-7B83C552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331" y="304800"/>
            <a:ext cx="547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Phase Diagram of Water</a:t>
            </a:r>
          </a:p>
        </p:txBody>
      </p:sp>
    </p:spTree>
    <p:extLst>
      <p:ext uri="{BB962C8B-B14F-4D97-AF65-F5344CB8AC3E}">
        <p14:creationId xmlns:p14="http://schemas.microsoft.com/office/powerpoint/2010/main" val="411757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po0001e9">
            <a:extLst>
              <a:ext uri="{FF2B5EF4-FFF2-40B4-BE49-F238E27FC236}">
                <a16:creationId xmlns:a16="http://schemas.microsoft.com/office/drawing/2014/main" id="{85E354AA-7C80-4F14-3517-F3CEA67C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508000" y="471488"/>
            <a:ext cx="81280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G10_29">
            <a:extLst>
              <a:ext uri="{FF2B5EF4-FFF2-40B4-BE49-F238E27FC236}">
                <a16:creationId xmlns:a16="http://schemas.microsoft.com/office/drawing/2014/main" id="{BF44B9FB-8412-AFBD-1E55-22FB7803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79468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id="{7C93DA9A-0B3B-595F-1F54-31C4C74A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8" y="601107"/>
            <a:ext cx="335717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Can you find…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The Triple Point?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Critical pressure?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Critical temperature?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Where fusion occurs?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Where vaporization occurs?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Melting point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 (at 1 atm)?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Boiling point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(at 6 atm)?</a:t>
            </a:r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id="{B7672431-0009-1E85-7AC6-F36B9B21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2659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Carbon Dioxide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po0001ea">
            <a:extLst>
              <a:ext uri="{FF2B5EF4-FFF2-40B4-BE49-F238E27FC236}">
                <a16:creationId xmlns:a16="http://schemas.microsoft.com/office/drawing/2014/main" id="{E87F1EB1-8729-5C13-137E-5E248783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b="19592"/>
          <a:stretch>
            <a:fillRect/>
          </a:stretch>
        </p:blipFill>
        <p:spPr bwMode="auto">
          <a:xfrm>
            <a:off x="228600" y="9906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270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Linux Libertine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diagram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 of Matter</dc:title>
  <dc:creator>lenovo Hemdad</dc:creator>
  <cp:lastModifiedBy>lenovo Hemdad</cp:lastModifiedBy>
  <cp:revision>3</cp:revision>
  <dcterms:created xsi:type="dcterms:W3CDTF">2023-03-04T19:16:11Z</dcterms:created>
  <dcterms:modified xsi:type="dcterms:W3CDTF">2023-03-04T19:23:51Z</dcterms:modified>
</cp:coreProperties>
</file>