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4371AC7-DDD0-4689-B65A-89606B3F917A}" type="datetimeFigureOut">
              <a:rPr lang="ar-IQ" smtClean="0"/>
              <a:pPr/>
              <a:t>30/12/1436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476A630-3C1F-4E63-8A68-06C6580C2F4B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2876B4-F92D-40C3-A5F3-6FA6B2F04F89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IQ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6B5725-2F82-4D9F-BB4D-6DB3A3E2CC3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IQ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053799F-B563-4999-9398-ED01DEAD6758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IQ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4D5C5B-7B64-4D48-943B-C0EC562E86E8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IQ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5FEE-B626-4CCA-BE61-6F79CEEB5970}" type="datetimeFigureOut">
              <a:rPr lang="ar-IQ" smtClean="0"/>
              <a:pPr/>
              <a:t>30/12/1436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616BB-DC3A-4D90-9759-D612D3647E2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5FEE-B626-4CCA-BE61-6F79CEEB5970}" type="datetimeFigureOut">
              <a:rPr lang="ar-IQ" smtClean="0"/>
              <a:pPr/>
              <a:t>30/12/1436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616BB-DC3A-4D90-9759-D612D3647E2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5FEE-B626-4CCA-BE61-6F79CEEB5970}" type="datetimeFigureOut">
              <a:rPr lang="ar-IQ" smtClean="0"/>
              <a:pPr/>
              <a:t>30/12/1436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616BB-DC3A-4D90-9759-D612D3647E2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0675"/>
            <a:ext cx="74676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1981200"/>
            <a:ext cx="7543800" cy="4114800"/>
          </a:xfrm>
        </p:spPr>
        <p:txBody>
          <a:bodyPr rtlCol="1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4A3F0-2560-4DBB-A004-3444F0B1112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5FEE-B626-4CCA-BE61-6F79CEEB5970}" type="datetimeFigureOut">
              <a:rPr lang="ar-IQ" smtClean="0"/>
              <a:pPr/>
              <a:t>30/12/1436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616BB-DC3A-4D90-9759-D612D3647E2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5FEE-B626-4CCA-BE61-6F79CEEB5970}" type="datetimeFigureOut">
              <a:rPr lang="ar-IQ" smtClean="0"/>
              <a:pPr/>
              <a:t>30/12/1436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616BB-DC3A-4D90-9759-D612D3647E2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5FEE-B626-4CCA-BE61-6F79CEEB5970}" type="datetimeFigureOut">
              <a:rPr lang="ar-IQ" smtClean="0"/>
              <a:pPr/>
              <a:t>30/12/1436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616BB-DC3A-4D90-9759-D612D3647E2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5FEE-B626-4CCA-BE61-6F79CEEB5970}" type="datetimeFigureOut">
              <a:rPr lang="ar-IQ" smtClean="0"/>
              <a:pPr/>
              <a:t>30/12/1436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616BB-DC3A-4D90-9759-D612D3647E2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5FEE-B626-4CCA-BE61-6F79CEEB5970}" type="datetimeFigureOut">
              <a:rPr lang="ar-IQ" smtClean="0"/>
              <a:pPr/>
              <a:t>30/12/1436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616BB-DC3A-4D90-9759-D612D3647E2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5FEE-B626-4CCA-BE61-6F79CEEB5970}" type="datetimeFigureOut">
              <a:rPr lang="ar-IQ" smtClean="0"/>
              <a:pPr/>
              <a:t>30/12/1436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616BB-DC3A-4D90-9759-D612D3647E2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5FEE-B626-4CCA-BE61-6F79CEEB5970}" type="datetimeFigureOut">
              <a:rPr lang="ar-IQ" smtClean="0"/>
              <a:pPr/>
              <a:t>30/12/1436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616BB-DC3A-4D90-9759-D612D3647E2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5FEE-B626-4CCA-BE61-6F79CEEB5970}" type="datetimeFigureOut">
              <a:rPr lang="ar-IQ" smtClean="0"/>
              <a:pPr/>
              <a:t>30/12/1436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616BB-DC3A-4D90-9759-D612D3647E2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75FEE-B626-4CCA-BE61-6F79CEEB5970}" type="datetimeFigureOut">
              <a:rPr lang="ar-IQ" smtClean="0"/>
              <a:pPr/>
              <a:t>30/12/1436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616BB-DC3A-4D90-9759-D612D3647E2D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853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Monotype Corsiva" pitchFamily="66" charset="0"/>
                <a:cs typeface="Times New Roman" pitchFamily="18" charset="0"/>
              </a:rPr>
              <a:t>Determination of liquid mixture composition by refractive index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35814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Refractive index  (R.I.)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a material: is the ratio of the velocity of light in vacuum to the velocity of light in the material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28600" y="4800600"/>
            <a:ext cx="8610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R.I. can be defined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the ratio of the sin of the angle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øv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which a ray of light makes with a normal to the surface in vacuum, to the sin of the angle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øm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the material</a:t>
            </a:r>
          </a:p>
          <a:p>
            <a:pPr algn="l"/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2098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Composition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in a mixture of A&amp;B a composition is defined as the quantity of each of A&amp;B in that mixture.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876800" y="3200400"/>
            <a:ext cx="2825750" cy="2400300"/>
            <a:chOff x="3148" y="6120"/>
            <a:chExt cx="4449" cy="3780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148" y="6120"/>
              <a:ext cx="4449" cy="3780"/>
              <a:chOff x="3148" y="6120"/>
              <a:chExt cx="4449" cy="3780"/>
            </a:xfrm>
          </p:grpSpPr>
          <p:sp>
            <p:nvSpPr>
              <p:cNvPr id="9241" name="Line 10"/>
              <p:cNvSpPr>
                <a:spLocks noChangeShapeType="1"/>
              </p:cNvSpPr>
              <p:nvPr/>
            </p:nvSpPr>
            <p:spPr bwMode="auto">
              <a:xfrm>
                <a:off x="3148" y="8280"/>
                <a:ext cx="444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IQ"/>
              </a:p>
            </p:txBody>
          </p:sp>
          <p:sp>
            <p:nvSpPr>
              <p:cNvPr id="9242" name="Line 11"/>
              <p:cNvSpPr>
                <a:spLocks noChangeShapeType="1"/>
              </p:cNvSpPr>
              <p:nvPr/>
            </p:nvSpPr>
            <p:spPr bwMode="auto">
              <a:xfrm>
                <a:off x="5166" y="6120"/>
                <a:ext cx="0" cy="37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IQ"/>
              </a:p>
            </p:txBody>
          </p:sp>
          <p:sp>
            <p:nvSpPr>
              <p:cNvPr id="9243" name="Line 12"/>
              <p:cNvSpPr>
                <a:spLocks noChangeShapeType="1"/>
              </p:cNvSpPr>
              <p:nvPr/>
            </p:nvSpPr>
            <p:spPr bwMode="auto">
              <a:xfrm flipH="1">
                <a:off x="5263" y="6660"/>
                <a:ext cx="748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ar-IQ"/>
              </a:p>
            </p:txBody>
          </p:sp>
          <p:sp>
            <p:nvSpPr>
              <p:cNvPr id="9244" name="Line 13"/>
              <p:cNvSpPr>
                <a:spLocks noChangeShapeType="1"/>
              </p:cNvSpPr>
              <p:nvPr/>
            </p:nvSpPr>
            <p:spPr bwMode="auto">
              <a:xfrm flipH="1">
                <a:off x="4792" y="8280"/>
                <a:ext cx="374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ar-IQ"/>
              </a:p>
            </p:txBody>
          </p:sp>
          <p:sp>
            <p:nvSpPr>
              <p:cNvPr id="9245" name="Line 14"/>
              <p:cNvSpPr>
                <a:spLocks noChangeShapeType="1"/>
              </p:cNvSpPr>
              <p:nvPr/>
            </p:nvSpPr>
            <p:spPr bwMode="auto">
              <a:xfrm flipH="1">
                <a:off x="5166" y="7200"/>
                <a:ext cx="561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IQ"/>
              </a:p>
            </p:txBody>
          </p:sp>
          <p:sp>
            <p:nvSpPr>
              <p:cNvPr id="9246" name="Freeform 15"/>
              <p:cNvSpPr>
                <a:spLocks/>
              </p:cNvSpPr>
              <p:nvPr/>
            </p:nvSpPr>
            <p:spPr bwMode="auto">
              <a:xfrm>
                <a:off x="5181" y="7740"/>
                <a:ext cx="187" cy="180"/>
              </a:xfrm>
              <a:custGeom>
                <a:avLst/>
                <a:gdLst>
                  <a:gd name="T0" fmla="*/ 0 w 561"/>
                  <a:gd name="T1" fmla="*/ 0 h 390"/>
                  <a:gd name="T2" fmla="*/ 0 w 561"/>
                  <a:gd name="T3" fmla="*/ 0 h 390"/>
                  <a:gd name="T4" fmla="*/ 0 w 561"/>
                  <a:gd name="T5" fmla="*/ 0 h 390"/>
                  <a:gd name="T6" fmla="*/ 0 60000 65536"/>
                  <a:gd name="T7" fmla="*/ 0 60000 65536"/>
                  <a:gd name="T8" fmla="*/ 0 60000 65536"/>
                  <a:gd name="T9" fmla="*/ 0 w 561"/>
                  <a:gd name="T10" fmla="*/ 0 h 390"/>
                  <a:gd name="T11" fmla="*/ 561 w 561"/>
                  <a:gd name="T12" fmla="*/ 390 h 39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61" h="390">
                    <a:moveTo>
                      <a:pt x="0" y="210"/>
                    </a:moveTo>
                    <a:cubicBezTo>
                      <a:pt x="47" y="105"/>
                      <a:pt x="94" y="0"/>
                      <a:pt x="187" y="30"/>
                    </a:cubicBezTo>
                    <a:cubicBezTo>
                      <a:pt x="280" y="60"/>
                      <a:pt x="499" y="330"/>
                      <a:pt x="561" y="39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IQ"/>
              </a:p>
            </p:txBody>
          </p:sp>
          <p:sp>
            <p:nvSpPr>
              <p:cNvPr id="9247" name="Freeform 16"/>
              <p:cNvSpPr>
                <a:spLocks/>
              </p:cNvSpPr>
              <p:nvPr/>
            </p:nvSpPr>
            <p:spPr bwMode="auto">
              <a:xfrm>
                <a:off x="4979" y="8954"/>
                <a:ext cx="187" cy="1"/>
              </a:xfrm>
              <a:custGeom>
                <a:avLst/>
                <a:gdLst>
                  <a:gd name="T0" fmla="*/ 187 w 187"/>
                  <a:gd name="T1" fmla="*/ 0 h 1"/>
                  <a:gd name="T2" fmla="*/ 0 w 187"/>
                  <a:gd name="T3" fmla="*/ 0 h 1"/>
                  <a:gd name="T4" fmla="*/ 0 60000 65536"/>
                  <a:gd name="T5" fmla="*/ 0 60000 65536"/>
                  <a:gd name="T6" fmla="*/ 0 w 187"/>
                  <a:gd name="T7" fmla="*/ 0 h 1"/>
                  <a:gd name="T8" fmla="*/ 187 w 187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87" h="1">
                    <a:moveTo>
                      <a:pt x="187" y="0"/>
                    </a:moveTo>
                    <a:cubicBezTo>
                      <a:pt x="109" y="0"/>
                      <a:pt x="31" y="0"/>
                      <a:pt x="0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IQ"/>
              </a:p>
            </p:txBody>
          </p:sp>
        </p:grpSp>
        <p:sp>
          <p:nvSpPr>
            <p:cNvPr id="9232" name="Line 17"/>
            <p:cNvSpPr>
              <a:spLocks noChangeShapeType="1"/>
            </p:cNvSpPr>
            <p:nvPr/>
          </p:nvSpPr>
          <p:spPr bwMode="auto">
            <a:xfrm flipH="1">
              <a:off x="4418" y="8280"/>
              <a:ext cx="187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9233" name="Line 18"/>
            <p:cNvSpPr>
              <a:spLocks noChangeShapeType="1"/>
            </p:cNvSpPr>
            <p:nvPr/>
          </p:nvSpPr>
          <p:spPr bwMode="auto">
            <a:xfrm flipH="1">
              <a:off x="4044" y="8280"/>
              <a:ext cx="187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9234" name="Line 21"/>
            <p:cNvSpPr>
              <a:spLocks noChangeShapeType="1"/>
            </p:cNvSpPr>
            <p:nvPr/>
          </p:nvSpPr>
          <p:spPr bwMode="auto">
            <a:xfrm flipH="1">
              <a:off x="4792" y="8280"/>
              <a:ext cx="187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9235" name="Line 22"/>
            <p:cNvSpPr>
              <a:spLocks noChangeShapeType="1"/>
            </p:cNvSpPr>
            <p:nvPr/>
          </p:nvSpPr>
          <p:spPr bwMode="auto">
            <a:xfrm flipH="1">
              <a:off x="5353" y="8280"/>
              <a:ext cx="187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9236" name="Line 23"/>
            <p:cNvSpPr>
              <a:spLocks noChangeShapeType="1"/>
            </p:cNvSpPr>
            <p:nvPr/>
          </p:nvSpPr>
          <p:spPr bwMode="auto">
            <a:xfrm flipH="1">
              <a:off x="5727" y="8280"/>
              <a:ext cx="187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9237" name="Line 24"/>
            <p:cNvSpPr>
              <a:spLocks noChangeShapeType="1"/>
            </p:cNvSpPr>
            <p:nvPr/>
          </p:nvSpPr>
          <p:spPr bwMode="auto">
            <a:xfrm flipH="1">
              <a:off x="6101" y="8280"/>
              <a:ext cx="187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9238" name="Line 25"/>
            <p:cNvSpPr>
              <a:spLocks noChangeShapeType="1"/>
            </p:cNvSpPr>
            <p:nvPr/>
          </p:nvSpPr>
          <p:spPr bwMode="auto">
            <a:xfrm flipH="1">
              <a:off x="6475" y="8280"/>
              <a:ext cx="187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9239" name="Line 26"/>
            <p:cNvSpPr>
              <a:spLocks noChangeShapeType="1"/>
            </p:cNvSpPr>
            <p:nvPr/>
          </p:nvSpPr>
          <p:spPr bwMode="auto">
            <a:xfrm flipH="1">
              <a:off x="6849" y="8280"/>
              <a:ext cx="187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9240" name="Line 27"/>
            <p:cNvSpPr>
              <a:spLocks noChangeShapeType="1"/>
            </p:cNvSpPr>
            <p:nvPr/>
          </p:nvSpPr>
          <p:spPr bwMode="auto">
            <a:xfrm flipH="1">
              <a:off x="3610" y="8280"/>
              <a:ext cx="187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</p:grpSp>
      <p:sp>
        <p:nvSpPr>
          <p:cNvPr id="9222" name="Rectangle 29"/>
          <p:cNvSpPr>
            <a:spLocks noChangeArrowheads="1"/>
          </p:cNvSpPr>
          <p:nvPr/>
        </p:nvSpPr>
        <p:spPr bwMode="auto">
          <a:xfrm>
            <a:off x="609600" y="3429000"/>
            <a:ext cx="3200400" cy="193899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en-US" sz="2400" dirty="0">
                <a:solidFill>
                  <a:srgbClr val="000000"/>
                </a:solidFill>
              </a:rPr>
              <a:t>Fig(1) shows according </a:t>
            </a:r>
            <a:endParaRPr lang="en-US" sz="2400" dirty="0" smtClean="0">
              <a:solidFill>
                <a:srgbClr val="000000"/>
              </a:solidFill>
            </a:endParaRPr>
          </a:p>
          <a:p>
            <a:pPr algn="l" rtl="0"/>
            <a:r>
              <a:rPr lang="en-US" sz="2400" dirty="0" smtClean="0">
                <a:solidFill>
                  <a:srgbClr val="000000"/>
                </a:solidFill>
              </a:rPr>
              <a:t>to </a:t>
            </a:r>
            <a:r>
              <a:rPr lang="en-US" sz="2400" dirty="0">
                <a:solidFill>
                  <a:srgbClr val="000000"/>
                </a:solidFill>
              </a:rPr>
              <a:t>a plane surface </a:t>
            </a:r>
            <a:r>
              <a:rPr lang="en-US" sz="2400" dirty="0" smtClean="0">
                <a:solidFill>
                  <a:srgbClr val="000000"/>
                </a:solidFill>
              </a:rPr>
              <a:t>of</a:t>
            </a:r>
          </a:p>
          <a:p>
            <a:pPr algn="l" rtl="0"/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the medium </a:t>
            </a:r>
            <a:endParaRPr lang="en-US" sz="2400" dirty="0" smtClean="0">
              <a:solidFill>
                <a:srgbClr val="000000"/>
              </a:solidFill>
            </a:endParaRPr>
          </a:p>
          <a:p>
            <a:pPr algn="l" rtl="0"/>
            <a:r>
              <a:rPr lang="en-US" sz="2400" dirty="0" smtClean="0">
                <a:solidFill>
                  <a:srgbClr val="000000"/>
                </a:solidFill>
              </a:rPr>
              <a:t>exposed to</a:t>
            </a:r>
          </a:p>
          <a:p>
            <a:pPr algn="l" rtl="0"/>
            <a:r>
              <a:rPr lang="en-US" sz="2400" dirty="0" smtClean="0">
                <a:solidFill>
                  <a:srgbClr val="000000"/>
                </a:solidFill>
              </a:rPr>
              <a:t> vacuum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9223" name="Text Box 30"/>
          <p:cNvSpPr txBox="1">
            <a:spLocks noChangeArrowheads="1"/>
          </p:cNvSpPr>
          <p:nvPr/>
        </p:nvSpPr>
        <p:spPr bwMode="auto">
          <a:xfrm>
            <a:off x="6248400" y="3200400"/>
            <a:ext cx="474663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dirty="0"/>
              <a:t>ø</a:t>
            </a:r>
            <a:r>
              <a:rPr lang="en-US" baseline="-25000" dirty="0"/>
              <a:t>v</a:t>
            </a:r>
            <a:endParaRPr lang="en-US" dirty="0"/>
          </a:p>
        </p:txBody>
      </p:sp>
      <p:sp>
        <p:nvSpPr>
          <p:cNvPr id="9224" name="Text Box 31"/>
          <p:cNvSpPr txBox="1">
            <a:spLocks noChangeArrowheads="1"/>
          </p:cNvSpPr>
          <p:nvPr/>
        </p:nvSpPr>
        <p:spPr bwMode="auto">
          <a:xfrm>
            <a:off x="5791200" y="5486400"/>
            <a:ext cx="474663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sz="1600" b="1" dirty="0"/>
              <a:t>Ø</a:t>
            </a:r>
            <a:r>
              <a:rPr lang="en-US" sz="1600" b="1" baseline="-25000" dirty="0"/>
              <a:t>m</a:t>
            </a:r>
            <a:endParaRPr lang="en-US" sz="3200" dirty="0"/>
          </a:p>
        </p:txBody>
      </p:sp>
      <p:sp>
        <p:nvSpPr>
          <p:cNvPr id="9225" name="Text Box 32"/>
          <p:cNvSpPr txBox="1">
            <a:spLocks noChangeArrowheads="1"/>
          </p:cNvSpPr>
          <p:nvPr/>
        </p:nvSpPr>
        <p:spPr bwMode="auto">
          <a:xfrm>
            <a:off x="6407150" y="5181600"/>
            <a:ext cx="831850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sz="1200" b="1" dirty="0"/>
              <a:t>Medium</a:t>
            </a:r>
            <a:endParaRPr lang="en-US" dirty="0"/>
          </a:p>
        </p:txBody>
      </p:sp>
      <p:sp>
        <p:nvSpPr>
          <p:cNvPr id="9226" name="Text Box 33"/>
          <p:cNvSpPr txBox="1">
            <a:spLocks noChangeArrowheads="1"/>
          </p:cNvSpPr>
          <p:nvPr/>
        </p:nvSpPr>
        <p:spPr bwMode="auto">
          <a:xfrm>
            <a:off x="6619875" y="3886200"/>
            <a:ext cx="1304925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sz="1200" b="1"/>
              <a:t>Vacuum (or air)</a:t>
            </a:r>
            <a:endParaRPr lang="en-US"/>
          </a:p>
        </p:txBody>
      </p:sp>
      <p:sp>
        <p:nvSpPr>
          <p:cNvPr id="9227" name="Rectangle 35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rtl="0"/>
            <a:endParaRPr lang="ar-IQ">
              <a:ea typeface="Majalla UI"/>
              <a:cs typeface="Times New Roman" pitchFamily="18" charset="0"/>
            </a:endParaRPr>
          </a:p>
        </p:txBody>
      </p:sp>
      <p:sp>
        <p:nvSpPr>
          <p:cNvPr id="9228" name="Rectangle 36"/>
          <p:cNvSpPr>
            <a:spLocks noChangeArrowheads="1"/>
          </p:cNvSpPr>
          <p:nvPr/>
        </p:nvSpPr>
        <p:spPr bwMode="auto">
          <a:xfrm>
            <a:off x="0" y="3695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rtl="0"/>
            <a:endParaRPr lang="ar-IQ">
              <a:ea typeface="Majalla UI"/>
              <a:cs typeface="Times New Roman" pitchFamily="18" charset="0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B67BFE-F3BE-4125-9292-9203F09EF493}" type="slidenum">
              <a:rPr lang="ar-SA"/>
              <a:pPr>
                <a:defRPr/>
              </a:pPr>
              <a:t>2</a:t>
            </a:fld>
            <a:endParaRPr lang="en-US"/>
          </a:p>
        </p:txBody>
      </p:sp>
      <p:sp>
        <p:nvSpPr>
          <p:cNvPr id="9230" name="TextBox 32"/>
          <p:cNvSpPr txBox="1">
            <a:spLocks noChangeArrowheads="1"/>
          </p:cNvSpPr>
          <p:nvPr/>
        </p:nvSpPr>
        <p:spPr bwMode="auto">
          <a:xfrm>
            <a:off x="7696200" y="5638800"/>
            <a:ext cx="83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Fig.1</a:t>
            </a:r>
            <a:endParaRPr lang="ar-IQ"/>
          </a:p>
        </p:txBody>
      </p:sp>
      <p:graphicFrame>
        <p:nvGraphicFramePr>
          <p:cNvPr id="1028" name="Object 34"/>
          <p:cNvGraphicFramePr>
            <a:graphicFrameLocks noChangeAspect="1"/>
          </p:cNvGraphicFramePr>
          <p:nvPr/>
        </p:nvGraphicFramePr>
        <p:xfrm>
          <a:off x="2362200" y="1066800"/>
          <a:ext cx="3328988" cy="973137"/>
        </p:xfrm>
        <a:graphic>
          <a:graphicData uri="http://schemas.openxmlformats.org/presentationml/2006/ole">
            <p:oleObj spid="_x0000_s1028" name="Equation" r:id="rId4" imgW="148572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5"/>
          <p:cNvSpPr>
            <a:spLocks noGrp="1" noChangeArrowheads="1"/>
          </p:cNvSpPr>
          <p:nvPr>
            <p:ph idx="1"/>
          </p:nvPr>
        </p:nvSpPr>
        <p:spPr>
          <a:xfrm>
            <a:off x="228600" y="304800"/>
            <a:ext cx="8458200" cy="32766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|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 angle ø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increase, the angle ø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increase, and reach its maximum value ø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when the angle ø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becomes equal to a right angle, when the incident light is horizontal, since Sin90º=1</a:t>
            </a:r>
          </a:p>
          <a:p>
            <a:pPr algn="l" rtl="0"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|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|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|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ø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90º the ray of light is totally internal.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1524000" y="3505200"/>
            <a:ext cx="5181600" cy="3352800"/>
            <a:chOff x="2548" y="1440"/>
            <a:chExt cx="5049" cy="3780"/>
          </a:xfrm>
        </p:grpSpPr>
        <p:sp>
          <p:nvSpPr>
            <p:cNvPr id="10254" name="Text Box 37"/>
            <p:cNvSpPr txBox="1">
              <a:spLocks noChangeArrowheads="1"/>
            </p:cNvSpPr>
            <p:nvPr/>
          </p:nvSpPr>
          <p:spPr bwMode="auto">
            <a:xfrm>
              <a:off x="5938" y="4441"/>
              <a:ext cx="748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rtl="0"/>
              <a:r>
                <a:rPr lang="en-US" sz="1600" b="1" dirty="0"/>
                <a:t>Ø</a:t>
              </a:r>
              <a:r>
                <a:rPr lang="en-US" sz="1600" b="1" baseline="-25000" dirty="0"/>
                <a:t>m</a:t>
              </a:r>
              <a:endParaRPr lang="en-US" sz="1600" dirty="0"/>
            </a:p>
          </p:txBody>
        </p:sp>
        <p:grpSp>
          <p:nvGrpSpPr>
            <p:cNvPr id="3" name="Group 39"/>
            <p:cNvGrpSpPr>
              <a:grpSpLocks/>
            </p:cNvGrpSpPr>
            <p:nvPr/>
          </p:nvGrpSpPr>
          <p:grpSpPr bwMode="auto">
            <a:xfrm>
              <a:off x="2548" y="1440"/>
              <a:ext cx="5049" cy="3780"/>
              <a:chOff x="2548" y="1440"/>
              <a:chExt cx="5049" cy="3780"/>
            </a:xfrm>
          </p:grpSpPr>
          <p:sp>
            <p:nvSpPr>
              <p:cNvPr id="10256" name="Line 40"/>
              <p:cNvSpPr>
                <a:spLocks noChangeShapeType="1"/>
              </p:cNvSpPr>
              <p:nvPr/>
            </p:nvSpPr>
            <p:spPr bwMode="auto">
              <a:xfrm>
                <a:off x="2548" y="3600"/>
                <a:ext cx="504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IQ"/>
              </a:p>
            </p:txBody>
          </p:sp>
          <p:sp>
            <p:nvSpPr>
              <p:cNvPr id="10257" name="Line 41"/>
              <p:cNvSpPr>
                <a:spLocks noChangeShapeType="1"/>
              </p:cNvSpPr>
              <p:nvPr/>
            </p:nvSpPr>
            <p:spPr bwMode="auto">
              <a:xfrm>
                <a:off x="5166" y="1440"/>
                <a:ext cx="0" cy="37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IQ"/>
              </a:p>
            </p:txBody>
          </p:sp>
          <p:sp>
            <p:nvSpPr>
              <p:cNvPr id="10258" name="Line 42"/>
              <p:cNvSpPr>
                <a:spLocks noChangeShapeType="1"/>
              </p:cNvSpPr>
              <p:nvPr/>
            </p:nvSpPr>
            <p:spPr bwMode="auto">
              <a:xfrm flipH="1">
                <a:off x="4418" y="3600"/>
                <a:ext cx="187" cy="1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IQ"/>
              </a:p>
            </p:txBody>
          </p:sp>
          <p:sp>
            <p:nvSpPr>
              <p:cNvPr id="10259" name="Line 43"/>
              <p:cNvSpPr>
                <a:spLocks noChangeShapeType="1"/>
              </p:cNvSpPr>
              <p:nvPr/>
            </p:nvSpPr>
            <p:spPr bwMode="auto">
              <a:xfrm flipH="1">
                <a:off x="4044" y="3600"/>
                <a:ext cx="187" cy="1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IQ"/>
              </a:p>
            </p:txBody>
          </p:sp>
          <p:sp>
            <p:nvSpPr>
              <p:cNvPr id="10260" name="Line 44"/>
              <p:cNvSpPr>
                <a:spLocks noChangeShapeType="1"/>
              </p:cNvSpPr>
              <p:nvPr/>
            </p:nvSpPr>
            <p:spPr bwMode="auto">
              <a:xfrm flipH="1">
                <a:off x="3296" y="3600"/>
                <a:ext cx="187" cy="1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IQ"/>
              </a:p>
            </p:txBody>
          </p:sp>
          <p:sp>
            <p:nvSpPr>
              <p:cNvPr id="10261" name="Line 45"/>
              <p:cNvSpPr>
                <a:spLocks noChangeShapeType="1"/>
              </p:cNvSpPr>
              <p:nvPr/>
            </p:nvSpPr>
            <p:spPr bwMode="auto">
              <a:xfrm flipH="1">
                <a:off x="2922" y="3600"/>
                <a:ext cx="187" cy="1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IQ"/>
              </a:p>
            </p:txBody>
          </p:sp>
          <p:sp>
            <p:nvSpPr>
              <p:cNvPr id="10262" name="Line 46"/>
              <p:cNvSpPr>
                <a:spLocks noChangeShapeType="1"/>
              </p:cNvSpPr>
              <p:nvPr/>
            </p:nvSpPr>
            <p:spPr bwMode="auto">
              <a:xfrm flipH="1">
                <a:off x="4792" y="3600"/>
                <a:ext cx="187" cy="1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IQ"/>
              </a:p>
            </p:txBody>
          </p:sp>
          <p:sp>
            <p:nvSpPr>
              <p:cNvPr id="10263" name="Line 47"/>
              <p:cNvSpPr>
                <a:spLocks noChangeShapeType="1"/>
              </p:cNvSpPr>
              <p:nvPr/>
            </p:nvSpPr>
            <p:spPr bwMode="auto">
              <a:xfrm flipH="1">
                <a:off x="5353" y="3600"/>
                <a:ext cx="187" cy="1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IQ"/>
              </a:p>
            </p:txBody>
          </p:sp>
          <p:sp>
            <p:nvSpPr>
              <p:cNvPr id="10264" name="Line 48"/>
              <p:cNvSpPr>
                <a:spLocks noChangeShapeType="1"/>
              </p:cNvSpPr>
              <p:nvPr/>
            </p:nvSpPr>
            <p:spPr bwMode="auto">
              <a:xfrm flipH="1">
                <a:off x="5727" y="3600"/>
                <a:ext cx="187" cy="1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IQ"/>
              </a:p>
            </p:txBody>
          </p:sp>
          <p:sp>
            <p:nvSpPr>
              <p:cNvPr id="10265" name="Line 49"/>
              <p:cNvSpPr>
                <a:spLocks noChangeShapeType="1"/>
              </p:cNvSpPr>
              <p:nvPr/>
            </p:nvSpPr>
            <p:spPr bwMode="auto">
              <a:xfrm flipH="1">
                <a:off x="6101" y="3600"/>
                <a:ext cx="187" cy="1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IQ"/>
              </a:p>
            </p:txBody>
          </p:sp>
          <p:sp>
            <p:nvSpPr>
              <p:cNvPr id="10266" name="Line 50"/>
              <p:cNvSpPr>
                <a:spLocks noChangeShapeType="1"/>
              </p:cNvSpPr>
              <p:nvPr/>
            </p:nvSpPr>
            <p:spPr bwMode="auto">
              <a:xfrm flipH="1">
                <a:off x="6475" y="3600"/>
                <a:ext cx="187" cy="1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IQ"/>
              </a:p>
            </p:txBody>
          </p:sp>
          <p:sp>
            <p:nvSpPr>
              <p:cNvPr id="10267" name="Line 51"/>
              <p:cNvSpPr>
                <a:spLocks noChangeShapeType="1"/>
              </p:cNvSpPr>
              <p:nvPr/>
            </p:nvSpPr>
            <p:spPr bwMode="auto">
              <a:xfrm flipH="1">
                <a:off x="6849" y="3600"/>
                <a:ext cx="187" cy="1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IQ"/>
              </a:p>
            </p:txBody>
          </p:sp>
          <p:sp>
            <p:nvSpPr>
              <p:cNvPr id="10268" name="Line 52"/>
              <p:cNvSpPr>
                <a:spLocks noChangeShapeType="1"/>
              </p:cNvSpPr>
              <p:nvPr/>
            </p:nvSpPr>
            <p:spPr bwMode="auto">
              <a:xfrm flipH="1">
                <a:off x="3610" y="3600"/>
                <a:ext cx="187" cy="1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IQ"/>
              </a:p>
            </p:txBody>
          </p:sp>
          <p:sp>
            <p:nvSpPr>
              <p:cNvPr id="11294" name="Line 53"/>
              <p:cNvSpPr>
                <a:spLocks noChangeShapeType="1"/>
              </p:cNvSpPr>
              <p:nvPr/>
            </p:nvSpPr>
            <p:spPr bwMode="auto">
              <a:xfrm flipV="1">
                <a:off x="3482" y="3582"/>
                <a:ext cx="1663" cy="16"/>
              </a:xfrm>
              <a:prstGeom prst="line">
                <a:avLst/>
              </a:prstGeom>
              <a:ln>
                <a:headEnd/>
                <a:tailEnd type="stealth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ar-IQ"/>
              </a:p>
            </p:txBody>
          </p:sp>
          <p:sp>
            <p:nvSpPr>
              <p:cNvPr id="10270" name="Line 54"/>
              <p:cNvSpPr>
                <a:spLocks noChangeShapeType="1"/>
              </p:cNvSpPr>
              <p:nvPr/>
            </p:nvSpPr>
            <p:spPr bwMode="auto">
              <a:xfrm>
                <a:off x="3483" y="2340"/>
                <a:ext cx="1115" cy="810"/>
              </a:xfrm>
              <a:prstGeom prst="line">
                <a:avLst/>
              </a:prstGeom>
              <a:noFill/>
              <a:ln w="9525">
                <a:solidFill>
                  <a:srgbClr val="339966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ar-IQ"/>
              </a:p>
            </p:txBody>
          </p:sp>
          <p:sp>
            <p:nvSpPr>
              <p:cNvPr id="10271" name="Line 55"/>
              <p:cNvSpPr>
                <a:spLocks noChangeShapeType="1"/>
              </p:cNvSpPr>
              <p:nvPr/>
            </p:nvSpPr>
            <p:spPr bwMode="auto">
              <a:xfrm>
                <a:off x="3909" y="1965"/>
                <a:ext cx="748" cy="100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ar-IQ"/>
              </a:p>
            </p:txBody>
          </p:sp>
          <p:sp>
            <p:nvSpPr>
              <p:cNvPr id="10272" name="Line 56"/>
              <p:cNvSpPr>
                <a:spLocks noChangeShapeType="1"/>
              </p:cNvSpPr>
              <p:nvPr/>
            </p:nvSpPr>
            <p:spPr bwMode="auto">
              <a:xfrm>
                <a:off x="3269" y="2648"/>
                <a:ext cx="1447" cy="74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ar-IQ"/>
              </a:p>
            </p:txBody>
          </p:sp>
          <p:sp>
            <p:nvSpPr>
              <p:cNvPr id="10273" name="Line 57"/>
              <p:cNvSpPr>
                <a:spLocks noChangeShapeType="1"/>
              </p:cNvSpPr>
              <p:nvPr/>
            </p:nvSpPr>
            <p:spPr bwMode="auto">
              <a:xfrm flipH="1" flipV="1">
                <a:off x="3291" y="2643"/>
                <a:ext cx="1861" cy="957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IQ"/>
              </a:p>
            </p:txBody>
          </p:sp>
          <p:sp>
            <p:nvSpPr>
              <p:cNvPr id="10274" name="Line 58"/>
              <p:cNvSpPr>
                <a:spLocks noChangeShapeType="1"/>
              </p:cNvSpPr>
              <p:nvPr/>
            </p:nvSpPr>
            <p:spPr bwMode="auto">
              <a:xfrm>
                <a:off x="4231" y="2880"/>
                <a:ext cx="935" cy="720"/>
              </a:xfrm>
              <a:prstGeom prst="line">
                <a:avLst/>
              </a:prstGeom>
              <a:noFill/>
              <a:ln w="9525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IQ"/>
              </a:p>
            </p:txBody>
          </p:sp>
          <p:sp>
            <p:nvSpPr>
              <p:cNvPr id="10275" name="Line 59"/>
              <p:cNvSpPr>
                <a:spLocks noChangeShapeType="1"/>
              </p:cNvSpPr>
              <p:nvPr/>
            </p:nvSpPr>
            <p:spPr bwMode="auto">
              <a:xfrm flipH="1" flipV="1">
                <a:off x="4044" y="2160"/>
                <a:ext cx="1122" cy="144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IQ"/>
              </a:p>
            </p:txBody>
          </p:sp>
          <p:sp>
            <p:nvSpPr>
              <p:cNvPr id="10276" name="Line 60"/>
              <p:cNvSpPr>
                <a:spLocks noChangeShapeType="1"/>
              </p:cNvSpPr>
              <p:nvPr/>
            </p:nvSpPr>
            <p:spPr bwMode="auto">
              <a:xfrm>
                <a:off x="5166" y="3600"/>
                <a:ext cx="187" cy="108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IQ"/>
              </a:p>
            </p:txBody>
          </p:sp>
          <p:sp>
            <p:nvSpPr>
              <p:cNvPr id="10277" name="Line 61"/>
              <p:cNvSpPr>
                <a:spLocks noChangeShapeType="1"/>
              </p:cNvSpPr>
              <p:nvPr/>
            </p:nvSpPr>
            <p:spPr bwMode="auto">
              <a:xfrm>
                <a:off x="5166" y="3600"/>
                <a:ext cx="374" cy="1080"/>
              </a:xfrm>
              <a:prstGeom prst="line">
                <a:avLst/>
              </a:prstGeom>
              <a:noFill/>
              <a:ln w="9525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IQ"/>
              </a:p>
            </p:txBody>
          </p:sp>
          <p:sp>
            <p:nvSpPr>
              <p:cNvPr id="10278" name="Line 62"/>
              <p:cNvSpPr>
                <a:spLocks noChangeShapeType="1"/>
              </p:cNvSpPr>
              <p:nvPr/>
            </p:nvSpPr>
            <p:spPr bwMode="auto">
              <a:xfrm>
                <a:off x="5166" y="3600"/>
                <a:ext cx="561" cy="90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IQ"/>
              </a:p>
            </p:txBody>
          </p:sp>
          <p:sp>
            <p:nvSpPr>
              <p:cNvPr id="10279" name="Line 63"/>
              <p:cNvSpPr>
                <a:spLocks noChangeShapeType="1"/>
              </p:cNvSpPr>
              <p:nvPr/>
            </p:nvSpPr>
            <p:spPr bwMode="auto">
              <a:xfrm>
                <a:off x="5166" y="3600"/>
                <a:ext cx="1122" cy="720"/>
              </a:xfrm>
              <a:prstGeom prst="line">
                <a:avLst/>
              </a:prstGeom>
              <a:noFill/>
              <a:ln w="9525">
                <a:solidFill>
                  <a:srgbClr val="CC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IQ"/>
              </a:p>
            </p:txBody>
          </p:sp>
          <p:sp>
            <p:nvSpPr>
              <p:cNvPr id="10280" name="Line 64"/>
              <p:cNvSpPr>
                <a:spLocks noChangeShapeType="1"/>
              </p:cNvSpPr>
              <p:nvPr/>
            </p:nvSpPr>
            <p:spPr bwMode="auto">
              <a:xfrm>
                <a:off x="5145" y="3583"/>
                <a:ext cx="505" cy="1403"/>
              </a:xfrm>
              <a:prstGeom prst="line">
                <a:avLst/>
              </a:prstGeom>
              <a:noFill/>
              <a:ln w="9525">
                <a:solidFill>
                  <a:srgbClr val="339966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ar-IQ"/>
              </a:p>
            </p:txBody>
          </p:sp>
          <p:sp>
            <p:nvSpPr>
              <p:cNvPr id="10281" name="Line 65"/>
              <p:cNvSpPr>
                <a:spLocks noChangeShapeType="1"/>
              </p:cNvSpPr>
              <p:nvPr/>
            </p:nvSpPr>
            <p:spPr bwMode="auto">
              <a:xfrm>
                <a:off x="5145" y="3583"/>
                <a:ext cx="793" cy="1247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ar-IQ"/>
              </a:p>
            </p:txBody>
          </p:sp>
          <p:sp>
            <p:nvSpPr>
              <p:cNvPr id="11307" name="Line 66"/>
              <p:cNvSpPr>
                <a:spLocks noChangeShapeType="1"/>
              </p:cNvSpPr>
              <p:nvPr/>
            </p:nvSpPr>
            <p:spPr bwMode="auto">
              <a:xfrm>
                <a:off x="5145" y="3582"/>
                <a:ext cx="1225" cy="780"/>
              </a:xfrm>
              <a:prstGeom prst="line">
                <a:avLst/>
              </a:prstGeom>
              <a:ln>
                <a:headEnd/>
                <a:tailEnd type="stealth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ar-IQ"/>
              </a:p>
            </p:txBody>
          </p:sp>
          <p:sp>
            <p:nvSpPr>
              <p:cNvPr id="10283" name="Line 67"/>
              <p:cNvSpPr>
                <a:spLocks noChangeShapeType="1"/>
              </p:cNvSpPr>
              <p:nvPr/>
            </p:nvSpPr>
            <p:spPr bwMode="auto">
              <a:xfrm>
                <a:off x="5147" y="3674"/>
                <a:ext cx="257" cy="135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ar-IQ"/>
              </a:p>
            </p:txBody>
          </p:sp>
        </p:grpSp>
      </p:grpSp>
      <p:sp>
        <p:nvSpPr>
          <p:cNvPr id="10245" name="Rectangle 69"/>
          <p:cNvSpPr>
            <a:spLocks noChangeArrowheads="1"/>
          </p:cNvSpPr>
          <p:nvPr/>
        </p:nvSpPr>
        <p:spPr bwMode="auto">
          <a:xfrm>
            <a:off x="4724400" y="3962400"/>
            <a:ext cx="89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rtl="0"/>
            <a:r>
              <a:rPr lang="en-US"/>
              <a:t>Fig.2 </a:t>
            </a:r>
          </a:p>
        </p:txBody>
      </p:sp>
      <p:sp>
        <p:nvSpPr>
          <p:cNvPr id="10246" name="Rectangle 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rtl="0"/>
            <a:endParaRPr lang="ar-IQ">
              <a:ea typeface="Majalla UI"/>
              <a:cs typeface="Times New Roman" pitchFamily="18" charset="0"/>
            </a:endParaRPr>
          </a:p>
        </p:txBody>
      </p:sp>
      <p:graphicFrame>
        <p:nvGraphicFramePr>
          <p:cNvPr id="10242" name="Object 70"/>
          <p:cNvGraphicFramePr>
            <a:graphicFrameLocks noChangeAspect="1"/>
          </p:cNvGraphicFramePr>
          <p:nvPr/>
        </p:nvGraphicFramePr>
        <p:xfrm>
          <a:off x="4648200" y="1752600"/>
          <a:ext cx="2590800" cy="1066800"/>
        </p:xfrm>
        <a:graphic>
          <a:graphicData uri="http://schemas.openxmlformats.org/presentationml/2006/ole">
            <p:oleObj spid="_x0000_s2050" name="Microsoft Equation 3.0" r:id="rId4" imgW="672808" imgH="431613" progId="Equation.3">
              <p:embed/>
            </p:oleObj>
          </a:graphicData>
        </a:graphic>
      </p:graphicFrame>
      <p:sp>
        <p:nvSpPr>
          <p:cNvPr id="10247" name="Rectangle 72"/>
          <p:cNvSpPr>
            <a:spLocks noChangeArrowheads="1"/>
          </p:cNvSpPr>
          <p:nvPr/>
        </p:nvSpPr>
        <p:spPr bwMode="auto">
          <a:xfrm>
            <a:off x="0" y="428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rtl="0"/>
            <a:endParaRPr lang="ar-IQ">
              <a:ea typeface="Majalla UI"/>
              <a:cs typeface="Times New Roman" pitchFamily="18" charset="0"/>
            </a:endParaRPr>
          </a:p>
        </p:txBody>
      </p:sp>
      <p:sp>
        <p:nvSpPr>
          <p:cNvPr id="40" name="Arc 39"/>
          <p:cNvSpPr/>
          <p:nvPr/>
        </p:nvSpPr>
        <p:spPr>
          <a:xfrm>
            <a:off x="4191000" y="5791200"/>
            <a:ext cx="46038" cy="762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>
              <a:defRPr/>
            </a:pPr>
            <a:endParaRPr lang="ar-IQ"/>
          </a:p>
        </p:txBody>
      </p:sp>
      <p:sp>
        <p:nvSpPr>
          <p:cNvPr id="10249" name="TextBox 42"/>
          <p:cNvSpPr txBox="1">
            <a:spLocks noChangeArrowheads="1"/>
          </p:cNvSpPr>
          <p:nvPr/>
        </p:nvSpPr>
        <p:spPr bwMode="auto">
          <a:xfrm>
            <a:off x="3581400" y="37338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ø</a:t>
            </a:r>
            <a:r>
              <a:rPr lang="en-US" sz="1600" dirty="0"/>
              <a:t>v</a:t>
            </a:r>
            <a:endParaRPr lang="ar-IQ" dirty="0"/>
          </a:p>
        </p:txBody>
      </p:sp>
      <p:sp>
        <p:nvSpPr>
          <p:cNvPr id="10250" name="TextBox 43"/>
          <p:cNvSpPr txBox="1">
            <a:spLocks noChangeArrowheads="1"/>
          </p:cNvSpPr>
          <p:nvPr/>
        </p:nvSpPr>
        <p:spPr bwMode="auto">
          <a:xfrm>
            <a:off x="1524000" y="33528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     </a:t>
            </a:r>
            <a:endParaRPr lang="ar-IQ"/>
          </a:p>
        </p:txBody>
      </p:sp>
      <p:sp>
        <p:nvSpPr>
          <p:cNvPr id="10251" name="TextBox 44"/>
          <p:cNvSpPr txBox="1">
            <a:spLocks noChangeArrowheads="1"/>
          </p:cNvSpPr>
          <p:nvPr/>
        </p:nvSpPr>
        <p:spPr bwMode="auto">
          <a:xfrm>
            <a:off x="1981200" y="4953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d</a:t>
            </a:r>
            <a:endParaRPr lang="ar-IQ"/>
          </a:p>
        </p:txBody>
      </p:sp>
      <p:sp>
        <p:nvSpPr>
          <p:cNvPr id="10252" name="Rectangle 45"/>
          <p:cNvSpPr>
            <a:spLocks noChangeArrowheads="1"/>
          </p:cNvSpPr>
          <p:nvPr/>
        </p:nvSpPr>
        <p:spPr bwMode="auto">
          <a:xfrm>
            <a:off x="5410200" y="5791200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  <a:endParaRPr lang="ar-IQ"/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263591-0232-4EA2-AFCF-25AA7AFAD863}" type="slidenum">
              <a:rPr lang="ar-SA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idx="1"/>
          </p:nvPr>
        </p:nvSpPr>
        <p:spPr>
          <a:xfrm>
            <a:off x="0" y="381000"/>
            <a:ext cx="8991600" cy="6172200"/>
          </a:xfrm>
        </p:spPr>
        <p:txBody>
          <a:bodyPr/>
          <a:lstStyle/>
          <a:p>
            <a:pPr marL="457200" indent="-457200" algn="l" rtl="0" eaLnBrk="1" hangingPunct="1">
              <a:lnSpc>
                <a:spcPct val="80000"/>
              </a:lnSpc>
              <a:buFont typeface="Wingdings" pitchFamily="2" charset="2"/>
              <a:buChar char=""/>
            </a:pPr>
            <a:r>
              <a:rPr lang="en-US" dirty="0" smtClean="0">
                <a:solidFill>
                  <a:srgbClr val="000000"/>
                </a:solidFill>
              </a:rPr>
              <a:t>Velocity of light is less in dielectric material than it is in vacuum, </a:t>
            </a:r>
            <a:r>
              <a:rPr lang="en-US" u="sng" dirty="0" smtClean="0">
                <a:solidFill>
                  <a:srgbClr val="000000"/>
                </a:solidFill>
              </a:rPr>
              <a:t>due to </a:t>
            </a:r>
            <a:r>
              <a:rPr lang="en-US" dirty="0" smtClean="0">
                <a:solidFill>
                  <a:srgbClr val="000000"/>
                </a:solidFill>
              </a:rPr>
              <a:t>interaction of the electrons of the polarizable molecules of the medium with the oscillating electric field of the radiation.</a:t>
            </a:r>
          </a:p>
          <a:p>
            <a:pPr marL="457200" indent="-457200" algn="l" rtl="0" eaLnBrk="1" hangingPunct="1">
              <a:lnSpc>
                <a:spcPct val="80000"/>
              </a:lnSpc>
              <a:buFont typeface="Wingdings" pitchFamily="2" charset="2"/>
              <a:buChar char=""/>
            </a:pPr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 rtl="0" eaLnBrk="1" hangingPunct="1">
              <a:lnSpc>
                <a:spcPct val="80000"/>
              </a:lnSpc>
              <a:buFont typeface="Wingdings" pitchFamily="2" charset="2"/>
              <a:buChar char=""/>
            </a:pPr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 rtl="0" eaLnBrk="1" hangingPunct="1">
              <a:lnSpc>
                <a:spcPct val="80000"/>
              </a:lnSpc>
              <a:buFont typeface="Wingdings" pitchFamily="2" charset="2"/>
              <a:buChar char=""/>
            </a:pPr>
            <a:r>
              <a:rPr lang="en-US" dirty="0" smtClean="0">
                <a:solidFill>
                  <a:srgbClr val="000000"/>
                </a:solidFill>
              </a:rPr>
              <a:t>R.I. is a function of: </a:t>
            </a:r>
          </a:p>
          <a:p>
            <a:pPr marL="838200" lvl="1" indent="-381000" algn="l" rtl="0" eaLnBrk="1" hangingPunct="1">
              <a:lnSpc>
                <a:spcPct val="80000"/>
              </a:lnSpc>
              <a:buFontTx/>
              <a:buAutoNum type="arabicPeriod"/>
            </a:pPr>
            <a:r>
              <a:rPr lang="en-US" sz="3200" dirty="0" smtClean="0">
                <a:solidFill>
                  <a:srgbClr val="000000"/>
                </a:solidFill>
              </a:rPr>
              <a:t>Wave length (λ): yellow sodium D line                (λ =5890-5896 A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º</a:t>
            </a:r>
            <a:r>
              <a:rPr lang="en-US" sz="3200" dirty="0" smtClean="0">
                <a:solidFill>
                  <a:srgbClr val="000000"/>
                </a:solidFill>
              </a:rPr>
              <a:t>).</a:t>
            </a:r>
          </a:p>
          <a:p>
            <a:pPr marL="838200" lvl="1" indent="-381000" algn="l" rtl="0" eaLnBrk="1" hangingPunct="1">
              <a:lnSpc>
                <a:spcPct val="80000"/>
              </a:lnSpc>
              <a:buFontTx/>
              <a:buAutoNum type="arabicPeriod"/>
            </a:pPr>
            <a:r>
              <a:rPr lang="en-US" sz="3200" dirty="0" smtClean="0">
                <a:solidFill>
                  <a:srgbClr val="000000"/>
                </a:solidFill>
              </a:rPr>
              <a:t>Temperature (T =20 or 25)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º</a:t>
            </a:r>
            <a:r>
              <a:rPr lang="en-US" sz="3200" dirty="0" smtClean="0">
                <a:solidFill>
                  <a:srgbClr val="000000"/>
                </a:solidFill>
              </a:rPr>
              <a:t>C.</a:t>
            </a:r>
          </a:p>
          <a:p>
            <a:pPr marL="838200" lvl="1" indent="-381000" algn="l" rtl="0" eaLnBrk="1" hangingPunct="1">
              <a:lnSpc>
                <a:spcPct val="80000"/>
              </a:lnSpc>
              <a:buFontTx/>
              <a:buAutoNum type="arabicPeriod"/>
            </a:pPr>
            <a:r>
              <a:rPr lang="en-US" sz="3200" dirty="0" smtClean="0">
                <a:solidFill>
                  <a:srgbClr val="000000"/>
                </a:solidFill>
              </a:rPr>
              <a:t>Nature of the substance. </a:t>
            </a:r>
          </a:p>
          <a:p>
            <a:pPr marL="838200" lvl="1" indent="-381000" algn="l" rtl="0" eaLnBrk="1" hangingPunct="1">
              <a:lnSpc>
                <a:spcPct val="80000"/>
              </a:lnSpc>
              <a:buFontTx/>
              <a:buAutoNum type="arabicPeriod"/>
            </a:pPr>
            <a:r>
              <a:rPr lang="en-US" sz="3200" dirty="0" smtClean="0">
                <a:solidFill>
                  <a:srgbClr val="000000"/>
                </a:solidFill>
              </a:rPr>
              <a:t>Impurity 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E4F44D-CF0B-44E9-ABB5-ACB8ABB2F2B5}" type="slidenum">
              <a:rPr lang="ar-SA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1033"/>
          <p:cNvSpPr>
            <a:spLocks noGrp="1" noChangeArrowheads="1"/>
          </p:cNvSpPr>
          <p:nvPr>
            <p:ph idx="1"/>
          </p:nvPr>
        </p:nvSpPr>
        <p:spPr>
          <a:xfrm>
            <a:off x="228600" y="381000"/>
            <a:ext cx="8915400" cy="6324600"/>
          </a:xfrm>
        </p:spPr>
        <p:txBody>
          <a:bodyPr>
            <a:normAutofit/>
          </a:bodyPr>
          <a:lstStyle/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dirty="0" smtClean="0"/>
              <a:t>Most refractometers operate on the concept of critical angle ø</a:t>
            </a:r>
            <a:r>
              <a:rPr lang="en-US" sz="2000" dirty="0" smtClean="0"/>
              <a:t>crit</a:t>
            </a:r>
            <a:r>
              <a:rPr lang="en-US" dirty="0" smtClean="0"/>
              <a:t>.: this is the angle ø</a:t>
            </a:r>
            <a:r>
              <a:rPr lang="en-US" sz="2000" dirty="0" smtClean="0"/>
              <a:t>m</a:t>
            </a:r>
            <a:r>
              <a:rPr lang="en-US" dirty="0" smtClean="0"/>
              <a:t> for which ø</a:t>
            </a:r>
            <a:r>
              <a:rPr lang="en-US" sz="2000" dirty="0" smtClean="0"/>
              <a:t>v</a:t>
            </a:r>
            <a:r>
              <a:rPr lang="en-US" dirty="0" smtClean="0"/>
              <a:t> (or ø</a:t>
            </a:r>
            <a:r>
              <a:rPr lang="en-US" sz="2000" dirty="0" smtClean="0"/>
              <a:t>air</a:t>
            </a:r>
            <a:r>
              <a:rPr lang="en-US" dirty="0" smtClean="0"/>
              <a:t>)is exactly 90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º</a:t>
            </a:r>
            <a:endParaRPr lang="en-US" dirty="0" smtClean="0"/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en-US" dirty="0" smtClean="0"/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dirty="0" smtClean="0"/>
              <a:t>There are 2 types of critical angle </a:t>
            </a:r>
            <a:r>
              <a:rPr lang="en-US" dirty="0" err="1" smtClean="0"/>
              <a:t>refractometers</a:t>
            </a:r>
            <a:r>
              <a:rPr lang="en-US" dirty="0" smtClean="0"/>
              <a:t>:</a:t>
            </a:r>
          </a:p>
          <a:p>
            <a:pPr marL="533400" indent="-533400" algn="l" rtl="0" eaLnBrk="1" hangingPunct="1">
              <a:lnSpc>
                <a:spcPct val="80000"/>
              </a:lnSpc>
              <a:buNone/>
            </a:pPr>
            <a:endParaRPr lang="en-US" b="1" u="sng" dirty="0" smtClean="0"/>
          </a:p>
          <a:p>
            <a:pPr marL="914400" lvl="1" indent="-457200" algn="l" rtl="0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sz="3200" b="1" u="sng" dirty="0" err="1" smtClean="0"/>
              <a:t>Abbe</a:t>
            </a:r>
            <a:r>
              <a:rPr lang="en-US" sz="3200" b="1" u="sng" dirty="0" smtClean="0"/>
              <a:t> refractometer</a:t>
            </a:r>
            <a:r>
              <a:rPr lang="en-US" sz="3200" dirty="0" smtClean="0"/>
              <a:t>: its advantage that is require about 0.05 ml of liquid.</a:t>
            </a:r>
          </a:p>
          <a:p>
            <a:pPr marL="914400" lvl="1" indent="-457200" algn="l" rtl="0" eaLnBrk="1" hangingPunct="1">
              <a:lnSpc>
                <a:spcPct val="80000"/>
              </a:lnSpc>
              <a:buNone/>
            </a:pPr>
            <a:endParaRPr lang="en-US" sz="3200" dirty="0" smtClean="0"/>
          </a:p>
          <a:p>
            <a:pPr marL="914400" lvl="1" indent="-457200" algn="l" rtl="0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sz="3200" b="1" u="sng" dirty="0" err="1" smtClean="0"/>
              <a:t>Pulfric</a:t>
            </a:r>
            <a:r>
              <a:rPr lang="en-US" sz="3200" b="1" u="sng" dirty="0" smtClean="0"/>
              <a:t> refractometer</a:t>
            </a:r>
            <a:r>
              <a:rPr lang="en-US" sz="3200" dirty="0" smtClean="0"/>
              <a:t>: require about 1ml of liquid.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 smtClean="0"/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11268" name="Rectangle 10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rtl="0"/>
            <a:endParaRPr lang="ar-IQ">
              <a:ea typeface="Majalla UI"/>
              <a:cs typeface="Times New Roman" pitchFamily="18" charset="0"/>
            </a:endParaRPr>
          </a:p>
        </p:txBody>
      </p:sp>
      <p:sp>
        <p:nvSpPr>
          <p:cNvPr id="11269" name="Rectangle 1036"/>
          <p:cNvSpPr>
            <a:spLocks noChangeArrowheads="1"/>
          </p:cNvSpPr>
          <p:nvPr/>
        </p:nvSpPr>
        <p:spPr bwMode="auto">
          <a:xfrm>
            <a:off x="0" y="419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rtl="0"/>
            <a:endParaRPr lang="ar-IQ">
              <a:ea typeface="Majalla UI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E42DD-1CF0-40BF-9612-5D59CCB3D50A}" type="slidenum">
              <a:rPr lang="ar-SA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37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467600" cy="762000"/>
          </a:xfrm>
        </p:spPr>
        <p:txBody>
          <a:bodyPr/>
          <a:lstStyle/>
          <a:p>
            <a:pPr eaLnBrk="1" hangingPunct="1"/>
            <a:r>
              <a:rPr lang="en-US" u="sng" smtClean="0"/>
              <a:t>Procedure:</a:t>
            </a:r>
          </a:p>
        </p:txBody>
      </p:sp>
      <p:graphicFrame>
        <p:nvGraphicFramePr>
          <p:cNvPr id="77071" name="Group 271"/>
          <p:cNvGraphicFramePr>
            <a:graphicFrameLocks noGrp="1"/>
          </p:cNvGraphicFramePr>
          <p:nvPr>
            <p:ph type="tbl" idx="1"/>
          </p:nvPr>
        </p:nvGraphicFramePr>
        <p:xfrm>
          <a:off x="228600" y="2895600"/>
          <a:ext cx="8686801" cy="2137021"/>
        </p:xfrm>
        <a:graphic>
          <a:graphicData uri="http://schemas.openxmlformats.org/drawingml/2006/table">
            <a:tbl>
              <a:tblPr/>
              <a:tblGrid>
                <a:gridCol w="985101"/>
                <a:gridCol w="895546"/>
                <a:gridCol w="537328"/>
                <a:gridCol w="1253765"/>
                <a:gridCol w="1253765"/>
                <a:gridCol w="805992"/>
                <a:gridCol w="805992"/>
                <a:gridCol w="537328"/>
                <a:gridCol w="805992"/>
                <a:gridCol w="805992"/>
              </a:tblGrid>
              <a:tr h="45378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 (C</a:t>
                      </a:r>
                      <a:r>
                        <a:rPr kumimoji="0" lang="en-US" sz="12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12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(ml)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V(CCl</a:t>
                      </a:r>
                      <a:r>
                        <a:rPr kumimoji="0" lang="en-US" sz="12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(ml)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R.I.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wtC</a:t>
                      </a:r>
                      <a:r>
                        <a:rPr kumimoji="0" lang="en-US" sz="12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12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=d*v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(gm)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wtCCl</a:t>
                      </a:r>
                      <a:r>
                        <a:rPr kumimoji="0" lang="en-US" sz="12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=d*v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(gm)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 C</a:t>
                      </a:r>
                      <a:r>
                        <a:rPr kumimoji="0" lang="en-US" sz="12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12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mole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 CCl</a:t>
                      </a:r>
                      <a:r>
                        <a:rPr kumimoji="0" lang="en-US" sz="12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mole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r>
                        <a:rPr kumimoji="0" lang="en-US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 C</a:t>
                      </a:r>
                      <a:r>
                        <a:rPr kumimoji="0" lang="en-US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 CCl</a:t>
                      </a:r>
                      <a:r>
                        <a:rPr kumimoji="0" lang="en-US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480841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66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66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66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031" name="Rectangle 272"/>
          <p:cNvSpPr>
            <a:spLocks noChangeArrowheads="1"/>
          </p:cNvSpPr>
          <p:nvPr/>
        </p:nvSpPr>
        <p:spPr bwMode="auto">
          <a:xfrm>
            <a:off x="304800" y="859820"/>
            <a:ext cx="8534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algn="l" rtl="0">
              <a:buFont typeface="Wingdings" pitchFamily="2" charset="2"/>
              <a:buChar char="v"/>
            </a:pPr>
            <a:r>
              <a:rPr lang="en-US" sz="2400" dirty="0"/>
              <a:t>Add 0.1ml of C</a:t>
            </a:r>
            <a:r>
              <a:rPr lang="en-US" sz="2400" baseline="-25000" dirty="0"/>
              <a:t>6</a:t>
            </a:r>
            <a:r>
              <a:rPr lang="en-US" sz="2400" dirty="0"/>
              <a:t>H</a:t>
            </a:r>
            <a:r>
              <a:rPr lang="en-US" sz="2400" baseline="-25000" dirty="0"/>
              <a:t>6</a:t>
            </a:r>
            <a:r>
              <a:rPr lang="en-US" sz="2400" dirty="0"/>
              <a:t> and 0.9ml of CCl</a:t>
            </a:r>
            <a:r>
              <a:rPr lang="en-US" sz="2400" baseline="-25000" dirty="0"/>
              <a:t>4</a:t>
            </a:r>
            <a:r>
              <a:rPr lang="en-US" sz="2400" dirty="0"/>
              <a:t> in test tube.</a:t>
            </a:r>
          </a:p>
          <a:p>
            <a:pPr marL="457200" indent="-457200" algn="l" rtl="0">
              <a:buFont typeface="Wingdings" pitchFamily="2" charset="2"/>
              <a:buChar char="v"/>
            </a:pPr>
            <a:r>
              <a:rPr lang="en-US" sz="2400" dirty="0"/>
              <a:t>Add (2-3) drops of the solution in test tube to the refractometer. </a:t>
            </a:r>
          </a:p>
          <a:p>
            <a:pPr marL="457200" indent="-457200" algn="l" rtl="0">
              <a:buFont typeface="Wingdings" pitchFamily="2" charset="2"/>
              <a:buChar char="v"/>
            </a:pPr>
            <a:r>
              <a:rPr lang="en-US" sz="2400" dirty="0"/>
              <a:t>Then measure the R.I when you see half dark and half </a:t>
            </a:r>
            <a:r>
              <a:rPr lang="en-US" sz="2400" dirty="0" smtClean="0"/>
              <a:t>light.</a:t>
            </a:r>
          </a:p>
          <a:p>
            <a:pPr marL="457200" indent="-457200" algn="l" rtl="0">
              <a:buFont typeface="Wingdings" pitchFamily="2" charset="2"/>
              <a:buChar char="v"/>
            </a:pPr>
            <a:r>
              <a:rPr lang="en-US" sz="2400" dirty="0" smtClean="0"/>
              <a:t>Draw the calibration curve.</a:t>
            </a:r>
            <a:endParaRPr lang="en-US" sz="2400" dirty="0"/>
          </a:p>
        </p:txBody>
      </p:sp>
      <p:grpSp>
        <p:nvGrpSpPr>
          <p:cNvPr id="2" name="Group 273"/>
          <p:cNvGrpSpPr>
            <a:grpSpLocks/>
          </p:cNvGrpSpPr>
          <p:nvPr/>
        </p:nvGrpSpPr>
        <p:grpSpPr bwMode="auto">
          <a:xfrm>
            <a:off x="2286000" y="5638800"/>
            <a:ext cx="1066800" cy="952500"/>
            <a:chOff x="6101" y="5760"/>
            <a:chExt cx="935" cy="900"/>
          </a:xfrm>
        </p:grpSpPr>
        <p:grpSp>
          <p:nvGrpSpPr>
            <p:cNvPr id="3" name="Group 274"/>
            <p:cNvGrpSpPr>
              <a:grpSpLocks/>
            </p:cNvGrpSpPr>
            <p:nvPr/>
          </p:nvGrpSpPr>
          <p:grpSpPr bwMode="auto">
            <a:xfrm>
              <a:off x="6101" y="5760"/>
              <a:ext cx="935" cy="900"/>
              <a:chOff x="6101" y="5760"/>
              <a:chExt cx="935" cy="900"/>
            </a:xfrm>
          </p:grpSpPr>
          <p:sp>
            <p:nvSpPr>
              <p:cNvPr id="41045" name="AutoShape 275"/>
              <p:cNvSpPr>
                <a:spLocks noChangeArrowheads="1"/>
              </p:cNvSpPr>
              <p:nvPr/>
            </p:nvSpPr>
            <p:spPr bwMode="auto">
              <a:xfrm>
                <a:off x="6101" y="5760"/>
                <a:ext cx="935" cy="900"/>
              </a:xfrm>
              <a:prstGeom prst="flowChartConnector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rtl="0"/>
                <a:endParaRPr lang="ar-IQ">
                  <a:ea typeface="Majalla UI"/>
                  <a:cs typeface="Times New Roman" pitchFamily="18" charset="0"/>
                </a:endParaRPr>
              </a:p>
            </p:txBody>
          </p:sp>
          <p:sp>
            <p:nvSpPr>
              <p:cNvPr id="41046" name="Line 276"/>
              <p:cNvSpPr>
                <a:spLocks noChangeShapeType="1"/>
              </p:cNvSpPr>
              <p:nvPr/>
            </p:nvSpPr>
            <p:spPr bwMode="auto">
              <a:xfrm>
                <a:off x="6101" y="6210"/>
                <a:ext cx="935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IQ"/>
              </a:p>
            </p:txBody>
          </p:sp>
        </p:grpSp>
        <p:sp>
          <p:nvSpPr>
            <p:cNvPr id="41043" name="Line 277"/>
            <p:cNvSpPr>
              <a:spLocks noChangeShapeType="1"/>
            </p:cNvSpPr>
            <p:nvPr/>
          </p:nvSpPr>
          <p:spPr bwMode="auto">
            <a:xfrm>
              <a:off x="6288" y="5865"/>
              <a:ext cx="561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41044" name="Line 278"/>
            <p:cNvSpPr>
              <a:spLocks noChangeShapeType="1"/>
            </p:cNvSpPr>
            <p:nvPr/>
          </p:nvSpPr>
          <p:spPr bwMode="auto">
            <a:xfrm flipH="1">
              <a:off x="6265" y="5895"/>
              <a:ext cx="599" cy="6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</p:grpSp>
      <p:sp>
        <p:nvSpPr>
          <p:cNvPr id="41033" name="Line 279"/>
          <p:cNvSpPr>
            <a:spLocks noChangeShapeType="1"/>
          </p:cNvSpPr>
          <p:nvPr/>
        </p:nvSpPr>
        <p:spPr bwMode="auto">
          <a:xfrm>
            <a:off x="3581400" y="6096000"/>
            <a:ext cx="838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/>
          <a:lstStyle/>
          <a:p>
            <a:endParaRPr lang="ar-IQ"/>
          </a:p>
        </p:txBody>
      </p:sp>
      <p:grpSp>
        <p:nvGrpSpPr>
          <p:cNvPr id="4" name="Group 280"/>
          <p:cNvGrpSpPr>
            <a:grpSpLocks/>
          </p:cNvGrpSpPr>
          <p:nvPr/>
        </p:nvGrpSpPr>
        <p:grpSpPr bwMode="auto">
          <a:xfrm>
            <a:off x="4648200" y="5486400"/>
            <a:ext cx="1600200" cy="1371600"/>
            <a:chOff x="7814" y="5580"/>
            <a:chExt cx="1496" cy="1440"/>
          </a:xfrm>
        </p:grpSpPr>
        <p:sp>
          <p:nvSpPr>
            <p:cNvPr id="41038" name="AutoShape 281"/>
            <p:cNvSpPr>
              <a:spLocks noChangeArrowheads="1"/>
            </p:cNvSpPr>
            <p:nvPr/>
          </p:nvSpPr>
          <p:spPr bwMode="auto">
            <a:xfrm>
              <a:off x="8158" y="5760"/>
              <a:ext cx="935" cy="900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 rtl="0"/>
              <a:endParaRPr lang="ar-IQ">
                <a:ea typeface="Majalla UI"/>
                <a:cs typeface="Times New Roman" pitchFamily="18" charset="0"/>
              </a:endParaRPr>
            </a:p>
          </p:txBody>
        </p:sp>
        <p:sp>
          <p:nvSpPr>
            <p:cNvPr id="41039" name="Line 282"/>
            <p:cNvSpPr>
              <a:spLocks noChangeShapeType="1"/>
            </p:cNvSpPr>
            <p:nvPr/>
          </p:nvSpPr>
          <p:spPr bwMode="auto">
            <a:xfrm>
              <a:off x="8615" y="5580"/>
              <a:ext cx="0" cy="14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41040" name="Line 283"/>
            <p:cNvSpPr>
              <a:spLocks noChangeShapeType="1"/>
            </p:cNvSpPr>
            <p:nvPr/>
          </p:nvSpPr>
          <p:spPr bwMode="auto">
            <a:xfrm flipH="1">
              <a:off x="7814" y="6225"/>
              <a:ext cx="14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41041" name="Line 284"/>
            <p:cNvSpPr>
              <a:spLocks noChangeShapeType="1"/>
            </p:cNvSpPr>
            <p:nvPr/>
          </p:nvSpPr>
          <p:spPr bwMode="auto">
            <a:xfrm>
              <a:off x="8577" y="5580"/>
              <a:ext cx="0" cy="14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</p:grp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7DEBC-5B46-4CE4-8D67-8A4C013A41FF}" type="slidenum">
              <a:rPr lang="ar-SA"/>
              <a:pPr>
                <a:defRPr/>
              </a:pPr>
              <a:t>6</a:t>
            </a:fld>
            <a:endParaRPr lang="en-US"/>
          </a:p>
        </p:txBody>
      </p:sp>
      <p:sp>
        <p:nvSpPr>
          <p:cNvPr id="18" name="Chord 17"/>
          <p:cNvSpPr/>
          <p:nvPr/>
        </p:nvSpPr>
        <p:spPr>
          <a:xfrm>
            <a:off x="2286000" y="5562600"/>
            <a:ext cx="1066800" cy="1066800"/>
          </a:xfrm>
          <a:prstGeom prst="chord">
            <a:avLst>
              <a:gd name="adj1" fmla="val 210936"/>
              <a:gd name="adj2" fmla="val 10656996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IQ"/>
          </a:p>
        </p:txBody>
      </p:sp>
      <p:sp>
        <p:nvSpPr>
          <p:cNvPr id="19" name="Chord 18"/>
          <p:cNvSpPr/>
          <p:nvPr/>
        </p:nvSpPr>
        <p:spPr>
          <a:xfrm>
            <a:off x="2286000" y="5638800"/>
            <a:ext cx="1066800" cy="1066800"/>
          </a:xfrm>
          <a:prstGeom prst="chord">
            <a:avLst>
              <a:gd name="adj1" fmla="val 10980642"/>
              <a:gd name="adj2" fmla="val 2131418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457200"/>
            <a:ext cx="8610600" cy="5638800"/>
          </a:xfrm>
        </p:spPr>
        <p:txBody>
          <a:bodyPr rtlCol="1">
            <a:normAutofit lnSpcReduction="10000"/>
          </a:bodyPr>
          <a:lstStyle/>
          <a:p>
            <a:pPr algn="l" rtl="0" eaLnBrk="1" fontAlgn="auto" hangingPunct="1">
              <a:spcAft>
                <a:spcPts val="0"/>
              </a:spcAft>
              <a:buClr>
                <a:srgbClr val="A50021"/>
              </a:buClr>
              <a:buSzPct val="120000"/>
              <a:buNone/>
              <a:defRPr/>
            </a:pPr>
            <a:endParaRPr lang="en-US" sz="2400" dirty="0" smtClean="0"/>
          </a:p>
          <a:p>
            <a:pPr algn="l" rtl="0" eaLnBrk="1" fontAlgn="auto" hangingPunct="1">
              <a:spcAft>
                <a:spcPts val="0"/>
              </a:spcAft>
              <a:buClr>
                <a:srgbClr val="A50021"/>
              </a:buClr>
              <a:buFont typeface="Wingdings" pitchFamily="2" charset="2"/>
              <a:buChar char="¯"/>
              <a:defRPr/>
            </a:pPr>
            <a:endParaRPr lang="en-US" sz="2400" dirty="0" smtClean="0"/>
          </a:p>
          <a:p>
            <a:pPr algn="l" rtl="0" eaLnBrk="1" fontAlgn="auto" hangingPunct="1">
              <a:spcAft>
                <a:spcPts val="0"/>
              </a:spcAft>
              <a:buClr>
                <a:srgbClr val="A50021"/>
              </a:buClr>
              <a:buFont typeface="Wingdings" pitchFamily="2" charset="2"/>
              <a:buChar char="¯"/>
              <a:defRPr/>
            </a:pPr>
            <a:endParaRPr lang="en-US" sz="2400" dirty="0" smtClean="0"/>
          </a:p>
          <a:p>
            <a:pPr algn="l" rtl="0" eaLnBrk="1" fontAlgn="auto" hangingPunct="1">
              <a:spcAft>
                <a:spcPts val="0"/>
              </a:spcAft>
              <a:buClr>
                <a:srgbClr val="A50021"/>
              </a:buClr>
              <a:buFont typeface="Wingdings" pitchFamily="2" charset="2"/>
              <a:buChar char="¯"/>
              <a:defRPr/>
            </a:pPr>
            <a:endParaRPr lang="en-US" sz="2400" dirty="0" smtClean="0"/>
          </a:p>
          <a:p>
            <a:pPr algn="l" rtl="0" eaLnBrk="1" fontAlgn="auto" hangingPunct="1">
              <a:spcAft>
                <a:spcPts val="0"/>
              </a:spcAft>
              <a:buClr>
                <a:srgbClr val="A50021"/>
              </a:buClr>
              <a:buFont typeface="Wingdings" pitchFamily="2" charset="2"/>
              <a:buChar char="¯"/>
              <a:defRPr/>
            </a:pPr>
            <a:endParaRPr lang="en-US" sz="2400" dirty="0" smtClean="0"/>
          </a:p>
          <a:p>
            <a:pPr algn="l" rtl="0" eaLnBrk="1" fontAlgn="auto" hangingPunct="1">
              <a:spcAft>
                <a:spcPts val="0"/>
              </a:spcAft>
              <a:buClr>
                <a:srgbClr val="A50021"/>
              </a:buClr>
              <a:buFont typeface="Wingdings" pitchFamily="2" charset="2"/>
              <a:buChar char="¯"/>
              <a:defRPr/>
            </a:pPr>
            <a:endParaRPr lang="en-US" sz="2400" dirty="0" smtClean="0"/>
          </a:p>
          <a:p>
            <a:pPr algn="l" rtl="0" eaLnBrk="1" fontAlgn="auto" hangingPunct="1">
              <a:spcAft>
                <a:spcPts val="0"/>
              </a:spcAft>
              <a:buClr>
                <a:srgbClr val="A50021"/>
              </a:buClr>
              <a:buNone/>
              <a:defRPr/>
            </a:pPr>
            <a:endParaRPr lang="en-US" sz="2400" dirty="0" smtClean="0"/>
          </a:p>
          <a:p>
            <a:pPr algn="l" rtl="0" eaLnBrk="1" fontAlgn="auto" hangingPunct="1">
              <a:spcAft>
                <a:spcPts val="0"/>
              </a:spcAft>
              <a:buClr>
                <a:srgbClr val="A50021"/>
              </a:buClr>
              <a:buFont typeface="Wingdings" pitchFamily="2" charset="2"/>
              <a:buChar char="¯"/>
              <a:defRPr/>
            </a:pPr>
            <a:endParaRPr lang="en-US" sz="2400" dirty="0" smtClean="0"/>
          </a:p>
          <a:p>
            <a:pPr algn="l" rtl="0" eaLnBrk="1" fontAlgn="auto" hangingPunct="1">
              <a:spcAft>
                <a:spcPts val="0"/>
              </a:spcAft>
              <a:buClr>
                <a:srgbClr val="A50021"/>
              </a:buClr>
              <a:buNone/>
              <a:defRPr/>
            </a:pPr>
            <a:endParaRPr lang="en-US" sz="2400" dirty="0" smtClean="0"/>
          </a:p>
          <a:p>
            <a:pPr algn="l" rtl="0" eaLnBrk="1" fontAlgn="auto" hangingPunct="1">
              <a:spcAft>
                <a:spcPts val="0"/>
              </a:spcAft>
              <a:buClr>
                <a:srgbClr val="A50021"/>
              </a:buClr>
              <a:buFont typeface="Wingdings" pitchFamily="2" charset="2"/>
              <a:buChar char="¯"/>
              <a:defRPr/>
            </a:pPr>
            <a:endParaRPr lang="en-US" sz="2400" dirty="0" smtClean="0"/>
          </a:p>
          <a:p>
            <a:pPr algn="l" rtl="0" eaLnBrk="1" fontAlgn="auto" hangingPunct="1">
              <a:spcAft>
                <a:spcPts val="0"/>
              </a:spcAft>
              <a:buClr>
                <a:srgbClr val="A50021"/>
              </a:buClr>
              <a:buFont typeface="Wingdings" pitchFamily="2" charset="2"/>
              <a:buChar char="¯"/>
              <a:defRPr/>
            </a:pPr>
            <a:endParaRPr lang="en-US" sz="2400" dirty="0" smtClean="0"/>
          </a:p>
          <a:p>
            <a:pPr algn="l" rtl="0" eaLnBrk="1" fontAlgn="auto" hangingPunct="1">
              <a:spcAft>
                <a:spcPts val="0"/>
              </a:spcAft>
              <a:buClr>
                <a:srgbClr val="A50021"/>
              </a:buClr>
              <a:buFont typeface="Wingdings" pitchFamily="2" charset="2"/>
              <a:buChar char="¯"/>
              <a:defRPr/>
            </a:pPr>
            <a:endParaRPr lang="en-US" sz="2400" dirty="0" smtClean="0"/>
          </a:p>
          <a:p>
            <a:pPr lvl="1" algn="ctr" rtl="0">
              <a:buClr>
                <a:srgbClr val="A50021"/>
              </a:buClr>
              <a:buSzPct val="120000"/>
              <a:buFont typeface="Wingdings" pitchFamily="2" charset="2"/>
              <a:buChar char="¯"/>
              <a:defRPr/>
            </a:pPr>
            <a:r>
              <a:rPr lang="en-US" sz="2000" dirty="0" smtClean="0"/>
              <a:t>     </a:t>
            </a:r>
            <a:r>
              <a:rPr lang="en-US" sz="2400" dirty="0" smtClean="0"/>
              <a:t>This curve is( calibration curve) used to determine the composition the unknowns</a:t>
            </a:r>
            <a:r>
              <a:rPr lang="en-US" sz="2000" dirty="0" smtClean="0"/>
              <a:t>.</a:t>
            </a:r>
          </a:p>
          <a:p>
            <a:pPr algn="l" rtl="0" eaLnBrk="1" fontAlgn="auto" hangingPunct="1">
              <a:spcAft>
                <a:spcPts val="0"/>
              </a:spcAft>
              <a:buClr>
                <a:srgbClr val="A50021"/>
              </a:buClr>
              <a:buFont typeface="Wingdings" pitchFamily="2" charset="2"/>
              <a:buChar char="¯"/>
              <a:defRPr/>
            </a:pPr>
            <a:endParaRPr lang="en-US" sz="2400" dirty="0" smtClean="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524000" y="1295400"/>
            <a:ext cx="5943067" cy="3886200"/>
            <a:chOff x="1955" y="6161"/>
            <a:chExt cx="3342" cy="3919"/>
          </a:xfrm>
        </p:grpSpPr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2675" y="6161"/>
              <a:ext cx="2408" cy="3381"/>
              <a:chOff x="2361" y="3821"/>
              <a:chExt cx="2408" cy="3381"/>
            </a:xfrm>
          </p:grpSpPr>
          <p:sp>
            <p:nvSpPr>
              <p:cNvPr id="41995" name="Line 15"/>
              <p:cNvSpPr>
                <a:spLocks noChangeShapeType="1"/>
              </p:cNvSpPr>
              <p:nvPr/>
            </p:nvSpPr>
            <p:spPr bwMode="auto">
              <a:xfrm flipH="1">
                <a:off x="2361" y="3821"/>
                <a:ext cx="11" cy="337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IQ"/>
              </a:p>
            </p:txBody>
          </p:sp>
          <p:sp>
            <p:nvSpPr>
              <p:cNvPr id="41996" name="Line 16"/>
              <p:cNvSpPr>
                <a:spLocks noChangeShapeType="1"/>
              </p:cNvSpPr>
              <p:nvPr/>
            </p:nvSpPr>
            <p:spPr bwMode="auto">
              <a:xfrm>
                <a:off x="2361" y="7200"/>
                <a:ext cx="2408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IQ"/>
              </a:p>
            </p:txBody>
          </p:sp>
        </p:grpSp>
        <p:sp>
          <p:nvSpPr>
            <p:cNvPr id="41990" name="Text Box 17"/>
            <p:cNvSpPr txBox="1">
              <a:spLocks noChangeArrowheads="1"/>
            </p:cNvSpPr>
            <p:nvPr/>
          </p:nvSpPr>
          <p:spPr bwMode="auto">
            <a:xfrm>
              <a:off x="1955" y="7160"/>
              <a:ext cx="600" cy="437"/>
            </a:xfrm>
            <a:prstGeom prst="rect">
              <a:avLst/>
            </a:prstGeom>
            <a:solidFill>
              <a:srgbClr val="FFFFFF"/>
            </a:solidFill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pPr rtl="0"/>
              <a:r>
                <a:rPr lang="en-US" sz="1600" dirty="0"/>
                <a:t>R.I.</a:t>
              </a:r>
            </a:p>
          </p:txBody>
        </p:sp>
        <p:sp>
          <p:nvSpPr>
            <p:cNvPr id="41991" name="Text Box 18"/>
            <p:cNvSpPr txBox="1">
              <a:spLocks noChangeArrowheads="1"/>
            </p:cNvSpPr>
            <p:nvPr/>
          </p:nvSpPr>
          <p:spPr bwMode="auto">
            <a:xfrm>
              <a:off x="2683" y="9630"/>
              <a:ext cx="2614" cy="450"/>
            </a:xfrm>
            <a:prstGeom prst="rect">
              <a:avLst/>
            </a:prstGeom>
            <a:solidFill>
              <a:srgbClr val="FFFFFF"/>
            </a:solidFill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rtl="0"/>
              <a:r>
                <a:rPr lang="en-US" sz="2000" dirty="0" smtClean="0"/>
                <a:t>0</a:t>
              </a:r>
              <a:r>
                <a:rPr lang="en-US" sz="1600" dirty="0" smtClean="0"/>
                <a:t>                                            X</a:t>
              </a:r>
              <a:r>
                <a:rPr lang="en-US" sz="1600" baseline="-25000" dirty="0" smtClean="0"/>
                <a:t>A</a:t>
              </a:r>
              <a:r>
                <a:rPr lang="en-US" sz="1600" dirty="0" smtClean="0"/>
                <a:t> </a:t>
              </a:r>
              <a:r>
                <a:rPr lang="en-US" sz="1600" dirty="0"/>
                <a:t>or </a:t>
              </a:r>
              <a:r>
                <a:rPr lang="en-US" sz="1600" dirty="0" smtClean="0"/>
                <a:t>X</a:t>
              </a:r>
              <a:r>
                <a:rPr lang="en-US" sz="1600" baseline="-25000" dirty="0" smtClean="0"/>
                <a:t>B                                         </a:t>
              </a:r>
              <a:r>
                <a:rPr lang="en-US" sz="2400" baseline="-25000" dirty="0" smtClean="0"/>
                <a:t>1</a:t>
              </a:r>
              <a:r>
                <a:rPr lang="en-US" sz="1600" baseline="-25000" dirty="0" smtClean="0"/>
                <a:t>                                                </a:t>
              </a:r>
              <a:endParaRPr lang="en-US" sz="1200" baseline="-25000" dirty="0"/>
            </a:p>
          </p:txBody>
        </p:sp>
        <p:sp>
          <p:nvSpPr>
            <p:cNvPr id="41992" name="Line 19"/>
            <p:cNvSpPr>
              <a:spLocks noChangeShapeType="1"/>
            </p:cNvSpPr>
            <p:nvPr/>
          </p:nvSpPr>
          <p:spPr bwMode="auto">
            <a:xfrm flipV="1">
              <a:off x="2683" y="7467"/>
              <a:ext cx="2400" cy="92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41994" name="Line 21"/>
            <p:cNvSpPr>
              <a:spLocks noChangeShapeType="1"/>
            </p:cNvSpPr>
            <p:nvPr/>
          </p:nvSpPr>
          <p:spPr bwMode="auto">
            <a:xfrm>
              <a:off x="3883" y="7928"/>
              <a:ext cx="0" cy="162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IQ"/>
            </a:p>
          </p:txBody>
        </p:sp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446782-AE5D-4015-9179-4BC329B09353}" type="slidenum">
              <a:rPr lang="ar-SA"/>
              <a:pPr>
                <a:defRPr/>
              </a:pPr>
              <a:t>7</a:t>
            </a:fld>
            <a:endParaRPr lang="en-US" dirty="0"/>
          </a:p>
        </p:txBody>
      </p:sp>
      <p:cxnSp>
        <p:nvCxnSpPr>
          <p:cNvPr id="14" name="Straight Connector 13"/>
          <p:cNvCxnSpPr>
            <a:endCxn id="41994" idx="0"/>
          </p:cNvCxnSpPr>
          <p:nvPr/>
        </p:nvCxnSpPr>
        <p:spPr>
          <a:xfrm>
            <a:off x="2819400" y="3048000"/>
            <a:ext cx="2133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086600" y="1295400"/>
            <a:ext cx="0" cy="3352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430</Words>
  <Application>Microsoft Office PowerPoint</Application>
  <PresentationFormat>On-screen Show (4:3)</PresentationFormat>
  <Paragraphs>125</Paragraphs>
  <Slides>7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Theme</vt:lpstr>
      <vt:lpstr>Equation</vt:lpstr>
      <vt:lpstr>Microsoft Equation 3.0</vt:lpstr>
      <vt:lpstr>Slide 1</vt:lpstr>
      <vt:lpstr>Slide 2</vt:lpstr>
      <vt:lpstr>Slide 3</vt:lpstr>
      <vt:lpstr>Slide 4</vt:lpstr>
      <vt:lpstr>Slide 5</vt:lpstr>
      <vt:lpstr>Procedure: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Determination of liquid mixture composition by refractive index</dc:title>
  <dc:creator>sidra</dc:creator>
  <cp:lastModifiedBy>home</cp:lastModifiedBy>
  <cp:revision>20</cp:revision>
  <dcterms:created xsi:type="dcterms:W3CDTF">2012-10-16T18:53:32Z</dcterms:created>
  <dcterms:modified xsi:type="dcterms:W3CDTF">2015-10-13T06:32:01Z</dcterms:modified>
</cp:coreProperties>
</file>