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12" r:id="rId3"/>
    <p:sldId id="323" r:id="rId4"/>
    <p:sldId id="341" r:id="rId5"/>
    <p:sldId id="344" r:id="rId6"/>
    <p:sldId id="342" r:id="rId7"/>
    <p:sldId id="313" r:id="rId8"/>
    <p:sldId id="299" r:id="rId9"/>
    <p:sldId id="300" r:id="rId10"/>
    <p:sldId id="315" r:id="rId11"/>
    <p:sldId id="318" r:id="rId12"/>
    <p:sldId id="324" r:id="rId13"/>
    <p:sldId id="302" r:id="rId14"/>
    <p:sldId id="303" r:id="rId15"/>
    <p:sldId id="319" r:id="rId16"/>
    <p:sldId id="320" r:id="rId17"/>
    <p:sldId id="322" r:id="rId18"/>
    <p:sldId id="321" r:id="rId19"/>
    <p:sldId id="345" r:id="rId20"/>
    <p:sldId id="346" r:id="rId21"/>
    <p:sldId id="347" r:id="rId22"/>
    <p:sldId id="352" r:id="rId23"/>
    <p:sldId id="348" r:id="rId24"/>
    <p:sldId id="349" r:id="rId25"/>
    <p:sldId id="350" r:id="rId26"/>
    <p:sldId id="354" r:id="rId27"/>
    <p:sldId id="353" r:id="rId28"/>
    <p:sldId id="356" r:id="rId29"/>
    <p:sldId id="357" r:id="rId30"/>
    <p:sldId id="358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95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1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8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2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DA68-6675-4F7E-9561-DB62FE0FE037}" type="datetimeFigureOut">
              <a:rPr lang="en-GB" smtClean="0"/>
              <a:pPr/>
              <a:t>30/03/2023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0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233"/>
            <a:ext cx="4608512" cy="18002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for Specific Purpose</a:t>
            </a:r>
            <a:b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97493"/>
            <a:ext cx="4800600" cy="19015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Theme: Work and Business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(Reading: Choosing a career)</a:t>
            </a: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227"/>
            <a:ext cx="4122922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3279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 Strategies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457200" indent="-457200" algn="l"/>
            <a:endPara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Skimming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running the eyes over quickly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Scanning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looking for a particular piece of information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Extensive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longer texts for pleasure and needing global understanding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Intensive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shorter texts, extracting specific info, accurate reading for details</a:t>
            </a:r>
          </a:p>
          <a:p>
            <a:pPr marL="457200" indent="-457200" algn="l"/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r"/>
            <a:r>
              <a:rPr lang="en-US" sz="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http://www.learningtolearn.group.shef.ac.uk/read/read_difkind_task.html</a:t>
            </a: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3.12. Real-time reading </a:t>
            </a:r>
            <a:r>
              <a:rPr lang="en-US" sz="1200" b="1" i="1" dirty="0" smtClean="0">
                <a:solidFill>
                  <a:schemeClr val="bg1"/>
                </a:solidFill>
              </a:rPr>
              <a:t>– Reading Strategies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7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Selecting the correct meaning</a:t>
            </a:r>
          </a:p>
          <a:p>
            <a:r>
              <a:rPr lang="en-US" sz="1100" b="1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Preparing to read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457200" indent="-457200" algn="l">
              <a:buAutoNum type="arabicPeriod" startAt="3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in groups if you don’t understand the vocabulary in the headings. Look at the section headings on the left below. Find one sentence on the right from each section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705100"/>
          <a:ext cx="800100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a.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Personal qualities and abilities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Employers look for people who have contributed to school</a:t>
                      </a:r>
                      <a:r>
                        <a:rPr lang="en-US" sz="1400" baseline="0" dirty="0" smtClean="0"/>
                        <a:t> newspapers or club newsletters.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b. Working hours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Career-entry jobs are low-paid.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c. Workplace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Journalists must be articulate</a:t>
                      </a:r>
                      <a:r>
                        <a:rPr lang="en-US" sz="1400" baseline="0" dirty="0" smtClean="0"/>
                        <a:t>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d. Qualifications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You need a degree in journalism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e. Experience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There is a lot of weekend work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f. Salary and benefits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journalists travel all over the world.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11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</a:t>
            </a:r>
            <a:r>
              <a:rPr lang="en-US" sz="1100" b="1" i="1" dirty="0" smtClean="0">
                <a:solidFill>
                  <a:schemeClr val="bg1"/>
                </a:solidFill>
              </a:rPr>
              <a:t>Preparing to read </a:t>
            </a:r>
            <a:r>
              <a:rPr lang="en-US" sz="1100" i="1" dirty="0" smtClean="0">
                <a:solidFill>
                  <a:schemeClr val="bg1"/>
                </a:solidFill>
              </a:rPr>
              <a:t>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Preparing to read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457200" indent="-457200" algn="l">
              <a:buAutoNum type="arabicPeriod" startAt="3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in groups if you don’t understand the vocabulary in the headings. Look at the section headings on the left below. Find one sentence on the right from each section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705100"/>
          <a:ext cx="800100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a.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Personal qualities and abilities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Employers look for people who have contributed to school</a:t>
                      </a:r>
                      <a:r>
                        <a:rPr lang="en-US" sz="1400" baseline="0" dirty="0" smtClean="0"/>
                        <a:t> newspapers or club newsletters.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b. Working hours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Career-entry jobs are low-paid.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c. Workplace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Journalists must be articulate</a:t>
                      </a:r>
                      <a:r>
                        <a:rPr lang="en-US" sz="1400" baseline="0" dirty="0" smtClean="0"/>
                        <a:t>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d. Qualifications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You need a degree in journalism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e. Experience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There is a lot of weekend work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f. Salary and benefits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journalists travel all over the world.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 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10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</a:t>
            </a:r>
            <a:r>
              <a:rPr lang="en-US" sz="1100" b="1" i="1" dirty="0" smtClean="0">
                <a:solidFill>
                  <a:schemeClr val="bg1"/>
                </a:solidFill>
              </a:rPr>
              <a:t>Preparing to read </a:t>
            </a:r>
            <a:r>
              <a:rPr lang="en-US" sz="1100" i="1" dirty="0" smtClean="0">
                <a:solidFill>
                  <a:schemeClr val="bg1"/>
                </a:solidFill>
              </a:rPr>
              <a:t>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Selecting the correct meaning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 fontScale="92500" lnSpcReduction="20000"/>
          </a:bodyPr>
          <a:lstStyle/>
          <a:p>
            <a:pPr marL="288925" indent="-288925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Read the job description opposite. Find the words below in the text. Both meanings are possible. Tick the best meaning for each word in context. Do this first individually.</a:t>
            </a:r>
          </a:p>
          <a:p>
            <a:pPr marL="288925" indent="-288925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Articulate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Issues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Shifts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Freelance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Mass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Field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Contribute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Cub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 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12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</a:t>
            </a:r>
            <a:r>
              <a:rPr lang="en-US" sz="1100" b="1" i="1" dirty="0" smtClean="0">
                <a:solidFill>
                  <a:schemeClr val="bg1"/>
                </a:solidFill>
              </a:rPr>
              <a:t>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Selecting the correct meaning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 fontScale="92500" lnSpcReduction="20000"/>
          </a:bodyPr>
          <a:lstStyle/>
          <a:p>
            <a:pPr marL="349250" indent="-34925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Read the job description opposite. Find the words below in the text. Both meanings are possible. Tick the best meaning for each word in context. Do this first individually.</a:t>
            </a:r>
          </a:p>
          <a:p>
            <a:pPr marL="349250" indent="-34925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Articulate 		(</a:t>
            </a:r>
            <a:r>
              <a:rPr lang="en-US" sz="19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adj</a:t>
            </a: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able to put words together well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Issues		(n) important points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Shifts			(n) working periods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Freelance		(</a:t>
            </a:r>
            <a:r>
              <a:rPr lang="en-US" sz="19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adj</a:t>
            </a: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not employed by one company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Mass			(</a:t>
            </a:r>
            <a:r>
              <a:rPr lang="en-US" sz="19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adj</a:t>
            </a: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going to a large number of people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Field			(n) area, e.g., of work, study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Contribute		(v) give items to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Cub			(n) junior employee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Rise			(v) (to) increase</a:t>
            </a:r>
          </a:p>
          <a:p>
            <a:pPr marL="349250" indent="-349250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Perks	</a:t>
            </a:r>
            <a:r>
              <a:rPr lang="en-US" sz="19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(</a:t>
            </a: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n) extra benefits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13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</a:t>
            </a:r>
            <a:r>
              <a:rPr lang="en-US" sz="1100" b="1" i="1" dirty="0" smtClean="0">
                <a:solidFill>
                  <a:schemeClr val="bg1"/>
                </a:solidFill>
              </a:rPr>
              <a:t>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Predicting content from section headings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288925" indent="-288925"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Look at the section headings. Which section will answer each question?</a:t>
            </a:r>
          </a:p>
          <a:p>
            <a:pPr marL="288925" indent="-288925" algn="l"/>
            <a:endParaRPr lang="en-US" sz="1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can I earn?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examinations must I pass?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must I be able to do?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sort of personality must I have?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work skills must I have?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must I work?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must I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3.12. Real-time reading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3.15. Applying new skills</a:t>
            </a:r>
            <a:r>
              <a:rPr lang="en-US" sz="1200" i="1" dirty="0" smtClean="0">
                <a:solidFill>
                  <a:schemeClr val="bg1"/>
                </a:solidFill>
              </a:rPr>
              <a:t>		   14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</a:t>
            </a:r>
            <a:r>
              <a:rPr lang="en-US" sz="1100" b="1" i="1" dirty="0" smtClean="0">
                <a:solidFill>
                  <a:schemeClr val="bg1"/>
                </a:solidFill>
              </a:rPr>
              <a:t>Predicting content from section headings </a:t>
            </a:r>
            <a:r>
              <a:rPr lang="en-US" sz="1100" i="1" dirty="0" smtClean="0">
                <a:solidFill>
                  <a:schemeClr val="bg1"/>
                </a:solidFill>
              </a:rPr>
              <a:t>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Predicting content from section headings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288925" indent="-288925"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Look at the section headings. Which section will answer each question?</a:t>
            </a:r>
          </a:p>
          <a:p>
            <a:pPr marL="288925" indent="-288925" algn="l"/>
            <a:endParaRPr lang="en-US" sz="1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can I earn?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examinations must I pass?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must I be able to do?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sort of personality must I have?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work skills must I have?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must I work?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must I work?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3.12. Real-time reading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3.15. Applying new skills</a:t>
            </a:r>
            <a:r>
              <a:rPr lang="en-US" sz="1200" i="1" dirty="0" smtClean="0">
                <a:solidFill>
                  <a:schemeClr val="bg1"/>
                </a:solidFill>
              </a:rPr>
              <a:t>		   15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</a:t>
            </a:r>
            <a:r>
              <a:rPr lang="en-US" sz="1100" b="1" i="1" dirty="0" smtClean="0">
                <a:solidFill>
                  <a:schemeClr val="bg1"/>
                </a:solidFill>
              </a:rPr>
              <a:t>Predicting content from section headings </a:t>
            </a:r>
            <a:r>
              <a:rPr lang="en-US" sz="1100" i="1" dirty="0" smtClean="0">
                <a:solidFill>
                  <a:schemeClr val="bg1"/>
                </a:solidFill>
              </a:rPr>
              <a:t>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Checking predictions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288925" indent="-288925"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the text opposite. Find one answer to each question in Ex. B.</a:t>
            </a:r>
          </a:p>
          <a:p>
            <a:pPr marL="288925" indent="-288925" algn="l"/>
            <a:endParaRPr lang="en-US" sz="1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can I earn?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examinations must I pass?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must I be able to do?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sort of personality must I have?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work skills must I have?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must I work?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must I work?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3.12. Real-time reading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3.15. Applying new skills</a:t>
            </a:r>
            <a:r>
              <a:rPr lang="en-US" sz="1200" i="1" dirty="0" smtClean="0">
                <a:solidFill>
                  <a:schemeClr val="bg1"/>
                </a:solidFill>
              </a:rPr>
              <a:t>		   16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</a:t>
            </a:r>
            <a:r>
              <a:rPr lang="en-US" sz="1100" b="1" i="1" dirty="0" smtClean="0">
                <a:solidFill>
                  <a:schemeClr val="bg1"/>
                </a:solidFill>
              </a:rPr>
              <a:t>Checking predictions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Checking predictions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288925" indent="-288925"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Look at the section headings. Which section will answer each question?</a:t>
            </a:r>
          </a:p>
          <a:p>
            <a:pPr marL="288925" indent="-288925" algn="l"/>
            <a:endParaRPr lang="en-US" sz="1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can I earn?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f: $1,500 per month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examinations must I pass?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d: degree in architecture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must I be able to do?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a: good at mathematics, able to draw, etc.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sort of personality must I have?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a: listen to clients, etc.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work skills must I have?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e: background in design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must I work?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9 am to 5 pm, but overtime too</a:t>
            </a:r>
          </a:p>
          <a:p>
            <a:pPr marL="288925" indent="-288925" algn="l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must I work? 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in a large company but also on </a:t>
            </a:r>
            <a:r>
              <a:rPr lang="en-US" sz="19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</a:t>
            </a:r>
            <a:r>
              <a:rPr lang="en-US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3.12. Real-time reading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3.15. Applying new skills</a:t>
            </a:r>
            <a:r>
              <a:rPr lang="en-US" sz="1200" i="1" dirty="0" smtClean="0">
                <a:solidFill>
                  <a:schemeClr val="bg1"/>
                </a:solidFill>
              </a:rPr>
              <a:t>		   17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</a:t>
            </a:r>
            <a:r>
              <a:rPr lang="en-US" sz="1100" b="1" i="1" dirty="0" smtClean="0">
                <a:solidFill>
                  <a:schemeClr val="bg1"/>
                </a:solidFill>
              </a:rPr>
              <a:t>Checking predictions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712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March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0" y="1333500"/>
            <a:ext cx="71686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079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Students will be able to: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Identify the part of speech of a word from context or endings,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Show understanding of common core knowledge – job description,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Demonstrate understanding of collocations of target vocabulary.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3.12. Real-time reading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2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Preparing to read 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712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March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72" y="1181100"/>
            <a:ext cx="6797856" cy="38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712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March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95" y="1104900"/>
            <a:ext cx="3855810" cy="42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" y="800100"/>
            <a:ext cx="9025559" cy="29033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820" y="37719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Q1A:</a:t>
            </a:r>
          </a:p>
          <a:p>
            <a:pPr algn="l"/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74438"/>
              </p:ext>
            </p:extLst>
          </p:nvPr>
        </p:nvGraphicFramePr>
        <p:xfrm>
          <a:off x="1195069" y="3953803"/>
          <a:ext cx="675386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243331">
                  <a:extLst>
                    <a:ext uri="{9D8B030D-6E8A-4147-A177-3AD203B41FA5}">
                      <a16:colId xmlns:a16="http://schemas.microsoft.com/office/drawing/2014/main" val="3062469257"/>
                    </a:ext>
                  </a:extLst>
                </a:gridCol>
                <a:gridCol w="1007109">
                  <a:extLst>
                    <a:ext uri="{9D8B030D-6E8A-4147-A177-3AD203B41FA5}">
                      <a16:colId xmlns:a16="http://schemas.microsoft.com/office/drawing/2014/main" val="1473034468"/>
                    </a:ext>
                  </a:extLst>
                </a:gridCol>
                <a:gridCol w="1507491">
                  <a:extLst>
                    <a:ext uri="{9D8B030D-6E8A-4147-A177-3AD203B41FA5}">
                      <a16:colId xmlns:a16="http://schemas.microsoft.com/office/drawing/2014/main" val="1128068619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val="528038193"/>
                    </a:ext>
                  </a:extLst>
                </a:gridCol>
                <a:gridCol w="1388746">
                  <a:extLst>
                    <a:ext uri="{9D8B030D-6E8A-4147-A177-3AD203B41FA5}">
                      <a16:colId xmlns:a16="http://schemas.microsoft.com/office/drawing/2014/main" val="1877349432"/>
                    </a:ext>
                  </a:extLst>
                </a:gridCol>
                <a:gridCol w="862329">
                  <a:extLst>
                    <a:ext uri="{9D8B030D-6E8A-4147-A177-3AD203B41FA5}">
                      <a16:colId xmlns:a16="http://schemas.microsoft.com/office/drawing/2014/main" val="3314947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75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100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73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45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" y="800100"/>
            <a:ext cx="9025559" cy="29033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220" y="4076700"/>
            <a:ext cx="8686800" cy="41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Q1B/ </a:t>
            </a:r>
            <a:r>
              <a:rPr lang="en-US" sz="2400" b="1" dirty="0" err="1" smtClean="0"/>
              <a:t>PoS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u="sng" dirty="0"/>
              <a:t>a</a:t>
            </a:r>
            <a:r>
              <a:rPr lang="en-US" sz="2400" u="sng" dirty="0" smtClean="0"/>
              <a:t>rchitecture</a:t>
            </a:r>
            <a:r>
              <a:rPr lang="en-US" sz="2400" dirty="0" smtClean="0"/>
              <a:t>, </a:t>
            </a:r>
            <a:r>
              <a:rPr lang="en-US" sz="2400" u="sng" dirty="0" smtClean="0"/>
              <a:t>design</a:t>
            </a:r>
            <a:r>
              <a:rPr lang="en-US" sz="2400" dirty="0" smtClean="0"/>
              <a:t>, </a:t>
            </a:r>
            <a:r>
              <a:rPr lang="en-US" sz="2400" u="sng" dirty="0" smtClean="0"/>
              <a:t>allows</a:t>
            </a:r>
            <a:r>
              <a:rPr lang="en-US" sz="2400" dirty="0" smtClean="0"/>
              <a:t>, </a:t>
            </a:r>
            <a:r>
              <a:rPr lang="en-US" sz="2400" u="sng" dirty="0" smtClean="0"/>
              <a:t>pay</a:t>
            </a:r>
            <a:r>
              <a:rPr lang="en-US" sz="2400" dirty="0" smtClean="0"/>
              <a:t>, </a:t>
            </a:r>
            <a:r>
              <a:rPr lang="en-US" sz="2400" u="sng" dirty="0" smtClean="0"/>
              <a:t>research</a:t>
            </a:r>
            <a:r>
              <a:rPr lang="en-US" sz="2400" dirty="0" smtClean="0"/>
              <a:t>, </a:t>
            </a:r>
            <a:r>
              <a:rPr lang="en-US" sz="2400" u="sng" dirty="0" smtClean="0"/>
              <a:t>scaled</a:t>
            </a:r>
            <a:r>
              <a:rPr lang="en-US" sz="2400" dirty="0" smtClean="0"/>
              <a:t>, </a:t>
            </a:r>
            <a:r>
              <a:rPr lang="en-US" sz="2400" u="sng" dirty="0" smtClean="0"/>
              <a:t>sounds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67394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" y="800100"/>
            <a:ext cx="9025559" cy="29033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220" y="4076700"/>
            <a:ext cx="8686800" cy="41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Q1C/ GC:</a:t>
            </a:r>
            <a:r>
              <a:rPr lang="en-US" sz="2000" dirty="0" smtClean="0"/>
              <a:t> </a:t>
            </a:r>
            <a:r>
              <a:rPr lang="en-US" sz="2000" i="1" dirty="0" smtClean="0"/>
              <a:t>young</a:t>
            </a:r>
            <a:r>
              <a:rPr lang="en-US" sz="2000" dirty="0" smtClean="0"/>
              <a:t>, </a:t>
            </a:r>
            <a:r>
              <a:rPr lang="en-US" sz="2000" i="1" dirty="0" smtClean="0"/>
              <a:t>an eye for design</a:t>
            </a:r>
            <a:r>
              <a:rPr lang="en-US" sz="2000" dirty="0" smtClean="0"/>
              <a:t>, </a:t>
            </a:r>
            <a:r>
              <a:rPr lang="en-US" sz="2000" i="1" dirty="0" smtClean="0"/>
              <a:t>Being an architect</a:t>
            </a:r>
            <a:r>
              <a:rPr lang="en-US" sz="2000" dirty="0" smtClean="0"/>
              <a:t>, </a:t>
            </a:r>
            <a:r>
              <a:rPr lang="en-US" sz="2000" i="1" dirty="0" smtClean="0"/>
              <a:t>consists</a:t>
            </a:r>
            <a:r>
              <a:rPr lang="en-US" sz="2000" dirty="0" smtClean="0"/>
              <a:t>, </a:t>
            </a:r>
            <a:r>
              <a:rPr lang="en-US" sz="2000" i="1" dirty="0" smtClean="0"/>
              <a:t>more common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3256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0" y="1333500"/>
            <a:ext cx="86868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Q2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Paraphrase the following sentences.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[6 marks]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company is experiencing difficulties.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Company: firm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Experience: undergo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Difficulties: problems, hard time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girl gave an impressive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presentation.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girl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she,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lady, my friend, Rachel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Gave: presented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Impressive: effective, influential, good</a:t>
            </a:r>
          </a:p>
          <a:p>
            <a:pPr algn="l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Presentation: seminar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1257300"/>
            <a:ext cx="838200" cy="7112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0" y="876300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Q3: 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Write a semantic difference between </a:t>
            </a: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wage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salary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[2 marks]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31280"/>
              </p:ext>
            </p:extLst>
          </p:nvPr>
        </p:nvGraphicFramePr>
        <p:xfrm>
          <a:off x="762000" y="952500"/>
          <a:ext cx="6753860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3622795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111184276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1639241733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1684435412"/>
                    </a:ext>
                  </a:extLst>
                </a:gridCol>
                <a:gridCol w="1212215">
                  <a:extLst>
                    <a:ext uri="{9D8B030D-6E8A-4147-A177-3AD203B41FA5}">
                      <a16:colId xmlns:a16="http://schemas.microsoft.com/office/drawing/2014/main" val="564313407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4224342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lazy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29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hostile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optimistic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094814"/>
                  </a:ext>
                </a:extLst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02" y="1661779"/>
            <a:ext cx="4282818" cy="27216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38479" y="2921044"/>
            <a:ext cx="4348321" cy="1562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0" y="876300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Q5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necessary, change the form of the word in brackets to complete each sentence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[9 marks]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employee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(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………………… process has been really successful. (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recruit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It is the …………………'s role to ask the questions. (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interviewer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is an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 - if she says she'll do something, she won't. (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country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yearly exams for high-school students. (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There is a dangerous ………………… rate lately. (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0" y="876300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Q5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necessary, change the form of the word in brackets to complete each sentence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[9 marks]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employee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(success)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………………… process has been really successful. (recruit)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It is the …………………'s role to ask the questions. (interviewer)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is an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 - if she says she'll do something, she won't. (rely)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country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yearly exams for high-school students. (system)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There is a dangerous ………………… rate lately. (employer)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2095500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successful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511669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recruitment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009900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interviewer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468077"/>
            <a:ext cx="1219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reliable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4381500"/>
            <a:ext cx="13716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systematize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762500"/>
            <a:ext cx="14478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employment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0" y="876300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Q5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necessary, change the form of the word in brackets to complete each sentence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[9 marks]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employee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(success)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………………… process has been really successful. (recruit)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It is the …………………'s role to ask the questions. (interviewer)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is an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 - if she says she'll do something, she won't. (rely)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country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yearly exams for high-school students. (system)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There is a dangerous ………………… rate lately. (employer)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2095500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successful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511669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recruitment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009900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interviewer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468077"/>
            <a:ext cx="1219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reliable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4381500"/>
            <a:ext cx="13716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systematize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762500"/>
            <a:ext cx="14478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employment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" y="1714500"/>
            <a:ext cx="10668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7723" y="34671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77108" y="43434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4797668"/>
            <a:ext cx="1295400" cy="36488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723900"/>
            <a:ext cx="8763000" cy="4572000"/>
          </a:xfrm>
        </p:spPr>
        <p:txBody>
          <a:bodyPr numCol="2" anchor="ctr"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Ability: capability (able x unable)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Appropriate: proper, suitable x in-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Architect: artist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Area: field, scope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Benefit: advantage x disadvantage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Contribute: help (-ion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Counsellor: analyst (counsel)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Delete: omit (deletion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Design: plan, structure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Experience: undergo v., background n.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Impress: affect (-ion n., 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ive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adj.)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Kind: gentle x un- (-</a:t>
            </a:r>
            <a:r>
              <a:rPr lang="en-US" sz="1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ness n.)</a:t>
            </a: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Motivate: encourage, urge (-ion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Perk: benefit (payment)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Quality: state (qualify v.)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Qualification: suitability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Recruit: register (-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Reliable: trusty x un- (-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ity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Require: need (-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Research: study, explore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Responsible: accountable x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(-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ity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n.)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Rise: increase x decrease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Train: teach (-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teacher, 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ee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student)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Employ: assign (-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ee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un-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-able)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Pay: give money (paid x unpaid)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18835"/>
          </a:xfrm>
        </p:spPr>
        <p:txBody>
          <a:bodyPr>
            <a:noAutofit/>
          </a:bodyPr>
          <a:lstStyle/>
          <a:p>
            <a:r>
              <a:rPr lang="en-US" sz="2400" dirty="0"/>
              <a:t>Test March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50631"/>
            <a:ext cx="8229600" cy="487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220" y="876300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Q5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necessary, change the form of the word in brackets to complete each sentence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[9 marks]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employee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(success)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………………… process has been really successful. (recruit)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It is the …………………'s role to ask the questions. (interviewer)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is an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 - if she says she'll do something, she won't. (rely)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country is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yearly exams for high-school students. (system)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There is a dangerous ………………… rate lately. (employer)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2095500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successful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511669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recruitment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009900"/>
            <a:ext cx="1600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interviewer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468077"/>
            <a:ext cx="1219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unreliable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4381500"/>
            <a:ext cx="1524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systematizing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4762500"/>
            <a:ext cx="1676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unemployment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" y="1714500"/>
            <a:ext cx="10668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7723" y="34671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77108" y="434340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4797668"/>
            <a:ext cx="1295400" cy="36488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723900"/>
            <a:ext cx="8839200" cy="4572000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manager had lost his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ability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motivate the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players.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film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appropriate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small children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What’s your work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area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addition to my salary, I get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medical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benefits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 to the meeting if you feel you have something to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contribute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college now has a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counsellor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help students with both personal and work problems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teacher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designed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exam.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 was an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impressive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performance from such a young tennis player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thanked them for their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kindness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support.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the teacher's job to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child at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He's not interested in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quality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All he cares about is making money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course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qualifies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to teach in any secondary school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You'll never get a good job if you don't have any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qualifications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Gideon is very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reliable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if he says he'll do something, he'll do it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723900"/>
            <a:ext cx="8839200" cy="4572000"/>
          </a:xfrm>
        </p:spPr>
        <p:txBody>
          <a:bodyPr anchor="ctr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Please call this number if you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further information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took months of painstaking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write the book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city council is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responsible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keeping the streets clean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pushed back her chair and </a:t>
            </a:r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rose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three new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trainees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accounting department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city is trying to collect 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unpaid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taxes.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Preparing to read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should you look at before you read a text?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illustration</a:t>
            </a: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title OR the heading</a:t>
            </a:r>
          </a:p>
          <a:p>
            <a:pPr marL="457200" indent="-457200"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introduction OR the first paragraph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3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</a:t>
            </a:r>
            <a:r>
              <a:rPr lang="en-US" sz="1100" b="1" i="1" dirty="0" smtClean="0">
                <a:solidFill>
                  <a:schemeClr val="bg1"/>
                </a:solidFill>
              </a:rPr>
              <a:t>Preparing to read </a:t>
            </a:r>
            <a:r>
              <a:rPr lang="en-US" sz="1100" i="1" dirty="0" smtClean="0">
                <a:solidFill>
                  <a:schemeClr val="bg1"/>
                </a:solidFill>
              </a:rPr>
              <a:t>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Preparing to read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>
              <a:buAutoNum type="arabicPeriod" startAt="2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all the three questions below. Then look at the text and find the answers. (answers can be discussed in groups)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does this text come from?</a:t>
            </a:r>
          </a:p>
          <a:p>
            <a:pPr marL="457200" indent="-457200" algn="l"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 of text it is?</a:t>
            </a:r>
          </a:p>
          <a:p>
            <a:pPr marL="457200" indent="-457200" algn="l"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it about?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 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4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</a:t>
            </a:r>
            <a:r>
              <a:rPr lang="en-US" sz="1100" b="1" i="1" dirty="0" smtClean="0">
                <a:solidFill>
                  <a:schemeClr val="bg1"/>
                </a:solidFill>
              </a:rPr>
              <a:t>Preparing to read </a:t>
            </a:r>
            <a:r>
              <a:rPr lang="en-US" sz="1100" i="1" dirty="0" smtClean="0">
                <a:solidFill>
                  <a:schemeClr val="bg1"/>
                </a:solidFill>
              </a:rPr>
              <a:t>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Preparing to read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>
              <a:buAutoNum type="arabicPeriod" startAt="2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all the three questions below. Then look at the text to find the answers. (answers can be discussed in groups)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 does this text come from? (a website)</a:t>
            </a:r>
          </a:p>
          <a:p>
            <a:pPr marL="457200" indent="-457200" algn="l"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 of text it is? (informative)</a:t>
            </a:r>
          </a:p>
          <a:p>
            <a:pPr marL="457200" indent="-457200" algn="l"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it about? (job of a journalist)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5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</a:t>
            </a:r>
            <a:r>
              <a:rPr lang="en-US" sz="1100" b="1" i="1" dirty="0" smtClean="0">
                <a:solidFill>
                  <a:schemeClr val="bg1"/>
                </a:solidFill>
              </a:rPr>
              <a:t>Preparing to read </a:t>
            </a:r>
            <a:r>
              <a:rPr lang="en-US" sz="1100" i="1" dirty="0" smtClean="0">
                <a:solidFill>
                  <a:schemeClr val="bg1"/>
                </a:solidFill>
              </a:rPr>
              <a:t>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Preparing to read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457200" indent="-457200" algn="l">
              <a:buAutoNum type="arabicPeriod" startAt="3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in groups if you don’t understand the vocabulary in the headings. Look at the section headings on the left below. Find one sentence on the right from each section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705100"/>
          <a:ext cx="800100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a.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Personal qualities and abilities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Employers look for people who have contributed to school</a:t>
                      </a:r>
                      <a:r>
                        <a:rPr lang="en-US" sz="1400" baseline="0" dirty="0" smtClean="0"/>
                        <a:t> newspapers or club newsletters.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b. Working hours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Career-entry jobs are low-paid.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c. Workplace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Journalists must be articulate</a:t>
                      </a:r>
                      <a:r>
                        <a:rPr lang="en-US" sz="1400" baseline="0" dirty="0" smtClean="0"/>
                        <a:t>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d. Qualifications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You need a degree in journalism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e. Experience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There is a lot of weekend work 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f. Salary and benefits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journalists travel all over the world.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Reading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3.12. Real-time reading – </a:t>
            </a:r>
            <a:r>
              <a:rPr lang="en-US" sz="1200" i="1" dirty="0" smtClean="0">
                <a:solidFill>
                  <a:schemeClr val="bg1"/>
                </a:solidFill>
              </a:rPr>
              <a:t>Reading Strategies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3.15. Applying new skills		   6 of 17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42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3.12: </a:t>
            </a:r>
            <a:r>
              <a:rPr lang="en-US" sz="1100" b="1" i="1" dirty="0" smtClean="0">
                <a:solidFill>
                  <a:schemeClr val="bg1"/>
                </a:solidFill>
              </a:rPr>
              <a:t>Preparing to read</a:t>
            </a:r>
            <a:r>
              <a:rPr lang="en-US" sz="1100" i="1" dirty="0" smtClean="0">
                <a:solidFill>
                  <a:schemeClr val="bg1"/>
                </a:solidFill>
              </a:rPr>
              <a:t> – Selecting the correct meaning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Reading Strategies: Skimming, Scanning, Extensive, Intensive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3.15: Predicting content from section headings – Checking predictions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2578</Words>
  <Application>Microsoft Office PowerPoint</Application>
  <PresentationFormat>On-screen Show (16:10)</PresentationFormat>
  <Paragraphs>378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Office Theme</vt:lpstr>
      <vt:lpstr>English for Specific Purpose (ESP)</vt:lpstr>
      <vt:lpstr>Aim</vt:lpstr>
      <vt:lpstr>PowerPoint Presentation</vt:lpstr>
      <vt:lpstr>PowerPoint Presentation</vt:lpstr>
      <vt:lpstr>PowerPoint Presentation</vt:lpstr>
      <vt:lpstr> B. Preparing to read</vt:lpstr>
      <vt:lpstr> B. Preparing to read</vt:lpstr>
      <vt:lpstr> B. Preparing to read</vt:lpstr>
      <vt:lpstr> B. Preparing to read</vt:lpstr>
      <vt:lpstr>Reading Strategies</vt:lpstr>
      <vt:lpstr> B. Preparing to read</vt:lpstr>
      <vt:lpstr> B. Preparing to read</vt:lpstr>
      <vt:lpstr> C. Selecting the correct meaning</vt:lpstr>
      <vt:lpstr> C. Selecting the correct meaning</vt:lpstr>
      <vt:lpstr> B. Predicting content from section headings</vt:lpstr>
      <vt:lpstr> B. Predicting content from section headings</vt:lpstr>
      <vt:lpstr> C. Checking predictions</vt:lpstr>
      <vt:lpstr> C. Checking predictions</vt:lpstr>
      <vt:lpstr>Test March</vt:lpstr>
      <vt:lpstr>Test March</vt:lpstr>
      <vt:lpstr>Test March</vt:lpstr>
      <vt:lpstr>Test March</vt:lpstr>
      <vt:lpstr>Test March</vt:lpstr>
      <vt:lpstr>Test March</vt:lpstr>
      <vt:lpstr>Test March</vt:lpstr>
      <vt:lpstr>Test March</vt:lpstr>
      <vt:lpstr>Test March</vt:lpstr>
      <vt:lpstr>Test March</vt:lpstr>
      <vt:lpstr>Test March</vt:lpstr>
      <vt:lpstr>Test March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English For University Students (GEfUS)</dc:title>
  <dc:creator>Rozgar Omar</dc:creator>
  <cp:lastModifiedBy>Rozgar Omar</cp:lastModifiedBy>
  <cp:revision>234</cp:revision>
  <dcterms:created xsi:type="dcterms:W3CDTF">2013-12-03T16:01:48Z</dcterms:created>
  <dcterms:modified xsi:type="dcterms:W3CDTF">2023-03-30T10:59:09Z</dcterms:modified>
</cp:coreProperties>
</file>