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EF95AA-D90D-4415-BAB5-9B6BBD91BD8E}">
          <p14:sldIdLst>
            <p14:sldId id="261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1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1F4D-66CD-4994-2D21-87B966FC3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0F667-E660-79BA-ADE3-7E9341A3E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58EB5-1A73-67AC-50CC-B6163760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A651-D8E7-6E28-E6A0-6AAC54AC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036AE-D29F-91CA-9F8D-A3ED1A7D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DC6B-B964-4983-456B-891172DB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4CD17-C851-B6DE-541C-591BDD206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33C74-6CC4-6C4E-2348-FE4C0ED5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66D57-1F95-A3EC-90C0-A8DF2240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4796A-F06B-FA15-D901-6850EBE1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0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E105D-133D-1D12-B12D-6F1727A75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287FC-D747-5969-EA7A-461B1C605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079FF-E05A-D56B-C5AE-E7648EB9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5DF8-8D6E-3550-E187-8D1D6103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0163-388C-864A-A85F-0128001E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3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AFE1-8A49-C0B3-FE0E-66EE4E12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72669-33FD-CF51-BF95-19577E8B0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B7D0D-4BBD-CDDF-ECCE-54A31BC4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7FD40-01FB-C7D8-B838-2C884174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672B-7CE9-914D-7444-4C958C37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5317-D25D-4058-AD7B-06822BB8E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6D646-9311-95C7-AD38-A3208046B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454FF-1946-D468-6F88-6E6A66F9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D9522-49D9-DA74-F845-6B9C117C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7091C-1D56-2D3F-F2B5-74F9A88B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631A-4C17-6EAE-2A15-F503C85C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F76E1-6EED-0F77-DA3F-7F13B9A3B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43F9A-8CB4-CC96-7CA3-753D75C32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4726A-5A41-8A70-4909-55872F50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19BDA-250B-C19C-326C-74945772F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943C2-0236-DB0E-2687-13139D17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5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54C6-BEAC-0C71-E5B2-FF59BD70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297F5-9B27-968E-4E08-86226DE2E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6F376-2856-3994-6213-6D756C610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5497FA-B8F9-363F-08A5-C0697E23B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8BC71-D61B-A6AE-4A97-167711285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9FEBD-FD41-7D9F-F441-9675E688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2BEFB-1095-FA8C-C120-743E5A7F4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04279E-BB7C-C144-4420-28F7F041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1F31-279C-C808-A406-3752E575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7C1A1-81EB-28E2-5036-0E0A28CC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56D6E-3DD1-D6E4-7665-D0D61A86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941FA-C65F-883F-E99F-CBE3D86D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8CD13-01A0-7372-613F-807413B9E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19263-AECD-9C9D-C6C6-D6466F92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CC23-296D-416A-B1A2-FD7581CF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C3CB-69FA-8635-33BB-C4A940EF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2823-EBA6-6A1C-84EF-EAD3D16F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A005E-7618-1EC9-1B01-81590C6E3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EEF2C-CA4F-9603-A938-ADDC88F7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77545-4072-3AEA-BBFC-D8B108B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66741-9AE8-F0F1-627D-CD10EC2F8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267E-D960-2EE7-2BED-540DC177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216E90-4786-54F3-F3BF-7C9CCA14B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9B64F-7547-4C19-3676-4B3589F3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A97B0-8F09-A45C-81A3-1F22B50C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08C09-A8AB-19AC-53D5-4D08F515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9AA16-D4E0-7F20-610E-723B6F3A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23705-FA97-5EA7-EAB9-81BA72D0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26DA8-56D3-496D-DACF-83C8BDD8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D91AF-D9F5-5CB8-DFD4-4F5E868B8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35C9-4EA6-680A-2F88-FD723E2B0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EB7AF-B99D-462D-648F-3585F6465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1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15200" cy="762000"/>
          </a:xfrm>
          <a:solidFill>
            <a:srgbClr val="D9F1FF"/>
          </a:solidFill>
          <a:effectLst>
            <a:softEdge rad="31750"/>
          </a:effectLst>
        </p:spPr>
        <p:txBody>
          <a:bodyPr/>
          <a:lstStyle/>
          <a:p>
            <a:pPr algn="r" rtl="1"/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جۆرەکانی ل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ێهاتوویی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گەیاندن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چین؟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696200" cy="5143500"/>
          </a:xfrm>
        </p:spPr>
        <p:txBody>
          <a:bodyPr/>
          <a:lstStyle/>
          <a:p>
            <a:pPr algn="r" rtl="1">
              <a:buNone/>
            </a:pP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دوو جۆری ل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ێهاتوویی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گەیاندن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هەیە:
1-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لێهاتوویی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گەیاندنی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زارەکی
2-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لێهاتوویی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گەیاندنی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بێ زارەکی.
لە پڕۆسەی ڕێنوێنی گەشتەکە بە زۆری هەردوو جۆری زارەکی و نا زارەکی پێکەوە بەکاردێنن لە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 پرۆسەی گەیاندن دا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.
1- 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</a:rPr>
              <a:t>لێهاتوویی گەیاندنی زارەکی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ar-IQ" b="1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ئەمە ئاڵوگۆڕی زانیاریە لە نێوان ڕێبەری گەشت و گەشتیارەکان بە بەکارهێنانی قسە 
خزمەت دەکات بۆ دەربڕینی ویست و بیرۆکە و چەمکەکان و لێکدانەوە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و وەسف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ی ناوچەی مەبەست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buNone/>
            </a:pP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2- </a:t>
            </a:r>
            <a:r>
              <a:rPr lang="ar-SY" b="1" dirty="0">
                <a:solidFill>
                  <a:schemeClr val="bg2">
                    <a:lumMod val="50000"/>
                  </a:schemeClr>
                </a:solidFill>
              </a:rPr>
              <a:t>لێهاتوویی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Y" b="1" dirty="0">
                <a:solidFill>
                  <a:schemeClr val="bg2">
                    <a:lumMod val="50000"/>
                  </a:schemeClr>
                </a:solidFill>
              </a:rPr>
              <a:t>گەیاندنی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</a:rPr>
              <a:t> بێ زارەکی:</a:t>
            </a:r>
          </a:p>
          <a:p>
            <a:pPr algn="r" rtl="1">
              <a:buNone/>
            </a:pP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پەیوەندی بێ وشەیە لە ڕێگەی ناردن و وەرگرتنی نیشانەی بێ وشە.
 ڕەفتارە ئاشکراکان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لە خۆ 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دەگرێتەوە وەک دەربڕینی دەموچاو، زمانی جەستە، 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گەیاندنی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چاو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، ئاماژەکان و ئا</a:t>
            </a:r>
            <a:r>
              <a:rPr lang="ar-SY" dirty="0">
                <a:solidFill>
                  <a:schemeClr val="bg2">
                    <a:lumMod val="50000"/>
                  </a:schemeClr>
                </a:solidFill>
              </a:rPr>
              <a:t>ستی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 دەنگ.
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33400"/>
            <a:ext cx="7696200" cy="1143000"/>
          </a:xfrm>
          <a:solidFill>
            <a:srgbClr val="D9F1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 rtl="1"/>
            <a:r>
              <a:rPr lang="ar-IQ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جۆرەکانی </a:t>
            </a:r>
            <a:r>
              <a:rPr lang="ar-SY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گەیاندنی</a:t>
            </a:r>
            <a:r>
              <a:rPr lang="ar-IQ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زارەکی لە </a:t>
            </a:r>
            <a:r>
              <a:rPr lang="ar-SY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پرۆسەی </a:t>
            </a:r>
            <a:r>
              <a:rPr lang="ar-IQ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ڕێ</a:t>
            </a:r>
            <a:r>
              <a:rPr lang="ar-SY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بەر</a:t>
            </a:r>
            <a:r>
              <a:rPr lang="ar-IQ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ی</a:t>
            </a:r>
            <a:r>
              <a:rPr lang="ar-SY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گەشتیاری</a:t>
            </a:r>
            <a:r>
              <a:rPr lang="ar-IQ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8006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3600" dirty="0">
                <a:solidFill>
                  <a:srgbClr val="002060"/>
                </a:solidFill>
              </a:rPr>
              <a:t>1- دەربڕینەکانی دەموچاو:
- دەربڕینی دەم و چاوی ڕێبەری گەشتەکە دەبێت زەردەخەنە و گەشبین بێت
- ڕێنیشاندەری گەشتەکە دەبێت لە دەربڕینی دەموچاوی گەشتیارەکە تێبگات بۆ ئەوەی بزانێت خەمبارن یان بێزارن یان هیچ کێشەیەکیان هەیە یان چێژیان لێ وەردەگیرێ و دڵخۆشن لە گەشتەکە یان نا
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15200" cy="715962"/>
          </a:xfrm>
          <a:solidFill>
            <a:srgbClr val="D9F1FF"/>
          </a:solidFill>
        </p:spPr>
        <p:txBody>
          <a:bodyPr/>
          <a:lstStyle/>
          <a:p>
            <a:pPr algn="r" rtl="1"/>
            <a:r>
              <a:rPr lang="ar-IQ" sz="3600" dirty="0">
                <a:solidFill>
                  <a:schemeClr val="bg2">
                    <a:lumMod val="50000"/>
                  </a:schemeClr>
                </a:solidFill>
              </a:rPr>
              <a:t>2- </a:t>
            </a:r>
            <a:r>
              <a:rPr lang="ar-SY" sz="3600" dirty="0">
                <a:solidFill>
                  <a:schemeClr val="bg2">
                    <a:lumMod val="50000"/>
                  </a:schemeClr>
                </a:solidFill>
              </a:rPr>
              <a:t>گەیاندنی</a:t>
            </a:r>
            <a:r>
              <a:rPr lang="ar-IQ" sz="3600" dirty="0">
                <a:solidFill>
                  <a:schemeClr val="bg2">
                    <a:lumMod val="50000"/>
                  </a:schemeClr>
                </a:solidFill>
              </a:rPr>
              <a:t> چاو</a:t>
            </a:r>
            <a:r>
              <a:rPr lang="ar-SY" sz="3600" dirty="0">
                <a:solidFill>
                  <a:schemeClr val="bg2">
                    <a:lumMod val="50000"/>
                  </a:schemeClr>
                </a:solidFill>
              </a:rPr>
              <a:t>ی</a:t>
            </a:r>
            <a:r>
              <a:rPr lang="ar-IQ" sz="3600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876800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ڕێنیشاندەری گەشتەکە پێویستە هەوڵ بدات سەیری هەر گەشتیارێک بکات لە کاتی قسەکردندا. ئەمە بۆ گەشتیارانە کە هەست بکەن ئێوە لەگەڵ هەمووتان سەرنج ڕاکێشن بەبێ پشتگوێ خستنی هەندێک لەوان.</a:t>
            </a:r>
          </a:p>
          <a:p>
            <a:pPr marL="0" indent="0" algn="r" rtl="1">
              <a:buNone/>
            </a:pPr>
            <a:endParaRPr lang="ar-IQ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algn="r" rtl="1"/>
            <a:endParaRPr lang="ar-IQ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marL="0" indent="0" algn="r" rtl="1">
              <a:buNone/>
            </a:pPr>
            <a:endParaRPr lang="ar-IQ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IQ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ڕێبەری گەشتەکە دەبێت </a:t>
            </a:r>
            <a:r>
              <a:rPr lang="ar-SY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ئاستی</a:t>
            </a:r>
            <a:r>
              <a:rPr lang="ar-IQ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 دەنگ بگۆڕێت لەکاتی قسەکردن لەگەڵ گروپی گەشتەکە بەتایبەتی لەکاتی ڕوونکردنەوەی شتێک لە دەرەوە یان بۆ سەرنجدان. پاشان ڕێبەرەکە دەبێت بە دەنگی بەرز ڕوونی بکاتەوە یان </a:t>
            </a:r>
            <a:r>
              <a:rPr lang="ar-SY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میکرۆفۆن یاخود </a:t>
            </a:r>
            <a:r>
              <a:rPr lang="ar-IQ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مێگافۆنەکە بەکاربهێنێت ئەگەر گروپەکە گەورە بێت.</a:t>
            </a:r>
            <a:r>
              <a:rPr lang="ar-SY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IQ" sz="2400" dirty="0">
                <a:solidFill>
                  <a:schemeClr val="bg2">
                    <a:lumMod val="50000"/>
                  </a:schemeClr>
                </a:solidFill>
                <a:cs typeface="+mj-cs"/>
              </a:rPr>
              <a:t>
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A06DEC-DB00-80F8-8FA9-596330CDF3D5}"/>
              </a:ext>
            </a:extLst>
          </p:cNvPr>
          <p:cNvSpPr txBox="1">
            <a:spLocks/>
          </p:cNvSpPr>
          <p:nvPr/>
        </p:nvSpPr>
        <p:spPr>
          <a:xfrm>
            <a:off x="914400" y="3200400"/>
            <a:ext cx="7315200" cy="715962"/>
          </a:xfrm>
          <a:prstGeom prst="rect">
            <a:avLst/>
          </a:prstGeom>
          <a:solidFill>
            <a:srgbClr val="D9F1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IQ" sz="3600" dirty="0">
                <a:solidFill>
                  <a:schemeClr val="bg2">
                    <a:lumMod val="50000"/>
                  </a:schemeClr>
                </a:solidFill>
              </a:rPr>
              <a:t>3- ئا</a:t>
            </a:r>
            <a:r>
              <a:rPr lang="ar-SY" sz="3600" dirty="0">
                <a:solidFill>
                  <a:schemeClr val="bg2">
                    <a:lumMod val="50000"/>
                  </a:schemeClr>
                </a:solidFill>
              </a:rPr>
              <a:t>ستی</a:t>
            </a:r>
            <a:r>
              <a:rPr lang="ar-IQ" sz="3600" dirty="0">
                <a:solidFill>
                  <a:schemeClr val="bg2">
                    <a:lumMod val="50000"/>
                  </a:schemeClr>
                </a:solidFill>
              </a:rPr>
              <a:t> دەنگ: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924800" cy="715962"/>
          </a:xfrm>
          <a:solidFill>
            <a:srgbClr val="D9F1FF"/>
          </a:solidFill>
        </p:spPr>
        <p:txBody>
          <a:bodyPr/>
          <a:lstStyle/>
          <a:p>
            <a:pPr algn="r" rtl="1"/>
            <a:r>
              <a:rPr lang="ar-IQ" dirty="0">
                <a:solidFill>
                  <a:srgbClr val="002060"/>
                </a:solidFill>
              </a:rPr>
              <a:t>4- زمانی جەستە: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105400"/>
          </a:xfrm>
          <a:noFill/>
        </p:spPr>
        <p:txBody>
          <a:bodyPr>
            <a:normAutofit lnSpcReduction="10000"/>
          </a:bodyPr>
          <a:lstStyle/>
          <a:p>
            <a:pPr algn="r" rtl="1"/>
            <a:r>
              <a:rPr lang="ar-IQ" sz="2800" dirty="0">
                <a:solidFill>
                  <a:srgbClr val="002060"/>
                </a:solidFill>
              </a:rPr>
              <a:t>جۆرێکە لە </a:t>
            </a:r>
            <a:r>
              <a:rPr lang="ar-SY" sz="2800" dirty="0">
                <a:solidFill>
                  <a:srgbClr val="002060"/>
                </a:solidFill>
              </a:rPr>
              <a:t>گەیاندنی</a:t>
            </a:r>
            <a:r>
              <a:rPr lang="ar-IQ" sz="2800" dirty="0">
                <a:solidFill>
                  <a:srgbClr val="002060"/>
                </a:solidFill>
              </a:rPr>
              <a:t> زارەکی، کە بیر و مەبەست یان هەستەکان بە ڕەفتاری جەستەیی ڕێبەری گەشت دەربرێن بۆ ڕاکێشانی سەرنجی گەشتیاران، وەک شوێنی جەستە، ئاماژەکان، دەست لێدان و بەکارهێنانی بۆشایی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  <a:endParaRPr lang="ar-IQ" sz="2800" dirty="0">
              <a:solidFill>
                <a:srgbClr val="002060"/>
              </a:solidFill>
            </a:endParaRPr>
          </a:p>
          <a:p>
            <a:pPr algn="r" rtl="1"/>
            <a:r>
              <a:rPr lang="ar-IQ" sz="2800" dirty="0">
                <a:solidFill>
                  <a:srgbClr val="002060"/>
                </a:solidFill>
              </a:rPr>
              <a:t>دیارترین شێوەکانی زمانی جەستە بریتین لە:</a:t>
            </a:r>
          </a:p>
          <a:p>
            <a:pPr marL="0" indent="0" algn="r" rtl="1">
              <a:buNone/>
            </a:pPr>
            <a:r>
              <a:rPr lang="ar-SY" sz="2800" dirty="0">
                <a:solidFill>
                  <a:srgbClr val="002060"/>
                </a:solidFill>
              </a:rPr>
              <a:t>أ-</a:t>
            </a:r>
            <a:r>
              <a:rPr lang="ar-IQ" sz="2800" dirty="0">
                <a:solidFill>
                  <a:srgbClr val="002060"/>
                </a:solidFill>
              </a:rPr>
              <a:t> </a:t>
            </a:r>
            <a:r>
              <a:rPr lang="ar-SY" sz="2800" dirty="0">
                <a:solidFill>
                  <a:srgbClr val="002060"/>
                </a:solidFill>
              </a:rPr>
              <a:t>باری</a:t>
            </a:r>
            <a:r>
              <a:rPr lang="ar-IQ" sz="2800" dirty="0">
                <a:solidFill>
                  <a:srgbClr val="002060"/>
                </a:solidFill>
              </a:rPr>
              <a:t> جەستە:
 ئەو حاڵەتەی</a:t>
            </a:r>
            <a:r>
              <a:rPr lang="ar-SY" sz="2800" dirty="0">
                <a:solidFill>
                  <a:srgbClr val="002060"/>
                </a:solidFill>
              </a:rPr>
              <a:t>ە</a:t>
            </a:r>
            <a:r>
              <a:rPr lang="ar-IQ" sz="2800" dirty="0">
                <a:solidFill>
                  <a:srgbClr val="002060"/>
                </a:solidFill>
              </a:rPr>
              <a:t> کە لەلایەن ڕێبەری گەشتەکە دروست کراوە وەک دانیشتن، وەستان یان </a:t>
            </a:r>
            <a:r>
              <a:rPr lang="ar-SY" sz="2800" dirty="0">
                <a:solidFill>
                  <a:srgbClr val="002060"/>
                </a:solidFill>
              </a:rPr>
              <a:t>باری </a:t>
            </a:r>
            <a:r>
              <a:rPr lang="ar-IQ" sz="2800" dirty="0">
                <a:solidFill>
                  <a:srgbClr val="002060"/>
                </a:solidFill>
              </a:rPr>
              <a:t>چەمانەوە.
ب- ئاماژەکان:
جووڵەی بەشەکانی جەستەیی ڕێبەری گەشتن (بۆ نمونە دەستەکان، دەستەکان، پەنجەکان، سەر، قاچەکان) و لەوانەیە ئارەزوومەند بن یان خۆنەویست بن.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360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جۆرەکانی لێهاتوویی گەیاندن چین؟</vt:lpstr>
      <vt:lpstr>جۆرەکانی گەیاندنی زارەکی لە پرۆسەی ڕێبەری گەشتیاری:</vt:lpstr>
      <vt:lpstr>2- گەیاندنی چاوی:</vt:lpstr>
      <vt:lpstr>4- زمانی جەستە: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  of  Tour Guiding</dc:title>
  <dc:creator>rojan sabah</dc:creator>
  <cp:lastModifiedBy>rojan sabah</cp:lastModifiedBy>
  <cp:revision>25</cp:revision>
  <dcterms:created xsi:type="dcterms:W3CDTF">2006-08-16T00:00:00Z</dcterms:created>
  <dcterms:modified xsi:type="dcterms:W3CDTF">2022-10-21T17:28:54Z</dcterms:modified>
</cp:coreProperties>
</file>