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88" r:id="rId1"/>
  </p:sldMasterIdLst>
  <p:sldIdLst>
    <p:sldId id="263" r:id="rId2"/>
    <p:sldId id="291" r:id="rId3"/>
    <p:sldId id="293" r:id="rId4"/>
    <p:sldId id="292" r:id="rId5"/>
    <p:sldId id="294" r:id="rId6"/>
    <p:sldId id="295" r:id="rId7"/>
    <p:sldId id="296" r:id="rId8"/>
    <p:sldId id="297" r:id="rId9"/>
    <p:sldId id="298" r:id="rId10"/>
    <p:sldId id="299" r:id="rId11"/>
    <p:sldId id="300" r:id="rId12"/>
    <p:sldId id="301" r:id="rId13"/>
    <p:sldId id="303" r:id="rId14"/>
    <p:sldId id="302" r:id="rId15"/>
    <p:sldId id="304" r:id="rId16"/>
    <p:sldId id="305" r:id="rId17"/>
    <p:sldId id="306"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0" d="100"/>
          <a:sy n="70" d="100"/>
        </p:scale>
        <p:origin x="-138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257082B-1C68-455E-BFB9-CF5EA153363F}" type="datetimeFigureOut">
              <a:rPr lang="ar-IQ" smtClean="0"/>
              <a:t>06/09/1444</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79CE469-4E6A-4A1E-995F-E1F6B6D54D97}"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57082B-1C68-455E-BFB9-CF5EA153363F}" type="datetimeFigureOut">
              <a:rPr lang="ar-IQ" smtClean="0"/>
              <a:t>06/09/1444</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79CE469-4E6A-4A1E-995F-E1F6B6D54D9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57082B-1C68-455E-BFB9-CF5EA153363F}" type="datetimeFigureOut">
              <a:rPr lang="ar-IQ" smtClean="0"/>
              <a:t>06/09/1444</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79CE469-4E6A-4A1E-995F-E1F6B6D54D9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57082B-1C68-455E-BFB9-CF5EA153363F}" type="datetimeFigureOut">
              <a:rPr lang="ar-IQ" smtClean="0"/>
              <a:t>06/09/1444</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79CE469-4E6A-4A1E-995F-E1F6B6D54D97}"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257082B-1C68-455E-BFB9-CF5EA153363F}" type="datetimeFigureOut">
              <a:rPr lang="ar-IQ" smtClean="0"/>
              <a:t>06/09/1444</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79CE469-4E6A-4A1E-995F-E1F6B6D54D97}"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57082B-1C68-455E-BFB9-CF5EA153363F}" type="datetimeFigureOut">
              <a:rPr lang="ar-IQ" smtClean="0"/>
              <a:t>06/09/1444</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379CE469-4E6A-4A1E-995F-E1F6B6D54D97}"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257082B-1C68-455E-BFB9-CF5EA153363F}" type="datetimeFigureOut">
              <a:rPr lang="ar-IQ" smtClean="0"/>
              <a:t>06/09/1444</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379CE469-4E6A-4A1E-995F-E1F6B6D54D97}"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257082B-1C68-455E-BFB9-CF5EA153363F}" type="datetimeFigureOut">
              <a:rPr lang="ar-IQ" smtClean="0"/>
              <a:t>06/09/1444</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379CE469-4E6A-4A1E-995F-E1F6B6D54D97}"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257082B-1C68-455E-BFB9-CF5EA153363F}" type="datetimeFigureOut">
              <a:rPr lang="ar-IQ" smtClean="0"/>
              <a:t>06/09/1444</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379CE469-4E6A-4A1E-995F-E1F6B6D54D9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257082B-1C68-455E-BFB9-CF5EA153363F}" type="datetimeFigureOut">
              <a:rPr lang="ar-IQ" smtClean="0"/>
              <a:t>06/09/1444</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379CE469-4E6A-4A1E-995F-E1F6B6D54D97}"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257082B-1C68-455E-BFB9-CF5EA153363F}" type="datetimeFigureOut">
              <a:rPr lang="ar-IQ" smtClean="0"/>
              <a:t>06/09/1444</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79CE469-4E6A-4A1E-995F-E1F6B6D54D97}"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257082B-1C68-455E-BFB9-CF5EA153363F}" type="datetimeFigureOut">
              <a:rPr lang="ar-IQ" smtClean="0"/>
              <a:t>06/09/1444</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79CE469-4E6A-4A1E-995F-E1F6B6D54D97}"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04800" y="2128345"/>
            <a:ext cx="8686800" cy="1524000"/>
          </a:xfrm>
          <a:prstGeom prst="rect">
            <a:avLst/>
          </a:prstGeom>
        </p:spPr>
        <p:txBody>
          <a:bodyPr vert="horz" lIns="91440" tIns="45720" rIns="91440" bIns="9144" rtlCol="0" anchor="b">
            <a:noAutofit/>
          </a:bodyPr>
          <a:lstStyle>
            <a:lvl1pPr algn="l" defTabSz="914400" rtl="0" eaLnBrk="1" latinLnBrk="0" hangingPunct="1">
              <a:spcBef>
                <a:spcPct val="0"/>
              </a:spcBef>
              <a:buNone/>
              <a:defRPr sz="3200" kern="1200" cap="all" baseline="0">
                <a:solidFill>
                  <a:schemeClr val="tx1"/>
                </a:solidFill>
                <a:latin typeface="+mj-lt"/>
                <a:ea typeface="+mj-ea"/>
                <a:cs typeface="+mj-cs"/>
              </a:defRPr>
            </a:lvl1pPr>
          </a:lstStyle>
          <a:p>
            <a:pPr algn="ctr"/>
            <a:endParaRPr lang="en-US"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haroni" pitchFamily="2" charset="-79"/>
              <a:cs typeface="Ali_K_Jiddah" pitchFamily="2" charset="-78"/>
            </a:endParaRPr>
          </a:p>
        </p:txBody>
      </p:sp>
      <p:sp>
        <p:nvSpPr>
          <p:cNvPr id="9" name="Rectangle 8"/>
          <p:cNvSpPr/>
          <p:nvPr/>
        </p:nvSpPr>
        <p:spPr>
          <a:xfrm>
            <a:off x="107504" y="650656"/>
            <a:ext cx="8884096" cy="1848711"/>
          </a:xfrm>
          <a:prstGeom prst="rect">
            <a:avLst/>
          </a:prstGeom>
        </p:spPr>
        <p:txBody>
          <a:bodyPr wrap="square">
            <a:spAutoFit/>
          </a:bodyPr>
          <a:lstStyle/>
          <a:p>
            <a:pPr algn="ctr">
              <a:lnSpc>
                <a:spcPct val="115000"/>
              </a:lnSpc>
              <a:spcAft>
                <a:spcPts val="1000"/>
              </a:spcAft>
            </a:pPr>
            <a:r>
              <a:rPr lang="ar-SA" sz="3200" dirty="0">
                <a:latin typeface="Unikurd Hemen" pitchFamily="34" charset="-78"/>
                <a:ea typeface="Calibri"/>
                <a:cs typeface="Unikurd Hemen" pitchFamily="34" charset="-78"/>
              </a:rPr>
              <a:t>دور المجتمع الكوردی فی حمایة التراث  ومقتنیاتها فی تعزیز الهویة الكوردیة فی  </a:t>
            </a:r>
            <a:r>
              <a:rPr lang="ar-SA" sz="3200">
                <a:latin typeface="Unikurd Hemen" pitchFamily="34" charset="-78"/>
                <a:ea typeface="Calibri"/>
                <a:cs typeface="Unikurd Hemen" pitchFamily="34" charset="-78"/>
              </a:rPr>
              <a:t>محافظة </a:t>
            </a:r>
            <a:r>
              <a:rPr lang="ar-SA" sz="3200" smtClean="0">
                <a:latin typeface="Unikurd Hemen" pitchFamily="34" charset="-78"/>
                <a:ea typeface="Calibri"/>
                <a:cs typeface="Unikurd Hemen" pitchFamily="34" charset="-78"/>
              </a:rPr>
              <a:t>اربيل</a:t>
            </a:r>
            <a:endParaRPr lang="en-US" sz="2400" dirty="0">
              <a:latin typeface="Unikurd Hemen" pitchFamily="34" charset="-78"/>
              <a:ea typeface="Calibri"/>
              <a:cs typeface="Unikurd Hemen" pitchFamily="34" charset="-78"/>
            </a:endParaRPr>
          </a:p>
          <a:p>
            <a:pPr algn="ctr">
              <a:lnSpc>
                <a:spcPct val="115000"/>
              </a:lnSpc>
              <a:spcAft>
                <a:spcPts val="1000"/>
              </a:spcAft>
            </a:pPr>
            <a:endParaRPr lang="en-US" sz="2800" dirty="0">
              <a:latin typeface="Calibri"/>
              <a:ea typeface="Calibri"/>
              <a:cs typeface="Simplified Arabic"/>
            </a:endParaRPr>
          </a:p>
        </p:txBody>
      </p:sp>
      <p:sp>
        <p:nvSpPr>
          <p:cNvPr id="11" name="Rectangle 10"/>
          <p:cNvSpPr/>
          <p:nvPr/>
        </p:nvSpPr>
        <p:spPr>
          <a:xfrm>
            <a:off x="1568332" y="3140968"/>
            <a:ext cx="6408712" cy="1835374"/>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lnSpc>
                <a:spcPct val="115000"/>
              </a:lnSpc>
              <a:spcAft>
                <a:spcPts val="1000"/>
              </a:spcAft>
            </a:pPr>
            <a:r>
              <a:rPr lang="ar-YE" sz="2800" dirty="0" smtClean="0">
                <a:latin typeface="Unikurd Jino" pitchFamily="34" charset="-78"/>
                <a:ea typeface="Calibri"/>
                <a:cs typeface="Unikurd Jino" pitchFamily="34" charset="-78"/>
              </a:rPr>
              <a:t>ڕۆژگ</a:t>
            </a:r>
            <a:r>
              <a:rPr lang="ar-SA" sz="2800" dirty="0" smtClean="0">
                <a:latin typeface="Unikurd Jino" pitchFamily="34" charset="-78"/>
                <a:ea typeface="Calibri"/>
                <a:cs typeface="Unikurd Jino" pitchFamily="34" charset="-78"/>
              </a:rPr>
              <a:t>ار </a:t>
            </a:r>
            <a:r>
              <a:rPr lang="ar-SA" sz="2800" dirty="0">
                <a:latin typeface="Unikurd Jino" pitchFamily="34" charset="-78"/>
                <a:ea typeface="Calibri"/>
                <a:cs typeface="Unikurd Jino" pitchFamily="34" charset="-78"/>
              </a:rPr>
              <a:t>محمد امین </a:t>
            </a:r>
            <a:r>
              <a:rPr lang="ar-YE" sz="2800" dirty="0" smtClean="0">
                <a:latin typeface="Unikurd Jino" pitchFamily="34" charset="-78"/>
                <a:ea typeface="Calibri"/>
                <a:cs typeface="Unikurd Jino" pitchFamily="34" charset="-78"/>
              </a:rPr>
              <a:t>شێخانی</a:t>
            </a:r>
            <a:r>
              <a:rPr lang="ar-SA" sz="2800" dirty="0" smtClean="0">
                <a:latin typeface="Unikurd Jino" pitchFamily="34" charset="-78"/>
                <a:ea typeface="Calibri"/>
                <a:cs typeface="Unikurd Jino" pitchFamily="34" charset="-78"/>
              </a:rPr>
              <a:t> </a:t>
            </a:r>
            <a:endParaRPr lang="en-US" sz="2000" dirty="0">
              <a:latin typeface="Unikurd Jino" pitchFamily="34" charset="-78"/>
              <a:ea typeface="Calibri"/>
              <a:cs typeface="Unikurd Jino" pitchFamily="34" charset="-78"/>
            </a:endParaRPr>
          </a:p>
          <a:p>
            <a:pPr algn="ctr">
              <a:lnSpc>
                <a:spcPct val="115000"/>
              </a:lnSpc>
              <a:spcAft>
                <a:spcPts val="1000"/>
              </a:spcAft>
            </a:pPr>
            <a:r>
              <a:rPr lang="ar-SA" sz="2800" dirty="0">
                <a:latin typeface="Unikurd Jino" pitchFamily="34" charset="-78"/>
                <a:ea typeface="Calibri"/>
                <a:cs typeface="Unikurd Jino" pitchFamily="34" charset="-78"/>
              </a:rPr>
              <a:t>جامعة صلاح الدین – اربیل</a:t>
            </a:r>
            <a:endParaRPr lang="en-US" sz="2000" dirty="0">
              <a:latin typeface="Unikurd Jino" pitchFamily="34" charset="-78"/>
              <a:ea typeface="Calibri"/>
              <a:cs typeface="Unikurd Jino" pitchFamily="34" charset="-78"/>
            </a:endParaRPr>
          </a:p>
          <a:p>
            <a:pPr algn="ctr">
              <a:lnSpc>
                <a:spcPct val="115000"/>
              </a:lnSpc>
              <a:spcAft>
                <a:spcPts val="1000"/>
              </a:spcAft>
            </a:pPr>
            <a:r>
              <a:rPr lang="ar-SA" sz="2800" dirty="0">
                <a:latin typeface="Unikurd Jino" pitchFamily="34" charset="-78"/>
                <a:ea typeface="Calibri"/>
                <a:cs typeface="Unikurd Jino" pitchFamily="34" charset="-78"/>
              </a:rPr>
              <a:t>كلیة الأداب. قسم الاجتماع</a:t>
            </a:r>
            <a:endParaRPr lang="en-US" sz="2000" dirty="0">
              <a:latin typeface="Unikurd Jino" pitchFamily="34" charset="-78"/>
              <a:ea typeface="Calibri"/>
              <a:cs typeface="Unikurd Jino" pitchFamily="34" charset="-78"/>
            </a:endParaRPr>
          </a:p>
        </p:txBody>
      </p:sp>
    </p:spTree>
    <p:extLst>
      <p:ext uri="{BB962C8B-B14F-4D97-AF65-F5344CB8AC3E}">
        <p14:creationId xmlns:p14="http://schemas.microsoft.com/office/powerpoint/2010/main" val="2680307600"/>
      </p:ext>
    </p:extLst>
  </p:cSld>
  <p:clrMapOvr>
    <a:masterClrMapping/>
  </p:clrMapOvr>
  <mc:AlternateContent xmlns:mc="http://schemas.openxmlformats.org/markup-compatibility/2006" xmlns:p14="http://schemas.microsoft.com/office/powerpoint/2010/main">
    <mc:Choice Requires="p14">
      <p:transition spd="slow" p14:dur="3900">
        <p14:glitter dir="d" pattern="hexagon"/>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548680"/>
            <a:ext cx="8424936" cy="2560701"/>
          </a:xfrm>
          <a:prstGeom prst="rect">
            <a:avLst/>
          </a:prstGeom>
        </p:spPr>
        <p:txBody>
          <a:bodyPr wrap="square">
            <a:spAutoFit/>
          </a:bodyPr>
          <a:lstStyle/>
          <a:p>
            <a:pPr algn="ctr">
              <a:lnSpc>
                <a:spcPct val="115000"/>
              </a:lnSpc>
            </a:pPr>
            <a:r>
              <a:rPr lang="ar-EG" sz="3200" b="1" dirty="0">
                <a:effectLst>
                  <a:outerShdw blurRad="38100" dist="38100" dir="2700000" algn="tl">
                    <a:srgbClr val="000000">
                      <a:alpha val="43137"/>
                    </a:srgbClr>
                  </a:outerShdw>
                </a:effectLst>
              </a:rPr>
              <a:t>موقع </a:t>
            </a:r>
            <a:r>
              <a:rPr lang="ar-EG" sz="3200" b="1" dirty="0" smtClean="0">
                <a:effectLst>
                  <a:outerShdw blurRad="38100" dist="38100" dir="2700000" algn="tl">
                    <a:srgbClr val="000000">
                      <a:alpha val="43137"/>
                    </a:srgbClr>
                  </a:outerShdw>
                </a:effectLst>
              </a:rPr>
              <a:t>المنارة</a:t>
            </a:r>
            <a:endParaRPr lang="ar-YE" sz="3200" b="1" dirty="0">
              <a:effectLst>
                <a:outerShdw blurRad="38100" dist="38100" dir="2700000" algn="tl">
                  <a:srgbClr val="000000">
                    <a:alpha val="43137"/>
                  </a:srgbClr>
                </a:outerShdw>
              </a:effectLst>
            </a:endParaRPr>
          </a:p>
          <a:p>
            <a:pPr algn="ctr">
              <a:lnSpc>
                <a:spcPct val="115000"/>
              </a:lnSpc>
            </a:pPr>
            <a:endParaRPr lang="ar-YE" sz="2400" dirty="0" smtClean="0">
              <a:ea typeface="Calibri"/>
              <a:cs typeface="Simplified Arabic"/>
            </a:endParaRPr>
          </a:p>
          <a:p>
            <a:pPr algn="justLow"/>
            <a:r>
              <a:rPr lang="ar-EG" sz="2400" dirty="0" smtClean="0">
                <a:ea typeface="Calibri"/>
                <a:cs typeface="Simplified Arabic"/>
              </a:rPr>
              <a:t>المنارة </a:t>
            </a:r>
            <a:r>
              <a:rPr lang="ar-EG" sz="2400" dirty="0">
                <a:ea typeface="Calibri"/>
                <a:cs typeface="Simplified Arabic"/>
              </a:rPr>
              <a:t>المظفرية أو (جول ميناراسي) أو (مناره ى جولي)  تقع في الجهة الجنوبية الغربية(القزاز: 1960/20، ص 41)  من قلعة أربيل وتبعد عنها حوالي كيلومتر(البرادوستي:2007، ص 70). بنيت المنارة فوق أرض واسعة،و منبسطة.قديما كان هناك مسجد بجانبها وبني الجامع 200 سنة قبل بناء المنارة. </a:t>
            </a:r>
            <a:endParaRPr lang="ar-YE" sz="2400" dirty="0" smtClean="0">
              <a:ea typeface="Calibri"/>
              <a:cs typeface="Simplified Arabic"/>
            </a:endParaRPr>
          </a:p>
        </p:txBody>
      </p:sp>
    </p:spTree>
    <p:extLst>
      <p:ext uri="{BB962C8B-B14F-4D97-AF65-F5344CB8AC3E}">
        <p14:creationId xmlns:p14="http://schemas.microsoft.com/office/powerpoint/2010/main" val="3131362306"/>
      </p:ext>
    </p:extLst>
  </p:cSld>
  <p:clrMapOvr>
    <a:masterClrMapping/>
  </p:clrMapOvr>
  <mc:AlternateContent xmlns:mc="http://schemas.openxmlformats.org/markup-compatibility/2006" xmlns:p14="http://schemas.microsoft.com/office/powerpoint/2010/main">
    <mc:Choice Requires="p14">
      <p:transition spd="slow" p14:dur="3900">
        <p14:glitter dir="d" pattern="hexagon"/>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548680"/>
            <a:ext cx="8424936" cy="4421723"/>
          </a:xfrm>
          <a:prstGeom prst="rect">
            <a:avLst/>
          </a:prstGeom>
        </p:spPr>
        <p:txBody>
          <a:bodyPr wrap="square">
            <a:spAutoFit/>
          </a:bodyPr>
          <a:lstStyle/>
          <a:p>
            <a:pPr algn="ctr">
              <a:spcAft>
                <a:spcPts val="1000"/>
              </a:spcAft>
            </a:pPr>
            <a:r>
              <a:rPr lang="ar-EG" sz="3200" b="1" dirty="0" smtClean="0">
                <a:effectLst>
                  <a:outerShdw blurRad="38100" dist="38100" dir="2700000" algn="tl">
                    <a:srgbClr val="000000">
                      <a:alpha val="43137"/>
                    </a:srgbClr>
                  </a:outerShdw>
                </a:effectLst>
              </a:rPr>
              <a:t>كيفية </a:t>
            </a:r>
            <a:r>
              <a:rPr lang="ar-EG" sz="3200" b="1" dirty="0">
                <a:effectLst>
                  <a:outerShdw blurRad="38100" dist="38100" dir="2700000" algn="tl">
                    <a:srgbClr val="000000">
                      <a:alpha val="43137"/>
                    </a:srgbClr>
                  </a:outerShdw>
                </a:effectLst>
              </a:rPr>
              <a:t>وتسجيل الطابع المعماري </a:t>
            </a:r>
            <a:r>
              <a:rPr lang="ar-EG" sz="3200" b="1" dirty="0" smtClean="0">
                <a:effectLst>
                  <a:outerShdw blurRad="38100" dist="38100" dir="2700000" algn="tl">
                    <a:srgbClr val="000000">
                      <a:alpha val="43137"/>
                    </a:srgbClr>
                  </a:outerShdw>
                </a:effectLst>
              </a:rPr>
              <a:t>والتراثي</a:t>
            </a:r>
            <a:endParaRPr lang="en-US" sz="3200" b="1" dirty="0">
              <a:effectLst>
                <a:outerShdw blurRad="38100" dist="38100" dir="2700000" algn="tl">
                  <a:srgbClr val="000000">
                    <a:alpha val="43137"/>
                  </a:srgbClr>
                </a:outerShdw>
              </a:effectLst>
            </a:endParaRPr>
          </a:p>
          <a:p>
            <a:pPr algn="justLow">
              <a:spcAft>
                <a:spcPts val="1000"/>
              </a:spcAft>
            </a:pPr>
            <a:r>
              <a:rPr lang="ar-EG" sz="2400" dirty="0">
                <a:latin typeface="Calibri"/>
                <a:ea typeface="Times New Roman"/>
                <a:cs typeface="Simplified Arabic"/>
              </a:rPr>
              <a:t>     هو مجموعة السمات والقيم الجمالية التي يعبر عنها المبنى وتعطيه هویة مميزةً معبرةً عن قوميته وكذا هویة المعماري الذي قام بتصميم هذا البناء. للطابع ثلاثة محاور رئيسية هي</a:t>
            </a:r>
            <a:r>
              <a:rPr lang="en-US" sz="2400" dirty="0">
                <a:latin typeface="Simplified Arabic"/>
                <a:ea typeface="Times New Roman"/>
                <a:cs typeface="Arial"/>
              </a:rPr>
              <a:t> :</a:t>
            </a:r>
            <a:endParaRPr lang="en-US" sz="2400" dirty="0">
              <a:latin typeface="Calibri"/>
              <a:ea typeface="Calibri"/>
              <a:cs typeface="Arial"/>
            </a:endParaRPr>
          </a:p>
          <a:p>
            <a:pPr marL="342900" lvl="0" indent="-342900" algn="justLow">
              <a:spcAft>
                <a:spcPts val="1000"/>
              </a:spcAft>
              <a:buFont typeface="+mj-cs"/>
              <a:buAutoNum type="arabic1Minus"/>
            </a:pPr>
            <a:r>
              <a:rPr lang="ar-EG" sz="2400" dirty="0">
                <a:latin typeface="Simplified Arabic"/>
                <a:ea typeface="Times New Roman"/>
                <a:cs typeface="Simplified Arabic"/>
              </a:rPr>
              <a:t>الطابع القومي: وهو يتمثل في تحقيق انتماء العمل المعماري للبلد المقام فيه بكل ما يحتويه من قيم حضارية واجتماعية وثقافية واقتصادية.</a:t>
            </a:r>
            <a:endParaRPr lang="en-US" sz="2400" dirty="0">
              <a:latin typeface="Simplified Arabic"/>
              <a:ea typeface="Times New Roman"/>
              <a:cs typeface="Simplified Arabic"/>
            </a:endParaRPr>
          </a:p>
          <a:p>
            <a:pPr marL="342900" lvl="0" indent="-342900" algn="justLow">
              <a:spcAft>
                <a:spcPts val="1000"/>
              </a:spcAft>
              <a:buFont typeface="+mj-cs"/>
              <a:buAutoNum type="arabic1Minus"/>
            </a:pPr>
            <a:r>
              <a:rPr lang="ar-EG" sz="2400" dirty="0">
                <a:latin typeface="Simplified Arabic"/>
                <a:ea typeface="Times New Roman"/>
                <a:cs typeface="Simplified Arabic"/>
              </a:rPr>
              <a:t>الطابع الإقليمي: وهو ما يعكس تجاوب البناء مع الإقليم بظروفه الاجتماعية المحلية وكذا ظروفه الطبيعية والمناخية.</a:t>
            </a:r>
            <a:endParaRPr lang="en-US" sz="2400" dirty="0">
              <a:latin typeface="Simplified Arabic"/>
              <a:ea typeface="Times New Roman"/>
              <a:cs typeface="Simplified Arabic"/>
            </a:endParaRPr>
          </a:p>
          <a:p>
            <a:r>
              <a:rPr lang="ar-EG" sz="2400" dirty="0">
                <a:ea typeface="Times New Roman"/>
                <a:cs typeface="Simplified Arabic"/>
              </a:rPr>
              <a:t>الهویة المعمارية: وهى تتأكد من خلال الأساليب التي ينفرد بها المعماري في معالجة كافة جوانب التصميم المعماري الوظيفي منها والجمالي وكذا الجانب الإنشائي</a:t>
            </a:r>
            <a:r>
              <a:rPr lang="en-US" sz="2400" dirty="0">
                <a:latin typeface="Simplified Arabic"/>
                <a:ea typeface="Times New Roman"/>
              </a:rPr>
              <a:t>.</a:t>
            </a:r>
            <a:endParaRPr lang="ar-YE" sz="2400" dirty="0" smtClean="0">
              <a:ea typeface="Calibri"/>
              <a:cs typeface="Simplified Arabic"/>
            </a:endParaRPr>
          </a:p>
        </p:txBody>
      </p:sp>
    </p:spTree>
    <p:extLst>
      <p:ext uri="{BB962C8B-B14F-4D97-AF65-F5344CB8AC3E}">
        <p14:creationId xmlns:p14="http://schemas.microsoft.com/office/powerpoint/2010/main" val="440201512"/>
      </p:ext>
    </p:extLst>
  </p:cSld>
  <p:clrMapOvr>
    <a:masterClrMapping/>
  </p:clrMapOvr>
  <mc:AlternateContent xmlns:mc="http://schemas.openxmlformats.org/markup-compatibility/2006" xmlns:p14="http://schemas.microsoft.com/office/powerpoint/2010/main">
    <mc:Choice Requires="p14">
      <p:transition spd="slow" p14:dur="3900">
        <p14:glitter dir="d" pattern="hexagon"/>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548680"/>
            <a:ext cx="8424936" cy="3850285"/>
          </a:xfrm>
          <a:prstGeom prst="rect">
            <a:avLst/>
          </a:prstGeom>
        </p:spPr>
        <p:txBody>
          <a:bodyPr wrap="square">
            <a:spAutoFit/>
          </a:bodyPr>
          <a:lstStyle/>
          <a:p>
            <a:pPr algn="ctr">
              <a:lnSpc>
                <a:spcPct val="115000"/>
              </a:lnSpc>
              <a:spcAft>
                <a:spcPts val="1000"/>
              </a:spcAft>
            </a:pPr>
            <a:r>
              <a:rPr lang="ar-EG" sz="3200" b="1" dirty="0" smtClean="0">
                <a:effectLst>
                  <a:outerShdw blurRad="38100" dist="38100" dir="2700000" algn="tl">
                    <a:srgbClr val="000000">
                      <a:alpha val="43137"/>
                    </a:srgbClr>
                  </a:outerShdw>
                </a:effectLst>
              </a:rPr>
              <a:t>الهوية </a:t>
            </a:r>
            <a:r>
              <a:rPr lang="ar-EG" sz="3200" b="1" dirty="0">
                <a:effectLst>
                  <a:outerShdw blurRad="38100" dist="38100" dir="2700000" algn="tl">
                    <a:srgbClr val="000000">
                      <a:alpha val="43137"/>
                    </a:srgbClr>
                  </a:outerShdw>
                </a:effectLst>
              </a:rPr>
              <a:t>المعمارية لموقع حالة </a:t>
            </a:r>
            <a:r>
              <a:rPr lang="ar-EG" sz="3200" b="1" dirty="0" smtClean="0">
                <a:effectLst>
                  <a:outerShdw blurRad="38100" dist="38100" dir="2700000" algn="tl">
                    <a:srgbClr val="000000">
                      <a:alpha val="43137"/>
                    </a:srgbClr>
                  </a:outerShdw>
                </a:effectLst>
              </a:rPr>
              <a:t>الدراسة</a:t>
            </a:r>
            <a:endParaRPr lang="en-US" sz="3200" b="1" dirty="0">
              <a:effectLst>
                <a:outerShdw blurRad="38100" dist="38100" dir="2700000" algn="tl">
                  <a:srgbClr val="000000">
                    <a:alpha val="43137"/>
                  </a:srgbClr>
                </a:outerShdw>
              </a:effectLst>
            </a:endParaRPr>
          </a:p>
          <a:p>
            <a:pPr algn="justLow">
              <a:lnSpc>
                <a:spcPct val="115000"/>
              </a:lnSpc>
              <a:spcAft>
                <a:spcPts val="1000"/>
              </a:spcAft>
            </a:pPr>
            <a:r>
              <a:rPr lang="ar-EG" sz="2400" dirty="0">
                <a:latin typeface="Calibri"/>
                <a:ea typeface="Times New Roman"/>
                <a:cs typeface="Simplified Arabic"/>
              </a:rPr>
              <a:t>أولاً: التقليد ومحاكاة أعمال الغير وتكرارها. </a:t>
            </a:r>
            <a:endParaRPr lang="en-US" sz="2400" dirty="0">
              <a:latin typeface="Calibri"/>
              <a:ea typeface="Calibri"/>
              <a:cs typeface="Arial"/>
            </a:endParaRPr>
          </a:p>
          <a:p>
            <a:pPr algn="justLow">
              <a:lnSpc>
                <a:spcPct val="115000"/>
              </a:lnSpc>
              <a:spcAft>
                <a:spcPts val="1000"/>
              </a:spcAft>
            </a:pPr>
            <a:r>
              <a:rPr lang="ar-EG" sz="2400" dirty="0">
                <a:latin typeface="Calibri"/>
                <a:ea typeface="Times New Roman"/>
                <a:cs typeface="Simplified Arabic"/>
              </a:rPr>
              <a:t>ثانياً: حفظ وتطبيق القواعد والنظريات المختلفة للعمارة بطريقة تلقائية وميكانيكية، مع تجنب السير في الاتجاه السلبي لنظرية الوظيفية بمجرد توفير الأداء الميكانيكي لعناصر المبنى وتجاهل الاحتياجات الإنسانية والبيئة.</a:t>
            </a:r>
            <a:endParaRPr lang="en-US" sz="2400" dirty="0">
              <a:latin typeface="Calibri"/>
              <a:ea typeface="Calibri"/>
              <a:cs typeface="Arial"/>
            </a:endParaRPr>
          </a:p>
          <a:p>
            <a:r>
              <a:rPr lang="ar-EG" sz="2400" dirty="0">
                <a:ea typeface="Times New Roman"/>
                <a:cs typeface="Simplified Arabic"/>
              </a:rPr>
              <a:t>ثالثاً: السطحية في معالجة المشاكل وإتباع أساليب شاذة في البناء أو في اختيار المواد أو اللون  أو في المعالجة المعمارية بحجة الاهتمام بالتراث والبحث عن طابع للعمارة في حين أن التراث المعماري شيء والعمارة المعاصرة شيء آخر.</a:t>
            </a:r>
            <a:endParaRPr lang="ar-YE" sz="2400" dirty="0" smtClean="0">
              <a:ea typeface="Calibri"/>
              <a:cs typeface="Simplified Arabic"/>
            </a:endParaRPr>
          </a:p>
        </p:txBody>
      </p:sp>
    </p:spTree>
    <p:extLst>
      <p:ext uri="{BB962C8B-B14F-4D97-AF65-F5344CB8AC3E}">
        <p14:creationId xmlns:p14="http://schemas.microsoft.com/office/powerpoint/2010/main" val="440201512"/>
      </p:ext>
    </p:extLst>
  </p:cSld>
  <p:clrMapOvr>
    <a:masterClrMapping/>
  </p:clrMapOvr>
  <mc:AlternateContent xmlns:mc="http://schemas.openxmlformats.org/markup-compatibility/2006" xmlns:p14="http://schemas.microsoft.com/office/powerpoint/2010/main">
    <mc:Choice Requires="p14">
      <p:transition spd="slow" p14:dur="3900">
        <p14:glitter dir="d" pattern="hexagon"/>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548680"/>
            <a:ext cx="8424936" cy="4198072"/>
          </a:xfrm>
          <a:prstGeom prst="rect">
            <a:avLst/>
          </a:prstGeom>
        </p:spPr>
        <p:txBody>
          <a:bodyPr wrap="square">
            <a:spAutoFit/>
          </a:bodyPr>
          <a:lstStyle/>
          <a:p>
            <a:pPr algn="ctr">
              <a:lnSpc>
                <a:spcPct val="115000"/>
              </a:lnSpc>
            </a:pPr>
            <a:r>
              <a:rPr lang="ar-EG" sz="3200" b="1" dirty="0" smtClean="0">
                <a:effectLst>
                  <a:outerShdw blurRad="38100" dist="38100" dir="2700000" algn="tl">
                    <a:srgbClr val="000000">
                      <a:alpha val="43137"/>
                    </a:srgbClr>
                  </a:outerShdw>
                </a:effectLst>
              </a:rPr>
              <a:t>الاستنتاج والتوصيات</a:t>
            </a:r>
            <a:endParaRPr lang="ar-YE" sz="3200" b="1" dirty="0" smtClean="0">
              <a:effectLst>
                <a:outerShdw blurRad="38100" dist="38100" dir="2700000" algn="tl">
                  <a:srgbClr val="000000">
                    <a:alpha val="43137"/>
                  </a:srgbClr>
                </a:outerShdw>
              </a:effectLst>
            </a:endParaRPr>
          </a:p>
          <a:p>
            <a:pPr algn="ctr">
              <a:lnSpc>
                <a:spcPct val="115000"/>
              </a:lnSpc>
            </a:pPr>
            <a:endParaRPr lang="ar-YE" sz="3200" b="1" dirty="0">
              <a:effectLst>
                <a:outerShdw blurRad="38100" dist="38100" dir="2700000" algn="tl">
                  <a:srgbClr val="000000">
                    <a:alpha val="43137"/>
                  </a:srgbClr>
                </a:outerShdw>
              </a:effectLst>
            </a:endParaRPr>
          </a:p>
          <a:p>
            <a:pPr algn="justLow">
              <a:lnSpc>
                <a:spcPct val="115000"/>
              </a:lnSpc>
            </a:pPr>
            <a:r>
              <a:rPr lang="ar-SA" sz="2400" dirty="0" smtClean="0">
                <a:ea typeface="Calibri"/>
                <a:cs typeface="Simplified Arabic"/>
              </a:rPr>
              <a:t>      </a:t>
            </a:r>
            <a:r>
              <a:rPr lang="ar-SA" sz="2400" dirty="0">
                <a:ea typeface="Calibri"/>
                <a:cs typeface="Simplified Arabic"/>
              </a:rPr>
              <a:t>باعتبار أن المنطقة الاقلیم كوردستان – العراق  تشكل مساحة كبيرة تشمل محافظات  (اربیل والسلیمانیة ودهوك) كان لا بد لنا من تحديد المعايير التصميمية والتخطيطية للبناء في هذه المناطق . تلك المعايير التي توصلنا إلى تأمين الراحة الحرارية والباردة لمستخدمي الأبنية حيث إن العمارة الحقيقية هي </a:t>
            </a:r>
            <a:br>
              <a:rPr lang="ar-SA" sz="2400" dirty="0">
                <a:ea typeface="Calibri"/>
                <a:cs typeface="Simplified Arabic"/>
              </a:rPr>
            </a:br>
            <a:r>
              <a:rPr lang="ar-SA" sz="2400" dirty="0">
                <a:ea typeface="Calibri"/>
                <a:cs typeface="Simplified Arabic"/>
              </a:rPr>
              <a:t>التي تضع هدفاً أساسياً لها وهو تأمين الراحة الحرارية  والباردة للإنسان ضمن مكان تواجده كهویة الحضاریة و هو فن تشكيل البيئة العمرانية في إطار يخدم ويلائم ويدعم الاحتياجات الإنسانية لمستخدميها</a:t>
            </a:r>
            <a:endParaRPr lang="ar-YE" sz="2400" dirty="0" smtClean="0">
              <a:ea typeface="Calibri"/>
              <a:cs typeface="Simplified Arabic"/>
            </a:endParaRPr>
          </a:p>
        </p:txBody>
      </p:sp>
    </p:spTree>
    <p:extLst>
      <p:ext uri="{BB962C8B-B14F-4D97-AF65-F5344CB8AC3E}">
        <p14:creationId xmlns:p14="http://schemas.microsoft.com/office/powerpoint/2010/main" val="757800302"/>
      </p:ext>
    </p:extLst>
  </p:cSld>
  <p:clrMapOvr>
    <a:masterClrMapping/>
  </p:clrMapOvr>
  <mc:AlternateContent xmlns:mc="http://schemas.openxmlformats.org/markup-compatibility/2006" xmlns:p14="http://schemas.microsoft.com/office/powerpoint/2010/main">
    <mc:Choice Requires="p14">
      <p:transition spd="slow" p14:dur="3900">
        <p14:glitter dir="d" pattern="hexagon"/>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548680"/>
            <a:ext cx="8424936" cy="1994392"/>
          </a:xfrm>
          <a:prstGeom prst="rect">
            <a:avLst/>
          </a:prstGeom>
        </p:spPr>
        <p:txBody>
          <a:bodyPr wrap="square">
            <a:spAutoFit/>
          </a:bodyPr>
          <a:lstStyle/>
          <a:p>
            <a:pPr algn="ctr">
              <a:lnSpc>
                <a:spcPct val="115000"/>
              </a:lnSpc>
            </a:pPr>
            <a:endParaRPr lang="ar-YE" sz="2400" dirty="0" smtClean="0">
              <a:ea typeface="Calibri"/>
              <a:cs typeface="Simplified Arabic"/>
            </a:endParaRPr>
          </a:p>
          <a:p>
            <a:pPr algn="justLow"/>
            <a:r>
              <a:rPr lang="ar-EG" sz="2400" dirty="0">
                <a:ea typeface="Calibri"/>
                <a:cs typeface="Simplified Arabic"/>
              </a:rPr>
              <a:t>أما بالنسبة لتأثیرات مواد الانشائیة للأثار والتراث  علی الهویة القومیة ، تضهر وتبرز فی انشاء الأسقف المنحنية والمنكسرة ( كالقباب والجملون والقبوات ) في المناطق الخاضعة لمعطيات الإقليم الحار ذلك لأن شكل السطح يؤثر في كمية الظلال الساقطة . </a:t>
            </a:r>
            <a:endParaRPr lang="ar-YE" sz="2400" dirty="0" smtClean="0">
              <a:ea typeface="Calibri"/>
              <a:cs typeface="Simplified Arabic"/>
            </a:endParaRPr>
          </a:p>
        </p:txBody>
      </p:sp>
    </p:spTree>
    <p:extLst>
      <p:ext uri="{BB962C8B-B14F-4D97-AF65-F5344CB8AC3E}">
        <p14:creationId xmlns:p14="http://schemas.microsoft.com/office/powerpoint/2010/main" val="440201512"/>
      </p:ext>
    </p:extLst>
  </p:cSld>
  <p:clrMapOvr>
    <a:masterClrMapping/>
  </p:clrMapOvr>
  <mc:AlternateContent xmlns:mc="http://schemas.openxmlformats.org/markup-compatibility/2006" xmlns:p14="http://schemas.microsoft.com/office/powerpoint/2010/main">
    <mc:Choice Requires="p14">
      <p:transition spd="slow" p14:dur="3900">
        <p14:glitter dir="d" pattern="hexagon"/>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188640"/>
            <a:ext cx="8712968" cy="5016758"/>
          </a:xfrm>
          <a:prstGeom prst="rect">
            <a:avLst/>
          </a:prstGeom>
        </p:spPr>
        <p:txBody>
          <a:bodyPr wrap="square">
            <a:spAutoFit/>
          </a:bodyPr>
          <a:lstStyle/>
          <a:p>
            <a:pPr algn="justLow"/>
            <a:r>
              <a:rPr lang="ar-EG" sz="2800" b="1" dirty="0">
                <a:effectLst>
                  <a:outerShdw blurRad="38100" dist="38100" dir="2700000" algn="tl">
                    <a:srgbClr val="000000">
                      <a:alpha val="43137"/>
                    </a:srgbClr>
                  </a:outerShdw>
                </a:effectLst>
              </a:rPr>
              <a:t>ويظهر لنا المخطط التالي أهم مواد الإنشاء التي تندرج تحت هذه المجموعات التالية: </a:t>
            </a:r>
            <a:endParaRPr lang="ar-YE" sz="2800" b="1" dirty="0">
              <a:effectLst>
                <a:outerShdw blurRad="38100" dist="38100" dir="2700000" algn="tl">
                  <a:srgbClr val="000000">
                    <a:alpha val="43137"/>
                  </a:srgbClr>
                </a:outerShdw>
              </a:effectLst>
            </a:endParaRPr>
          </a:p>
          <a:p>
            <a:pPr algn="justLow"/>
            <a:r>
              <a:rPr lang="ar-EG" sz="2400" dirty="0" smtClean="0">
                <a:ea typeface="Calibri"/>
                <a:cs typeface="Simplified Arabic"/>
              </a:rPr>
              <a:t>أ </a:t>
            </a:r>
            <a:r>
              <a:rPr lang="ar-EG" sz="2400" dirty="0">
                <a:ea typeface="Calibri"/>
                <a:cs typeface="Simplified Arabic"/>
              </a:rPr>
              <a:t>- المواد الطبيعية: وهي المواد التي تستخدم غالباً على طبيعتها ولا تتدخل الصناعة إلا بتهذيبها ومعالجتها لتتحمل العوامل الجوية، وتعد المواد الطبيعية من أكثر المواد ملاءمة للعمارة البيئية لما تحمله من خصائص طبيعية وما تنقله للمباني من جمال وإبهار طبيعي فالمواد الطبيعية تأتي أساساً من الطبيعة والبيئة المحيطة ويمكن تقسيم المواد الطبيعية بوجه عام إلى مواد صخرية متمثلة في الأحجار ومواد عضوية متمثلة في الأخشاب الطبيعية بجميع أنواعها .</a:t>
            </a:r>
          </a:p>
          <a:p>
            <a:pPr algn="justLow"/>
            <a:r>
              <a:rPr lang="ar-EG" sz="2400" dirty="0">
                <a:ea typeface="Calibri"/>
                <a:cs typeface="Simplified Arabic"/>
              </a:rPr>
              <a:t>ب - المواد المخلوطة: وهي في الأصل عبارة عن خليط من عدة مواد طبيعية أو مصنعة لتنتج </a:t>
            </a:r>
          </a:p>
          <a:p>
            <a:pPr algn="justLow"/>
            <a:r>
              <a:rPr lang="ar-EG" sz="2400" dirty="0">
                <a:ea typeface="Calibri"/>
                <a:cs typeface="Simplified Arabic"/>
              </a:rPr>
              <a:t>في النهاية مادة أخرى جديدة مختلفة في شكلها وخواصها عن المواد الداخلة في تركيبها ومن أشهر المواد المخلوطة المستعملة في الإنشاء والإكساء ( الجص والطين) ويعتبر الطين مادة جيدة في العزل وسهولة التشكيل</a:t>
            </a:r>
            <a:r>
              <a:rPr lang="ar-EG" sz="2400" dirty="0" smtClean="0">
                <a:ea typeface="Calibri"/>
                <a:cs typeface="Simplified Arabic"/>
              </a:rPr>
              <a:t>.</a:t>
            </a:r>
            <a:endParaRPr lang="ar-EG" sz="2400" dirty="0">
              <a:ea typeface="Calibri"/>
              <a:cs typeface="Simplified Arabic"/>
            </a:endParaRPr>
          </a:p>
        </p:txBody>
      </p:sp>
    </p:spTree>
    <p:extLst>
      <p:ext uri="{BB962C8B-B14F-4D97-AF65-F5344CB8AC3E}">
        <p14:creationId xmlns:p14="http://schemas.microsoft.com/office/powerpoint/2010/main" val="3853885825"/>
      </p:ext>
    </p:extLst>
  </p:cSld>
  <p:clrMapOvr>
    <a:masterClrMapping/>
  </p:clrMapOvr>
  <mc:AlternateContent xmlns:mc="http://schemas.openxmlformats.org/markup-compatibility/2006" xmlns:p14="http://schemas.microsoft.com/office/powerpoint/2010/main">
    <mc:Choice Requires="p14">
      <p:transition spd="slow" p14:dur="3900">
        <p14:glitter dir="d" pattern="hexagon"/>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2348880"/>
            <a:ext cx="8424936" cy="1200329"/>
          </a:xfrm>
          <a:prstGeom prst="rect">
            <a:avLst/>
          </a:prstGeom>
        </p:spPr>
        <p:txBody>
          <a:bodyPr wrap="square">
            <a:spAutoFit/>
          </a:bodyPr>
          <a:lstStyle/>
          <a:p>
            <a:pPr algn="ctr">
              <a:spcAft>
                <a:spcPts val="1000"/>
              </a:spcAft>
            </a:pPr>
            <a:r>
              <a:rPr lang="ar-YE" sz="7200" dirty="0" smtClean="0">
                <a:latin typeface="Unikurd Jino" pitchFamily="34" charset="-78"/>
                <a:ea typeface="Calibri"/>
                <a:cs typeface="Unikurd Jino" pitchFamily="34" charset="-78"/>
              </a:rPr>
              <a:t>مع جزیل الشكر والأحترام</a:t>
            </a:r>
            <a:endParaRPr lang="en-US" sz="7200" dirty="0">
              <a:latin typeface="Unikurd Jino" pitchFamily="34" charset="-78"/>
              <a:ea typeface="Calibri"/>
              <a:cs typeface="Unikurd Jino" pitchFamily="34" charset="-78"/>
            </a:endParaRPr>
          </a:p>
        </p:txBody>
      </p:sp>
    </p:spTree>
    <p:extLst>
      <p:ext uri="{BB962C8B-B14F-4D97-AF65-F5344CB8AC3E}">
        <p14:creationId xmlns:p14="http://schemas.microsoft.com/office/powerpoint/2010/main" val="3853885825"/>
      </p:ext>
    </p:extLst>
  </p:cSld>
  <p:clrMapOvr>
    <a:masterClrMapping/>
  </p:clrMapOvr>
  <mc:AlternateContent xmlns:mc="http://schemas.openxmlformats.org/markup-compatibility/2006" xmlns:p14="http://schemas.microsoft.com/office/powerpoint/2010/main">
    <mc:Choice Requires="p14">
      <p:transition spd="slow" p14:dur="3900">
        <p14:glitter dir="d" pattern="hexagon"/>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548680"/>
            <a:ext cx="8424936" cy="4785926"/>
          </a:xfrm>
          <a:prstGeom prst="rect">
            <a:avLst/>
          </a:prstGeom>
        </p:spPr>
        <p:txBody>
          <a:bodyPr wrap="square">
            <a:spAutoFit/>
          </a:bodyPr>
          <a:lstStyle/>
          <a:p>
            <a:pPr>
              <a:spcAft>
                <a:spcPts val="1000"/>
              </a:spcAft>
            </a:pPr>
            <a:r>
              <a:rPr lang="ar-EG" sz="3200" dirty="0">
                <a:latin typeface="Unikurd Jino" pitchFamily="34" charset="-78"/>
                <a:ea typeface="Times New Roman"/>
                <a:cs typeface="Unikurd Jino" pitchFamily="34" charset="-78"/>
              </a:rPr>
              <a:t>قائمة المصادر</a:t>
            </a:r>
            <a:endParaRPr lang="en-US" sz="3200" dirty="0">
              <a:latin typeface="Unikurd Jino" pitchFamily="34" charset="-78"/>
              <a:ea typeface="Calibri"/>
              <a:cs typeface="Unikurd Jino" pitchFamily="34" charset="-78"/>
            </a:endParaRPr>
          </a:p>
          <a:p>
            <a:pPr marL="342900" lvl="0" indent="-342900" algn="justLow">
              <a:spcAft>
                <a:spcPts val="1000"/>
              </a:spcAft>
              <a:buFont typeface="Symbol"/>
              <a:buChar char=""/>
            </a:pPr>
            <a:r>
              <a:rPr lang="ar-EG" sz="2000" dirty="0">
                <a:latin typeface="Calibri"/>
                <a:ea typeface="Calibri"/>
                <a:cs typeface="Simplified Arabic"/>
              </a:rPr>
              <a:t>الحموی: </a:t>
            </a:r>
            <a:r>
              <a:rPr lang="ar-SA" sz="2000" dirty="0">
                <a:latin typeface="Calibri"/>
                <a:ea typeface="Calibri"/>
                <a:cs typeface="Simplified Arabic"/>
              </a:rPr>
              <a:t>محمد بن مكرم منظور الافريقي المصري ، لسان العرب ، ج2، ط1، دار صادر بيروت ، لبنان.</a:t>
            </a:r>
            <a:endParaRPr lang="en-US" sz="2000" dirty="0">
              <a:latin typeface="Calibri"/>
              <a:ea typeface="Calibri"/>
              <a:cs typeface="Arial"/>
            </a:endParaRPr>
          </a:p>
          <a:p>
            <a:pPr marL="342900" lvl="0" indent="-342900" algn="justLow">
              <a:spcAft>
                <a:spcPts val="1000"/>
              </a:spcAft>
              <a:buFont typeface="Symbol"/>
              <a:buChar char=""/>
            </a:pPr>
            <a:r>
              <a:rPr lang="ar-IQ" sz="2000" dirty="0">
                <a:latin typeface="Calibri"/>
                <a:ea typeface="Calibri"/>
                <a:cs typeface="Simplified Arabic"/>
              </a:rPr>
              <a:t>بابان: جمال . (1989) أصول اسماء المدن والمواقع العراقية ، بغداد .</a:t>
            </a:r>
            <a:endParaRPr lang="en-US" sz="2000" dirty="0">
              <a:latin typeface="Calibri"/>
              <a:ea typeface="Calibri"/>
              <a:cs typeface="Arial"/>
            </a:endParaRPr>
          </a:p>
          <a:p>
            <a:pPr marL="342900" lvl="0" indent="-342900" algn="justLow">
              <a:buFont typeface="Symbol"/>
              <a:buChar char=""/>
            </a:pPr>
            <a:r>
              <a:rPr lang="ar-EG" sz="2000" dirty="0">
                <a:latin typeface="Times New Roman"/>
                <a:ea typeface="Times New Roman"/>
              </a:rPr>
              <a:t>باقر وسفر: طه و فۆاد 1966  المرشد الی مواطن الاثار والحضارة الرحلة الخامسة  بغداد- اربیل مدیریة الفنون والثقافة الشعبیة – بغداد.</a:t>
            </a:r>
            <a:endParaRPr lang="en-US" sz="1200" dirty="0">
              <a:latin typeface="Times New Roman"/>
              <a:ea typeface="Times New Roman"/>
            </a:endParaRPr>
          </a:p>
          <a:p>
            <a:pPr marL="342900" lvl="0" indent="-342900" algn="justLow">
              <a:buFont typeface="Symbol"/>
              <a:buChar char=""/>
            </a:pPr>
            <a:r>
              <a:rPr lang="ar-SA" sz="2000" dirty="0">
                <a:solidFill>
                  <a:srgbClr val="000000"/>
                </a:solidFill>
                <a:latin typeface="Unikurd Goran" pitchFamily="34" charset="-78"/>
                <a:ea typeface="Times New Roman"/>
                <a:cs typeface="Ali_K_Sahifa Bold" pitchFamily="2" charset="-78"/>
              </a:rPr>
              <a:t>برادؤستى، زيَدان رشيد خان اودل، ثردى زةراتى لة ناوضةى برادؤست سةردةمى ميرنشينى سؤران – تويَذينةوةيةكى مةيدانى بةراوردكارية، (ثرؤسيدينطى يةكةمين كؤنفرانسي نيَودةولةتى رواندوز و ثيَطةيى ذيارى بةدةولةتبوون لة ميَذووى كوردا 19-2- ئايارى 2016، ( سةنتةرى هةندريَن بؤ زمان تويَذينةوةى كةلتوورى / زانكؤى سؤران)، (دةزطاى ضاث و بلاَوكردنةوةى شةهاب)، (هةوليَر، 2017</a:t>
            </a:r>
            <a:r>
              <a:rPr lang="ar-SA" sz="2000" dirty="0" smtClean="0">
                <a:solidFill>
                  <a:srgbClr val="000000"/>
                </a:solidFill>
                <a:latin typeface="Unikurd Goran" pitchFamily="34" charset="-78"/>
                <a:ea typeface="Times New Roman"/>
                <a:cs typeface="Ali_K_Sahifa Bold" pitchFamily="2" charset="-78"/>
              </a:rPr>
              <a:t>).</a:t>
            </a:r>
            <a:endParaRPr lang="ar-YE" sz="2000" dirty="0" smtClean="0">
              <a:solidFill>
                <a:srgbClr val="000000"/>
              </a:solidFill>
              <a:latin typeface="Unikurd Goran" pitchFamily="34" charset="-78"/>
              <a:ea typeface="Times New Roman"/>
              <a:cs typeface="Ali_K_Sahifa Bold" pitchFamily="2" charset="-78"/>
            </a:endParaRPr>
          </a:p>
          <a:p>
            <a:pPr marL="342900" indent="-342900" algn="justLow">
              <a:buFont typeface="Symbol"/>
              <a:buChar char=""/>
            </a:pPr>
            <a:r>
              <a:rPr lang="en-US" dirty="0"/>
              <a:t>. Frank </a:t>
            </a:r>
            <a:r>
              <a:rPr lang="en-US" dirty="0" err="1"/>
              <a:t>Trager</a:t>
            </a:r>
            <a:r>
              <a:rPr lang="en-US" dirty="0"/>
              <a:t> and Philip </a:t>
            </a:r>
            <a:r>
              <a:rPr lang="en-US" dirty="0" err="1"/>
              <a:t>Kronenberg</a:t>
            </a:r>
            <a:r>
              <a:rPr lang="en-US" dirty="0"/>
              <a:t> 1973 (eds.)</a:t>
            </a:r>
            <a:r>
              <a:rPr lang="ar-EG" dirty="0"/>
              <a:t>،</a:t>
            </a:r>
            <a:r>
              <a:rPr lang="en-US" dirty="0"/>
              <a:t> National Security and American Society (Kansas: Kansas University Press.</a:t>
            </a:r>
          </a:p>
          <a:p>
            <a:pPr marL="342900" lvl="0" indent="-342900" algn="justLow">
              <a:buFont typeface="Symbol"/>
              <a:buChar char=""/>
            </a:pPr>
            <a:endParaRPr lang="en-US" sz="1200" dirty="0">
              <a:latin typeface="Times New Roman"/>
              <a:ea typeface="Times New Roman"/>
            </a:endParaRPr>
          </a:p>
        </p:txBody>
      </p:sp>
    </p:spTree>
    <p:extLst>
      <p:ext uri="{BB962C8B-B14F-4D97-AF65-F5344CB8AC3E}">
        <p14:creationId xmlns:p14="http://schemas.microsoft.com/office/powerpoint/2010/main" val="322128026"/>
      </p:ext>
    </p:extLst>
  </p:cSld>
  <p:clrMapOvr>
    <a:masterClrMapping/>
  </p:clrMapOvr>
  <mc:AlternateContent xmlns:mc="http://schemas.openxmlformats.org/markup-compatibility/2006" xmlns:p14="http://schemas.microsoft.com/office/powerpoint/2010/main">
    <mc:Choice Requires="p14">
      <p:transition spd="slow" p14:dur="3900">
        <p14:glitter dir="d" pattern="hexagon"/>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908720"/>
            <a:ext cx="8424936" cy="2800767"/>
          </a:xfrm>
          <a:prstGeom prst="rect">
            <a:avLst/>
          </a:prstGeom>
        </p:spPr>
        <p:txBody>
          <a:bodyPr wrap="square">
            <a:spAutoFit/>
          </a:bodyPr>
          <a:lstStyle/>
          <a:p>
            <a:pPr algn="ctr"/>
            <a:r>
              <a:rPr lang="ar-EG" sz="3200" b="1" dirty="0">
                <a:solidFill>
                  <a:srgbClr val="FF0000"/>
                </a:solidFill>
                <a:effectLst>
                  <a:outerShdw blurRad="38100" dist="38100" dir="2700000" algn="tl">
                    <a:srgbClr val="000000">
                      <a:alpha val="43137"/>
                    </a:srgbClr>
                  </a:outerShdw>
                </a:effectLst>
              </a:rPr>
              <a:t>تعريف الآثار</a:t>
            </a:r>
            <a:endParaRPr lang="ar-YE" sz="3200" dirty="0" smtClean="0">
              <a:solidFill>
                <a:srgbClr val="FF0000"/>
              </a:solidFill>
              <a:effectLst>
                <a:outerShdw blurRad="38100" dist="38100" dir="2700000" algn="tl">
                  <a:srgbClr val="000000">
                    <a:alpha val="43137"/>
                  </a:srgbClr>
                </a:outerShdw>
              </a:effectLst>
              <a:ea typeface="Calibri"/>
              <a:cs typeface="Simplified Arabic"/>
            </a:endParaRPr>
          </a:p>
          <a:p>
            <a:pPr algn="justLow"/>
            <a:r>
              <a:rPr lang="ar-EG" sz="2400" dirty="0" smtClean="0">
                <a:ea typeface="Calibri"/>
                <a:cs typeface="Simplified Arabic"/>
              </a:rPr>
              <a:t>على </a:t>
            </a:r>
            <a:r>
              <a:rPr lang="ar-EG" sz="2400" dirty="0">
                <a:ea typeface="Calibri"/>
                <a:cs typeface="Simplified Arabic"/>
              </a:rPr>
              <a:t>صعيد الفقه فأن مصطلح آثار يطلق على كل ما خلفه الإنسان من مواد ملموسة من صنع يده في الماضي منذ ان خلق الله أدم عليه السلام وهذه الآثار قد تكون ثابتة مثل المساكن والحصون والمعابد والسدود وقد تكون متحركة أو منقولة مثل الأواني الفخارية والحجرية والزجاجية. </a:t>
            </a:r>
            <a:endParaRPr lang="ar-YE" sz="2400" dirty="0" smtClean="0">
              <a:ea typeface="Calibri"/>
              <a:cs typeface="Simplified Arabic"/>
            </a:endParaRPr>
          </a:p>
          <a:p>
            <a:pPr algn="justLow"/>
            <a:r>
              <a:rPr lang="ar-YE" sz="2400" dirty="0" smtClean="0"/>
              <a:t>من حیث اللغة </a:t>
            </a:r>
            <a:r>
              <a:rPr lang="ar-EG" sz="2400" dirty="0" smtClean="0"/>
              <a:t>عرفه </a:t>
            </a:r>
            <a:r>
              <a:rPr lang="ar-EG" sz="2400" dirty="0"/>
              <a:t>مجمع اللغة العربية بأنه </a:t>
            </a:r>
            <a:r>
              <a:rPr lang="ar-EG" sz="2400" dirty="0" smtClean="0"/>
              <a:t>((</a:t>
            </a:r>
            <a:r>
              <a:rPr lang="ar-EG" sz="2400" b="1" dirty="0" smtClean="0"/>
              <a:t>معرفة </a:t>
            </a:r>
            <a:r>
              <a:rPr lang="ar-EG" sz="2400" b="1" dirty="0"/>
              <a:t>بقايا القوم من أبنية وتماثيل ومحنطات ونقود وما شاكل ذلك</a:t>
            </a:r>
            <a:r>
              <a:rPr lang="ar-EG" sz="2400" dirty="0"/>
              <a:t>)</a:t>
            </a:r>
            <a:endParaRPr lang="en-US" sz="2400" dirty="0"/>
          </a:p>
        </p:txBody>
      </p:sp>
    </p:spTree>
    <p:extLst>
      <p:ext uri="{BB962C8B-B14F-4D97-AF65-F5344CB8AC3E}">
        <p14:creationId xmlns:p14="http://schemas.microsoft.com/office/powerpoint/2010/main" val="466390760"/>
      </p:ext>
    </p:extLst>
  </p:cSld>
  <p:clrMapOvr>
    <a:masterClrMapping/>
  </p:clrMapOvr>
  <mc:AlternateContent xmlns:mc="http://schemas.openxmlformats.org/markup-compatibility/2006" xmlns:p14="http://schemas.microsoft.com/office/powerpoint/2010/main">
    <mc:Choice Requires="p14">
      <p:transition spd="slow" p14:dur="3900">
        <p14:glitter dir="d" pattern="hexago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908719"/>
            <a:ext cx="8424936" cy="2800767"/>
          </a:xfrm>
          <a:prstGeom prst="rect">
            <a:avLst/>
          </a:prstGeom>
        </p:spPr>
        <p:txBody>
          <a:bodyPr wrap="square">
            <a:spAutoFit/>
          </a:bodyPr>
          <a:lstStyle/>
          <a:p>
            <a:pPr algn="ctr"/>
            <a:r>
              <a:rPr lang="ar-EG" sz="3200" b="1" dirty="0">
                <a:solidFill>
                  <a:srgbClr val="FF0000"/>
                </a:solidFill>
                <a:effectLst>
                  <a:outerShdw blurRad="38100" dist="38100" dir="2700000" algn="tl">
                    <a:srgbClr val="000000">
                      <a:alpha val="43137"/>
                    </a:srgbClr>
                  </a:outerShdw>
                </a:effectLst>
              </a:rPr>
              <a:t>تعريف التراث</a:t>
            </a:r>
            <a:endParaRPr lang="ar-YE" sz="3200" dirty="0" smtClean="0">
              <a:solidFill>
                <a:srgbClr val="FF0000"/>
              </a:solidFill>
              <a:effectLst>
                <a:outerShdw blurRad="38100" dist="38100" dir="2700000" algn="tl">
                  <a:srgbClr val="000000">
                    <a:alpha val="43137"/>
                  </a:srgbClr>
                </a:outerShdw>
              </a:effectLst>
              <a:ea typeface="Calibri"/>
              <a:cs typeface="Simplified Arabic"/>
            </a:endParaRPr>
          </a:p>
          <a:p>
            <a:pPr algn="justLow"/>
            <a:r>
              <a:rPr lang="ar-EG" sz="2400" dirty="0" smtClean="0">
                <a:ea typeface="Calibri"/>
                <a:cs typeface="Simplified Arabic"/>
              </a:rPr>
              <a:t>أن </a:t>
            </a:r>
            <a:r>
              <a:rPr lang="ar-EG" sz="2400" dirty="0">
                <a:ea typeface="Calibri"/>
                <a:cs typeface="Simplified Arabic"/>
              </a:rPr>
              <a:t>مصطلح التراث ذو مدلول واسع فهو يعطي بعدا للنتاج الإنساني ذات قيمة والطابع الفني أو الأدبي أو العلمي أو التاريخي أو الديني في الماضي والحاضر فهو لا يخضع لفترة زمنية محددة وإنما هو تعبير عن كل ما هو ذي قيمة من القيم الفنية أو الأدبية أو العلمية أو التاريخية ، فالتراث إذن يعبر عن العادات والتقاليد والممارسات والأعمال التي تسود في كل بلد من بلدان العالم والتي تميز هذا البلد أو ذاك عن غيره من البلدان</a:t>
            </a:r>
            <a:r>
              <a:rPr lang="ar-EG" sz="2400" dirty="0" smtClean="0">
                <a:ea typeface="Calibri"/>
                <a:cs typeface="Simplified Arabic"/>
              </a:rPr>
              <a:t>.</a:t>
            </a:r>
            <a:r>
              <a:rPr lang="ar-EG" dirty="0" smtClean="0">
                <a:ea typeface="Calibri"/>
                <a:cs typeface="Simplified Arabic"/>
              </a:rPr>
              <a:t>(اليونسكو</a:t>
            </a:r>
            <a:r>
              <a:rPr lang="ar-EG" dirty="0">
                <a:ea typeface="Calibri"/>
                <a:cs typeface="Simplified Arabic"/>
              </a:rPr>
              <a:t>: 1985، ص29 </a:t>
            </a:r>
            <a:r>
              <a:rPr lang="ar-EG" dirty="0" smtClean="0">
                <a:ea typeface="Calibri"/>
                <a:cs typeface="Simplified Arabic"/>
              </a:rPr>
              <a:t>)</a:t>
            </a:r>
            <a:endParaRPr lang="en-US" dirty="0"/>
          </a:p>
        </p:txBody>
      </p:sp>
    </p:spTree>
    <p:extLst>
      <p:ext uri="{BB962C8B-B14F-4D97-AF65-F5344CB8AC3E}">
        <p14:creationId xmlns:p14="http://schemas.microsoft.com/office/powerpoint/2010/main" val="4189558541"/>
      </p:ext>
    </p:extLst>
  </p:cSld>
  <p:clrMapOvr>
    <a:masterClrMapping/>
  </p:clrMapOvr>
  <mc:AlternateContent xmlns:mc="http://schemas.openxmlformats.org/markup-compatibility/2006" xmlns:p14="http://schemas.microsoft.com/office/powerpoint/2010/main">
    <mc:Choice Requires="p14">
      <p:transition spd="slow" p14:dur="3900">
        <p14:glitter dir="d" pattern="hexagon"/>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908720"/>
            <a:ext cx="8424936" cy="3252942"/>
          </a:xfrm>
          <a:prstGeom prst="rect">
            <a:avLst/>
          </a:prstGeom>
        </p:spPr>
        <p:txBody>
          <a:bodyPr wrap="square">
            <a:spAutoFit/>
          </a:bodyPr>
          <a:lstStyle/>
          <a:p>
            <a:pPr marR="16510" algn="ctr">
              <a:lnSpc>
                <a:spcPct val="115000"/>
              </a:lnSpc>
              <a:spcBef>
                <a:spcPts val="1200"/>
              </a:spcBef>
              <a:spcAft>
                <a:spcPts val="1000"/>
              </a:spcAft>
              <a:tabLst>
                <a:tab pos="2645410" algn="l"/>
              </a:tabLst>
            </a:pPr>
            <a:r>
              <a:rPr lang="ar-EG" sz="3200" b="1" dirty="0" smtClean="0">
                <a:solidFill>
                  <a:schemeClr val="accent1">
                    <a:lumMod val="75000"/>
                  </a:schemeClr>
                </a:solidFill>
                <a:effectLst>
                  <a:outerShdw blurRad="38100" dist="38100" dir="2700000" algn="tl">
                    <a:srgbClr val="000000">
                      <a:alpha val="43137"/>
                    </a:srgbClr>
                  </a:outerShdw>
                </a:effectLst>
              </a:rPr>
              <a:t>الاثار </a:t>
            </a:r>
            <a:r>
              <a:rPr lang="ar-EG" sz="3200" b="1" dirty="0">
                <a:solidFill>
                  <a:schemeClr val="accent1">
                    <a:lumMod val="75000"/>
                  </a:schemeClr>
                </a:solidFill>
                <a:effectLst>
                  <a:outerShdw blurRad="38100" dist="38100" dir="2700000" algn="tl">
                    <a:srgbClr val="000000">
                      <a:alpha val="43137"/>
                    </a:srgbClr>
                  </a:outerShdw>
                </a:effectLst>
              </a:rPr>
              <a:t>وتعزیز الأمن </a:t>
            </a:r>
            <a:r>
              <a:rPr lang="ar-EG" sz="3200" b="1" dirty="0" smtClean="0">
                <a:solidFill>
                  <a:schemeClr val="accent1">
                    <a:lumMod val="75000"/>
                  </a:schemeClr>
                </a:solidFill>
                <a:effectLst>
                  <a:outerShdw blurRad="38100" dist="38100" dir="2700000" algn="tl">
                    <a:srgbClr val="000000">
                      <a:alpha val="43137"/>
                    </a:srgbClr>
                  </a:outerShdw>
                </a:effectLst>
              </a:rPr>
              <a:t>وحمايتها</a:t>
            </a:r>
            <a:endParaRPr lang="en-US" sz="3200" b="1" dirty="0">
              <a:solidFill>
                <a:schemeClr val="accent1">
                  <a:lumMod val="75000"/>
                </a:schemeClr>
              </a:solidFill>
              <a:effectLst>
                <a:outerShdw blurRad="38100" dist="38100" dir="2700000" algn="tl">
                  <a:srgbClr val="000000">
                    <a:alpha val="43137"/>
                  </a:srgbClr>
                </a:outerShdw>
              </a:effectLst>
            </a:endParaRPr>
          </a:p>
          <a:p>
            <a:pPr algn="justLow">
              <a:lnSpc>
                <a:spcPct val="115000"/>
              </a:lnSpc>
              <a:spcAft>
                <a:spcPts val="1000"/>
              </a:spcAft>
              <a:tabLst>
                <a:tab pos="2645410" algn="l"/>
              </a:tabLst>
            </a:pPr>
            <a:r>
              <a:rPr lang="ar-EG" sz="2400" dirty="0">
                <a:latin typeface="Calibri"/>
                <a:ea typeface="Calibri"/>
                <a:cs typeface="Simplified Arabic"/>
              </a:rPr>
              <a:t>    على الرغم من استخدامه على نطاق واسع، فإن مفهوم "الأمن والهویة " يعني أشياء مختلفة لأشخاص مختلفين. فتقليدياً كان يتم تعريف الأمن القومي على أنه الحماية من الهجوم الخارجي، وبالتالي فقد تم النظر إليه بشكل أساسي على أنه يعني دفاعات عسكرية في مواجهة تهديدات عسكرية. وقد ثبت أن هذه الرؤية ضيقة جيداً، فالأمن القومي يتضمن ما هو أكثر من تجهيز قوات مسلحة واستخدامها</a:t>
            </a:r>
            <a:r>
              <a:rPr lang="ar-EG" dirty="0" smtClean="0">
                <a:latin typeface="Calibri"/>
                <a:ea typeface="Calibri"/>
                <a:cs typeface="Simplified Arabic"/>
              </a:rPr>
              <a:t>.</a:t>
            </a:r>
            <a:r>
              <a:rPr lang="ar-EG" sz="1600" dirty="0" smtClean="0">
                <a:latin typeface="Calibri"/>
                <a:ea typeface="Calibri"/>
                <a:cs typeface="Simplified Arabic"/>
              </a:rPr>
              <a:t>(</a:t>
            </a:r>
            <a:r>
              <a:rPr lang="en-US" sz="1600" dirty="0" smtClean="0">
                <a:latin typeface="Simplified Arabic"/>
                <a:ea typeface="Calibri"/>
                <a:cs typeface="Arial"/>
              </a:rPr>
              <a:t>P.150</a:t>
            </a:r>
            <a:r>
              <a:rPr lang="ar-EG" sz="1600" dirty="0">
                <a:latin typeface="Calibri"/>
                <a:ea typeface="Calibri"/>
                <a:cs typeface="Simplified Arabic"/>
              </a:rPr>
              <a:t>،</a:t>
            </a:r>
            <a:r>
              <a:rPr lang="en-US" sz="1600" dirty="0">
                <a:latin typeface="Simplified Arabic"/>
                <a:ea typeface="Calibri"/>
                <a:cs typeface="Arial"/>
              </a:rPr>
              <a:t> 1962</a:t>
            </a:r>
            <a:r>
              <a:rPr lang="ar-EG" sz="1600" dirty="0">
                <a:latin typeface="Calibri"/>
                <a:ea typeface="Calibri"/>
                <a:cs typeface="Simplified Arabic"/>
              </a:rPr>
              <a:t>،</a:t>
            </a:r>
            <a:r>
              <a:rPr lang="en-US" sz="1600" dirty="0">
                <a:latin typeface="Simplified Arabic"/>
                <a:ea typeface="Calibri"/>
                <a:cs typeface="Arial"/>
              </a:rPr>
              <a:t>. Arnold </a:t>
            </a:r>
            <a:r>
              <a:rPr lang="en-US" sz="1600" dirty="0" err="1">
                <a:latin typeface="Simplified Arabic"/>
                <a:ea typeface="Calibri"/>
                <a:cs typeface="Arial"/>
              </a:rPr>
              <a:t>Wolfers</a:t>
            </a:r>
            <a:r>
              <a:rPr lang="ar-EG" sz="1600" dirty="0">
                <a:latin typeface="Calibri"/>
                <a:ea typeface="Calibri"/>
                <a:cs typeface="Simplified Arabic"/>
              </a:rPr>
              <a:t>)</a:t>
            </a:r>
            <a:endParaRPr lang="en-US" sz="2000" dirty="0">
              <a:effectLst/>
              <a:latin typeface="Calibri"/>
              <a:ea typeface="Calibri"/>
              <a:cs typeface="Arial"/>
            </a:endParaRPr>
          </a:p>
        </p:txBody>
      </p:sp>
    </p:spTree>
    <p:extLst>
      <p:ext uri="{BB962C8B-B14F-4D97-AF65-F5344CB8AC3E}">
        <p14:creationId xmlns:p14="http://schemas.microsoft.com/office/powerpoint/2010/main" val="2429255479"/>
      </p:ext>
    </p:extLst>
  </p:cSld>
  <p:clrMapOvr>
    <a:masterClrMapping/>
  </p:clrMapOvr>
  <mc:AlternateContent xmlns:mc="http://schemas.openxmlformats.org/markup-compatibility/2006" xmlns:p14="http://schemas.microsoft.com/office/powerpoint/2010/main">
    <mc:Choice Requires="p14">
      <p:transition spd="slow" p14:dur="3900">
        <p14:glitter dir="d" pattern="hexagon"/>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89890" y="116632"/>
            <a:ext cx="8424936" cy="4944943"/>
          </a:xfrm>
          <a:prstGeom prst="rect">
            <a:avLst/>
          </a:prstGeom>
        </p:spPr>
        <p:txBody>
          <a:bodyPr wrap="square">
            <a:spAutoFit/>
          </a:bodyPr>
          <a:lstStyle/>
          <a:p>
            <a:pPr marR="16510" algn="ctr">
              <a:spcBef>
                <a:spcPts val="1200"/>
              </a:spcBef>
              <a:spcAft>
                <a:spcPts val="1000"/>
              </a:spcAft>
              <a:tabLst>
                <a:tab pos="2645410" algn="l"/>
              </a:tabLst>
            </a:pPr>
            <a:r>
              <a:rPr lang="ar-YE" sz="3200" b="1" dirty="0" smtClean="0">
                <a:solidFill>
                  <a:schemeClr val="tx1">
                    <a:lumMod val="95000"/>
                    <a:lumOff val="5000"/>
                  </a:schemeClr>
                </a:solidFill>
                <a:effectLst>
                  <a:outerShdw blurRad="38100" dist="38100" dir="2700000" algn="tl">
                    <a:srgbClr val="000000">
                      <a:alpha val="43137"/>
                    </a:srgbClr>
                  </a:outerShdw>
                </a:effectLst>
              </a:rPr>
              <a:t>اهمیة الأمن القومي</a:t>
            </a:r>
            <a:endParaRPr lang="en-US" sz="3200" b="1" dirty="0">
              <a:solidFill>
                <a:schemeClr val="tx1">
                  <a:lumMod val="95000"/>
                  <a:lumOff val="5000"/>
                </a:schemeClr>
              </a:solidFill>
              <a:effectLst>
                <a:outerShdw blurRad="38100" dist="38100" dir="2700000" algn="tl">
                  <a:srgbClr val="000000">
                    <a:alpha val="43137"/>
                  </a:srgbClr>
                </a:outerShdw>
              </a:effectLst>
            </a:endParaRPr>
          </a:p>
          <a:p>
            <a:pPr marL="228600" algn="justLow">
              <a:spcAft>
                <a:spcPts val="600"/>
              </a:spcAft>
              <a:tabLst>
                <a:tab pos="1616710" algn="l"/>
                <a:tab pos="2645410" algn="l"/>
              </a:tabLst>
            </a:pPr>
            <a:r>
              <a:rPr lang="ar-EG" sz="2400" dirty="0">
                <a:latin typeface="Calibri"/>
                <a:ea typeface="Calibri"/>
                <a:cs typeface="Simplified Arabic"/>
              </a:rPr>
              <a:t>     </a:t>
            </a:r>
            <a:r>
              <a:rPr lang="ar-EG" sz="2400" dirty="0" smtClean="0">
                <a:solidFill>
                  <a:srgbClr val="000000"/>
                </a:solidFill>
                <a:latin typeface="Times New Roman"/>
                <a:ea typeface="Calibri"/>
                <a:cs typeface="Simplified Arabic"/>
              </a:rPr>
              <a:t>التشابك </a:t>
            </a:r>
            <a:r>
              <a:rPr lang="ar-EG" sz="2400" dirty="0">
                <a:solidFill>
                  <a:srgbClr val="000000"/>
                </a:solidFill>
                <a:latin typeface="Times New Roman"/>
                <a:ea typeface="Calibri"/>
                <a:cs typeface="Simplified Arabic"/>
              </a:rPr>
              <a:t>بين الأمن القومي ومفهوم القوة، لاسيما بعد بروز المدرسة الواقعية التي رسمت فكرة التنافس من أجل القوة في العلاقات الدولية، وبحيث يُنظر للأمن على أنه مشتق من القوة وأنه أداة لتعظيمها.</a:t>
            </a:r>
            <a:endParaRPr lang="en-US" sz="1400" dirty="0">
              <a:solidFill>
                <a:srgbClr val="000000"/>
              </a:solidFill>
              <a:latin typeface="Times New Roman"/>
              <a:ea typeface="Times New Roman"/>
              <a:cs typeface="Simplified Arabic"/>
            </a:endParaRPr>
          </a:p>
          <a:p>
            <a:pPr marL="342900" marR="16510" lvl="0" indent="-342900" algn="justLow">
              <a:spcBef>
                <a:spcPts val="1200"/>
              </a:spcBef>
              <a:buFont typeface="Symbol"/>
              <a:buChar char=""/>
              <a:tabLst>
                <a:tab pos="2645410" algn="l"/>
              </a:tabLst>
            </a:pPr>
            <a:r>
              <a:rPr lang="ar-EG" sz="2400" dirty="0">
                <a:solidFill>
                  <a:srgbClr val="000000"/>
                </a:solidFill>
                <a:latin typeface="Times New Roman"/>
                <a:ea typeface="Calibri"/>
                <a:cs typeface="Simplified Arabic"/>
              </a:rPr>
              <a:t>ظهور موجة من المثاليين ترفض المدرسة الواقعية وتطرح هدفاً بديلاً للأمن القومي وهو السلام.</a:t>
            </a:r>
            <a:endParaRPr lang="en-US" sz="1400" dirty="0">
              <a:solidFill>
                <a:srgbClr val="000000"/>
              </a:solidFill>
              <a:latin typeface="Times New Roman"/>
              <a:ea typeface="Times New Roman"/>
              <a:cs typeface="Simplified Arabic"/>
            </a:endParaRPr>
          </a:p>
          <a:p>
            <a:pPr marL="342900" marR="16510" lvl="0" indent="-342900" algn="justLow">
              <a:spcBef>
                <a:spcPts val="1200"/>
              </a:spcBef>
              <a:buFont typeface="Symbol"/>
              <a:buChar char=""/>
              <a:tabLst>
                <a:tab pos="2645410" algn="l"/>
              </a:tabLst>
            </a:pPr>
            <a:r>
              <a:rPr lang="ar-EG" sz="2400" dirty="0">
                <a:solidFill>
                  <a:srgbClr val="000000"/>
                </a:solidFill>
                <a:latin typeface="Times New Roman"/>
                <a:ea typeface="Calibri"/>
                <a:cs typeface="Simplified Arabic"/>
              </a:rPr>
              <a:t>غلبة الدراسات الإستراتيجية في مجال الأمن القومي واهتمامها بالجوانب العسكرية للأمن، وتكريسه لخدمة المتطلبات الدفاعية والحفاظ على الوضع القائم، مما أسهم في تحجيم الأفق التحليلي والبعد النظري للمفهوم.</a:t>
            </a:r>
            <a:endParaRPr lang="en-US" sz="1400" dirty="0">
              <a:solidFill>
                <a:srgbClr val="000000"/>
              </a:solidFill>
              <a:latin typeface="Times New Roman"/>
              <a:ea typeface="Times New Roman"/>
              <a:cs typeface="Simplified Arabic"/>
            </a:endParaRPr>
          </a:p>
          <a:p>
            <a:pPr marL="342900" marR="16510" lvl="0" indent="-342900" algn="justLow">
              <a:spcBef>
                <a:spcPts val="1200"/>
              </a:spcBef>
              <a:buFont typeface="Symbol"/>
              <a:buChar char=""/>
              <a:tabLst>
                <a:tab pos="2645410" algn="l"/>
              </a:tabLst>
            </a:pPr>
            <a:r>
              <a:rPr lang="ar-EG" sz="2400" dirty="0">
                <a:solidFill>
                  <a:srgbClr val="000000"/>
                </a:solidFill>
                <a:latin typeface="Times New Roman"/>
                <a:ea typeface="Calibri"/>
                <a:cs typeface="Simplified Arabic"/>
              </a:rPr>
              <a:t>دور رجال السياسة في تكريس غموض المفهوم، لتوفير فرصة أكبر من المناورة عليه سواء في أغراض الاستهلاك الداخلي أم الصراع الخارجي.</a:t>
            </a:r>
            <a:endParaRPr lang="en-US" sz="1400" dirty="0">
              <a:solidFill>
                <a:srgbClr val="000000"/>
              </a:solidFill>
              <a:effectLst/>
              <a:latin typeface="Times New Roman"/>
              <a:ea typeface="Times New Roman"/>
              <a:cs typeface="Simplified Arabic"/>
            </a:endParaRPr>
          </a:p>
        </p:txBody>
      </p:sp>
    </p:spTree>
    <p:extLst>
      <p:ext uri="{BB962C8B-B14F-4D97-AF65-F5344CB8AC3E}">
        <p14:creationId xmlns:p14="http://schemas.microsoft.com/office/powerpoint/2010/main" val="3403791110"/>
      </p:ext>
    </p:extLst>
  </p:cSld>
  <p:clrMapOvr>
    <a:masterClrMapping/>
  </p:clrMapOvr>
  <mc:AlternateContent xmlns:mc="http://schemas.openxmlformats.org/markup-compatibility/2006" xmlns:p14="http://schemas.microsoft.com/office/powerpoint/2010/main">
    <mc:Choice Requires="p14">
      <p:transition spd="slow" p14:dur="3900">
        <p14:glitter dir="d" pattern="hexagon"/>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548680"/>
            <a:ext cx="8424936" cy="3175228"/>
          </a:xfrm>
          <a:prstGeom prst="rect">
            <a:avLst/>
          </a:prstGeom>
        </p:spPr>
        <p:txBody>
          <a:bodyPr wrap="square">
            <a:spAutoFit/>
          </a:bodyPr>
          <a:lstStyle/>
          <a:p>
            <a:pPr marR="16510" algn="ctr">
              <a:lnSpc>
                <a:spcPct val="150000"/>
              </a:lnSpc>
              <a:spcBef>
                <a:spcPts val="1200"/>
              </a:spcBef>
              <a:spcAft>
                <a:spcPts val="1000"/>
              </a:spcAft>
              <a:tabLst>
                <a:tab pos="2645410" algn="l"/>
              </a:tabLst>
            </a:pPr>
            <a:r>
              <a:rPr lang="ar-EG" sz="3200" b="1" dirty="0" smtClean="0">
                <a:solidFill>
                  <a:schemeClr val="tx1">
                    <a:lumMod val="95000"/>
                    <a:lumOff val="5000"/>
                  </a:schemeClr>
                </a:solidFill>
                <a:effectLst>
                  <a:outerShdw blurRad="38100" dist="38100" dir="2700000" algn="tl">
                    <a:srgbClr val="000000">
                      <a:alpha val="43137"/>
                    </a:srgbClr>
                  </a:outerShdw>
                </a:effectLst>
              </a:rPr>
              <a:t>تأثیر </a:t>
            </a:r>
            <a:r>
              <a:rPr lang="ar-EG" sz="3200" b="1" dirty="0">
                <a:solidFill>
                  <a:schemeClr val="tx1">
                    <a:lumMod val="95000"/>
                    <a:lumOff val="5000"/>
                  </a:schemeClr>
                </a:solidFill>
                <a:effectLst>
                  <a:outerShdw blurRad="38100" dist="38100" dir="2700000" algn="tl">
                    <a:srgbClr val="000000">
                      <a:alpha val="43137"/>
                    </a:srgbClr>
                  </a:outerShdw>
                </a:effectLst>
              </a:rPr>
              <a:t>الاثار والتراث علی الهویة الكوردیة </a:t>
            </a:r>
            <a:endParaRPr lang="en-US" sz="3200" b="1" dirty="0">
              <a:solidFill>
                <a:schemeClr val="tx1">
                  <a:lumMod val="95000"/>
                  <a:lumOff val="5000"/>
                </a:schemeClr>
              </a:solidFill>
              <a:effectLst>
                <a:outerShdw blurRad="38100" dist="38100" dir="2700000" algn="tl">
                  <a:srgbClr val="000000">
                    <a:alpha val="43137"/>
                  </a:srgbClr>
                </a:outerShdw>
              </a:effectLst>
            </a:endParaRPr>
          </a:p>
          <a:p>
            <a:pPr algn="just">
              <a:lnSpc>
                <a:spcPct val="150000"/>
              </a:lnSpc>
              <a:spcAft>
                <a:spcPts val="1000"/>
              </a:spcAft>
            </a:pPr>
            <a:r>
              <a:rPr lang="ar-EG" sz="2400" dirty="0">
                <a:latin typeface="Calibri"/>
                <a:ea typeface="Calibri"/>
                <a:cs typeface="Simplified Arabic"/>
              </a:rPr>
              <a:t>      أما الهویة ﻫﻲ ﻤﻌﺭﻓﺔ ﻭﺇﺩﺭﺍﻙ ﺍﻟﺫﺍﺕ ﺍﻟﻘﻭﻤﻴﺔ ﻭﻤﻜﻭﻨﺎﺘﻬﺎ ﻤﻥ ﻗﻴﻡ ﻭﺃﺨﻼﻕ ﻭﻋﺎﺩﺍﺕ ﻭﺘﻘﺎﻟﻴﺩ ﻭﺩﻴﻥ، ﻭﻫﻲ ﺍﻟﺴﻤﺎﺕ ﻭﺍﻟﺨﺼﺎﺌﺹ ﺍﻟﺘﻲ ﻴﺘﻤﻴﺯ ﺒﻬﺎ ﺸﻌﺏ ﻤﺎ ﻋﻥ ﻏﻴﺭﻩ ﻤﻥ ﺍﻟﺸﻌﻭﺏ، .ﻭﺍلشیء ﻨﻔﺴﻪ ﻴﻘﺎل ﺒﺎﻟﻨﺴﺒﺔ ﻟﻸﻤﺔ ﺍﻟﻭﺍﺤﺩﺓ ﺘﺠﺎﻩ ﺍﻷﻤﻡ ﺍﻷﺨﺭﻯ .ﻏﻴﺭ ﺃﻨﻬﺎ اكثر ﺘﺠﺭﻴﺩﺍﹰ، ﻭﺃﻭﺴﻊ  ﻨﻁﺎﻗﺎﹰ ﻭﺃكثر ﻗﺎﺒﻠﻴﺔ ﻟﻠﺘﻌﺩﺩ ﻭﺍﻟﺘﻨﻭﻉ ﻭﺍﻹﺨﺘﻼﻑ </a:t>
            </a:r>
            <a:r>
              <a:rPr lang="ar-EG" sz="1400" dirty="0" smtClean="0">
                <a:latin typeface="Calibri"/>
                <a:ea typeface="Calibri"/>
                <a:cs typeface="Simplified Arabic"/>
              </a:rPr>
              <a:t>(الجابری:1998،صص 298-299) </a:t>
            </a:r>
            <a:endParaRPr lang="en-US" sz="1400" dirty="0">
              <a:effectLst/>
              <a:latin typeface="Calibri"/>
              <a:ea typeface="Calibri"/>
              <a:cs typeface="Arial"/>
            </a:endParaRPr>
          </a:p>
        </p:txBody>
      </p:sp>
    </p:spTree>
    <p:extLst>
      <p:ext uri="{BB962C8B-B14F-4D97-AF65-F5344CB8AC3E}">
        <p14:creationId xmlns:p14="http://schemas.microsoft.com/office/powerpoint/2010/main" val="1029140135"/>
      </p:ext>
    </p:extLst>
  </p:cSld>
  <p:clrMapOvr>
    <a:masterClrMapping/>
  </p:clrMapOvr>
  <mc:AlternateContent xmlns:mc="http://schemas.openxmlformats.org/markup-compatibility/2006" xmlns:p14="http://schemas.microsoft.com/office/powerpoint/2010/main">
    <mc:Choice Requires="p14">
      <p:transition spd="slow" p14:dur="3900">
        <p14:glitter dir="d" pattern="hexagon"/>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548680"/>
            <a:ext cx="8424936" cy="4097532"/>
          </a:xfrm>
          <a:prstGeom prst="rect">
            <a:avLst/>
          </a:prstGeom>
        </p:spPr>
        <p:txBody>
          <a:bodyPr wrap="square">
            <a:spAutoFit/>
          </a:bodyPr>
          <a:lstStyle/>
          <a:p>
            <a:pPr marR="16510" algn="ctr">
              <a:lnSpc>
                <a:spcPct val="150000"/>
              </a:lnSpc>
              <a:spcBef>
                <a:spcPts val="1200"/>
              </a:spcBef>
              <a:spcAft>
                <a:spcPts val="1000"/>
              </a:spcAft>
              <a:tabLst>
                <a:tab pos="2645410" algn="l"/>
              </a:tabLst>
            </a:pPr>
            <a:r>
              <a:rPr lang="ar-EG" sz="3200" b="1" dirty="0" smtClean="0">
                <a:solidFill>
                  <a:schemeClr val="tx1">
                    <a:lumMod val="95000"/>
                    <a:lumOff val="5000"/>
                  </a:schemeClr>
                </a:solidFill>
                <a:effectLst>
                  <a:outerShdw blurRad="38100" dist="38100" dir="2700000" algn="tl">
                    <a:srgbClr val="000000">
                      <a:alpha val="43137"/>
                    </a:srgbClr>
                  </a:outerShdw>
                </a:effectLst>
              </a:rPr>
              <a:t>المعالم </a:t>
            </a:r>
            <a:r>
              <a:rPr lang="ar-EG" sz="3200" b="1" dirty="0">
                <a:solidFill>
                  <a:schemeClr val="tx1">
                    <a:lumMod val="95000"/>
                    <a:lumOff val="5000"/>
                  </a:schemeClr>
                </a:solidFill>
                <a:effectLst>
                  <a:outerShdw blurRad="38100" dist="38100" dir="2700000" algn="tl">
                    <a:srgbClr val="000000">
                      <a:alpha val="43137"/>
                    </a:srgbClr>
                  </a:outerShdw>
                </a:effectLst>
              </a:rPr>
              <a:t>الاثریة فی مدینة اربیل</a:t>
            </a:r>
            <a:endParaRPr lang="en-US" sz="3200" b="1" dirty="0">
              <a:solidFill>
                <a:schemeClr val="tx1">
                  <a:lumMod val="95000"/>
                  <a:lumOff val="5000"/>
                </a:schemeClr>
              </a:solidFill>
              <a:effectLst>
                <a:outerShdw blurRad="38100" dist="38100" dir="2700000" algn="tl">
                  <a:srgbClr val="000000">
                    <a:alpha val="43137"/>
                  </a:srgbClr>
                </a:outerShdw>
              </a:effectLst>
            </a:endParaRPr>
          </a:p>
          <a:p>
            <a:pPr algn="justLow">
              <a:lnSpc>
                <a:spcPct val="115000"/>
              </a:lnSpc>
              <a:spcAft>
                <a:spcPts val="1000"/>
              </a:spcAft>
            </a:pPr>
            <a:r>
              <a:rPr lang="ar-IQ" sz="2400" b="1" dirty="0" smtClean="0">
                <a:latin typeface="Calibri"/>
                <a:ea typeface="Calibri"/>
                <a:cs typeface="Simplified Arabic"/>
              </a:rPr>
              <a:t>كهف </a:t>
            </a:r>
            <a:r>
              <a:rPr lang="ar-IQ" sz="2400" b="1" dirty="0">
                <a:latin typeface="Calibri"/>
                <a:ea typeface="Calibri"/>
                <a:cs typeface="Simplified Arabic"/>
              </a:rPr>
              <a:t>شاندەر : </a:t>
            </a:r>
            <a:endParaRPr lang="en-US" sz="2400" dirty="0">
              <a:latin typeface="Calibri"/>
              <a:ea typeface="Calibri"/>
              <a:cs typeface="Arial"/>
            </a:endParaRPr>
          </a:p>
          <a:p>
            <a:pPr algn="justLow"/>
            <a:r>
              <a:rPr lang="ar-IQ" sz="2400" b="1" dirty="0">
                <a:ea typeface="Calibri"/>
                <a:cs typeface="Simplified Arabic"/>
              </a:rPr>
              <a:t>      تاریخ الاثر</a:t>
            </a:r>
            <a:r>
              <a:rPr lang="ar-IQ" sz="2400" dirty="0">
                <a:ea typeface="Calibri"/>
                <a:cs typeface="Simplified Arabic"/>
              </a:rPr>
              <a:t>:  يقع كهف شانيدار بالقرب من قرية (شانةدةر) في قضاء ميركةسور في محافظة اربيل على بعد (162)كم ، (43)كم من خليفان الكائن في مدخل (كلي علي بك) في جبال زاكروس في الجناح الجنوبي من جبال برادوست بارتفاع (750)م فوق مستوى سطح البحر ويبعد بنحو نصف  ميل من الضفة اليسرى للزاب الاعلى . اما اسم الكهف فيقال انه مشتق من الكلمة الكردية المركبة (شاهان-دةر) اي (ملجأ الملوك) نظراً لسعة الكهف ومنعتة حيث التجا اليه الملوك والقواد بقواتهم في العصور الغابرة . </a:t>
            </a:r>
            <a:endParaRPr lang="en-US" sz="1400" dirty="0">
              <a:effectLst/>
              <a:latin typeface="Calibri"/>
              <a:ea typeface="Calibri"/>
              <a:cs typeface="Arial"/>
            </a:endParaRPr>
          </a:p>
        </p:txBody>
      </p:sp>
    </p:spTree>
    <p:extLst>
      <p:ext uri="{BB962C8B-B14F-4D97-AF65-F5344CB8AC3E}">
        <p14:creationId xmlns:p14="http://schemas.microsoft.com/office/powerpoint/2010/main" val="1760071776"/>
      </p:ext>
    </p:extLst>
  </p:cSld>
  <p:clrMapOvr>
    <a:masterClrMapping/>
  </p:clrMapOvr>
  <mc:AlternateContent xmlns:mc="http://schemas.openxmlformats.org/markup-compatibility/2006" xmlns:p14="http://schemas.microsoft.com/office/powerpoint/2010/main">
    <mc:Choice Requires="p14">
      <p:transition spd="slow" p14:dur="3900">
        <p14:glitter dir="d" pattern="hexagon"/>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548680"/>
            <a:ext cx="8424936" cy="3569567"/>
          </a:xfrm>
          <a:prstGeom prst="rect">
            <a:avLst/>
          </a:prstGeom>
        </p:spPr>
        <p:txBody>
          <a:bodyPr wrap="square">
            <a:spAutoFit/>
          </a:bodyPr>
          <a:lstStyle/>
          <a:p>
            <a:pPr algn="ctr">
              <a:lnSpc>
                <a:spcPct val="150000"/>
              </a:lnSpc>
              <a:spcAft>
                <a:spcPts val="1000"/>
              </a:spcAft>
            </a:pPr>
            <a:r>
              <a:rPr lang="ar-EG" sz="3200" b="1" dirty="0" smtClean="0">
                <a:solidFill>
                  <a:schemeClr val="tx1">
                    <a:lumMod val="95000"/>
                    <a:lumOff val="5000"/>
                  </a:schemeClr>
                </a:solidFill>
                <a:effectLst>
                  <a:outerShdw blurRad="38100" dist="38100" dir="2700000" algn="tl">
                    <a:srgbClr val="000000">
                      <a:alpha val="43137"/>
                    </a:srgbClr>
                  </a:outerShdw>
                </a:effectLst>
              </a:rPr>
              <a:t>موقع </a:t>
            </a:r>
            <a:r>
              <a:rPr lang="ar-EG" sz="3200" b="1" dirty="0">
                <a:solidFill>
                  <a:schemeClr val="tx1">
                    <a:lumMod val="95000"/>
                    <a:lumOff val="5000"/>
                  </a:schemeClr>
                </a:solidFill>
                <a:effectLst>
                  <a:outerShdw blurRad="38100" dist="38100" dir="2700000" algn="tl">
                    <a:srgbClr val="000000">
                      <a:alpha val="43137"/>
                    </a:srgbClr>
                  </a:outerShdw>
                </a:effectLst>
              </a:rPr>
              <a:t>الاثر</a:t>
            </a:r>
            <a:endParaRPr lang="ar-YE" sz="3200" b="1" dirty="0">
              <a:solidFill>
                <a:schemeClr val="tx1">
                  <a:lumMod val="95000"/>
                  <a:lumOff val="5000"/>
                </a:schemeClr>
              </a:solidFill>
              <a:effectLst>
                <a:outerShdw blurRad="38100" dist="38100" dir="2700000" algn="tl">
                  <a:srgbClr val="000000">
                    <a:alpha val="43137"/>
                  </a:srgbClr>
                </a:outerShdw>
              </a:effectLst>
            </a:endParaRPr>
          </a:p>
          <a:p>
            <a:pPr algn="just">
              <a:lnSpc>
                <a:spcPct val="150000"/>
              </a:lnSpc>
              <a:spcAft>
                <a:spcPts val="1000"/>
              </a:spcAft>
            </a:pPr>
            <a:r>
              <a:rPr lang="ar-EG" sz="2300" dirty="0" smtClean="0">
                <a:latin typeface="Calibri"/>
                <a:ea typeface="Calibri"/>
                <a:cs typeface="Simplified Arabic"/>
              </a:rPr>
              <a:t> </a:t>
            </a:r>
            <a:r>
              <a:rPr lang="ar-EG" sz="2300" dirty="0">
                <a:latin typeface="Calibri"/>
                <a:ea typeface="Calibri"/>
                <a:cs typeface="Simplified Arabic"/>
              </a:rPr>
              <a:t>يقع الكهف في القسم الجنوبي من جبال برادوست ويطل على وادي الزاب الاعلى وهو من اكبر الكهوف المكتشفة لحد الان(بابان:1989، ص173) ،  و يبلغ طول الكهف حوالي (40)م وارتفاعة بنحو (8) م وعرض فتحته (25)م وعلى خط عرض (36.5)  شمالاً وخط طول (44.20) شرقاً والكهف ذوفوهة مقوسة ترتفع الى الاعلى كثيراً وتطل على نهر الزاب الاعلى وارضيته مسطحة تبلغ مساحتها حوالي (11700)م2 في اعلى </a:t>
            </a:r>
            <a:r>
              <a:rPr lang="ar-EG" sz="2300" dirty="0" smtClean="0">
                <a:latin typeface="Calibri"/>
                <a:ea typeface="Calibri"/>
                <a:cs typeface="Simplified Arabic"/>
              </a:rPr>
              <a:t>نقطة</a:t>
            </a:r>
            <a:endParaRPr lang="en-US" sz="2300" dirty="0">
              <a:effectLst/>
              <a:latin typeface="Calibri"/>
              <a:ea typeface="Calibri"/>
              <a:cs typeface="Arial"/>
            </a:endParaRPr>
          </a:p>
        </p:txBody>
      </p:sp>
    </p:spTree>
    <p:extLst>
      <p:ext uri="{BB962C8B-B14F-4D97-AF65-F5344CB8AC3E}">
        <p14:creationId xmlns:p14="http://schemas.microsoft.com/office/powerpoint/2010/main" val="1760071776"/>
      </p:ext>
    </p:extLst>
  </p:cSld>
  <p:clrMapOvr>
    <a:masterClrMapping/>
  </p:clrMapOvr>
  <mc:AlternateContent xmlns:mc="http://schemas.openxmlformats.org/markup-compatibility/2006" xmlns:p14="http://schemas.microsoft.com/office/powerpoint/2010/main">
    <mc:Choice Requires="p14">
      <p:transition spd="slow" p14:dur="3900">
        <p14:glitter dir="d" pattern="hexagon"/>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548680"/>
            <a:ext cx="8424936" cy="3684085"/>
          </a:xfrm>
          <a:prstGeom prst="rect">
            <a:avLst/>
          </a:prstGeom>
        </p:spPr>
        <p:txBody>
          <a:bodyPr wrap="square">
            <a:spAutoFit/>
          </a:bodyPr>
          <a:lstStyle/>
          <a:p>
            <a:pPr algn="ctr">
              <a:lnSpc>
                <a:spcPct val="115000"/>
              </a:lnSpc>
            </a:pPr>
            <a:r>
              <a:rPr lang="ar-EG" sz="3200" b="1" dirty="0" smtClean="0">
                <a:solidFill>
                  <a:srgbClr val="0070C0"/>
                </a:solidFill>
                <a:effectLst>
                  <a:outerShdw blurRad="38100" dist="38100" dir="2700000" algn="tl">
                    <a:srgbClr val="000000">
                      <a:alpha val="43137"/>
                    </a:srgbClr>
                  </a:outerShdw>
                </a:effectLst>
              </a:rPr>
              <a:t>منارة المظفریة</a:t>
            </a:r>
            <a:r>
              <a:rPr lang="ar-EG" sz="2800" b="1" dirty="0" smtClean="0">
                <a:solidFill>
                  <a:srgbClr val="0070C0"/>
                </a:solidFill>
                <a:effectLst>
                  <a:outerShdw blurRad="38100" dist="38100" dir="2700000" algn="tl">
                    <a:srgbClr val="000000">
                      <a:alpha val="43137"/>
                    </a:srgbClr>
                  </a:outerShdw>
                </a:effectLst>
                <a:latin typeface="Unikurd Goran" pitchFamily="34" charset="-78"/>
                <a:cs typeface="Unikurd Goran" pitchFamily="34" charset="-78"/>
              </a:rPr>
              <a:t>(</a:t>
            </a:r>
            <a:r>
              <a:rPr lang="ar-EG" sz="2800" b="1" dirty="0" smtClean="0">
                <a:effectLst>
                  <a:outerShdw blurRad="38100" dist="38100" dir="2700000" algn="tl">
                    <a:srgbClr val="000000">
                      <a:alpha val="43137"/>
                    </a:srgbClr>
                  </a:outerShdw>
                </a:effectLst>
                <a:latin typeface="Unikurd Goran" pitchFamily="34" charset="-78"/>
                <a:cs typeface="Unikurd Goran" pitchFamily="34" charset="-78"/>
              </a:rPr>
              <a:t>586-630</a:t>
            </a:r>
            <a:r>
              <a:rPr lang="ar-YE" sz="2800" b="1" dirty="0" smtClean="0">
                <a:effectLst>
                  <a:outerShdw blurRad="38100" dist="38100" dir="2700000" algn="tl">
                    <a:srgbClr val="000000">
                      <a:alpha val="43137"/>
                    </a:srgbClr>
                  </a:outerShdw>
                </a:effectLst>
                <a:latin typeface="Unikurd Goran" pitchFamily="34" charset="-78"/>
                <a:cs typeface="Unikurd Goran" pitchFamily="34" charset="-78"/>
              </a:rPr>
              <a:t>هـ</a:t>
            </a:r>
            <a:r>
              <a:rPr lang="ar-EG" sz="2800" b="1" dirty="0" smtClean="0">
                <a:effectLst>
                  <a:outerShdw blurRad="38100" dist="38100" dir="2700000" algn="tl">
                    <a:srgbClr val="000000">
                      <a:alpha val="43137"/>
                    </a:srgbClr>
                  </a:outerShdw>
                </a:effectLst>
                <a:latin typeface="Unikurd Goran" pitchFamily="34" charset="-78"/>
                <a:cs typeface="Unikurd Goran" pitchFamily="34" charset="-78"/>
              </a:rPr>
              <a:t> </a:t>
            </a:r>
            <a:r>
              <a:rPr lang="ar-YE" sz="2800" b="1" dirty="0" smtClean="0">
                <a:effectLst>
                  <a:outerShdw blurRad="38100" dist="38100" dir="2700000" algn="tl">
                    <a:srgbClr val="000000">
                      <a:alpha val="43137"/>
                    </a:srgbClr>
                  </a:outerShdw>
                </a:effectLst>
                <a:latin typeface="Unikurd Goran" pitchFamily="34" charset="-78"/>
                <a:cs typeface="Unikurd Goran" pitchFamily="34" charset="-78"/>
              </a:rPr>
              <a:t>-</a:t>
            </a:r>
            <a:r>
              <a:rPr lang="ar-EG" sz="2800" b="1" dirty="0" smtClean="0">
                <a:effectLst>
                  <a:outerShdw blurRad="38100" dist="38100" dir="2700000" algn="tl">
                    <a:srgbClr val="000000">
                      <a:alpha val="43137"/>
                    </a:srgbClr>
                  </a:outerShdw>
                </a:effectLst>
                <a:latin typeface="Unikurd Goran" pitchFamily="34" charset="-78"/>
                <a:cs typeface="Unikurd Goran" pitchFamily="34" charset="-78"/>
              </a:rPr>
              <a:t> </a:t>
            </a:r>
            <a:r>
              <a:rPr lang="ar-EG" sz="2800" b="1" dirty="0">
                <a:effectLst>
                  <a:outerShdw blurRad="38100" dist="38100" dir="2700000" algn="tl">
                    <a:srgbClr val="000000">
                      <a:alpha val="43137"/>
                    </a:srgbClr>
                  </a:outerShdw>
                </a:effectLst>
                <a:latin typeface="Unikurd Goran" pitchFamily="34" charset="-78"/>
                <a:cs typeface="Unikurd Goran" pitchFamily="34" charset="-78"/>
              </a:rPr>
              <a:t>1190-1232م</a:t>
            </a:r>
            <a:r>
              <a:rPr lang="ar-EG" sz="2800" b="1" dirty="0" smtClean="0">
                <a:solidFill>
                  <a:srgbClr val="0070C0"/>
                </a:solidFill>
                <a:effectLst>
                  <a:outerShdw blurRad="38100" dist="38100" dir="2700000" algn="tl">
                    <a:srgbClr val="000000">
                      <a:alpha val="43137"/>
                    </a:srgbClr>
                  </a:outerShdw>
                </a:effectLst>
                <a:latin typeface="Unikurd Goran" pitchFamily="34" charset="-78"/>
                <a:cs typeface="Unikurd Goran" pitchFamily="34" charset="-78"/>
              </a:rPr>
              <a:t>)</a:t>
            </a:r>
            <a:endParaRPr lang="en-US" sz="2800" b="1" dirty="0">
              <a:solidFill>
                <a:srgbClr val="0070C0"/>
              </a:solidFill>
              <a:effectLst>
                <a:outerShdw blurRad="38100" dist="38100" dir="2700000" algn="tl">
                  <a:srgbClr val="000000">
                    <a:alpha val="43137"/>
                  </a:srgbClr>
                </a:outerShdw>
              </a:effectLst>
              <a:latin typeface="Unikurd Goran" pitchFamily="34" charset="-78"/>
              <a:cs typeface="Unikurd Goran" pitchFamily="34" charset="-78"/>
            </a:endParaRPr>
          </a:p>
          <a:p>
            <a:pPr algn="justLow"/>
            <a:endParaRPr lang="ar-YE" sz="2400" dirty="0" smtClean="0">
              <a:ea typeface="Calibri"/>
              <a:cs typeface="Simplified Arabic"/>
            </a:endParaRPr>
          </a:p>
          <a:p>
            <a:pPr algn="justLow"/>
            <a:r>
              <a:rPr lang="ar-EG" sz="2400" dirty="0" smtClean="0">
                <a:ea typeface="Calibri"/>
                <a:cs typeface="Simplified Arabic"/>
              </a:rPr>
              <a:t>تأريخ </a:t>
            </a:r>
            <a:r>
              <a:rPr lang="ar-EG" sz="2400" dirty="0">
                <a:ea typeface="Calibri"/>
                <a:cs typeface="Simplified Arabic"/>
              </a:rPr>
              <a:t>الاثر:  يرجح أن تأريخ بناء المنارة يعود الى العصر الأتابكي إبان حكم السلطان مظفرالدین ابو سعید كوكبری(باقر وسفر: 1966، ص 6؛ یوسف:1982،ص441)   وسمیت منذ الحقبة التاریخیة  كان يطلق على هذه تسمية المنارة بالمنارة المظفرية أو منارة  جولی (اسماعیل: 1998م، ص18). لأنها بنيت من قبل السلطان المعظم مظفر الدين كوكبری ويقال أن عهد هذا السلطان كان العهد الذهبي لمدينة أربيل وقدم خدمات جليلة لهذه المدينة. كما شارك مع السلطان صلاح الدين ألأيوبي في الحروب الصليبية توفي مظفرالدين سنة (630هـ-1132م) </a:t>
            </a:r>
            <a:endParaRPr lang="ar-YE" sz="2400" dirty="0" smtClean="0">
              <a:ea typeface="Calibri"/>
              <a:cs typeface="Simplified Arabic"/>
            </a:endParaRPr>
          </a:p>
        </p:txBody>
      </p:sp>
    </p:spTree>
    <p:extLst>
      <p:ext uri="{BB962C8B-B14F-4D97-AF65-F5344CB8AC3E}">
        <p14:creationId xmlns:p14="http://schemas.microsoft.com/office/powerpoint/2010/main" val="1760071776"/>
      </p:ext>
    </p:extLst>
  </p:cSld>
  <p:clrMapOvr>
    <a:masterClrMapping/>
  </p:clrMapOvr>
  <mc:AlternateContent xmlns:mc="http://schemas.openxmlformats.org/markup-compatibility/2006" xmlns:p14="http://schemas.microsoft.com/office/powerpoint/2010/main">
    <mc:Choice Requires="p14">
      <p:transition spd="slow" p14:dur="3900">
        <p14:glitter dir="d" pattern="hexagon"/>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855</TotalTime>
  <Words>1190</Words>
  <Application>Microsoft Office PowerPoint</Application>
  <PresentationFormat>On-screen Show (4:3)</PresentationFormat>
  <Paragraphs>54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ranjo</dc:creator>
  <cp:lastModifiedBy>Rozhgar Shekhani</cp:lastModifiedBy>
  <cp:revision>146</cp:revision>
  <dcterms:created xsi:type="dcterms:W3CDTF">2020-01-21T09:42:02Z</dcterms:created>
  <dcterms:modified xsi:type="dcterms:W3CDTF">2023-03-27T19:30:59Z</dcterms:modified>
</cp:coreProperties>
</file>