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9"/>
  </p:notesMasterIdLst>
  <p:handoutMasterIdLst>
    <p:handoutMasterId r:id="rId20"/>
  </p:handoutMasterIdLst>
  <p:sldIdLst>
    <p:sldId id="477" r:id="rId2"/>
    <p:sldId id="478" r:id="rId3"/>
    <p:sldId id="481" r:id="rId4"/>
    <p:sldId id="492" r:id="rId5"/>
    <p:sldId id="480" r:id="rId6"/>
    <p:sldId id="494" r:id="rId7"/>
    <p:sldId id="495" r:id="rId8"/>
    <p:sldId id="496" r:id="rId9"/>
    <p:sldId id="497" r:id="rId10"/>
    <p:sldId id="498" r:id="rId11"/>
    <p:sldId id="499" r:id="rId12"/>
    <p:sldId id="500" r:id="rId13"/>
    <p:sldId id="501" r:id="rId14"/>
    <p:sldId id="484" r:id="rId15"/>
    <p:sldId id="485" r:id="rId16"/>
    <p:sldId id="483" r:id="rId17"/>
    <p:sldId id="502" r:id="rId18"/>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83FF19-12EB-4E28-A94F-5C47933B785D}" type="doc">
      <dgm:prSet loTypeId="urn:microsoft.com/office/officeart/2005/8/layout/vList2" loCatId="list" qsTypeId="urn:microsoft.com/office/officeart/2005/8/quickstyle/3d3" qsCatId="3D" csTypeId="urn:microsoft.com/office/officeart/2005/8/colors/colorful5" csCatId="colorful" phldr="1"/>
      <dgm:spPr/>
      <dgm:t>
        <a:bodyPr/>
        <a:lstStyle/>
        <a:p>
          <a:endParaRPr lang="en-US"/>
        </a:p>
      </dgm:t>
    </dgm:pt>
    <dgm:pt modelId="{55C56874-6E8C-4226-BC3A-C00A9EF6736A}">
      <dgm:prSet/>
      <dgm:spPr/>
      <dgm:t>
        <a:bodyPr/>
        <a:lstStyle/>
        <a:p>
          <a:pPr algn="ctr" rtl="0"/>
          <a:r>
            <a:rPr lang="en-US" dirty="0" smtClean="0"/>
            <a:t>Language Translation</a:t>
          </a:r>
          <a:endParaRPr lang="en-US" dirty="0"/>
        </a:p>
      </dgm:t>
    </dgm:pt>
    <dgm:pt modelId="{852BADD3-8A95-4E58-B06E-9ABB8E3202C5}" type="parTrans" cxnId="{36A9A0CC-2836-49B9-924C-C69E083F369F}">
      <dgm:prSet/>
      <dgm:spPr/>
      <dgm:t>
        <a:bodyPr/>
        <a:lstStyle/>
        <a:p>
          <a:endParaRPr lang="en-US"/>
        </a:p>
      </dgm:t>
    </dgm:pt>
    <dgm:pt modelId="{AE68AC13-7ED7-4EA5-ACA8-4B707D0EEF30}" type="sibTrans" cxnId="{36A9A0CC-2836-49B9-924C-C69E083F369F}">
      <dgm:prSet/>
      <dgm:spPr/>
      <dgm:t>
        <a:bodyPr/>
        <a:lstStyle/>
        <a:p>
          <a:endParaRPr lang="en-US"/>
        </a:p>
      </dgm:t>
    </dgm:pt>
    <dgm:pt modelId="{3C461D55-2A64-4DD5-B5BE-7E711B3616F4}" type="pres">
      <dgm:prSet presAssocID="{8C83FF19-12EB-4E28-A94F-5C47933B785D}" presName="linear" presStyleCnt="0">
        <dgm:presLayoutVars>
          <dgm:animLvl val="lvl"/>
          <dgm:resizeHandles val="exact"/>
        </dgm:presLayoutVars>
      </dgm:prSet>
      <dgm:spPr/>
      <dgm:t>
        <a:bodyPr/>
        <a:lstStyle/>
        <a:p>
          <a:endParaRPr lang="en-US"/>
        </a:p>
      </dgm:t>
    </dgm:pt>
    <dgm:pt modelId="{E8AB6C99-460F-4466-9FC6-FF39026DD068}" type="pres">
      <dgm:prSet presAssocID="{55C56874-6E8C-4226-BC3A-C00A9EF6736A}" presName="parentText" presStyleLbl="node1" presStyleIdx="0" presStyleCnt="1">
        <dgm:presLayoutVars>
          <dgm:chMax val="0"/>
          <dgm:bulletEnabled val="1"/>
        </dgm:presLayoutVars>
      </dgm:prSet>
      <dgm:spPr/>
      <dgm:t>
        <a:bodyPr/>
        <a:lstStyle/>
        <a:p>
          <a:endParaRPr lang="en-US"/>
        </a:p>
      </dgm:t>
    </dgm:pt>
  </dgm:ptLst>
  <dgm:cxnLst>
    <dgm:cxn modelId="{749101B5-87AB-4ACD-BEAA-327235250A6D}" type="presOf" srcId="{55C56874-6E8C-4226-BC3A-C00A9EF6736A}" destId="{E8AB6C99-460F-4466-9FC6-FF39026DD068}" srcOrd="0" destOrd="0" presId="urn:microsoft.com/office/officeart/2005/8/layout/vList2"/>
    <dgm:cxn modelId="{36A9A0CC-2836-49B9-924C-C69E083F369F}" srcId="{8C83FF19-12EB-4E28-A94F-5C47933B785D}" destId="{55C56874-6E8C-4226-BC3A-C00A9EF6736A}" srcOrd="0" destOrd="0" parTransId="{852BADD3-8A95-4E58-B06E-9ABB8E3202C5}" sibTransId="{AE68AC13-7ED7-4EA5-ACA8-4B707D0EEF30}"/>
    <dgm:cxn modelId="{8216A033-DD55-4F25-B829-C7973540929B}" type="presOf" srcId="{8C83FF19-12EB-4E28-A94F-5C47933B785D}" destId="{3C461D55-2A64-4DD5-B5BE-7E711B3616F4}" srcOrd="0" destOrd="0" presId="urn:microsoft.com/office/officeart/2005/8/layout/vList2"/>
    <dgm:cxn modelId="{6473A5A4-7A57-484B-89BD-2D1012A42565}" type="presParOf" srcId="{3C461D55-2A64-4DD5-B5BE-7E711B3616F4}" destId="{E8AB6C99-460F-4466-9FC6-FF39026DD06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B6C99-460F-4466-9FC6-FF39026DD068}">
      <dsp:nvSpPr>
        <dsp:cNvPr id="0" name=""/>
        <dsp:cNvSpPr/>
      </dsp:nvSpPr>
      <dsp:spPr>
        <a:xfrm>
          <a:off x="0" y="7852"/>
          <a:ext cx="8229600" cy="1127295"/>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en-US" sz="4700" kern="1200" dirty="0" smtClean="0"/>
            <a:t>Language Translation</a:t>
          </a:r>
          <a:endParaRPr lang="en-US" sz="4700" kern="1200" dirty="0"/>
        </a:p>
      </dsp:txBody>
      <dsp:txXfrm>
        <a:off x="55030" y="62882"/>
        <a:ext cx="8119540" cy="10172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974" cy="467281"/>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sz="quarter" idx="1"/>
          </p:nvPr>
        </p:nvSpPr>
        <p:spPr>
          <a:xfrm>
            <a:off x="3990721" y="0"/>
            <a:ext cx="3052974" cy="467281"/>
          </a:xfrm>
          <a:prstGeom prst="rect">
            <a:avLst/>
          </a:prstGeom>
        </p:spPr>
        <p:txBody>
          <a:bodyPr vert="horz" lIns="93662" tIns="46831" rIns="93662" bIns="46831" rtlCol="0"/>
          <a:lstStyle>
            <a:lvl1pPr algn="r">
              <a:defRPr sz="1200"/>
            </a:lvl1pPr>
          </a:lstStyle>
          <a:p>
            <a:fld id="{53476E05-82E6-4F75-BAB8-3AE016A1543F}" type="datetimeFigureOut">
              <a:rPr lang="en-US" smtClean="0"/>
              <a:pPr/>
              <a:t>1/31/2023</a:t>
            </a:fld>
            <a:endParaRPr lang="en-US"/>
          </a:p>
        </p:txBody>
      </p:sp>
      <p:sp>
        <p:nvSpPr>
          <p:cNvPr id="4" name="Footer Placeholder 3"/>
          <p:cNvSpPr>
            <a:spLocks noGrp="1"/>
          </p:cNvSpPr>
          <p:nvPr>
            <p:ph type="ftr" sz="quarter" idx="2"/>
          </p:nvPr>
        </p:nvSpPr>
        <p:spPr>
          <a:xfrm>
            <a:off x="0" y="8876710"/>
            <a:ext cx="3052974" cy="467281"/>
          </a:xfrm>
          <a:prstGeom prst="rect">
            <a:avLst/>
          </a:prstGeom>
        </p:spPr>
        <p:txBody>
          <a:bodyPr vert="horz" lIns="93662" tIns="46831" rIns="93662" bIns="46831" rtlCol="0" anchor="b"/>
          <a:lstStyle>
            <a:lvl1pPr algn="l">
              <a:defRPr sz="1200"/>
            </a:lvl1pPr>
          </a:lstStyle>
          <a:p>
            <a:endParaRPr lang="en-US"/>
          </a:p>
        </p:txBody>
      </p:sp>
      <p:sp>
        <p:nvSpPr>
          <p:cNvPr id="5" name="Slide Number Placeholder 4"/>
          <p:cNvSpPr>
            <a:spLocks noGrp="1"/>
          </p:cNvSpPr>
          <p:nvPr>
            <p:ph type="sldNum" sz="quarter" idx="3"/>
          </p:nvPr>
        </p:nvSpPr>
        <p:spPr>
          <a:xfrm>
            <a:off x="3990721" y="8876710"/>
            <a:ext cx="3052974" cy="467281"/>
          </a:xfrm>
          <a:prstGeom prst="rect">
            <a:avLst/>
          </a:prstGeom>
        </p:spPr>
        <p:txBody>
          <a:bodyPr vert="horz" lIns="93662" tIns="46831" rIns="93662" bIns="46831" rtlCol="0" anchor="b"/>
          <a:lstStyle>
            <a:lvl1pPr algn="r">
              <a:defRPr sz="1200"/>
            </a:lvl1pPr>
          </a:lstStyle>
          <a:p>
            <a:fld id="{E8E37D2D-C0A4-4264-BF1A-2D7E2FE069B2}" type="slidenum">
              <a:rPr lang="en-US" smtClean="0"/>
              <a:pPr/>
              <a:t>‹#›</a:t>
            </a:fld>
            <a:endParaRPr lang="en-US"/>
          </a:p>
        </p:txBody>
      </p:sp>
    </p:spTree>
    <p:extLst>
      <p:ext uri="{BB962C8B-B14F-4D97-AF65-F5344CB8AC3E}">
        <p14:creationId xmlns:p14="http://schemas.microsoft.com/office/powerpoint/2010/main" val="977385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974" cy="467281"/>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idx="1"/>
          </p:nvPr>
        </p:nvSpPr>
        <p:spPr>
          <a:xfrm>
            <a:off x="3990721" y="0"/>
            <a:ext cx="3052974" cy="467281"/>
          </a:xfrm>
          <a:prstGeom prst="rect">
            <a:avLst/>
          </a:prstGeom>
        </p:spPr>
        <p:txBody>
          <a:bodyPr vert="horz" lIns="93662" tIns="46831" rIns="93662" bIns="46831" rtlCol="0"/>
          <a:lstStyle>
            <a:lvl1pPr algn="r">
              <a:defRPr sz="1200"/>
            </a:lvl1pPr>
          </a:lstStyle>
          <a:p>
            <a:fld id="{C5EA117C-59B8-4BFE-B8FC-231AA2D560AC}" type="datetimeFigureOut">
              <a:rPr lang="en-US" smtClean="0"/>
              <a:pPr/>
              <a:t>1/31/2023</a:t>
            </a:fld>
            <a:endParaRPr lang="en-US"/>
          </a:p>
        </p:txBody>
      </p:sp>
      <p:sp>
        <p:nvSpPr>
          <p:cNvPr id="4" name="Slide Image Placeholder 3"/>
          <p:cNvSpPr>
            <a:spLocks noGrp="1" noRot="1" noChangeAspect="1"/>
          </p:cNvSpPr>
          <p:nvPr>
            <p:ph type="sldImg" idx="2"/>
          </p:nvPr>
        </p:nvSpPr>
        <p:spPr>
          <a:xfrm>
            <a:off x="1187450" y="701675"/>
            <a:ext cx="4670425" cy="3503613"/>
          </a:xfrm>
          <a:prstGeom prst="rect">
            <a:avLst/>
          </a:prstGeom>
          <a:noFill/>
          <a:ln w="12700">
            <a:solidFill>
              <a:prstClr val="black"/>
            </a:solidFill>
          </a:ln>
        </p:spPr>
        <p:txBody>
          <a:bodyPr vert="horz" lIns="93662" tIns="46831" rIns="93662" bIns="46831" rtlCol="0" anchor="ctr"/>
          <a:lstStyle/>
          <a:p>
            <a:endParaRPr lang="en-US"/>
          </a:p>
        </p:txBody>
      </p:sp>
      <p:sp>
        <p:nvSpPr>
          <p:cNvPr id="5" name="Notes Placeholder 4"/>
          <p:cNvSpPr>
            <a:spLocks noGrp="1"/>
          </p:cNvSpPr>
          <p:nvPr>
            <p:ph type="body" sz="quarter" idx="3"/>
          </p:nvPr>
        </p:nvSpPr>
        <p:spPr>
          <a:xfrm>
            <a:off x="704533" y="4439166"/>
            <a:ext cx="5636260" cy="4205526"/>
          </a:xfrm>
          <a:prstGeom prst="rect">
            <a:avLst/>
          </a:prstGeom>
        </p:spPr>
        <p:txBody>
          <a:bodyPr vert="horz" lIns="93662" tIns="46831" rIns="93662" bIns="468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76710"/>
            <a:ext cx="3052974" cy="467281"/>
          </a:xfrm>
          <a:prstGeom prst="rect">
            <a:avLst/>
          </a:prstGeom>
        </p:spPr>
        <p:txBody>
          <a:bodyPr vert="horz" lIns="93662" tIns="46831" rIns="93662" bIns="46831" rtlCol="0" anchor="b"/>
          <a:lstStyle>
            <a:lvl1pPr algn="l">
              <a:defRPr sz="1200"/>
            </a:lvl1pPr>
          </a:lstStyle>
          <a:p>
            <a:endParaRPr lang="en-US"/>
          </a:p>
        </p:txBody>
      </p:sp>
      <p:sp>
        <p:nvSpPr>
          <p:cNvPr id="7" name="Slide Number Placeholder 6"/>
          <p:cNvSpPr>
            <a:spLocks noGrp="1"/>
          </p:cNvSpPr>
          <p:nvPr>
            <p:ph type="sldNum" sz="quarter" idx="5"/>
          </p:nvPr>
        </p:nvSpPr>
        <p:spPr>
          <a:xfrm>
            <a:off x="3990721" y="8876710"/>
            <a:ext cx="3052974" cy="467281"/>
          </a:xfrm>
          <a:prstGeom prst="rect">
            <a:avLst/>
          </a:prstGeom>
        </p:spPr>
        <p:txBody>
          <a:bodyPr vert="horz" lIns="93662" tIns="46831" rIns="93662" bIns="46831" rtlCol="0" anchor="b"/>
          <a:lstStyle>
            <a:lvl1pPr algn="r">
              <a:defRPr sz="1200"/>
            </a:lvl1pPr>
          </a:lstStyle>
          <a:p>
            <a:fld id="{0A3CAFE7-3495-4313-A855-3E3932DA315E}" type="slidenum">
              <a:rPr lang="en-US" smtClean="0"/>
              <a:pPr/>
              <a:t>‹#›</a:t>
            </a:fld>
            <a:endParaRPr lang="en-US"/>
          </a:p>
        </p:txBody>
      </p:sp>
    </p:spTree>
    <p:extLst>
      <p:ext uri="{BB962C8B-B14F-4D97-AF65-F5344CB8AC3E}">
        <p14:creationId xmlns:p14="http://schemas.microsoft.com/office/powerpoint/2010/main" val="3106405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xistranslations.com/translation-article/interpret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xistranslations.com/translation-article/translation-uni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xistranslations.com/translation-article/first-language-native-language-mother-tongu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09176438"/>
              </p:ext>
            </p:extLst>
          </p:nvPr>
        </p:nvGraphicFramePr>
        <p:xfrm>
          <a:off x="457200" y="13716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1219200" y="2743200"/>
            <a:ext cx="7162800" cy="3048000"/>
          </a:xfrm>
        </p:spPr>
        <p:txBody>
          <a:bodyPr/>
          <a:lstStyle/>
          <a:p>
            <a:pPr algn="ctr">
              <a:buNone/>
            </a:pPr>
            <a:r>
              <a:rPr lang="en-US" dirty="0" smtClean="0"/>
              <a:t>Fourth Grade Students</a:t>
            </a:r>
          </a:p>
          <a:p>
            <a:pPr algn="ctr">
              <a:buNone/>
            </a:pPr>
            <a:r>
              <a:rPr lang="en-US" dirty="0"/>
              <a:t>English </a:t>
            </a:r>
            <a:r>
              <a:rPr lang="en-US" dirty="0" smtClean="0"/>
              <a:t>Department- Evening Classes</a:t>
            </a:r>
            <a:endParaRPr lang="en-US" dirty="0"/>
          </a:p>
          <a:p>
            <a:pPr algn="ctr">
              <a:buNone/>
            </a:pPr>
            <a:r>
              <a:rPr lang="en-US" dirty="0" smtClean="0"/>
              <a:t>College of Basic Education</a:t>
            </a:r>
          </a:p>
          <a:p>
            <a:pPr algn="ctr">
              <a:buNone/>
            </a:pPr>
            <a:r>
              <a:rPr lang="en-US" dirty="0" smtClean="0"/>
              <a:t>2022-23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Measuring </a:t>
            </a:r>
            <a:r>
              <a:rPr lang="en-US" b="1" dirty="0" smtClean="0"/>
              <a:t>Success </a:t>
            </a:r>
            <a:r>
              <a:rPr lang="en-US" b="1"/>
              <a:t>in </a:t>
            </a:r>
            <a:r>
              <a:rPr lang="en-US" b="1" smtClean="0"/>
              <a:t>Translation</a:t>
            </a:r>
            <a:r>
              <a:rPr lang="en-US" smtClean="0"/>
              <a:t> </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fontScale="92500"/>
          </a:bodyPr>
          <a:lstStyle/>
          <a:p>
            <a:pPr marL="0" indent="0">
              <a:buNone/>
            </a:pPr>
            <a:r>
              <a:rPr lang="en-US" i="1" dirty="0"/>
              <a:t>1. </a:t>
            </a:r>
            <a:r>
              <a:rPr lang="en-US" b="1" i="1" dirty="0"/>
              <a:t>Faithfulness</a:t>
            </a:r>
            <a:r>
              <a:rPr lang="en-US" dirty="0"/>
              <a:t>, also called </a:t>
            </a:r>
            <a:r>
              <a:rPr lang="en-US" i="1" dirty="0"/>
              <a:t>fidelity</a:t>
            </a:r>
            <a:r>
              <a:rPr lang="en-US" dirty="0"/>
              <a:t>, which is the extent to which the translation accurately renders the meaning of the source text, without adding to it or subtracting from it, and without intensifying or weakening it.</a:t>
            </a:r>
          </a:p>
          <a:p>
            <a:pPr marL="0" indent="0">
              <a:buNone/>
            </a:pPr>
            <a:r>
              <a:rPr lang="en-US" i="1" dirty="0"/>
              <a:t>2. </a:t>
            </a:r>
            <a:r>
              <a:rPr lang="en-US" b="1" i="1" dirty="0"/>
              <a:t>Transparency</a:t>
            </a:r>
            <a:r>
              <a:rPr lang="en-US" dirty="0"/>
              <a:t>, which is the extent to which the translation appears to a native speaker of the target language to have originally been written in that language, and conforms to the language's grammatical, syntactic and idiomatic conventions. </a:t>
            </a:r>
          </a:p>
          <a:p>
            <a:endParaRPr lang="en-US" dirty="0"/>
          </a:p>
        </p:txBody>
      </p:sp>
    </p:spTree>
    <p:extLst>
      <p:ext uri="{BB962C8B-B14F-4D97-AF65-F5344CB8AC3E}">
        <p14:creationId xmlns:p14="http://schemas.microsoft.com/office/powerpoint/2010/main" val="233524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715962"/>
          </a:xfrm>
        </p:spPr>
        <p:txBody>
          <a:bodyPr>
            <a:normAutofit fontScale="90000"/>
          </a:bodyPr>
          <a:lstStyle/>
          <a:p>
            <a:r>
              <a:rPr lang="en-US" b="1" dirty="0"/>
              <a:t>Translation </a:t>
            </a:r>
            <a:r>
              <a:rPr lang="en-US" b="1" dirty="0" smtClean="0"/>
              <a:t>Problems</a:t>
            </a:r>
            <a:r>
              <a:rPr lang="en-US" dirty="0" smtClean="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Problems with the source text: </a:t>
            </a:r>
            <a:endParaRPr lang="en-US" sz="2800" dirty="0"/>
          </a:p>
          <a:p>
            <a:pPr lvl="1"/>
            <a:r>
              <a:rPr lang="en-US" dirty="0"/>
              <a:t>Changes made to the text during the translation process </a:t>
            </a:r>
            <a:endParaRPr lang="en-US" sz="2400" dirty="0"/>
          </a:p>
          <a:p>
            <a:pPr lvl="1"/>
            <a:r>
              <a:rPr lang="en-US" dirty="0"/>
              <a:t>Illegible text </a:t>
            </a:r>
            <a:endParaRPr lang="en-US" sz="2400" dirty="0"/>
          </a:p>
          <a:p>
            <a:pPr lvl="1"/>
            <a:r>
              <a:rPr lang="en-US" dirty="0"/>
              <a:t>Misspelled or misprinted text </a:t>
            </a:r>
            <a:endParaRPr lang="en-US" sz="2400" dirty="0"/>
          </a:p>
          <a:p>
            <a:pPr lvl="1"/>
            <a:r>
              <a:rPr lang="en-US" dirty="0"/>
              <a:t>Incomplete text </a:t>
            </a:r>
            <a:endParaRPr lang="en-US" sz="2400" dirty="0"/>
          </a:p>
          <a:p>
            <a:pPr lvl="1"/>
            <a:r>
              <a:rPr lang="en-US" dirty="0"/>
              <a:t>Poorly written text </a:t>
            </a:r>
            <a:endParaRPr lang="en-US" sz="2400" dirty="0"/>
          </a:p>
          <a:p>
            <a:pPr lvl="1"/>
            <a:r>
              <a:rPr lang="en-US" dirty="0" smtClean="0"/>
              <a:t>The </a:t>
            </a:r>
            <a:r>
              <a:rPr lang="en-US" dirty="0"/>
              <a:t>source text contains a translation of a quotation that was originally made in the target language, and the original text is unavailable, making word-for-word quoting nearly impossible </a:t>
            </a:r>
            <a:r>
              <a:rPr lang="en-US" dirty="0" smtClean="0"/>
              <a:t>: </a:t>
            </a:r>
            <a:r>
              <a:rPr lang="en-US" dirty="0" smtClean="0">
                <a:solidFill>
                  <a:srgbClr val="FF0000"/>
                </a:solidFill>
              </a:rPr>
              <a:t>secondary translation </a:t>
            </a:r>
            <a:endParaRPr lang="en-US" sz="2400" dirty="0">
              <a:solidFill>
                <a:srgbClr val="FF0000"/>
              </a:solidFill>
            </a:endParaRPr>
          </a:p>
          <a:p>
            <a:endParaRPr lang="en-US" dirty="0"/>
          </a:p>
        </p:txBody>
      </p:sp>
    </p:spTree>
    <p:extLst>
      <p:ext uri="{BB962C8B-B14F-4D97-AF65-F5344CB8AC3E}">
        <p14:creationId xmlns:p14="http://schemas.microsoft.com/office/powerpoint/2010/main" val="3586025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dirty="0"/>
              <a:t>Language problems Dialect terms and neologisms </a:t>
            </a:r>
            <a:endParaRPr lang="en-US" dirty="0" smtClean="0"/>
          </a:p>
          <a:p>
            <a:pPr marL="0" indent="0">
              <a:buNone/>
            </a:pPr>
            <a:endParaRPr lang="en-US" dirty="0"/>
          </a:p>
          <a:p>
            <a:pPr marL="0" lvl="0" indent="0">
              <a:buNone/>
            </a:pPr>
            <a:r>
              <a:rPr lang="en-US" dirty="0" smtClean="0"/>
              <a:t>- Unexplained </a:t>
            </a:r>
            <a:r>
              <a:rPr lang="en-US" dirty="0"/>
              <a:t>acronyms and abbreviations </a:t>
            </a:r>
          </a:p>
          <a:p>
            <a:pPr marL="0" lvl="0" indent="0">
              <a:buNone/>
            </a:pPr>
            <a:r>
              <a:rPr lang="en-US" dirty="0" smtClean="0"/>
              <a:t>- Obscure jargon: </a:t>
            </a:r>
            <a:r>
              <a:rPr lang="en-US" dirty="0"/>
              <a:t> </a:t>
            </a:r>
            <a:r>
              <a:rPr lang="en-US" sz="2000" dirty="0"/>
              <a:t> </a:t>
            </a:r>
            <a:r>
              <a:rPr lang="en-US" sz="2000" b="1" dirty="0"/>
              <a:t>A</a:t>
            </a:r>
            <a:r>
              <a:rPr lang="en-US" sz="2000" b="1" dirty="0" smtClean="0"/>
              <a:t> </a:t>
            </a:r>
            <a:r>
              <a:rPr lang="en-US" sz="2000" b="1" dirty="0"/>
              <a:t>language that isn't well known to general language learners</a:t>
            </a:r>
            <a:r>
              <a:rPr lang="en-US" sz="2000" dirty="0"/>
              <a:t>.</a:t>
            </a:r>
          </a:p>
          <a:p>
            <a:pPr marL="0" lvl="0" indent="0">
              <a:buNone/>
            </a:pPr>
            <a:r>
              <a:rPr lang="en-US" dirty="0" smtClean="0"/>
              <a:t>- Types </a:t>
            </a:r>
            <a:r>
              <a:rPr lang="en-US" dirty="0"/>
              <a:t>of Translation </a:t>
            </a:r>
          </a:p>
          <a:p>
            <a:endParaRPr lang="en-US" dirty="0"/>
          </a:p>
        </p:txBody>
      </p:sp>
    </p:spTree>
    <p:extLst>
      <p:ext uri="{BB962C8B-B14F-4D97-AF65-F5344CB8AC3E}">
        <p14:creationId xmlns:p14="http://schemas.microsoft.com/office/powerpoint/2010/main" val="605139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of Interpreting </a:t>
            </a:r>
            <a:endParaRPr lang="en-US" b="1" dirty="0">
              <a:solidFill>
                <a:srgbClr val="0070C0"/>
              </a:solidFill>
            </a:endParaRPr>
          </a:p>
        </p:txBody>
      </p:sp>
      <p:sp>
        <p:nvSpPr>
          <p:cNvPr id="3" name="Content Placeholder 2"/>
          <p:cNvSpPr>
            <a:spLocks noGrp="1"/>
          </p:cNvSpPr>
          <p:nvPr>
            <p:ph idx="1"/>
          </p:nvPr>
        </p:nvSpPr>
        <p:spPr>
          <a:xfrm>
            <a:off x="381000" y="1600200"/>
            <a:ext cx="8305800" cy="4525963"/>
          </a:xfrm>
        </p:spPr>
        <p:txBody>
          <a:bodyPr>
            <a:normAutofit/>
          </a:bodyPr>
          <a:lstStyle/>
          <a:p>
            <a:pPr marL="0" indent="0">
              <a:buNone/>
            </a:pPr>
            <a:endParaRPr lang="en-US" dirty="0"/>
          </a:p>
          <a:p>
            <a:pPr marL="0" indent="0" algn="just">
              <a:buNone/>
            </a:pPr>
            <a:r>
              <a:rPr lang="en-US" dirty="0" smtClean="0"/>
              <a:t>"</a:t>
            </a:r>
            <a:r>
              <a:rPr lang="en-US" b="1" dirty="0" smtClean="0">
                <a:solidFill>
                  <a:srgbClr val="FF0000"/>
                </a:solidFill>
              </a:rPr>
              <a:t>Interpreting</a:t>
            </a:r>
            <a:r>
              <a:rPr lang="en-US" dirty="0" smtClean="0"/>
              <a:t> (interpretation) is an oral communication </a:t>
            </a:r>
            <a:r>
              <a:rPr lang="en-US" dirty="0"/>
              <a:t>process, designed to reveal meanings and relationships of our cultural and natural heritage, through involvement with objects, artifacts, landscapes and sites." - </a:t>
            </a:r>
            <a:r>
              <a:rPr lang="en-US" i="1" dirty="0"/>
              <a:t>Interpretation Canada </a:t>
            </a:r>
            <a:endParaRPr lang="en-US" i="1" dirty="0" smtClean="0"/>
          </a:p>
        </p:txBody>
      </p:sp>
    </p:spTree>
    <p:extLst>
      <p:ext uri="{BB962C8B-B14F-4D97-AF65-F5344CB8AC3E}">
        <p14:creationId xmlns:p14="http://schemas.microsoft.com/office/powerpoint/2010/main" val="345945400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Types of </a:t>
            </a:r>
            <a:r>
              <a:rPr lang="en-US" dirty="0" smtClean="0"/>
              <a:t>I</a:t>
            </a:r>
            <a:r>
              <a:rPr lang="hr-HR" dirty="0" smtClean="0"/>
              <a:t>nterpretation</a:t>
            </a:r>
            <a:endParaRPr lang="en-US" dirty="0"/>
          </a:p>
        </p:txBody>
      </p:sp>
      <p:sp>
        <p:nvSpPr>
          <p:cNvPr id="3" name="Content Placeholder 2"/>
          <p:cNvSpPr>
            <a:spLocks noGrp="1"/>
          </p:cNvSpPr>
          <p:nvPr>
            <p:ph idx="1"/>
          </p:nvPr>
        </p:nvSpPr>
        <p:spPr/>
        <p:txBody>
          <a:bodyPr>
            <a:normAutofit lnSpcReduction="10000"/>
          </a:bodyPr>
          <a:lstStyle/>
          <a:p>
            <a:r>
              <a:rPr lang="en-US" dirty="0"/>
              <a:t>1. </a:t>
            </a:r>
            <a:r>
              <a:rPr lang="en-US" dirty="0" smtClean="0"/>
              <a:t>Simultaneous</a:t>
            </a:r>
          </a:p>
          <a:p>
            <a:pPr marL="0" indent="0">
              <a:buNone/>
            </a:pPr>
            <a:r>
              <a:rPr lang="en-US" dirty="0" smtClean="0"/>
              <a:t>As </a:t>
            </a:r>
            <a:r>
              <a:rPr lang="en-US" dirty="0"/>
              <a:t>soon as the interpreter understands the general meaning of the sentence, he or she begins the interpretation. </a:t>
            </a:r>
            <a:endParaRPr lang="en-US" dirty="0" smtClean="0"/>
          </a:p>
          <a:p>
            <a:pPr marL="0" indent="0">
              <a:buNone/>
            </a:pPr>
            <a:endParaRPr lang="en-US" dirty="0"/>
          </a:p>
          <a:p>
            <a:r>
              <a:rPr lang="en-US" dirty="0"/>
              <a:t>2. </a:t>
            </a:r>
            <a:r>
              <a:rPr lang="en-US" dirty="0" smtClean="0"/>
              <a:t>Consecutive (pause and interpret)</a:t>
            </a:r>
          </a:p>
          <a:p>
            <a:pPr marL="0" indent="0">
              <a:buNone/>
            </a:pPr>
            <a:r>
              <a:rPr lang="en-US" dirty="0" smtClean="0"/>
              <a:t>When </a:t>
            </a:r>
            <a:r>
              <a:rPr lang="en-US" dirty="0"/>
              <a:t>a speaker pauses to allow an interpreter to repeat what has been said in the target language before continuing.</a:t>
            </a:r>
            <a:endParaRPr lang="en-US" dirty="0" smtClean="0"/>
          </a:p>
        </p:txBody>
      </p:sp>
    </p:spTree>
    <p:extLst>
      <p:ext uri="{BB962C8B-B14F-4D97-AF65-F5344CB8AC3E}">
        <p14:creationId xmlns:p14="http://schemas.microsoft.com/office/powerpoint/2010/main" val="1995824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pPr marL="0" indent="0">
              <a:buNone/>
            </a:pPr>
            <a:r>
              <a:rPr lang="en-GB" dirty="0"/>
              <a:t>3. </a:t>
            </a:r>
            <a:r>
              <a:rPr lang="en-GB" dirty="0" smtClean="0"/>
              <a:t>Whispered</a:t>
            </a:r>
          </a:p>
          <a:p>
            <a:pPr marL="0" indent="0">
              <a:buNone/>
            </a:pPr>
            <a:r>
              <a:rPr lang="en-GB" dirty="0" smtClean="0"/>
              <a:t>The </a:t>
            </a:r>
            <a:r>
              <a:rPr lang="en-GB" dirty="0"/>
              <a:t>interpreter sits or stands next to a small target-language audience and whispers a simultaneous interpretation. </a:t>
            </a:r>
            <a:endParaRPr lang="en-GB" dirty="0" smtClean="0"/>
          </a:p>
          <a:p>
            <a:pPr marL="0" indent="0">
              <a:buNone/>
            </a:pPr>
            <a:endParaRPr lang="en-GB" dirty="0"/>
          </a:p>
          <a:p>
            <a:pPr marL="0" indent="0">
              <a:buNone/>
            </a:pPr>
            <a:r>
              <a:rPr lang="en-GB" dirty="0" smtClean="0"/>
              <a:t>-Few audience processed </a:t>
            </a:r>
            <a:endParaRPr lang="en-US" dirty="0"/>
          </a:p>
        </p:txBody>
      </p:sp>
    </p:spTree>
    <p:extLst>
      <p:ext uri="{BB962C8B-B14F-4D97-AF65-F5344CB8AC3E}">
        <p14:creationId xmlns:p14="http://schemas.microsoft.com/office/powerpoint/2010/main" val="376239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dirty="0" smtClean="0">
                <a:solidFill>
                  <a:srgbClr val="FF0000"/>
                </a:solidFill>
              </a:rPr>
              <a:t>Interpretation Versus Translation</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1.Oral vs. Written (medium)</a:t>
            </a:r>
          </a:p>
          <a:p>
            <a:pPr marL="0" indent="0">
              <a:buNone/>
            </a:pPr>
            <a:r>
              <a:rPr lang="en-US" dirty="0" smtClean="0"/>
              <a:t>2.Available only once vs. Permanently available </a:t>
            </a:r>
          </a:p>
          <a:p>
            <a:pPr marL="0" indent="0">
              <a:buNone/>
            </a:pPr>
            <a:r>
              <a:rPr lang="en-US" dirty="0" smtClean="0"/>
              <a:t>3.Real </a:t>
            </a:r>
            <a:r>
              <a:rPr lang="en-US" dirty="0"/>
              <a:t>time </a:t>
            </a:r>
            <a:r>
              <a:rPr lang="en-US" dirty="0" smtClean="0"/>
              <a:t>vs. delayed</a:t>
            </a:r>
          </a:p>
          <a:p>
            <a:pPr marL="0" indent="0">
              <a:buNone/>
            </a:pPr>
            <a:r>
              <a:rPr lang="en-US" dirty="0" smtClean="0"/>
              <a:t>4. Less accurate vs. more accurate (Level </a:t>
            </a:r>
            <a:r>
              <a:rPr lang="en-US" dirty="0"/>
              <a:t>of </a:t>
            </a:r>
            <a:r>
              <a:rPr lang="en-US" dirty="0" smtClean="0"/>
              <a:t>accuracy)</a:t>
            </a:r>
          </a:p>
        </p:txBody>
      </p:sp>
    </p:spTree>
    <p:extLst>
      <p:ext uri="{BB962C8B-B14F-4D97-AF65-F5344CB8AC3E}">
        <p14:creationId xmlns:p14="http://schemas.microsoft.com/office/powerpoint/2010/main" val="2065736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0000" lnSpcReduction="20000"/>
          </a:bodyPr>
          <a:lstStyle/>
          <a:p>
            <a:pPr marL="0" indent="0">
              <a:buNone/>
            </a:pPr>
            <a:r>
              <a:rPr lang="en-US" dirty="0"/>
              <a:t>1. Spoken versus written: Interpretation is the transference of meaning between spoken languages, while translation is the transference of meaning between written languages.</a:t>
            </a:r>
          </a:p>
          <a:p>
            <a:pPr marL="0" indent="0">
              <a:buNone/>
            </a:pPr>
            <a:endParaRPr lang="en-US" dirty="0"/>
          </a:p>
          <a:p>
            <a:pPr marL="0" indent="0">
              <a:buNone/>
            </a:pPr>
            <a:r>
              <a:rPr lang="en-US" dirty="0" smtClean="0"/>
              <a:t>2</a:t>
            </a:r>
            <a:r>
              <a:rPr lang="en-US" dirty="0"/>
              <a:t>. Real time versus delayed: Interpreting occurs in real time. It happens in person, on the phone, or through a television/ video service. Because translation involves the written word, it typically takes place long after a text is created, which gives the translator time to access resources (dictionaries, glossaries, subject matter experts, etc.) to produce an accurate and effective end document (or website, help file, etc</a:t>
            </a:r>
            <a:r>
              <a:rPr lang="en-US" dirty="0" smtClean="0"/>
              <a:t>.).</a:t>
            </a:r>
          </a:p>
          <a:p>
            <a:pPr marL="0" indent="0">
              <a:buNone/>
            </a:pPr>
            <a:endParaRPr lang="en-US" dirty="0"/>
          </a:p>
          <a:p>
            <a:pPr marL="0" indent="0">
              <a:buNone/>
            </a:pPr>
            <a:r>
              <a:rPr lang="en-US" dirty="0" smtClean="0"/>
              <a:t>3</a:t>
            </a:r>
            <a:r>
              <a:rPr lang="en-US" dirty="0"/>
              <a:t>. Level of accuracy: Interpretation and translation demand different levels of accuracy. While interpreters aim to be completely accurate, it’s difficult to achieve in a live conversation. They may omit some details of the original speech as they interpret into the target language. Conversely, translators have time to evaluate and revise each word and</a:t>
            </a:r>
          </a:p>
        </p:txBody>
      </p:sp>
    </p:spTree>
    <p:extLst>
      <p:ext uri="{BB962C8B-B14F-4D97-AF65-F5344CB8AC3E}">
        <p14:creationId xmlns:p14="http://schemas.microsoft.com/office/powerpoint/2010/main" val="258029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a:t>
            </a:r>
            <a:r>
              <a:rPr lang="en-US" dirty="0"/>
              <a:t>of </a:t>
            </a:r>
            <a:r>
              <a:rPr lang="en-US" dirty="0" smtClean="0"/>
              <a:t>Translation</a:t>
            </a:r>
            <a:endParaRPr lang="en-US" b="1" dirty="0">
              <a:solidFill>
                <a:srgbClr val="0070C0"/>
              </a:solidFill>
            </a:endParaRPr>
          </a:p>
        </p:txBody>
      </p:sp>
      <p:sp>
        <p:nvSpPr>
          <p:cNvPr id="3" name="Content Placeholder 2"/>
          <p:cNvSpPr>
            <a:spLocks noGrp="1"/>
          </p:cNvSpPr>
          <p:nvPr>
            <p:ph idx="1"/>
          </p:nvPr>
        </p:nvSpPr>
        <p:spPr>
          <a:xfrm>
            <a:off x="381000" y="1447800"/>
            <a:ext cx="8305800" cy="4572000"/>
          </a:xfrm>
        </p:spPr>
        <p:txBody>
          <a:bodyPr>
            <a:normAutofit fontScale="92500" lnSpcReduction="10000"/>
          </a:bodyPr>
          <a:lstStyle/>
          <a:p>
            <a:pPr algn="just"/>
            <a:r>
              <a:rPr lang="en-US" b="1" dirty="0">
                <a:solidFill>
                  <a:srgbClr val="FF0000"/>
                </a:solidFill>
              </a:rPr>
              <a:t>Translation</a:t>
            </a:r>
            <a:r>
              <a:rPr lang="en-US" dirty="0"/>
              <a:t> is a procedure where an original text, often called ‘</a:t>
            </a:r>
            <a:r>
              <a:rPr lang="en-US" dirty="0" smtClean="0"/>
              <a:t>the source </a:t>
            </a:r>
            <a:r>
              <a:rPr lang="en-US" dirty="0"/>
              <a:t>text’, is replaced by another text in a different language, </a:t>
            </a:r>
            <a:r>
              <a:rPr lang="en-US" dirty="0" smtClean="0"/>
              <a:t>often called </a:t>
            </a:r>
            <a:r>
              <a:rPr lang="en-US" dirty="0"/>
              <a:t>the ‘the target text</a:t>
            </a:r>
            <a:r>
              <a:rPr lang="en-US" dirty="0" smtClean="0"/>
              <a:t>’.</a:t>
            </a:r>
          </a:p>
          <a:p>
            <a:pPr algn="just"/>
            <a:endParaRPr lang="en-US" dirty="0" smtClean="0"/>
          </a:p>
          <a:p>
            <a:pPr lvl="0" algn="just"/>
            <a:r>
              <a:rPr lang="en-US" b="1" dirty="0"/>
              <a:t>Translation</a:t>
            </a:r>
            <a:r>
              <a:rPr lang="en-US" dirty="0"/>
              <a:t> is an activity comprising the </a:t>
            </a:r>
            <a:r>
              <a:rPr lang="en-US" u="sng" dirty="0">
                <a:hlinkClick r:id="rId2"/>
              </a:rPr>
              <a:t>interpretation</a:t>
            </a:r>
            <a:r>
              <a:rPr lang="en-US" dirty="0"/>
              <a:t> of the </a:t>
            </a:r>
            <a:r>
              <a:rPr lang="en-US" u="sng" dirty="0"/>
              <a:t>meaning</a:t>
            </a:r>
            <a:r>
              <a:rPr lang="en-US" dirty="0"/>
              <a:t> of a text in one language — the </a:t>
            </a:r>
            <a:r>
              <a:rPr lang="en-US" i="1" dirty="0"/>
              <a:t>source text</a:t>
            </a:r>
            <a:r>
              <a:rPr lang="en-US" dirty="0"/>
              <a:t> — and the production, in another language, of a new, equivalent text — the </a:t>
            </a:r>
            <a:r>
              <a:rPr lang="en-US" i="1" dirty="0"/>
              <a:t>target text</a:t>
            </a:r>
            <a:r>
              <a:rPr lang="en-US" dirty="0"/>
              <a:t>, or </a:t>
            </a:r>
            <a:r>
              <a:rPr lang="en-US" i="1" dirty="0"/>
              <a:t>translation</a:t>
            </a:r>
            <a:r>
              <a:rPr lang="en-US" dirty="0"/>
              <a:t>.</a:t>
            </a:r>
          </a:p>
          <a:p>
            <a:pPr algn="just"/>
            <a:endParaRPr lang="en-US" dirty="0"/>
          </a:p>
        </p:txBody>
      </p:sp>
    </p:spTree>
    <p:extLst>
      <p:ext uri="{BB962C8B-B14F-4D97-AF65-F5344CB8AC3E}">
        <p14:creationId xmlns:p14="http://schemas.microsoft.com/office/powerpoint/2010/main" val="377689015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 </a:t>
            </a:r>
            <a:r>
              <a:rPr lang="en-US" dirty="0"/>
              <a:t>of </a:t>
            </a:r>
            <a:r>
              <a:rPr lang="en-US" dirty="0" smtClean="0"/>
              <a:t>Translation</a:t>
            </a:r>
            <a:endParaRPr lang="en-US" dirty="0"/>
          </a:p>
        </p:txBody>
      </p:sp>
      <p:sp>
        <p:nvSpPr>
          <p:cNvPr id="3" name="Content Placeholder 2"/>
          <p:cNvSpPr>
            <a:spLocks noGrp="1"/>
          </p:cNvSpPr>
          <p:nvPr>
            <p:ph idx="1"/>
          </p:nvPr>
        </p:nvSpPr>
        <p:spPr/>
        <p:txBody>
          <a:bodyPr>
            <a:normAutofit lnSpcReduction="10000"/>
          </a:bodyPr>
          <a:lstStyle/>
          <a:p>
            <a:r>
              <a:rPr lang="en-US" dirty="0"/>
              <a:t>Translations have existed for a very long time. They have </a:t>
            </a:r>
            <a:r>
              <a:rPr lang="en-US" dirty="0" smtClean="0"/>
              <a:t>been important </a:t>
            </a:r>
            <a:r>
              <a:rPr lang="en-US" dirty="0"/>
              <a:t>for the invention and spread of writing conventions, </a:t>
            </a:r>
            <a:r>
              <a:rPr lang="en-US" dirty="0" smtClean="0"/>
              <a:t>for the </a:t>
            </a:r>
            <a:r>
              <a:rPr lang="en-US" dirty="0"/>
              <a:t>development of national languages and national </a:t>
            </a:r>
            <a:r>
              <a:rPr lang="en-US" dirty="0" smtClean="0"/>
              <a:t>literatures.</a:t>
            </a:r>
          </a:p>
          <a:p>
            <a:r>
              <a:rPr lang="en-US" dirty="0"/>
              <a:t>Babylonian </a:t>
            </a:r>
            <a:r>
              <a:rPr lang="en-US" dirty="0" smtClean="0"/>
              <a:t>religious inscription </a:t>
            </a:r>
            <a:r>
              <a:rPr lang="en-US" dirty="0"/>
              <a:t>tablets </a:t>
            </a:r>
            <a:r>
              <a:rPr lang="en-US" dirty="0" smtClean="0"/>
              <a:t>in </a:t>
            </a:r>
            <a:r>
              <a:rPr lang="en-US" dirty="0" err="1" smtClean="0"/>
              <a:t>Sumeric</a:t>
            </a:r>
            <a:r>
              <a:rPr lang="en-US" dirty="0" smtClean="0"/>
              <a:t> </a:t>
            </a:r>
            <a:r>
              <a:rPr lang="en-US" dirty="0"/>
              <a:t>and </a:t>
            </a:r>
            <a:r>
              <a:rPr lang="en-US" dirty="0" err="1"/>
              <a:t>Akkadian</a:t>
            </a:r>
            <a:r>
              <a:rPr lang="en-US" dirty="0"/>
              <a:t> languages that </a:t>
            </a:r>
            <a:r>
              <a:rPr lang="en-US" dirty="0" smtClean="0"/>
              <a:t>date back to </a:t>
            </a:r>
            <a:r>
              <a:rPr lang="en-US" dirty="0"/>
              <a:t>the third millennium </a:t>
            </a:r>
            <a:r>
              <a:rPr lang="en-US" dirty="0" err="1"/>
              <a:t>bce</a:t>
            </a:r>
            <a:r>
              <a:rPr lang="en-US" dirty="0" smtClean="0"/>
              <a:t>.</a:t>
            </a:r>
          </a:p>
          <a:p>
            <a:r>
              <a:rPr lang="en-US" dirty="0" smtClean="0"/>
              <a:t>(when translators’ mission was disregarded)</a:t>
            </a:r>
            <a:endParaRPr lang="en-US" dirty="0"/>
          </a:p>
        </p:txBody>
      </p:sp>
    </p:spTree>
    <p:extLst>
      <p:ext uri="{BB962C8B-B14F-4D97-AF65-F5344CB8AC3E}">
        <p14:creationId xmlns:p14="http://schemas.microsoft.com/office/powerpoint/2010/main" val="742839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a:t>The first well-documented period in the history of </a:t>
            </a:r>
            <a:r>
              <a:rPr lang="en-US" dirty="0" smtClean="0"/>
              <a:t>Western translation </a:t>
            </a:r>
            <a:r>
              <a:rPr lang="en-US" dirty="0"/>
              <a:t>is the era of Greek-Roman Antiquity</a:t>
            </a:r>
            <a:r>
              <a:rPr lang="en-US" dirty="0" smtClean="0"/>
              <a:t>. </a:t>
            </a:r>
            <a:r>
              <a:rPr lang="en-US" dirty="0"/>
              <a:t>When </a:t>
            </a:r>
            <a:r>
              <a:rPr lang="en-US" dirty="0" smtClean="0"/>
              <a:t>the Romans </a:t>
            </a:r>
            <a:r>
              <a:rPr lang="en-US" dirty="0"/>
              <a:t>started </a:t>
            </a:r>
            <a:r>
              <a:rPr lang="en-US" dirty="0" smtClean="0"/>
              <a:t>translating </a:t>
            </a:r>
            <a:r>
              <a:rPr lang="en-US" dirty="0"/>
              <a:t>texts from Greek into Latin</a:t>
            </a:r>
            <a:r>
              <a:rPr lang="en-US" dirty="0" smtClean="0"/>
              <a:t>,</a:t>
            </a:r>
          </a:p>
          <a:p>
            <a:endParaRPr lang="en-US" dirty="0" smtClean="0"/>
          </a:p>
          <a:p>
            <a:r>
              <a:rPr lang="en-US" dirty="0"/>
              <a:t>Essentially, new ideas about translation arose in the </a:t>
            </a:r>
            <a:r>
              <a:rPr lang="en-US" dirty="0" smtClean="0"/>
              <a:t>Christian era </a:t>
            </a:r>
            <a:r>
              <a:rPr lang="en-US" dirty="0"/>
              <a:t>of late antiquity, </a:t>
            </a:r>
            <a:r>
              <a:rPr lang="en-US" dirty="0" smtClean="0"/>
              <a:t>where a distinction was first made between texts embodying different degrees of ‘authority’.</a:t>
            </a:r>
            <a:endParaRPr lang="en-US" dirty="0"/>
          </a:p>
        </p:txBody>
      </p:sp>
    </p:spTree>
    <p:extLst>
      <p:ext uri="{BB962C8B-B14F-4D97-AF65-F5344CB8AC3E}">
        <p14:creationId xmlns:p14="http://schemas.microsoft.com/office/powerpoint/2010/main" val="44923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INTERLINGUAL, INTRALINGUAL AND INTERSEMIOTIC TRANSLATION</a:t>
            </a:r>
            <a:endParaRPr lang="en-US" sz="3600" dirty="0"/>
          </a:p>
        </p:txBody>
      </p:sp>
      <p:sp>
        <p:nvSpPr>
          <p:cNvPr id="3" name="Content Placeholder 2"/>
          <p:cNvSpPr>
            <a:spLocks noGrp="1"/>
          </p:cNvSpPr>
          <p:nvPr>
            <p:ph idx="1"/>
          </p:nvPr>
        </p:nvSpPr>
        <p:spPr>
          <a:xfrm>
            <a:off x="381000" y="1600200"/>
            <a:ext cx="8534400" cy="4525963"/>
          </a:xfrm>
        </p:spPr>
        <p:txBody>
          <a:bodyPr>
            <a:normAutofit fontScale="92500" lnSpcReduction="20000"/>
          </a:bodyPr>
          <a:lstStyle/>
          <a:p>
            <a:pPr marL="0" indent="0">
              <a:buNone/>
            </a:pPr>
            <a:r>
              <a:rPr lang="en-US" dirty="0"/>
              <a:t> </a:t>
            </a:r>
            <a:r>
              <a:rPr lang="en-US" dirty="0" smtClean="0"/>
              <a:t>1</a:t>
            </a:r>
            <a:r>
              <a:rPr lang="en-US" dirty="0"/>
              <a:t>. </a:t>
            </a:r>
            <a:r>
              <a:rPr lang="en-US" dirty="0" err="1"/>
              <a:t>intralingual</a:t>
            </a:r>
            <a:r>
              <a:rPr lang="en-US" dirty="0"/>
              <a:t> translation – translation within the same language, which </a:t>
            </a:r>
            <a:r>
              <a:rPr lang="en-US" dirty="0" smtClean="0"/>
              <a:t>can involve </a:t>
            </a:r>
            <a:r>
              <a:rPr lang="en-US" dirty="0"/>
              <a:t>rewording or </a:t>
            </a:r>
            <a:r>
              <a:rPr lang="en-US" dirty="0" smtClean="0"/>
              <a:t>paraphrase.</a:t>
            </a:r>
            <a:endParaRPr lang="en-US" dirty="0"/>
          </a:p>
          <a:p>
            <a:pPr marL="0" lvl="0" indent="0">
              <a:buNone/>
            </a:pPr>
            <a:endParaRPr lang="en-US" dirty="0" smtClean="0"/>
          </a:p>
          <a:p>
            <a:pPr marL="0" lvl="0" indent="0">
              <a:buNone/>
            </a:pPr>
            <a:r>
              <a:rPr lang="en-US" dirty="0" smtClean="0"/>
              <a:t>2</a:t>
            </a:r>
            <a:r>
              <a:rPr lang="en-US" dirty="0"/>
              <a:t>. </a:t>
            </a:r>
            <a:r>
              <a:rPr lang="en-US" dirty="0" err="1"/>
              <a:t>interlingual</a:t>
            </a:r>
            <a:r>
              <a:rPr lang="en-US" dirty="0"/>
              <a:t> translation – translation from one language to </a:t>
            </a:r>
            <a:r>
              <a:rPr lang="en-US" dirty="0" smtClean="0"/>
              <a:t>another</a:t>
            </a:r>
          </a:p>
          <a:p>
            <a:pPr marL="0" lvl="0" indent="0">
              <a:buNone/>
            </a:pPr>
            <a:endParaRPr lang="en-US" dirty="0"/>
          </a:p>
          <a:p>
            <a:pPr marL="0" lvl="0" indent="0">
              <a:buNone/>
            </a:pPr>
            <a:r>
              <a:rPr lang="en-US" dirty="0" smtClean="0"/>
              <a:t>3</a:t>
            </a:r>
            <a:r>
              <a:rPr lang="en-US" dirty="0"/>
              <a:t>. </a:t>
            </a:r>
            <a:r>
              <a:rPr lang="en-US" dirty="0" err="1"/>
              <a:t>intersemiotic</a:t>
            </a:r>
            <a:r>
              <a:rPr lang="en-US" dirty="0"/>
              <a:t> translation – translation of the verbal sign by a non-verbal sign, for example music or image.</a:t>
            </a:r>
          </a:p>
        </p:txBody>
      </p:sp>
    </p:spTree>
    <p:extLst>
      <p:ext uri="{BB962C8B-B14F-4D97-AF65-F5344CB8AC3E}">
        <p14:creationId xmlns:p14="http://schemas.microsoft.com/office/powerpoint/2010/main" val="377441244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a:t>Types of </a:t>
            </a:r>
            <a:r>
              <a:rPr lang="en-US" b="1" dirty="0" smtClean="0"/>
              <a:t>T</a:t>
            </a:r>
            <a:r>
              <a:rPr lang="hr-HR" b="1" dirty="0" smtClean="0"/>
              <a:t>ranslation</a:t>
            </a:r>
            <a:endParaRPr lang="en-US" dirty="0"/>
          </a:p>
        </p:txBody>
      </p:sp>
      <p:sp>
        <p:nvSpPr>
          <p:cNvPr id="3" name="Content Placeholder 2"/>
          <p:cNvSpPr>
            <a:spLocks noGrp="1"/>
          </p:cNvSpPr>
          <p:nvPr>
            <p:ph idx="1"/>
          </p:nvPr>
        </p:nvSpPr>
        <p:spPr>
          <a:xfrm>
            <a:off x="457200" y="1600200"/>
            <a:ext cx="8534400" cy="4525963"/>
          </a:xfrm>
        </p:spPr>
        <p:txBody>
          <a:bodyPr>
            <a:normAutofit fontScale="77500" lnSpcReduction="20000"/>
          </a:bodyPr>
          <a:lstStyle/>
          <a:p>
            <a:pPr marL="0" indent="0">
              <a:buNone/>
            </a:pPr>
            <a:r>
              <a:rPr lang="en-GB" dirty="0"/>
              <a:t>1. Word-for-word translation: Here the source language word is translated into another language by their most common meanings, </a:t>
            </a:r>
            <a:r>
              <a:rPr lang="en-GB" dirty="0">
                <a:solidFill>
                  <a:srgbClr val="FF0000"/>
                </a:solidFill>
              </a:rPr>
              <a:t>which can also be out of context at </a:t>
            </a:r>
            <a:r>
              <a:rPr lang="en-GB" dirty="0" smtClean="0">
                <a:solidFill>
                  <a:srgbClr val="FF0000"/>
                </a:solidFill>
              </a:rPr>
              <a:t>times</a:t>
            </a:r>
            <a:r>
              <a:rPr lang="en-GB" dirty="0" smtClean="0"/>
              <a:t>, especially </a:t>
            </a:r>
            <a:r>
              <a:rPr lang="en-GB" dirty="0"/>
              <a:t>in idioms and proverbs.</a:t>
            </a:r>
            <a:endParaRPr lang="en-US" dirty="0"/>
          </a:p>
          <a:p>
            <a:pPr marL="0" indent="0">
              <a:buNone/>
            </a:pPr>
            <a:endParaRPr lang="en-GB" dirty="0" smtClean="0"/>
          </a:p>
          <a:p>
            <a:pPr marL="0" indent="0">
              <a:buNone/>
            </a:pPr>
            <a:r>
              <a:rPr lang="en-GB" dirty="0" smtClean="0"/>
              <a:t>2</a:t>
            </a:r>
            <a:r>
              <a:rPr lang="en-GB" dirty="0"/>
              <a:t>. Literal Translation: Here the source language </a:t>
            </a:r>
            <a:r>
              <a:rPr lang="en-GB" dirty="0">
                <a:solidFill>
                  <a:srgbClr val="FF0000"/>
                </a:solidFill>
              </a:rPr>
              <a:t>grammatical constructions</a:t>
            </a:r>
            <a:r>
              <a:rPr lang="en-GB" dirty="0"/>
              <a:t> are translated to their nearest target language. However the lexical words are translated singly, </a:t>
            </a:r>
            <a:r>
              <a:rPr lang="en-GB" dirty="0">
                <a:solidFill>
                  <a:srgbClr val="FF0000"/>
                </a:solidFill>
              </a:rPr>
              <a:t>out of context</a:t>
            </a:r>
            <a:r>
              <a:rPr lang="en-GB" dirty="0"/>
              <a:t>. </a:t>
            </a:r>
            <a:endParaRPr lang="en-US" dirty="0"/>
          </a:p>
          <a:p>
            <a:pPr marL="0" indent="0">
              <a:buNone/>
            </a:pPr>
            <a:r>
              <a:rPr lang="en-GB" i="1" dirty="0"/>
              <a:t> </a:t>
            </a:r>
            <a:endParaRPr lang="en-US" dirty="0"/>
          </a:p>
          <a:p>
            <a:pPr marL="0" indent="0">
              <a:buNone/>
            </a:pPr>
            <a:r>
              <a:rPr lang="en-GB" dirty="0"/>
              <a:t>3. Free Translation: This method of translation produces the translated text </a:t>
            </a:r>
            <a:r>
              <a:rPr lang="en-GB" dirty="0">
                <a:solidFill>
                  <a:srgbClr val="FF0000"/>
                </a:solidFill>
              </a:rPr>
              <a:t>without the style, form, or content of the original text. </a:t>
            </a:r>
            <a:endParaRPr lang="en-US" dirty="0">
              <a:solidFill>
                <a:srgbClr val="FF0000"/>
              </a:solidFill>
            </a:endParaRPr>
          </a:p>
          <a:p>
            <a:endParaRPr lang="en-US" dirty="0"/>
          </a:p>
        </p:txBody>
      </p:sp>
    </p:spTree>
    <p:extLst>
      <p:ext uri="{BB962C8B-B14F-4D97-AF65-F5344CB8AC3E}">
        <p14:creationId xmlns:p14="http://schemas.microsoft.com/office/powerpoint/2010/main" val="159439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458200" cy="4648200"/>
          </a:xfrm>
        </p:spPr>
        <p:txBody>
          <a:bodyPr>
            <a:normAutofit fontScale="92500"/>
          </a:bodyPr>
          <a:lstStyle/>
          <a:p>
            <a:pPr marL="0" indent="0" algn="just">
              <a:buNone/>
            </a:pPr>
            <a:r>
              <a:rPr lang="en-GB" dirty="0"/>
              <a:t>4. </a:t>
            </a:r>
            <a:r>
              <a:rPr lang="en-GB" dirty="0">
                <a:solidFill>
                  <a:srgbClr val="FF0000"/>
                </a:solidFill>
                <a:effectLst>
                  <a:outerShdw blurRad="38100" dist="38100" dir="2700000" algn="tl">
                    <a:srgbClr val="000000">
                      <a:alpha val="43137"/>
                    </a:srgbClr>
                  </a:outerShdw>
                </a:effectLst>
              </a:rPr>
              <a:t>Idiomatic Translation</a:t>
            </a:r>
            <a:r>
              <a:rPr lang="en-GB" dirty="0"/>
              <a:t>: It translates the message of the original text but tends to distort the original meaning at times by preferring colloquialisms and idioms. </a:t>
            </a:r>
            <a:endParaRPr lang="en-US" dirty="0"/>
          </a:p>
          <a:p>
            <a:pPr marL="0" indent="0" algn="just">
              <a:buNone/>
            </a:pPr>
            <a:r>
              <a:rPr lang="en-GB" dirty="0"/>
              <a:t> </a:t>
            </a:r>
            <a:endParaRPr lang="en-US" dirty="0"/>
          </a:p>
          <a:p>
            <a:pPr marL="0" indent="0" algn="just">
              <a:buNone/>
            </a:pPr>
            <a:r>
              <a:rPr lang="en-GB" dirty="0"/>
              <a:t>5. </a:t>
            </a:r>
            <a:r>
              <a:rPr lang="en-GB" dirty="0">
                <a:solidFill>
                  <a:srgbClr val="FF0000"/>
                </a:solidFill>
                <a:effectLst>
                  <a:outerShdw blurRad="38100" dist="38100" dir="2700000" algn="tl">
                    <a:srgbClr val="000000">
                      <a:alpha val="43137"/>
                    </a:srgbClr>
                  </a:outerShdw>
                </a:effectLst>
              </a:rPr>
              <a:t>Communicative Translation</a:t>
            </a:r>
            <a:r>
              <a:rPr lang="en-GB" dirty="0"/>
              <a:t>: This method displays the exact contextual meaning of the original text in a manner where both content and language are easily acceptable and comprehensible to the readers. </a:t>
            </a:r>
            <a:endParaRPr lang="en-US" dirty="0"/>
          </a:p>
          <a:p>
            <a:pPr algn="just"/>
            <a:endParaRPr lang="en-US" dirty="0"/>
          </a:p>
        </p:txBody>
      </p:sp>
    </p:spTree>
    <p:extLst>
      <p:ext uri="{BB962C8B-B14F-4D97-AF65-F5344CB8AC3E}">
        <p14:creationId xmlns:p14="http://schemas.microsoft.com/office/powerpoint/2010/main" val="31007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lvl="0"/>
            <a:r>
              <a:rPr lang="en-US" b="1" dirty="0"/>
              <a:t>Translation Process</a:t>
            </a:r>
            <a:r>
              <a:rPr lang="en-US" dirty="0"/>
              <a:t> </a:t>
            </a:r>
          </a:p>
        </p:txBody>
      </p:sp>
      <p:sp>
        <p:nvSpPr>
          <p:cNvPr id="3" name="Content Placeholder 2"/>
          <p:cNvSpPr>
            <a:spLocks noGrp="1"/>
          </p:cNvSpPr>
          <p:nvPr>
            <p:ph idx="1"/>
          </p:nvPr>
        </p:nvSpPr>
        <p:spPr>
          <a:xfrm>
            <a:off x="457200" y="1295400"/>
            <a:ext cx="8229600" cy="4953000"/>
          </a:xfrm>
        </p:spPr>
        <p:txBody>
          <a:bodyPr>
            <a:normAutofit fontScale="85000" lnSpcReduction="10000"/>
          </a:bodyPr>
          <a:lstStyle/>
          <a:p>
            <a:pPr marL="0" indent="0">
              <a:buNone/>
            </a:pPr>
            <a:r>
              <a:rPr lang="en-US" dirty="0" smtClean="0"/>
              <a:t>1</a:t>
            </a:r>
            <a:r>
              <a:rPr lang="en-US" dirty="0"/>
              <a:t>. Decoding the meaning of the source text, and </a:t>
            </a:r>
          </a:p>
          <a:p>
            <a:pPr marL="0" indent="0">
              <a:buNone/>
            </a:pPr>
            <a:r>
              <a:rPr lang="en-US" dirty="0"/>
              <a:t>2. Re-encoding this meaning in the target language. </a:t>
            </a:r>
          </a:p>
          <a:p>
            <a:pPr lvl="0"/>
            <a:endParaRPr lang="en-US" dirty="0" smtClean="0"/>
          </a:p>
          <a:p>
            <a:pPr lvl="0"/>
            <a:r>
              <a:rPr lang="en-US" dirty="0" smtClean="0"/>
              <a:t>To </a:t>
            </a:r>
            <a:r>
              <a:rPr lang="en-US" dirty="0"/>
              <a:t>decode the meaning of a text the translator must first identify its component "</a:t>
            </a:r>
            <a:r>
              <a:rPr lang="en-US" u="sng" dirty="0">
                <a:hlinkClick r:id="rId2"/>
              </a:rPr>
              <a:t>translation units</a:t>
            </a:r>
            <a:r>
              <a:rPr lang="en-US" dirty="0"/>
              <a:t>. </a:t>
            </a:r>
            <a:r>
              <a:rPr lang="en-US" dirty="0" smtClean="0"/>
              <a:t> A </a:t>
            </a:r>
            <a:r>
              <a:rPr lang="en-US" dirty="0"/>
              <a:t>translation unit may be a word, a phrase or even one or more sentences. To decode the complete meaning of the source text, the translator must consciously interpret and </a:t>
            </a:r>
            <a:r>
              <a:rPr lang="en-US" dirty="0" err="1"/>
              <a:t>analyse</a:t>
            </a:r>
            <a:r>
              <a:rPr lang="en-US" dirty="0"/>
              <a:t> all its features. </a:t>
            </a:r>
            <a:endParaRPr lang="en-US" dirty="0" smtClean="0"/>
          </a:p>
          <a:p>
            <a:pPr lvl="0"/>
            <a:r>
              <a:rPr lang="en-US" dirty="0" smtClean="0"/>
              <a:t>This </a:t>
            </a:r>
            <a:r>
              <a:rPr lang="en-US" dirty="0"/>
              <a:t>process requires thorough knowledge of the grammar, semantics, idioms of the source language, as well as the culture</a:t>
            </a:r>
            <a:r>
              <a:rPr lang="en-US" dirty="0" smtClean="0"/>
              <a:t>.</a:t>
            </a:r>
            <a:endParaRPr lang="en-US" dirty="0"/>
          </a:p>
        </p:txBody>
      </p:sp>
    </p:spTree>
    <p:extLst>
      <p:ext uri="{BB962C8B-B14F-4D97-AF65-F5344CB8AC3E}">
        <p14:creationId xmlns:p14="http://schemas.microsoft.com/office/powerpoint/2010/main" val="2613026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592763"/>
          </a:xfrm>
        </p:spPr>
        <p:txBody>
          <a:bodyPr>
            <a:normAutofit/>
          </a:bodyPr>
          <a:lstStyle/>
          <a:p>
            <a:pPr lvl="0"/>
            <a:r>
              <a:rPr lang="en-US" dirty="0"/>
              <a:t>The translator needs the same in-depth knowledge to re-encode the meaning in the target language. In fact, often translators' knowledge of the target language is more important, and needs to be deeper, than their knowledge of the source language. </a:t>
            </a:r>
          </a:p>
          <a:p>
            <a:pPr lvl="0"/>
            <a:r>
              <a:rPr lang="en-US" dirty="0"/>
              <a:t>For this reason, most translators translate into a language of which they are </a:t>
            </a:r>
            <a:r>
              <a:rPr lang="en-US" u="sng" dirty="0">
                <a:hlinkClick r:id="rId2"/>
              </a:rPr>
              <a:t>native speakers</a:t>
            </a:r>
            <a:r>
              <a:rPr lang="en-US" dirty="0"/>
              <a:t>.</a:t>
            </a:r>
          </a:p>
          <a:p>
            <a:pPr lvl="0"/>
            <a:r>
              <a:rPr lang="en-US" dirty="0"/>
              <a:t>In addition, knowledge of the subject matter being discussed is essential.</a:t>
            </a:r>
          </a:p>
          <a:p>
            <a:endParaRPr lang="en-US" dirty="0"/>
          </a:p>
          <a:p>
            <a:endParaRPr lang="en-US" dirty="0"/>
          </a:p>
        </p:txBody>
      </p:sp>
    </p:spTree>
    <p:extLst>
      <p:ext uri="{BB962C8B-B14F-4D97-AF65-F5344CB8AC3E}">
        <p14:creationId xmlns:p14="http://schemas.microsoft.com/office/powerpoint/2010/main" val="4221810668"/>
      </p:ext>
    </p:extLst>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7361</TotalTime>
  <Words>987</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Definition of Translation</vt:lpstr>
      <vt:lpstr>History of Translation</vt:lpstr>
      <vt:lpstr>PowerPoint Presentation</vt:lpstr>
      <vt:lpstr>INTERLINGUAL, INTRALINGUAL AND INTERSEMIOTIC TRANSLATION</vt:lpstr>
      <vt:lpstr>Types of Translation</vt:lpstr>
      <vt:lpstr>PowerPoint Presentation</vt:lpstr>
      <vt:lpstr>Translation Process </vt:lpstr>
      <vt:lpstr>PowerPoint Presentation</vt:lpstr>
      <vt:lpstr>Measuring Success in Translation  </vt:lpstr>
      <vt:lpstr>Translation Problems  </vt:lpstr>
      <vt:lpstr>PowerPoint Presentation</vt:lpstr>
      <vt:lpstr>Definition of Interpreting </vt:lpstr>
      <vt:lpstr>Types of Interpretation</vt:lpstr>
      <vt:lpstr>PowerPoint Presentation</vt:lpstr>
      <vt:lpstr>Interpretation Versus Translation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Salahaddin University College of Basic Education English Department Third Year Students</dc:title>
  <dc:creator>Zana</dc:creator>
  <cp:lastModifiedBy>Rawen</cp:lastModifiedBy>
  <cp:revision>1081</cp:revision>
  <dcterms:created xsi:type="dcterms:W3CDTF">2006-08-16T00:00:00Z</dcterms:created>
  <dcterms:modified xsi:type="dcterms:W3CDTF">2023-01-31T19:03:55Z</dcterms:modified>
</cp:coreProperties>
</file>