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7772400" cy="10058400"/>
  <p:notesSz cx="7772400" cy="10058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2022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1" i="0">
                <a:solidFill>
                  <a:srgbClr val="CC0099"/>
                </a:solidFill>
                <a:latin typeface="Cambria"/>
                <a:cs typeface="Cambria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Page</a:t>
            </a:r>
            <a:r>
              <a:rPr spc="-10" dirty="0"/>
              <a:t> </a:t>
            </a: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1" i="0">
                <a:solidFill>
                  <a:srgbClr val="CC0099"/>
                </a:solidFill>
                <a:latin typeface="Cambria"/>
                <a:cs typeface="Cambria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Page</a:t>
            </a:r>
            <a:r>
              <a:rPr spc="-10" dirty="0"/>
              <a:t> </a:t>
            </a: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5/27/2024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1" i="0">
                <a:solidFill>
                  <a:srgbClr val="CC0099"/>
                </a:solidFill>
                <a:latin typeface="Cambria"/>
                <a:cs typeface="Cambria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Page</a:t>
            </a:r>
            <a:r>
              <a:rPr spc="-10" dirty="0"/>
              <a:t> </a:t>
            </a: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5/27/2024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1" i="0">
                <a:solidFill>
                  <a:srgbClr val="CC0099"/>
                </a:solidFill>
                <a:latin typeface="Cambria"/>
                <a:cs typeface="Cambria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Page</a:t>
            </a:r>
            <a:r>
              <a:rPr spc="-10" dirty="0"/>
              <a:t> </a:t>
            </a: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5/27/2024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100" b="1" i="0">
                <a:solidFill>
                  <a:srgbClr val="CC0099"/>
                </a:solidFill>
                <a:latin typeface="Cambria"/>
                <a:cs typeface="Cambria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Page</a:t>
            </a:r>
            <a:r>
              <a:rPr spc="-10" dirty="0"/>
              <a:t> </a:t>
            </a: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787266" y="9169982"/>
            <a:ext cx="485139" cy="189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1" i="0">
                <a:solidFill>
                  <a:srgbClr val="CC0099"/>
                </a:solidFill>
                <a:latin typeface="Cambria"/>
                <a:cs typeface="Cambria"/>
              </a:defRPr>
            </a:lvl1pPr>
          </a:lstStyle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Page</a:t>
            </a:r>
            <a:r>
              <a:rPr spc="-10" dirty="0"/>
              <a:t> </a:t>
            </a:r>
            <a:fld id="{81D60167-4931-47E6-BA6A-407CBD079E47}" type="slidenum">
              <a:rPr spc="-50" dirty="0"/>
              <a:t>‹#›</a:t>
            </a:fld>
            <a:endParaRPr spc="-5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hyperlink" Target="http://www.celebrityfuzz.com/Janet-Jackson/?title=Hughes_Research_Laboratories" TargetMode="External"/><Relationship Id="rId7" Type="http://schemas.openxmlformats.org/officeDocument/2006/relationships/image" Target="../media/image5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hyperlink" Target="https://www.photonics.com/Articles/A_History_of_the_Laser_1960_-_2019/a42279" TargetMode="External"/><Relationship Id="rId7" Type="http://schemas.openxmlformats.org/officeDocument/2006/relationships/hyperlink" Target="https://perg.phys.ksu.edu/vqm/laserweb/Ch-1/F1s1t1p1.ht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perg.phys.ksu.edu/vqm/laserweb/glossary/glossary.htm#ir_spectrum" TargetMode="External"/><Relationship Id="rId5" Type="http://schemas.openxmlformats.org/officeDocument/2006/relationships/hyperlink" Target="https://perg.phys.ksu.edu/vqm/laserweb/glossary/Glossary.htm#uv_radiation" TargetMode="External"/><Relationship Id="rId4" Type="http://schemas.openxmlformats.org/officeDocument/2006/relationships/hyperlink" Target="https://perg.phys.ksu.edu/vqm/laserweb/Glossary/Glossary.htm#visible_spectru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erg.phys.ksu.edu/vqm/laserweb/Ch-1/F1s1t2p1.ht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erg.phys.ksu.edu/vqm/laserweb/Glossary/Glossary.htm#ir_spectru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4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Exahertz" TargetMode="External"/><Relationship Id="rId13" Type="http://schemas.openxmlformats.org/officeDocument/2006/relationships/hyperlink" Target="https://en.wikipedia.org/wiki/Petahertz" TargetMode="External"/><Relationship Id="rId3" Type="http://schemas.openxmlformats.org/officeDocument/2006/relationships/hyperlink" Target="https://en.wikipedia.org/wiki/Frequency" TargetMode="External"/><Relationship Id="rId7" Type="http://schemas.openxmlformats.org/officeDocument/2006/relationships/hyperlink" Target="https://en.wikipedia.org/wiki/Gamma_ray" TargetMode="External"/><Relationship Id="rId12" Type="http://schemas.openxmlformats.org/officeDocument/2006/relationships/hyperlink" Target="https://en.wikipedia.org/wiki/X-ray" TargetMode="External"/><Relationship Id="rId17" Type="http://schemas.openxmlformats.org/officeDocument/2006/relationships/image" Target="../media/image17.jpg"/><Relationship Id="rId2" Type="http://schemas.openxmlformats.org/officeDocument/2006/relationships/image" Target="../media/image1.png"/><Relationship Id="rId16" Type="http://schemas.openxmlformats.org/officeDocument/2006/relationships/hyperlink" Target="https://en.wikipedia.org/wiki/Extreme_ultraviolet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en.wikipedia.org/wiki/Ionizing_radiation" TargetMode="External"/><Relationship Id="rId11" Type="http://schemas.openxmlformats.org/officeDocument/2006/relationships/hyperlink" Target="https://en.wikipedia.org/wiki/Kilo-" TargetMode="External"/><Relationship Id="rId5" Type="http://schemas.openxmlformats.org/officeDocument/2006/relationships/hyperlink" Target="https://en.wikipedia.org/wiki/Photon_energy" TargetMode="External"/><Relationship Id="rId15" Type="http://schemas.openxmlformats.org/officeDocument/2006/relationships/hyperlink" Target="https://en.wikipedia.org/wiki/Electronvolt" TargetMode="External"/><Relationship Id="rId10" Type="http://schemas.openxmlformats.org/officeDocument/2006/relationships/hyperlink" Target="https://en.wikipedia.org/wiki/Mega-" TargetMode="External"/><Relationship Id="rId4" Type="http://schemas.openxmlformats.org/officeDocument/2006/relationships/hyperlink" Target="https://en.wikipedia.org/wiki/Wavelength" TargetMode="External"/><Relationship Id="rId9" Type="http://schemas.openxmlformats.org/officeDocument/2006/relationships/hyperlink" Target="https://en.wikipedia.org/wiki/Picometre" TargetMode="External"/><Relationship Id="rId14" Type="http://schemas.openxmlformats.org/officeDocument/2006/relationships/hyperlink" Target="https://en.wikipedia.org/wiki/Nanometre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Milli-" TargetMode="External"/><Relationship Id="rId13" Type="http://schemas.openxmlformats.org/officeDocument/2006/relationships/hyperlink" Target="https://en.wikipedia.org/wiki/Radio_wave" TargetMode="External"/><Relationship Id="rId18" Type="http://schemas.openxmlformats.org/officeDocument/2006/relationships/hyperlink" Target="https://en.wikipedia.org/wiki/Decimetre" TargetMode="External"/><Relationship Id="rId26" Type="http://schemas.openxmlformats.org/officeDocument/2006/relationships/hyperlink" Target="https://en.wikipedia.org/wiki/Kilohertz" TargetMode="External"/><Relationship Id="rId3" Type="http://schemas.openxmlformats.org/officeDocument/2006/relationships/hyperlink" Target="https://en.wikipedia.org/wiki/Near_ultraviolet" TargetMode="External"/><Relationship Id="rId21" Type="http://schemas.openxmlformats.org/officeDocument/2006/relationships/hyperlink" Target="https://en.wikipedia.org/wiki/Metre" TargetMode="External"/><Relationship Id="rId34" Type="http://schemas.openxmlformats.org/officeDocument/2006/relationships/hyperlink" Target="https://en.wikipedia.org/wiki/Super_low_frequency" TargetMode="External"/><Relationship Id="rId7" Type="http://schemas.openxmlformats.org/officeDocument/2006/relationships/hyperlink" Target="https://en.wikipedia.org/wiki/Infrared" TargetMode="External"/><Relationship Id="rId12" Type="http://schemas.openxmlformats.org/officeDocument/2006/relationships/hyperlink" Target="https://en.wikipedia.org/wiki/Microwave" TargetMode="External"/><Relationship Id="rId17" Type="http://schemas.openxmlformats.org/officeDocument/2006/relationships/hyperlink" Target="https://en.wikipedia.org/wiki/Super_high_frequency" TargetMode="External"/><Relationship Id="rId25" Type="http://schemas.openxmlformats.org/officeDocument/2006/relationships/hyperlink" Target="https://en.wikipedia.org/wiki/Medium_frequency" TargetMode="External"/><Relationship Id="rId33" Type="http://schemas.openxmlformats.org/officeDocument/2006/relationships/hyperlink" Target="https://en.wikipedia.org/wiki/Megametre" TargetMode="External"/><Relationship Id="rId2" Type="http://schemas.openxmlformats.org/officeDocument/2006/relationships/image" Target="../media/image1.png"/><Relationship Id="rId16" Type="http://schemas.openxmlformats.org/officeDocument/2006/relationships/hyperlink" Target="https://en.wikipedia.org/wiki/Micro-" TargetMode="External"/><Relationship Id="rId20" Type="http://schemas.openxmlformats.org/officeDocument/2006/relationships/hyperlink" Target="https://en.wikipedia.org/wiki/Megahertz" TargetMode="External"/><Relationship Id="rId29" Type="http://schemas.openxmlformats.org/officeDocument/2006/relationships/hyperlink" Target="https://en.wikipedia.org/wiki/Pico-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en.wikipedia.org/wiki/Micrometre" TargetMode="External"/><Relationship Id="rId11" Type="http://schemas.openxmlformats.org/officeDocument/2006/relationships/hyperlink" Target="https://en.wikipedia.org/wiki/Millimetre" TargetMode="External"/><Relationship Id="rId24" Type="http://schemas.openxmlformats.org/officeDocument/2006/relationships/hyperlink" Target="https://en.wikipedia.org/wiki/High_frequency" TargetMode="External"/><Relationship Id="rId32" Type="http://schemas.openxmlformats.org/officeDocument/2006/relationships/hyperlink" Target="https://en.wikipedia.org/wiki/Hertz" TargetMode="External"/><Relationship Id="rId5" Type="http://schemas.openxmlformats.org/officeDocument/2006/relationships/hyperlink" Target="https://en.wikipedia.org/wiki/Terahertz_(unit)" TargetMode="External"/><Relationship Id="rId15" Type="http://schemas.openxmlformats.org/officeDocument/2006/relationships/hyperlink" Target="https://en.wikipedia.org/wiki/Centimetre" TargetMode="External"/><Relationship Id="rId23" Type="http://schemas.openxmlformats.org/officeDocument/2006/relationships/hyperlink" Target="https://en.wikipedia.org/wiki/Nano-" TargetMode="External"/><Relationship Id="rId28" Type="http://schemas.openxmlformats.org/officeDocument/2006/relationships/hyperlink" Target="https://en.wikipedia.org/wiki/Low_frequency" TargetMode="External"/><Relationship Id="rId36" Type="http://schemas.openxmlformats.org/officeDocument/2006/relationships/hyperlink" Target="https://en.wikipedia.org/wiki/Extremely_low_frequency" TargetMode="External"/><Relationship Id="rId10" Type="http://schemas.openxmlformats.org/officeDocument/2006/relationships/hyperlink" Target="https://en.wikipedia.org/wiki/Gigahertz" TargetMode="External"/><Relationship Id="rId19" Type="http://schemas.openxmlformats.org/officeDocument/2006/relationships/hyperlink" Target="https://en.wikipedia.org/wiki/Ultra_high_frequency" TargetMode="External"/><Relationship Id="rId31" Type="http://schemas.openxmlformats.org/officeDocument/2006/relationships/hyperlink" Target="https://en.wikipedia.org/wiki/Ultra_low_frequency" TargetMode="External"/><Relationship Id="rId4" Type="http://schemas.openxmlformats.org/officeDocument/2006/relationships/hyperlink" Target="https://en.wikipedia.org/wiki/Visible_light" TargetMode="External"/><Relationship Id="rId9" Type="http://schemas.openxmlformats.org/officeDocument/2006/relationships/hyperlink" Target="https://en.wikipedia.org/wiki/Far_infrared" TargetMode="External"/><Relationship Id="rId14" Type="http://schemas.openxmlformats.org/officeDocument/2006/relationships/hyperlink" Target="https://en.wikipedia.org/wiki/Extremely_high_frequency" TargetMode="External"/><Relationship Id="rId22" Type="http://schemas.openxmlformats.org/officeDocument/2006/relationships/hyperlink" Target="https://en.wikipedia.org/wiki/Very_high_frequency" TargetMode="External"/><Relationship Id="rId27" Type="http://schemas.openxmlformats.org/officeDocument/2006/relationships/hyperlink" Target="https://en.wikipedia.org/wiki/Kilometre" TargetMode="External"/><Relationship Id="rId30" Type="http://schemas.openxmlformats.org/officeDocument/2006/relationships/hyperlink" Target="https://en.wikipedia.org/wiki/Very_low_frequency" TargetMode="External"/><Relationship Id="rId35" Type="http://schemas.openxmlformats.org/officeDocument/2006/relationships/hyperlink" Target="https://en.wikipedia.org/wiki/Femto-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9780" y="484124"/>
            <a:ext cx="192278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dirty="0">
                <a:latin typeface="Cambria"/>
                <a:cs typeface="Cambria"/>
              </a:rPr>
              <a:t>Laser</a:t>
            </a:r>
            <a:r>
              <a:rPr sz="1000" b="1" spc="-35" dirty="0">
                <a:latin typeface="Cambria"/>
                <a:cs typeface="Cambria"/>
              </a:rPr>
              <a:t> </a:t>
            </a:r>
            <a:r>
              <a:rPr sz="1000" b="1" dirty="0">
                <a:latin typeface="Cambria"/>
                <a:cs typeface="Cambria"/>
              </a:rPr>
              <a:t>Physics</a:t>
            </a:r>
            <a:r>
              <a:rPr sz="1000" b="1" spc="-35" dirty="0">
                <a:latin typeface="Cambria"/>
                <a:cs typeface="Cambria"/>
              </a:rPr>
              <a:t> </a:t>
            </a:r>
            <a:r>
              <a:rPr sz="1000" b="1" dirty="0">
                <a:latin typeface="Cambria"/>
                <a:cs typeface="Cambria"/>
              </a:rPr>
              <a:t>By</a:t>
            </a:r>
            <a:r>
              <a:rPr sz="1000" b="1" spc="-35" dirty="0">
                <a:latin typeface="Cambria"/>
                <a:cs typeface="Cambria"/>
              </a:rPr>
              <a:t> </a:t>
            </a:r>
            <a:r>
              <a:rPr sz="1000" b="1" dirty="0">
                <a:latin typeface="Cambria"/>
                <a:cs typeface="Cambria"/>
              </a:rPr>
              <a:t>Dr.Runas</a:t>
            </a:r>
            <a:r>
              <a:rPr sz="1000" b="1" spc="-30" dirty="0">
                <a:latin typeface="Cambria"/>
                <a:cs typeface="Cambria"/>
              </a:rPr>
              <a:t> </a:t>
            </a:r>
            <a:r>
              <a:rPr sz="1000" b="1" spc="-10" dirty="0">
                <a:latin typeface="Cambria"/>
                <a:cs typeface="Cambria"/>
              </a:rPr>
              <a:t>y.sula</a:t>
            </a:r>
            <a:endParaRPr sz="1000">
              <a:latin typeface="Cambria"/>
              <a:cs typeface="Cambri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667591" y="563880"/>
            <a:ext cx="616834" cy="104502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6640830" y="490219"/>
            <a:ext cx="64452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30" dirty="0">
                <a:solidFill>
                  <a:srgbClr val="4F81BC"/>
                </a:solidFill>
                <a:latin typeface="Cambria"/>
                <a:cs typeface="Cambria"/>
              </a:rPr>
              <a:t>2022-</a:t>
            </a:r>
            <a:r>
              <a:rPr sz="1000" b="1" spc="-20" dirty="0">
                <a:solidFill>
                  <a:srgbClr val="4F81BC"/>
                </a:solidFill>
                <a:latin typeface="Cambria"/>
                <a:cs typeface="Cambria"/>
              </a:rPr>
              <a:t>2023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10184" y="457199"/>
            <a:ext cx="6703059" cy="303530"/>
          </a:xfrm>
          <a:custGeom>
            <a:avLst/>
            <a:gdLst/>
            <a:ahLst/>
            <a:cxnLst/>
            <a:rect l="l" t="t" r="r" b="b"/>
            <a:pathLst>
              <a:path w="6703059" h="303530">
                <a:moveTo>
                  <a:pt x="5854941" y="275844"/>
                </a:moveTo>
                <a:lnTo>
                  <a:pt x="0" y="275844"/>
                </a:lnTo>
                <a:lnTo>
                  <a:pt x="0" y="303276"/>
                </a:lnTo>
                <a:lnTo>
                  <a:pt x="5854941" y="303276"/>
                </a:lnTo>
                <a:lnTo>
                  <a:pt x="5854941" y="275844"/>
                </a:lnTo>
                <a:close/>
              </a:path>
              <a:path w="6703059" h="303530">
                <a:moveTo>
                  <a:pt x="6702603" y="275844"/>
                </a:moveTo>
                <a:lnTo>
                  <a:pt x="5882386" y="275844"/>
                </a:lnTo>
                <a:lnTo>
                  <a:pt x="5882386" y="45720"/>
                </a:lnTo>
                <a:lnTo>
                  <a:pt x="5882386" y="0"/>
                </a:lnTo>
                <a:lnTo>
                  <a:pt x="5854954" y="0"/>
                </a:lnTo>
                <a:lnTo>
                  <a:pt x="5854954" y="45720"/>
                </a:lnTo>
                <a:lnTo>
                  <a:pt x="5854954" y="275844"/>
                </a:lnTo>
                <a:lnTo>
                  <a:pt x="5854954" y="303276"/>
                </a:lnTo>
                <a:lnTo>
                  <a:pt x="5882386" y="303276"/>
                </a:lnTo>
                <a:lnTo>
                  <a:pt x="6702603" y="303276"/>
                </a:lnTo>
                <a:lnTo>
                  <a:pt x="6702603" y="275844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19327" y="9261043"/>
            <a:ext cx="3012440" cy="6350"/>
          </a:xfrm>
          <a:custGeom>
            <a:avLst/>
            <a:gdLst/>
            <a:ahLst/>
            <a:cxnLst/>
            <a:rect l="l" t="t" r="r" b="b"/>
            <a:pathLst>
              <a:path w="3012440" h="6350">
                <a:moveTo>
                  <a:pt x="3012059" y="0"/>
                </a:moveTo>
                <a:lnTo>
                  <a:pt x="0" y="0"/>
                </a:lnTo>
                <a:lnTo>
                  <a:pt x="0" y="6095"/>
                </a:lnTo>
                <a:lnTo>
                  <a:pt x="3012059" y="6095"/>
                </a:lnTo>
                <a:lnTo>
                  <a:pt x="3012059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400677" y="9261043"/>
            <a:ext cx="3012440" cy="6350"/>
          </a:xfrm>
          <a:custGeom>
            <a:avLst/>
            <a:gdLst/>
            <a:ahLst/>
            <a:cxnLst/>
            <a:rect l="l" t="t" r="r" b="b"/>
            <a:pathLst>
              <a:path w="3012440" h="6350">
                <a:moveTo>
                  <a:pt x="3012058" y="0"/>
                </a:moveTo>
                <a:lnTo>
                  <a:pt x="0" y="0"/>
                </a:lnTo>
                <a:lnTo>
                  <a:pt x="0" y="6095"/>
                </a:lnTo>
                <a:lnTo>
                  <a:pt x="3012058" y="6095"/>
                </a:lnTo>
                <a:lnTo>
                  <a:pt x="3012058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06627" y="905001"/>
            <a:ext cx="5053330" cy="1470025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2804795" marR="1121410" indent="-13970">
              <a:lnSpc>
                <a:spcPts val="1839"/>
              </a:lnSpc>
              <a:spcBef>
                <a:spcPts val="225"/>
              </a:spcBef>
            </a:pPr>
            <a:r>
              <a:rPr sz="1600" b="1" dirty="0">
                <a:solidFill>
                  <a:srgbClr val="FF0000"/>
                </a:solidFill>
                <a:latin typeface="Times New Roman"/>
                <a:cs typeface="Times New Roman"/>
              </a:rPr>
              <a:t>Chapter</a:t>
            </a:r>
            <a:r>
              <a:rPr sz="1600" b="1" spc="-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One </a:t>
            </a:r>
            <a:r>
              <a:rPr sz="1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Introduction</a:t>
            </a:r>
            <a:endParaRPr sz="1600">
              <a:latin typeface="Times New Roman"/>
              <a:cs typeface="Times New Roman"/>
            </a:endParaRPr>
          </a:p>
          <a:p>
            <a:pPr marL="12700" algn="just">
              <a:lnSpc>
                <a:spcPts val="1760"/>
              </a:lnSpc>
            </a:pPr>
            <a:r>
              <a:rPr sz="1600" b="1" dirty="0">
                <a:solidFill>
                  <a:srgbClr val="FF0000"/>
                </a:solidFill>
                <a:latin typeface="Times New Roman"/>
                <a:cs typeface="Times New Roman"/>
              </a:rPr>
              <a:t>1.1:</a:t>
            </a:r>
            <a:r>
              <a:rPr sz="1600" b="1" spc="-6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FF0000"/>
                </a:solidFill>
                <a:latin typeface="Times New Roman"/>
                <a:cs typeface="Times New Roman"/>
              </a:rPr>
              <a:t>Historical</a:t>
            </a:r>
            <a:r>
              <a:rPr sz="1600" b="1" spc="-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Preview</a:t>
            </a:r>
            <a:endParaRPr sz="1600">
              <a:latin typeface="Times New Roman"/>
              <a:cs typeface="Times New Roman"/>
            </a:endParaRPr>
          </a:p>
          <a:p>
            <a:pPr marL="12700" marR="5080" algn="just">
              <a:lnSpc>
                <a:spcPts val="1960"/>
              </a:lnSpc>
              <a:spcBef>
                <a:spcPts val="5"/>
              </a:spcBef>
            </a:pPr>
            <a:r>
              <a:rPr sz="1600" b="1" dirty="0">
                <a:solidFill>
                  <a:srgbClr val="FF0000"/>
                </a:solidFill>
                <a:latin typeface="Calibri"/>
                <a:cs typeface="Calibri"/>
              </a:rPr>
              <a:t>Laser</a:t>
            </a:r>
            <a:r>
              <a:rPr sz="1600" b="1" spc="13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is</a:t>
            </a:r>
            <a:r>
              <a:rPr sz="1600" spc="13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an</a:t>
            </a:r>
            <a:r>
              <a:rPr sz="1600" spc="13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acronym</a:t>
            </a:r>
            <a:r>
              <a:rPr sz="1600" spc="12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for</a:t>
            </a:r>
            <a:r>
              <a:rPr sz="1600" spc="14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"</a:t>
            </a:r>
            <a:r>
              <a:rPr sz="1600" b="1" dirty="0">
                <a:solidFill>
                  <a:srgbClr val="FF0000"/>
                </a:solidFill>
                <a:latin typeface="Calibri"/>
                <a:cs typeface="Calibri"/>
              </a:rPr>
              <a:t>L</a:t>
            </a:r>
            <a:r>
              <a:rPr sz="1600" b="1" dirty="0">
                <a:solidFill>
                  <a:srgbClr val="0000CC"/>
                </a:solidFill>
                <a:latin typeface="Calibri"/>
                <a:cs typeface="Calibri"/>
              </a:rPr>
              <a:t>ight</a:t>
            </a:r>
            <a:r>
              <a:rPr sz="1600" b="1" spc="135" dirty="0">
                <a:solidFill>
                  <a:srgbClr val="0000CC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1600" b="1" dirty="0">
                <a:solidFill>
                  <a:srgbClr val="0000CC"/>
                </a:solidFill>
                <a:latin typeface="Calibri"/>
                <a:cs typeface="Calibri"/>
              </a:rPr>
              <a:t>mplification</a:t>
            </a:r>
            <a:r>
              <a:rPr sz="1600" b="1" spc="130" dirty="0">
                <a:solidFill>
                  <a:srgbClr val="0000CC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0000CC"/>
                </a:solidFill>
                <a:latin typeface="Calibri"/>
                <a:cs typeface="Calibri"/>
              </a:rPr>
              <a:t>by</a:t>
            </a:r>
            <a:r>
              <a:rPr sz="1600" b="1" spc="145" dirty="0">
                <a:solidFill>
                  <a:srgbClr val="0000CC"/>
                </a:solidFill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1600" b="1" spc="-10" dirty="0">
                <a:solidFill>
                  <a:srgbClr val="0000CC"/>
                </a:solidFill>
                <a:latin typeface="Calibri"/>
                <a:cs typeface="Calibri"/>
              </a:rPr>
              <a:t>timulated </a:t>
            </a:r>
            <a:r>
              <a:rPr sz="1600" b="1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1600" b="1" dirty="0">
                <a:solidFill>
                  <a:srgbClr val="0000CC"/>
                </a:solidFill>
                <a:latin typeface="Calibri"/>
                <a:cs typeface="Calibri"/>
              </a:rPr>
              <a:t>mission</a:t>
            </a:r>
            <a:r>
              <a:rPr sz="1600" b="1" spc="440" dirty="0">
                <a:solidFill>
                  <a:srgbClr val="0000CC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0000CC"/>
                </a:solidFill>
                <a:latin typeface="Calibri"/>
                <a:cs typeface="Calibri"/>
              </a:rPr>
              <a:t>of</a:t>
            </a:r>
            <a:r>
              <a:rPr sz="1600" b="1" spc="445" dirty="0">
                <a:solidFill>
                  <a:srgbClr val="0000CC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1600" b="1" dirty="0">
                <a:solidFill>
                  <a:srgbClr val="0000CC"/>
                </a:solidFill>
                <a:latin typeface="Calibri"/>
                <a:cs typeface="Calibri"/>
              </a:rPr>
              <a:t>adiation</a:t>
            </a:r>
            <a:r>
              <a:rPr sz="1600" dirty="0">
                <a:latin typeface="Calibri"/>
                <a:cs typeface="Calibri"/>
              </a:rPr>
              <a:t>",</a:t>
            </a:r>
            <a:r>
              <a:rPr sz="1600" spc="44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where</a:t>
            </a:r>
            <a:r>
              <a:rPr sz="1600" spc="44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the</a:t>
            </a:r>
            <a:r>
              <a:rPr sz="1600" spc="44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keywords</a:t>
            </a:r>
            <a:r>
              <a:rPr sz="1600" spc="45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are</a:t>
            </a:r>
            <a:r>
              <a:rPr sz="1600" spc="45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mostly </a:t>
            </a:r>
            <a:r>
              <a:rPr sz="1600" dirty="0">
                <a:latin typeface="Calibri"/>
                <a:cs typeface="Calibri"/>
              </a:rPr>
              <a:t>stimulated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and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amplification.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06627" y="2601214"/>
            <a:ext cx="5052060" cy="76644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 algn="just">
              <a:lnSpc>
                <a:spcPct val="102000"/>
              </a:lnSpc>
              <a:spcBef>
                <a:spcPts val="55"/>
              </a:spcBef>
            </a:pPr>
            <a:r>
              <a:rPr sz="1600" b="1" dirty="0">
                <a:solidFill>
                  <a:srgbClr val="0000CC"/>
                </a:solidFill>
                <a:latin typeface="Calibri"/>
                <a:cs typeface="Calibri"/>
              </a:rPr>
              <a:t>Einstein</a:t>
            </a:r>
            <a:r>
              <a:rPr sz="1600" b="1" spc="270" dirty="0">
                <a:solidFill>
                  <a:srgbClr val="0000CC"/>
                </a:solidFill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was</a:t>
            </a:r>
            <a:r>
              <a:rPr sz="1600" spc="26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able</a:t>
            </a:r>
            <a:r>
              <a:rPr sz="1600" spc="27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to</a:t>
            </a:r>
            <a:r>
              <a:rPr sz="1600" spc="26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conclude</a:t>
            </a:r>
            <a:r>
              <a:rPr sz="1600" spc="26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in</a:t>
            </a:r>
            <a:r>
              <a:rPr sz="1600" spc="300" dirty="0"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0000CC"/>
                </a:solidFill>
                <a:latin typeface="Calibri"/>
                <a:cs typeface="Calibri"/>
              </a:rPr>
              <a:t>1917</a:t>
            </a:r>
            <a:r>
              <a:rPr sz="1600" b="1" spc="270" dirty="0">
                <a:solidFill>
                  <a:srgbClr val="0000CC"/>
                </a:solidFill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that</a:t>
            </a:r>
            <a:r>
              <a:rPr sz="1600" spc="27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an</a:t>
            </a:r>
            <a:r>
              <a:rPr sz="1600" spc="27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interaction </a:t>
            </a:r>
            <a:r>
              <a:rPr sz="1600" dirty="0">
                <a:latin typeface="Calibri"/>
                <a:cs typeface="Calibri"/>
              </a:rPr>
              <a:t>existed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between</a:t>
            </a:r>
            <a:r>
              <a:rPr sz="1600" spc="2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light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and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matter</a:t>
            </a:r>
            <a:r>
              <a:rPr sz="1600" spc="1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called</a:t>
            </a:r>
            <a:r>
              <a:rPr sz="1600" spc="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stimulated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emission </a:t>
            </a:r>
            <a:r>
              <a:rPr sz="1600" dirty="0">
                <a:latin typeface="Calibri"/>
                <a:cs typeface="Calibri"/>
              </a:rPr>
              <a:t>that</a:t>
            </a:r>
            <a:r>
              <a:rPr sz="1600" spc="-4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would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b="1" dirty="0">
                <a:latin typeface="Calibri"/>
                <a:cs typeface="Calibri"/>
              </a:rPr>
              <a:t>amplify</a:t>
            </a:r>
            <a:r>
              <a:rPr sz="1600" b="1" spc="-4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light</a:t>
            </a:r>
            <a:r>
              <a:rPr sz="1600" spc="-10" dirty="0">
                <a:latin typeface="Calibri"/>
                <a:cs typeface="Calibri"/>
              </a:rPr>
              <a:t>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06627" y="3842130"/>
            <a:ext cx="3413760" cy="1509395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 marR="5080" algn="just">
              <a:lnSpc>
                <a:spcPct val="101899"/>
              </a:lnSpc>
              <a:spcBef>
                <a:spcPts val="60"/>
              </a:spcBef>
            </a:pPr>
            <a:r>
              <a:rPr sz="1600" dirty="0">
                <a:latin typeface="Calibri"/>
                <a:cs typeface="Calibri"/>
              </a:rPr>
              <a:t>In</a:t>
            </a:r>
            <a:r>
              <a:rPr sz="1600" spc="254" dirty="0">
                <a:latin typeface="Calibri"/>
                <a:cs typeface="Calibri"/>
              </a:rPr>
              <a:t>   </a:t>
            </a:r>
            <a:r>
              <a:rPr sz="1600" b="1" dirty="0">
                <a:solidFill>
                  <a:srgbClr val="0000CC"/>
                </a:solidFill>
                <a:latin typeface="Calibri"/>
                <a:cs typeface="Calibri"/>
              </a:rPr>
              <a:t>1958</a:t>
            </a:r>
            <a:r>
              <a:rPr sz="1600" dirty="0">
                <a:latin typeface="Calibri"/>
                <a:cs typeface="Calibri"/>
              </a:rPr>
              <a:t>,</a:t>
            </a:r>
            <a:r>
              <a:rPr sz="1600" spc="254" dirty="0">
                <a:latin typeface="Calibri"/>
                <a:cs typeface="Calibri"/>
              </a:rPr>
              <a:t>   </a:t>
            </a:r>
            <a:r>
              <a:rPr sz="1600" b="1" dirty="0">
                <a:solidFill>
                  <a:srgbClr val="0000CC"/>
                </a:solidFill>
                <a:latin typeface="Calibri"/>
                <a:cs typeface="Calibri"/>
              </a:rPr>
              <a:t>Townes</a:t>
            </a:r>
            <a:r>
              <a:rPr sz="1600" b="1" spc="260" dirty="0">
                <a:solidFill>
                  <a:srgbClr val="0000CC"/>
                </a:solidFill>
                <a:latin typeface="Calibri"/>
                <a:cs typeface="Calibri"/>
              </a:rPr>
              <a:t>   </a:t>
            </a:r>
            <a:r>
              <a:rPr sz="1600" dirty="0">
                <a:latin typeface="Calibri"/>
                <a:cs typeface="Calibri"/>
              </a:rPr>
              <a:t>and</a:t>
            </a:r>
            <a:r>
              <a:rPr sz="1600" spc="254" dirty="0">
                <a:latin typeface="Calibri"/>
                <a:cs typeface="Calibri"/>
              </a:rPr>
              <a:t>   </a:t>
            </a:r>
            <a:r>
              <a:rPr sz="1600" b="1" spc="-10" dirty="0">
                <a:solidFill>
                  <a:srgbClr val="0000CC"/>
                </a:solidFill>
                <a:latin typeface="Calibri"/>
                <a:cs typeface="Calibri"/>
              </a:rPr>
              <a:t>Schawlow </a:t>
            </a:r>
            <a:r>
              <a:rPr sz="1600" dirty="0">
                <a:latin typeface="Calibri"/>
                <a:cs typeface="Calibri"/>
              </a:rPr>
              <a:t>proposed</a:t>
            </a:r>
            <a:r>
              <a:rPr sz="1600" spc="1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optical</a:t>
            </a:r>
            <a:r>
              <a:rPr sz="1600" spc="20" dirty="0">
                <a:latin typeface="Calibri"/>
                <a:cs typeface="Calibri"/>
              </a:rPr>
              <a:t> </a:t>
            </a:r>
            <a:r>
              <a:rPr sz="1600" b="1" dirty="0">
                <a:latin typeface="Calibri"/>
                <a:cs typeface="Calibri"/>
              </a:rPr>
              <a:t>masers</a:t>
            </a:r>
            <a:r>
              <a:rPr sz="1600" b="1" spc="2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(</a:t>
            </a:r>
            <a:r>
              <a:rPr sz="1600" b="1" dirty="0">
                <a:latin typeface="Calibri"/>
                <a:cs typeface="Calibri"/>
              </a:rPr>
              <a:t>today's</a:t>
            </a:r>
            <a:r>
              <a:rPr sz="1600" b="1" spc="5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lasers</a:t>
            </a:r>
            <a:r>
              <a:rPr sz="1600" spc="-10" dirty="0">
                <a:latin typeface="Calibri"/>
                <a:cs typeface="Calibri"/>
              </a:rPr>
              <a:t>) </a:t>
            </a:r>
            <a:r>
              <a:rPr sz="1600" dirty="0">
                <a:latin typeface="Calibri"/>
                <a:cs typeface="Calibri"/>
              </a:rPr>
              <a:t>based</a:t>
            </a:r>
            <a:r>
              <a:rPr sz="1600" spc="-4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on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b="1" dirty="0">
                <a:latin typeface="Calibri"/>
                <a:cs typeface="Calibri"/>
              </a:rPr>
              <a:t>theoretical</a:t>
            </a:r>
            <a:r>
              <a:rPr sz="1600" b="1" spc="-30" dirty="0">
                <a:latin typeface="Calibri"/>
                <a:cs typeface="Calibri"/>
              </a:rPr>
              <a:t> </a:t>
            </a:r>
            <a:r>
              <a:rPr sz="1600" b="1" spc="-10" dirty="0">
                <a:latin typeface="Calibri"/>
                <a:cs typeface="Calibri"/>
              </a:rPr>
              <a:t>calculations</a:t>
            </a:r>
            <a:r>
              <a:rPr sz="1600" spc="-10" dirty="0">
                <a:latin typeface="Calibri"/>
                <a:cs typeface="Calibri"/>
              </a:rPr>
              <a:t>.</a:t>
            </a:r>
            <a:endParaRPr sz="1600">
              <a:latin typeface="Calibri"/>
              <a:cs typeface="Calibri"/>
            </a:endParaRPr>
          </a:p>
          <a:p>
            <a:pPr marL="12700" marR="27940">
              <a:lnSpc>
                <a:spcPts val="1960"/>
              </a:lnSpc>
              <a:spcBef>
                <a:spcPts val="55"/>
              </a:spcBef>
            </a:pPr>
            <a:r>
              <a:rPr sz="1600" b="1" dirty="0">
                <a:solidFill>
                  <a:srgbClr val="FF0000"/>
                </a:solidFill>
                <a:latin typeface="Calibri"/>
                <a:cs typeface="Calibri"/>
              </a:rPr>
              <a:t>Maser</a:t>
            </a:r>
            <a:r>
              <a:rPr sz="1600" b="1" spc="-3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is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an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acronym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for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"</a:t>
            </a:r>
            <a:r>
              <a:rPr sz="1600" b="1" spc="-10" dirty="0">
                <a:solidFill>
                  <a:srgbClr val="FF0000"/>
                </a:solidFill>
                <a:latin typeface="Calibri"/>
                <a:cs typeface="Calibri"/>
              </a:rPr>
              <a:t>M</a:t>
            </a:r>
            <a:r>
              <a:rPr sz="1600" b="1" spc="-10" dirty="0">
                <a:solidFill>
                  <a:srgbClr val="0000CC"/>
                </a:solidFill>
                <a:latin typeface="Calibri"/>
                <a:cs typeface="Calibri"/>
              </a:rPr>
              <a:t>icrowave </a:t>
            </a:r>
            <a:r>
              <a:rPr sz="1600" b="1" dirty="0">
                <a:solidFill>
                  <a:srgbClr val="FF0000"/>
                </a:solidFill>
                <a:latin typeface="Calibri"/>
                <a:cs typeface="Calibri"/>
              </a:rPr>
              <a:t>A</a:t>
            </a:r>
            <a:r>
              <a:rPr sz="1600" b="1" dirty="0">
                <a:solidFill>
                  <a:srgbClr val="0000CC"/>
                </a:solidFill>
                <a:latin typeface="Calibri"/>
                <a:cs typeface="Calibri"/>
              </a:rPr>
              <a:t>mplification</a:t>
            </a:r>
            <a:r>
              <a:rPr sz="1600" b="1" spc="-35" dirty="0">
                <a:solidFill>
                  <a:srgbClr val="0000CC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0000CC"/>
                </a:solidFill>
                <a:latin typeface="Calibri"/>
                <a:cs typeface="Calibri"/>
              </a:rPr>
              <a:t>by</a:t>
            </a:r>
            <a:r>
              <a:rPr sz="1600" b="1" spc="-15" dirty="0">
                <a:solidFill>
                  <a:srgbClr val="0000CC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FF0000"/>
                </a:solidFill>
                <a:latin typeface="Calibri"/>
                <a:cs typeface="Calibri"/>
              </a:rPr>
              <a:t>S</a:t>
            </a:r>
            <a:r>
              <a:rPr sz="1600" b="1" dirty="0">
                <a:solidFill>
                  <a:srgbClr val="0000CC"/>
                </a:solidFill>
                <a:latin typeface="Calibri"/>
                <a:cs typeface="Calibri"/>
              </a:rPr>
              <a:t>timulated</a:t>
            </a:r>
            <a:r>
              <a:rPr sz="1600" b="1" spc="-20" dirty="0">
                <a:solidFill>
                  <a:srgbClr val="0000CC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FF0000"/>
                </a:solidFill>
                <a:latin typeface="Calibri"/>
                <a:cs typeface="Calibri"/>
              </a:rPr>
              <a:t>E</a:t>
            </a:r>
            <a:r>
              <a:rPr sz="1600" b="1" dirty="0">
                <a:solidFill>
                  <a:srgbClr val="0000CC"/>
                </a:solidFill>
                <a:latin typeface="Calibri"/>
                <a:cs typeface="Calibri"/>
              </a:rPr>
              <a:t>mission</a:t>
            </a:r>
            <a:r>
              <a:rPr sz="1600" b="1" spc="-30" dirty="0">
                <a:solidFill>
                  <a:srgbClr val="0000CC"/>
                </a:solidFill>
                <a:latin typeface="Calibri"/>
                <a:cs typeface="Calibri"/>
              </a:rPr>
              <a:t> </a:t>
            </a:r>
            <a:r>
              <a:rPr sz="1600" b="1" spc="-25" dirty="0">
                <a:solidFill>
                  <a:srgbClr val="0000CC"/>
                </a:solidFill>
                <a:latin typeface="Calibri"/>
                <a:cs typeface="Calibri"/>
              </a:rPr>
              <a:t>of </a:t>
            </a:r>
            <a:r>
              <a:rPr sz="1600" b="1" spc="-10" dirty="0">
                <a:solidFill>
                  <a:srgbClr val="FF0000"/>
                </a:solidFill>
                <a:latin typeface="Calibri"/>
                <a:cs typeface="Calibri"/>
              </a:rPr>
              <a:t>R</a:t>
            </a:r>
            <a:r>
              <a:rPr sz="1600" b="1" spc="-10" dirty="0">
                <a:solidFill>
                  <a:srgbClr val="0000CC"/>
                </a:solidFill>
                <a:latin typeface="Calibri"/>
                <a:cs typeface="Calibri"/>
              </a:rPr>
              <a:t>adiation</a:t>
            </a:r>
            <a:r>
              <a:rPr sz="1600" spc="-10" dirty="0">
                <a:latin typeface="Calibri"/>
                <a:cs typeface="Calibri"/>
              </a:rPr>
              <a:t>”.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06627" y="5579745"/>
            <a:ext cx="3422650" cy="1261110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 marR="5080" algn="just">
              <a:lnSpc>
                <a:spcPct val="101699"/>
              </a:lnSpc>
              <a:spcBef>
                <a:spcPts val="60"/>
              </a:spcBef>
            </a:pPr>
            <a:r>
              <a:rPr sz="1600" dirty="0">
                <a:latin typeface="Calibri"/>
                <a:cs typeface="Calibri"/>
              </a:rPr>
              <a:t>A</a:t>
            </a:r>
            <a:r>
              <a:rPr sz="1600" spc="14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solution</a:t>
            </a:r>
            <a:r>
              <a:rPr sz="1600" spc="13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looking</a:t>
            </a:r>
            <a:r>
              <a:rPr sz="1600" spc="14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for</a:t>
            </a:r>
            <a:r>
              <a:rPr sz="1600" spc="13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</a:t>
            </a:r>
            <a:r>
              <a:rPr sz="1600" spc="15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problem</a:t>
            </a:r>
            <a:r>
              <a:rPr sz="1600" spc="14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is</a:t>
            </a:r>
            <a:r>
              <a:rPr sz="1600" spc="145" dirty="0">
                <a:latin typeface="Calibri"/>
                <a:cs typeface="Calibri"/>
              </a:rPr>
              <a:t> </a:t>
            </a:r>
            <a:r>
              <a:rPr sz="1600" spc="-25" dirty="0">
                <a:latin typeface="Calibri"/>
                <a:cs typeface="Calibri"/>
              </a:rPr>
              <a:t>how </a:t>
            </a:r>
            <a:r>
              <a:rPr sz="1600" dirty="0">
                <a:latin typeface="Calibri"/>
                <a:cs typeface="Calibri"/>
              </a:rPr>
              <a:t>many</a:t>
            </a:r>
            <a:r>
              <a:rPr sz="1600" spc="360" dirty="0">
                <a:latin typeface="Calibri"/>
                <a:cs typeface="Calibri"/>
              </a:rPr>
              <a:t>  </a:t>
            </a:r>
            <a:r>
              <a:rPr sz="1600" dirty="0">
                <a:latin typeface="Calibri"/>
                <a:cs typeface="Calibri"/>
              </a:rPr>
              <a:t>scientists</a:t>
            </a:r>
            <a:r>
              <a:rPr sz="1600" spc="360" dirty="0">
                <a:latin typeface="Calibri"/>
                <a:cs typeface="Calibri"/>
              </a:rPr>
              <a:t>  </a:t>
            </a:r>
            <a:r>
              <a:rPr sz="1600" dirty="0">
                <a:latin typeface="Calibri"/>
                <a:cs typeface="Calibri"/>
              </a:rPr>
              <a:t>described</a:t>
            </a:r>
            <a:r>
              <a:rPr sz="1600" spc="365" dirty="0">
                <a:latin typeface="Calibri"/>
                <a:cs typeface="Calibri"/>
              </a:rPr>
              <a:t>  </a:t>
            </a:r>
            <a:r>
              <a:rPr sz="1600" dirty="0">
                <a:latin typeface="Calibri"/>
                <a:cs typeface="Calibri"/>
              </a:rPr>
              <a:t>the</a:t>
            </a:r>
            <a:r>
              <a:rPr sz="1600" spc="375" dirty="0">
                <a:latin typeface="Calibri"/>
                <a:cs typeface="Calibri"/>
              </a:rPr>
              <a:t>  </a:t>
            </a:r>
            <a:r>
              <a:rPr sz="1600" b="1" spc="-10" dirty="0">
                <a:latin typeface="Calibri"/>
                <a:cs typeface="Calibri"/>
              </a:rPr>
              <a:t>first </a:t>
            </a:r>
            <a:r>
              <a:rPr sz="1600" b="1" dirty="0">
                <a:latin typeface="Calibri"/>
                <a:cs typeface="Calibri"/>
              </a:rPr>
              <a:t>working</a:t>
            </a:r>
            <a:r>
              <a:rPr sz="1600" b="1" spc="-20" dirty="0">
                <a:latin typeface="Calibri"/>
                <a:cs typeface="Calibri"/>
              </a:rPr>
              <a:t> </a:t>
            </a:r>
            <a:r>
              <a:rPr sz="1600" b="1" dirty="0">
                <a:latin typeface="Calibri"/>
                <a:cs typeface="Calibri"/>
              </a:rPr>
              <a:t>laser</a:t>
            </a:r>
            <a:r>
              <a:rPr sz="1600" dirty="0">
                <a:latin typeface="Calibri"/>
                <a:cs typeface="Calibri"/>
              </a:rPr>
              <a:t>,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set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up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by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0000CC"/>
                </a:solidFill>
                <a:latin typeface="Calibri"/>
                <a:cs typeface="Calibri"/>
              </a:rPr>
              <a:t>Maiman</a:t>
            </a:r>
            <a:r>
              <a:rPr sz="1600" b="1" spc="-30" dirty="0">
                <a:solidFill>
                  <a:srgbClr val="0000CC"/>
                </a:solidFill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in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b="1" spc="-20" dirty="0">
                <a:solidFill>
                  <a:srgbClr val="0000CC"/>
                </a:solidFill>
                <a:latin typeface="Calibri"/>
                <a:cs typeface="Calibri"/>
              </a:rPr>
              <a:t>1960 </a:t>
            </a:r>
            <a:r>
              <a:rPr sz="1600" dirty="0">
                <a:latin typeface="Calibri"/>
                <a:cs typeface="Calibri"/>
              </a:rPr>
              <a:t>at</a:t>
            </a:r>
            <a:r>
              <a:rPr sz="1600" spc="270" dirty="0">
                <a:latin typeface="Calibri"/>
                <a:cs typeface="Calibri"/>
              </a:rPr>
              <a:t>  </a:t>
            </a:r>
            <a:r>
              <a:rPr sz="16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3"/>
              </a:rPr>
              <a:t>Hughes</a:t>
            </a:r>
            <a:r>
              <a:rPr sz="1600" u="sng" spc="27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3"/>
              </a:rPr>
              <a:t>  </a:t>
            </a:r>
            <a:r>
              <a:rPr sz="16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3"/>
              </a:rPr>
              <a:t>Research</a:t>
            </a:r>
            <a:r>
              <a:rPr sz="1600" u="sng" spc="265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3"/>
              </a:rPr>
              <a:t>  </a:t>
            </a:r>
            <a:r>
              <a:rPr sz="1600" u="sng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cs typeface="Calibri"/>
                <a:hlinkClick r:id="rId3"/>
              </a:rPr>
              <a:t>Laboratories</a:t>
            </a:r>
            <a:r>
              <a:rPr sz="1600" spc="275" dirty="0">
                <a:solidFill>
                  <a:srgbClr val="0000FF"/>
                </a:solidFill>
                <a:latin typeface="Calibri"/>
                <a:cs typeface="Calibri"/>
              </a:rPr>
              <a:t>  </a:t>
            </a:r>
            <a:r>
              <a:rPr sz="1600" spc="-25" dirty="0">
                <a:latin typeface="Calibri"/>
                <a:cs typeface="Calibri"/>
              </a:rPr>
              <a:t>in </a:t>
            </a:r>
            <a:r>
              <a:rPr sz="1600" dirty="0">
                <a:latin typeface="Calibri"/>
                <a:cs typeface="Calibri"/>
              </a:rPr>
              <a:t>Malibu, </a:t>
            </a:r>
            <a:r>
              <a:rPr sz="1600" spc="-10" dirty="0">
                <a:latin typeface="Calibri"/>
                <a:cs typeface="Calibri"/>
              </a:rPr>
              <a:t>California.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06627" y="7067168"/>
            <a:ext cx="3422015" cy="76644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 algn="just">
              <a:lnSpc>
                <a:spcPct val="102000"/>
              </a:lnSpc>
              <a:spcBef>
                <a:spcPts val="55"/>
              </a:spcBef>
            </a:pPr>
            <a:r>
              <a:rPr sz="1600" dirty="0">
                <a:latin typeface="Calibri"/>
                <a:cs typeface="Calibri"/>
              </a:rPr>
              <a:t>The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b="1" dirty="0">
                <a:latin typeface="Calibri"/>
                <a:cs typeface="Calibri"/>
              </a:rPr>
              <a:t>first</a:t>
            </a:r>
            <a:r>
              <a:rPr sz="1600" b="1" spc="-25" dirty="0">
                <a:latin typeface="Calibri"/>
                <a:cs typeface="Calibri"/>
              </a:rPr>
              <a:t> </a:t>
            </a:r>
            <a:r>
              <a:rPr sz="1600" b="1" dirty="0">
                <a:latin typeface="Calibri"/>
                <a:cs typeface="Calibri"/>
              </a:rPr>
              <a:t>gas</a:t>
            </a:r>
            <a:r>
              <a:rPr sz="1600" b="1" spc="-30" dirty="0">
                <a:latin typeface="Calibri"/>
                <a:cs typeface="Calibri"/>
              </a:rPr>
              <a:t> </a:t>
            </a:r>
            <a:r>
              <a:rPr sz="1600" b="1" dirty="0">
                <a:latin typeface="Calibri"/>
                <a:cs typeface="Calibri"/>
              </a:rPr>
              <a:t>laser</a:t>
            </a:r>
            <a:r>
              <a:rPr sz="1600" b="1" spc="-1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was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developed</a:t>
            </a:r>
            <a:r>
              <a:rPr sz="1600" spc="-3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in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b="1" spc="-20" dirty="0">
                <a:solidFill>
                  <a:srgbClr val="0000CC"/>
                </a:solidFill>
                <a:latin typeface="Calibri"/>
                <a:cs typeface="Calibri"/>
              </a:rPr>
              <a:t>1961 </a:t>
            </a:r>
            <a:r>
              <a:rPr sz="1600" dirty="0">
                <a:latin typeface="Calibri"/>
                <a:cs typeface="Calibri"/>
              </a:rPr>
              <a:t>by</a:t>
            </a:r>
            <a:r>
              <a:rPr sz="1600" spc="434" dirty="0"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0000CC"/>
                </a:solidFill>
                <a:latin typeface="Calibri"/>
                <a:cs typeface="Calibri"/>
              </a:rPr>
              <a:t>Javan</a:t>
            </a:r>
            <a:r>
              <a:rPr sz="1600" b="1" spc="425" dirty="0">
                <a:solidFill>
                  <a:srgbClr val="0000CC"/>
                </a:solidFill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of</a:t>
            </a:r>
            <a:r>
              <a:rPr sz="1600" spc="434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Bell</a:t>
            </a:r>
            <a:r>
              <a:rPr sz="1600" spc="434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Laboratories,</a:t>
            </a:r>
            <a:r>
              <a:rPr sz="1600" spc="43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using</a:t>
            </a:r>
            <a:r>
              <a:rPr sz="1600" spc="434" dirty="0">
                <a:latin typeface="Calibri"/>
                <a:cs typeface="Calibri"/>
              </a:rPr>
              <a:t> </a:t>
            </a:r>
            <a:r>
              <a:rPr sz="1600" spc="-50" dirty="0">
                <a:latin typeface="Calibri"/>
                <a:cs typeface="Calibri"/>
              </a:rPr>
              <a:t>a </a:t>
            </a:r>
            <a:r>
              <a:rPr sz="1600" dirty="0">
                <a:latin typeface="Calibri"/>
                <a:cs typeface="Calibri"/>
              </a:rPr>
              <a:t>mixture</a:t>
            </a:r>
            <a:r>
              <a:rPr sz="1600" spc="-3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of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helium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and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neon</a:t>
            </a:r>
            <a:r>
              <a:rPr sz="1600" spc="-25" dirty="0">
                <a:latin typeface="Calibri"/>
                <a:cs typeface="Calibri"/>
              </a:rPr>
              <a:t> </a:t>
            </a:r>
            <a:r>
              <a:rPr sz="1600" spc="-10" dirty="0">
                <a:latin typeface="Calibri"/>
                <a:cs typeface="Calibri"/>
              </a:rPr>
              <a:t>gases.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06627" y="8204454"/>
            <a:ext cx="167703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dirty="0">
                <a:solidFill>
                  <a:srgbClr val="FF0000"/>
                </a:solidFill>
                <a:latin typeface="Times New Roman"/>
                <a:cs typeface="Times New Roman"/>
              </a:rPr>
              <a:t>More</a:t>
            </a:r>
            <a:r>
              <a:rPr sz="1600" b="1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Information;</a:t>
            </a:r>
            <a:endParaRPr sz="1600">
              <a:latin typeface="Times New Roman"/>
              <a:cs typeface="Times New Roman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5871273" y="1557337"/>
            <a:ext cx="1619250" cy="1957705"/>
            <a:chOff x="5871273" y="1557337"/>
            <a:chExt cx="1619250" cy="1957705"/>
          </a:xfrm>
        </p:grpSpPr>
        <p:pic>
          <p:nvPicPr>
            <p:cNvPr id="15" name="object 1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880734" y="1566799"/>
              <a:ext cx="1592317" cy="1290024"/>
            </a:xfrm>
            <a:prstGeom prst="rect">
              <a:avLst/>
            </a:prstGeom>
          </p:spPr>
        </p:pic>
        <p:sp>
          <p:nvSpPr>
            <p:cNvPr id="16" name="object 16"/>
            <p:cNvSpPr/>
            <p:nvPr/>
          </p:nvSpPr>
          <p:spPr>
            <a:xfrm>
              <a:off x="5876035" y="1562100"/>
              <a:ext cx="1609725" cy="1948180"/>
            </a:xfrm>
            <a:custGeom>
              <a:avLst/>
              <a:gdLst/>
              <a:ahLst/>
              <a:cxnLst/>
              <a:rect l="l" t="t" r="r" b="b"/>
              <a:pathLst>
                <a:path w="1609725" h="1948179">
                  <a:moveTo>
                    <a:pt x="0" y="1304925"/>
                  </a:moveTo>
                  <a:lnTo>
                    <a:pt x="1609725" y="1304925"/>
                  </a:lnTo>
                  <a:lnTo>
                    <a:pt x="1609725" y="0"/>
                  </a:lnTo>
                  <a:lnTo>
                    <a:pt x="0" y="0"/>
                  </a:lnTo>
                  <a:lnTo>
                    <a:pt x="0" y="1304925"/>
                  </a:lnTo>
                  <a:close/>
                </a:path>
                <a:path w="1609725" h="1948179">
                  <a:moveTo>
                    <a:pt x="4699" y="1947799"/>
                  </a:moveTo>
                  <a:lnTo>
                    <a:pt x="1604898" y="1947799"/>
                  </a:lnTo>
                  <a:lnTo>
                    <a:pt x="1604898" y="1300099"/>
                  </a:lnTo>
                  <a:lnTo>
                    <a:pt x="4699" y="1300099"/>
                  </a:lnTo>
                  <a:lnTo>
                    <a:pt x="4699" y="1947799"/>
                  </a:lnTo>
                  <a:close/>
                </a:path>
              </a:pathLst>
            </a:custGeom>
            <a:ln w="9525">
              <a:solidFill>
                <a:srgbClr val="E3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5880798" y="2892298"/>
            <a:ext cx="1600200" cy="4692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9060">
              <a:lnSpc>
                <a:spcPts val="1170"/>
              </a:lnSpc>
              <a:spcBef>
                <a:spcPts val="95"/>
              </a:spcBef>
            </a:pPr>
            <a:r>
              <a:rPr sz="1000" b="1" dirty="0">
                <a:latin typeface="Times New Roman"/>
                <a:cs typeface="Times New Roman"/>
              </a:rPr>
              <a:t>Albert</a:t>
            </a:r>
            <a:r>
              <a:rPr sz="1000" b="1" spc="-25" dirty="0">
                <a:latin typeface="Times New Roman"/>
                <a:cs typeface="Times New Roman"/>
              </a:rPr>
              <a:t> </a:t>
            </a:r>
            <a:r>
              <a:rPr sz="1000" b="1" spc="-10" dirty="0">
                <a:latin typeface="Times New Roman"/>
                <a:cs typeface="Times New Roman"/>
              </a:rPr>
              <a:t>Einstein</a:t>
            </a:r>
            <a:endParaRPr sz="1000">
              <a:latin typeface="Times New Roman"/>
              <a:cs typeface="Times New Roman"/>
            </a:endParaRPr>
          </a:p>
          <a:p>
            <a:pPr marL="99060">
              <a:lnSpc>
                <a:spcPts val="1150"/>
              </a:lnSpc>
            </a:pPr>
            <a:r>
              <a:rPr sz="1000" b="1" dirty="0">
                <a:solidFill>
                  <a:srgbClr val="FF0000"/>
                </a:solidFill>
                <a:latin typeface="Times New Roman"/>
                <a:cs typeface="Times New Roman"/>
              </a:rPr>
              <a:t>Born:</a:t>
            </a:r>
            <a:r>
              <a:rPr sz="10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b="1" dirty="0">
                <a:latin typeface="Times New Roman"/>
                <a:cs typeface="Times New Roman"/>
              </a:rPr>
              <a:t>March</a:t>
            </a:r>
            <a:r>
              <a:rPr sz="1000" b="1" spc="-25" dirty="0">
                <a:latin typeface="Times New Roman"/>
                <a:cs typeface="Times New Roman"/>
              </a:rPr>
              <a:t> </a:t>
            </a:r>
            <a:r>
              <a:rPr sz="1000" b="1" dirty="0">
                <a:latin typeface="Times New Roman"/>
                <a:cs typeface="Times New Roman"/>
              </a:rPr>
              <a:t>14,</a:t>
            </a:r>
            <a:r>
              <a:rPr sz="1000" b="1" spc="-20" dirty="0">
                <a:latin typeface="Times New Roman"/>
                <a:cs typeface="Times New Roman"/>
              </a:rPr>
              <a:t> 1879</a:t>
            </a:r>
            <a:endParaRPr sz="1000">
              <a:latin typeface="Times New Roman"/>
              <a:cs typeface="Times New Roman"/>
            </a:endParaRPr>
          </a:p>
          <a:p>
            <a:pPr marL="99060">
              <a:lnSpc>
                <a:spcPts val="1175"/>
              </a:lnSpc>
            </a:pPr>
            <a:r>
              <a:rPr sz="1000" b="1" dirty="0">
                <a:solidFill>
                  <a:srgbClr val="FF0000"/>
                </a:solidFill>
                <a:latin typeface="Times New Roman"/>
                <a:cs typeface="Times New Roman"/>
              </a:rPr>
              <a:t>Died:</a:t>
            </a:r>
            <a:r>
              <a:rPr sz="10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b="1" dirty="0">
                <a:latin typeface="Times New Roman"/>
                <a:cs typeface="Times New Roman"/>
              </a:rPr>
              <a:t>April</a:t>
            </a:r>
            <a:r>
              <a:rPr sz="1000" b="1" spc="-20" dirty="0">
                <a:latin typeface="Times New Roman"/>
                <a:cs typeface="Times New Roman"/>
              </a:rPr>
              <a:t> </a:t>
            </a:r>
            <a:r>
              <a:rPr sz="1000" b="1" dirty="0">
                <a:latin typeface="Times New Roman"/>
                <a:cs typeface="Times New Roman"/>
              </a:rPr>
              <a:t>18,</a:t>
            </a:r>
            <a:r>
              <a:rPr sz="1000" b="1" spc="-15" dirty="0">
                <a:latin typeface="Times New Roman"/>
                <a:cs typeface="Times New Roman"/>
              </a:rPr>
              <a:t> </a:t>
            </a:r>
            <a:r>
              <a:rPr sz="1000" b="1" spc="-20" dirty="0">
                <a:latin typeface="Times New Roman"/>
                <a:cs typeface="Times New Roman"/>
              </a:rPr>
              <a:t>1955</a:t>
            </a:r>
            <a:endParaRPr sz="1000">
              <a:latin typeface="Times New Roman"/>
              <a:cs typeface="Times New Roman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4231068" y="3677475"/>
            <a:ext cx="1676400" cy="1958339"/>
            <a:chOff x="4231068" y="3677475"/>
            <a:chExt cx="1676400" cy="1958339"/>
          </a:xfrm>
        </p:grpSpPr>
        <p:pic>
          <p:nvPicPr>
            <p:cNvPr id="19" name="object 1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240619" y="3686937"/>
              <a:ext cx="1657093" cy="1304513"/>
            </a:xfrm>
            <a:prstGeom prst="rect">
              <a:avLst/>
            </a:prstGeom>
          </p:spPr>
        </p:pic>
        <p:sp>
          <p:nvSpPr>
            <p:cNvPr id="20" name="object 20"/>
            <p:cNvSpPr/>
            <p:nvPr/>
          </p:nvSpPr>
          <p:spPr>
            <a:xfrm>
              <a:off x="4235830" y="3682238"/>
              <a:ext cx="1666875" cy="1330325"/>
            </a:xfrm>
            <a:custGeom>
              <a:avLst/>
              <a:gdLst/>
              <a:ahLst/>
              <a:cxnLst/>
              <a:rect l="l" t="t" r="r" b="b"/>
              <a:pathLst>
                <a:path w="1666875" h="1330325">
                  <a:moveTo>
                    <a:pt x="0" y="1330325"/>
                  </a:moveTo>
                  <a:lnTo>
                    <a:pt x="1666748" y="1330325"/>
                  </a:lnTo>
                  <a:lnTo>
                    <a:pt x="1666748" y="0"/>
                  </a:lnTo>
                  <a:lnTo>
                    <a:pt x="0" y="0"/>
                  </a:lnTo>
                  <a:lnTo>
                    <a:pt x="0" y="1330325"/>
                  </a:lnTo>
                  <a:close/>
                </a:path>
              </a:pathLst>
            </a:custGeom>
            <a:ln w="9525">
              <a:solidFill>
                <a:srgbClr val="E3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239894" y="4973574"/>
              <a:ext cx="1657350" cy="657225"/>
            </a:xfrm>
            <a:custGeom>
              <a:avLst/>
              <a:gdLst/>
              <a:ahLst/>
              <a:cxnLst/>
              <a:rect l="l" t="t" r="r" b="b"/>
              <a:pathLst>
                <a:path w="1657350" h="657225">
                  <a:moveTo>
                    <a:pt x="1657223" y="0"/>
                  </a:moveTo>
                  <a:lnTo>
                    <a:pt x="0" y="0"/>
                  </a:lnTo>
                  <a:lnTo>
                    <a:pt x="0" y="657225"/>
                  </a:lnTo>
                  <a:lnTo>
                    <a:pt x="1657223" y="657225"/>
                  </a:lnTo>
                  <a:lnTo>
                    <a:pt x="165722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239894" y="4973574"/>
              <a:ext cx="1657350" cy="657225"/>
            </a:xfrm>
            <a:custGeom>
              <a:avLst/>
              <a:gdLst/>
              <a:ahLst/>
              <a:cxnLst/>
              <a:rect l="l" t="t" r="r" b="b"/>
              <a:pathLst>
                <a:path w="1657350" h="657225">
                  <a:moveTo>
                    <a:pt x="0" y="657225"/>
                  </a:moveTo>
                  <a:lnTo>
                    <a:pt x="1657223" y="657225"/>
                  </a:lnTo>
                  <a:lnTo>
                    <a:pt x="1657223" y="0"/>
                  </a:lnTo>
                  <a:lnTo>
                    <a:pt x="0" y="0"/>
                  </a:lnTo>
                  <a:lnTo>
                    <a:pt x="0" y="657225"/>
                  </a:lnTo>
                  <a:close/>
                </a:path>
              </a:pathLst>
            </a:custGeom>
            <a:ln w="9525">
              <a:solidFill>
                <a:srgbClr val="E3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23"/>
          <p:cNvSpPr txBox="1"/>
          <p:nvPr/>
        </p:nvSpPr>
        <p:spPr>
          <a:xfrm>
            <a:off x="4242625" y="5003419"/>
            <a:ext cx="1652905" cy="470534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95250" marR="90170">
              <a:lnSpc>
                <a:spcPts val="1150"/>
              </a:lnSpc>
              <a:spcBef>
                <a:spcPts val="175"/>
              </a:spcBef>
            </a:pPr>
            <a:r>
              <a:rPr sz="1000" b="1" dirty="0">
                <a:latin typeface="Times New Roman"/>
                <a:cs typeface="Times New Roman"/>
              </a:rPr>
              <a:t>Arthur</a:t>
            </a:r>
            <a:r>
              <a:rPr sz="1000" b="1" spc="-35" dirty="0">
                <a:latin typeface="Times New Roman"/>
                <a:cs typeface="Times New Roman"/>
              </a:rPr>
              <a:t> </a:t>
            </a:r>
            <a:r>
              <a:rPr sz="1000" b="1" dirty="0">
                <a:latin typeface="Times New Roman"/>
                <a:cs typeface="Times New Roman"/>
              </a:rPr>
              <a:t>Leonard</a:t>
            </a:r>
            <a:r>
              <a:rPr sz="1000" b="1" spc="-35" dirty="0">
                <a:latin typeface="Times New Roman"/>
                <a:cs typeface="Times New Roman"/>
              </a:rPr>
              <a:t> </a:t>
            </a:r>
            <a:r>
              <a:rPr sz="1000" b="1" spc="-10" dirty="0">
                <a:latin typeface="Times New Roman"/>
                <a:cs typeface="Times New Roman"/>
              </a:rPr>
              <a:t>Schawlow </a:t>
            </a:r>
            <a:r>
              <a:rPr sz="1000" b="1" dirty="0">
                <a:solidFill>
                  <a:srgbClr val="FF0000"/>
                </a:solidFill>
                <a:latin typeface="Times New Roman"/>
                <a:cs typeface="Times New Roman"/>
              </a:rPr>
              <a:t>Born:</a:t>
            </a:r>
            <a:r>
              <a:rPr sz="10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b="1" dirty="0">
                <a:latin typeface="Times New Roman"/>
                <a:cs typeface="Times New Roman"/>
              </a:rPr>
              <a:t>May</a:t>
            </a:r>
            <a:r>
              <a:rPr sz="1000" b="1" spc="-10" dirty="0">
                <a:latin typeface="Times New Roman"/>
                <a:cs typeface="Times New Roman"/>
              </a:rPr>
              <a:t> </a:t>
            </a:r>
            <a:r>
              <a:rPr sz="1000" b="1" dirty="0">
                <a:latin typeface="Times New Roman"/>
                <a:cs typeface="Times New Roman"/>
              </a:rPr>
              <a:t>5,</a:t>
            </a:r>
            <a:r>
              <a:rPr sz="1000" b="1" spc="-15" dirty="0">
                <a:latin typeface="Times New Roman"/>
                <a:cs typeface="Times New Roman"/>
              </a:rPr>
              <a:t> </a:t>
            </a:r>
            <a:r>
              <a:rPr sz="1000" b="1" spc="-20" dirty="0">
                <a:latin typeface="Times New Roman"/>
                <a:cs typeface="Times New Roman"/>
              </a:rPr>
              <a:t>1921</a:t>
            </a:r>
            <a:endParaRPr sz="1000">
              <a:latin typeface="Times New Roman"/>
              <a:cs typeface="Times New Roman"/>
            </a:endParaRPr>
          </a:p>
          <a:p>
            <a:pPr marL="95250">
              <a:lnSpc>
                <a:spcPts val="1125"/>
              </a:lnSpc>
            </a:pPr>
            <a:r>
              <a:rPr sz="1000" b="1" dirty="0">
                <a:solidFill>
                  <a:srgbClr val="FF0000"/>
                </a:solidFill>
                <a:latin typeface="Times New Roman"/>
                <a:cs typeface="Times New Roman"/>
              </a:rPr>
              <a:t>Died:</a:t>
            </a:r>
            <a:r>
              <a:rPr sz="10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b="1" dirty="0">
                <a:latin typeface="Times New Roman"/>
                <a:cs typeface="Times New Roman"/>
              </a:rPr>
              <a:t>April</a:t>
            </a:r>
            <a:r>
              <a:rPr sz="1000" b="1" spc="-20" dirty="0">
                <a:latin typeface="Times New Roman"/>
                <a:cs typeface="Times New Roman"/>
              </a:rPr>
              <a:t> </a:t>
            </a:r>
            <a:r>
              <a:rPr sz="1000" b="1" dirty="0">
                <a:latin typeface="Times New Roman"/>
                <a:cs typeface="Times New Roman"/>
              </a:rPr>
              <a:t>28,</a:t>
            </a:r>
            <a:r>
              <a:rPr sz="1000" b="1" spc="-15" dirty="0">
                <a:latin typeface="Times New Roman"/>
                <a:cs typeface="Times New Roman"/>
              </a:rPr>
              <a:t> </a:t>
            </a:r>
            <a:r>
              <a:rPr sz="1000" b="1" spc="-20" dirty="0">
                <a:latin typeface="Times New Roman"/>
                <a:cs typeface="Times New Roman"/>
              </a:rPr>
              <a:t>1999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5968491" y="5006949"/>
            <a:ext cx="1584325" cy="659130"/>
          </a:xfrm>
          <a:custGeom>
            <a:avLst/>
            <a:gdLst/>
            <a:ahLst/>
            <a:cxnLst/>
            <a:rect l="l" t="t" r="r" b="b"/>
            <a:pathLst>
              <a:path w="1584325" h="659129">
                <a:moveTo>
                  <a:pt x="0" y="658774"/>
                </a:moveTo>
                <a:lnTo>
                  <a:pt x="1584197" y="658774"/>
                </a:lnTo>
                <a:lnTo>
                  <a:pt x="1584197" y="0"/>
                </a:lnTo>
                <a:lnTo>
                  <a:pt x="0" y="0"/>
                </a:lnTo>
                <a:lnTo>
                  <a:pt x="0" y="658774"/>
                </a:lnTo>
                <a:close/>
              </a:path>
            </a:pathLst>
          </a:custGeom>
          <a:ln w="9525">
            <a:solidFill>
              <a:srgbClr val="E3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5967666" y="5036947"/>
            <a:ext cx="1584325" cy="470534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00330" marR="285750">
              <a:lnSpc>
                <a:spcPts val="1150"/>
              </a:lnSpc>
              <a:spcBef>
                <a:spcPts val="175"/>
              </a:spcBef>
            </a:pPr>
            <a:r>
              <a:rPr sz="1000" b="1" dirty="0">
                <a:latin typeface="Times New Roman"/>
                <a:cs typeface="Times New Roman"/>
              </a:rPr>
              <a:t>Charles</a:t>
            </a:r>
            <a:r>
              <a:rPr sz="1000" b="1" spc="-30" dirty="0">
                <a:latin typeface="Times New Roman"/>
                <a:cs typeface="Times New Roman"/>
              </a:rPr>
              <a:t> </a:t>
            </a:r>
            <a:r>
              <a:rPr sz="1000" b="1" dirty="0">
                <a:latin typeface="Times New Roman"/>
                <a:cs typeface="Times New Roman"/>
              </a:rPr>
              <a:t>Hard</a:t>
            </a:r>
            <a:r>
              <a:rPr sz="1000" b="1" spc="-25" dirty="0">
                <a:latin typeface="Times New Roman"/>
                <a:cs typeface="Times New Roman"/>
              </a:rPr>
              <a:t> </a:t>
            </a:r>
            <a:r>
              <a:rPr sz="1000" b="1" spc="-10" dirty="0">
                <a:latin typeface="Times New Roman"/>
                <a:cs typeface="Times New Roman"/>
              </a:rPr>
              <a:t>Townes </a:t>
            </a:r>
            <a:r>
              <a:rPr sz="1000" b="1" dirty="0">
                <a:solidFill>
                  <a:srgbClr val="FF0000"/>
                </a:solidFill>
                <a:latin typeface="Times New Roman"/>
                <a:cs typeface="Times New Roman"/>
              </a:rPr>
              <a:t>Born:</a:t>
            </a:r>
            <a:r>
              <a:rPr sz="1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b="1" dirty="0">
                <a:latin typeface="Times New Roman"/>
                <a:cs typeface="Times New Roman"/>
              </a:rPr>
              <a:t>July</a:t>
            </a:r>
            <a:r>
              <a:rPr sz="1000" b="1" spc="-5" dirty="0">
                <a:latin typeface="Times New Roman"/>
                <a:cs typeface="Times New Roman"/>
              </a:rPr>
              <a:t> </a:t>
            </a:r>
            <a:r>
              <a:rPr sz="1000" b="1" dirty="0">
                <a:latin typeface="Times New Roman"/>
                <a:cs typeface="Times New Roman"/>
              </a:rPr>
              <a:t>28,</a:t>
            </a:r>
            <a:r>
              <a:rPr sz="1000" b="1" spc="-10" dirty="0">
                <a:latin typeface="Times New Roman"/>
                <a:cs typeface="Times New Roman"/>
              </a:rPr>
              <a:t> </a:t>
            </a:r>
            <a:r>
              <a:rPr sz="1000" b="1" spc="-20" dirty="0">
                <a:latin typeface="Times New Roman"/>
                <a:cs typeface="Times New Roman"/>
              </a:rPr>
              <a:t>1915</a:t>
            </a:r>
            <a:endParaRPr sz="1000">
              <a:latin typeface="Times New Roman"/>
              <a:cs typeface="Times New Roman"/>
            </a:endParaRPr>
          </a:p>
          <a:p>
            <a:pPr marL="100330">
              <a:lnSpc>
                <a:spcPts val="1125"/>
              </a:lnSpc>
            </a:pPr>
            <a:r>
              <a:rPr sz="1000" b="1" dirty="0">
                <a:solidFill>
                  <a:srgbClr val="FF0000"/>
                </a:solidFill>
                <a:latin typeface="Times New Roman"/>
                <a:cs typeface="Times New Roman"/>
              </a:rPr>
              <a:t>Died:</a:t>
            </a:r>
            <a:r>
              <a:rPr sz="10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b="1" dirty="0">
                <a:latin typeface="Times New Roman"/>
                <a:cs typeface="Times New Roman"/>
              </a:rPr>
              <a:t>February</a:t>
            </a:r>
            <a:r>
              <a:rPr sz="1000" b="1" spc="-20" dirty="0">
                <a:latin typeface="Times New Roman"/>
                <a:cs typeface="Times New Roman"/>
              </a:rPr>
              <a:t> </a:t>
            </a:r>
            <a:r>
              <a:rPr sz="1000" b="1" dirty="0">
                <a:latin typeface="Times New Roman"/>
                <a:cs typeface="Times New Roman"/>
              </a:rPr>
              <a:t>16,</a:t>
            </a:r>
            <a:r>
              <a:rPr sz="1000" b="1" spc="-25" dirty="0">
                <a:latin typeface="Times New Roman"/>
                <a:cs typeface="Times New Roman"/>
              </a:rPr>
              <a:t> </a:t>
            </a:r>
            <a:r>
              <a:rPr sz="1000" b="1" spc="-20" dirty="0">
                <a:latin typeface="Times New Roman"/>
                <a:cs typeface="Times New Roman"/>
              </a:rPr>
              <a:t>2007</a:t>
            </a:r>
            <a:endParaRPr sz="1000">
              <a:latin typeface="Times New Roman"/>
              <a:cs typeface="Times New Roman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5958141" y="3678999"/>
            <a:ext cx="1603375" cy="1338580"/>
            <a:chOff x="5958141" y="3678999"/>
            <a:chExt cx="1603375" cy="1338580"/>
          </a:xfrm>
        </p:grpSpPr>
        <p:pic>
          <p:nvPicPr>
            <p:cNvPr id="27" name="object 2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967815" y="3688587"/>
              <a:ext cx="1584112" cy="1303068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5962903" y="3683761"/>
              <a:ext cx="1593850" cy="1329055"/>
            </a:xfrm>
            <a:custGeom>
              <a:avLst/>
              <a:gdLst/>
              <a:ahLst/>
              <a:cxnLst/>
              <a:rect l="l" t="t" r="r" b="b"/>
              <a:pathLst>
                <a:path w="1593850" h="1329054">
                  <a:moveTo>
                    <a:pt x="0" y="1328801"/>
                  </a:moveTo>
                  <a:lnTo>
                    <a:pt x="1593723" y="1328801"/>
                  </a:lnTo>
                  <a:lnTo>
                    <a:pt x="1593723" y="0"/>
                  </a:lnTo>
                  <a:lnTo>
                    <a:pt x="0" y="0"/>
                  </a:lnTo>
                  <a:lnTo>
                    <a:pt x="0" y="1328801"/>
                  </a:lnTo>
                  <a:close/>
                </a:path>
              </a:pathLst>
            </a:custGeom>
            <a:ln w="9524">
              <a:solidFill>
                <a:srgbClr val="E3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9" name="object 29"/>
          <p:cNvGrpSpPr/>
          <p:nvPr/>
        </p:nvGrpSpPr>
        <p:grpSpPr>
          <a:xfrm>
            <a:off x="4240466" y="5832131"/>
            <a:ext cx="1674495" cy="1957705"/>
            <a:chOff x="4240466" y="5832131"/>
            <a:chExt cx="1674495" cy="1957705"/>
          </a:xfrm>
        </p:grpSpPr>
        <p:pic>
          <p:nvPicPr>
            <p:cNvPr id="30" name="object 30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250054" y="5841618"/>
              <a:ext cx="1655445" cy="1236526"/>
            </a:xfrm>
            <a:prstGeom prst="rect">
              <a:avLst/>
            </a:prstGeom>
          </p:spPr>
        </p:pic>
        <p:sp>
          <p:nvSpPr>
            <p:cNvPr id="31" name="object 31"/>
            <p:cNvSpPr/>
            <p:nvPr/>
          </p:nvSpPr>
          <p:spPr>
            <a:xfrm>
              <a:off x="4245228" y="5836894"/>
              <a:ext cx="1664970" cy="1246505"/>
            </a:xfrm>
            <a:custGeom>
              <a:avLst/>
              <a:gdLst/>
              <a:ahLst/>
              <a:cxnLst/>
              <a:rect l="l" t="t" r="r" b="b"/>
              <a:pathLst>
                <a:path w="1664970" h="1246504">
                  <a:moveTo>
                    <a:pt x="0" y="1246149"/>
                  </a:moveTo>
                  <a:lnTo>
                    <a:pt x="1664970" y="1246149"/>
                  </a:lnTo>
                  <a:lnTo>
                    <a:pt x="1664970" y="0"/>
                  </a:lnTo>
                  <a:lnTo>
                    <a:pt x="0" y="0"/>
                  </a:lnTo>
                  <a:lnTo>
                    <a:pt x="0" y="1246149"/>
                  </a:lnTo>
                  <a:close/>
                </a:path>
              </a:pathLst>
            </a:custGeom>
            <a:ln w="9525">
              <a:solidFill>
                <a:srgbClr val="E3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4250054" y="7078243"/>
              <a:ext cx="1655445" cy="706755"/>
            </a:xfrm>
            <a:custGeom>
              <a:avLst/>
              <a:gdLst/>
              <a:ahLst/>
              <a:cxnLst/>
              <a:rect l="l" t="t" r="r" b="b"/>
              <a:pathLst>
                <a:path w="1655445" h="706754">
                  <a:moveTo>
                    <a:pt x="0" y="706475"/>
                  </a:moveTo>
                  <a:lnTo>
                    <a:pt x="1655445" y="706475"/>
                  </a:lnTo>
                  <a:lnTo>
                    <a:pt x="1655445" y="0"/>
                  </a:lnTo>
                  <a:lnTo>
                    <a:pt x="0" y="0"/>
                  </a:lnTo>
                  <a:lnTo>
                    <a:pt x="0" y="706475"/>
                  </a:lnTo>
                  <a:close/>
                </a:path>
              </a:pathLst>
            </a:custGeom>
            <a:ln w="9525">
              <a:solidFill>
                <a:srgbClr val="E3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3" name="object 33"/>
          <p:cNvSpPr txBox="1"/>
          <p:nvPr/>
        </p:nvSpPr>
        <p:spPr>
          <a:xfrm>
            <a:off x="4249991" y="7108317"/>
            <a:ext cx="1655445" cy="470534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98425" marR="117475">
              <a:lnSpc>
                <a:spcPts val="1150"/>
              </a:lnSpc>
              <a:spcBef>
                <a:spcPts val="175"/>
              </a:spcBef>
            </a:pPr>
            <a:r>
              <a:rPr sz="1000" b="1" dirty="0">
                <a:latin typeface="Times New Roman"/>
                <a:cs typeface="Times New Roman"/>
              </a:rPr>
              <a:t>Theodore</a:t>
            </a:r>
            <a:r>
              <a:rPr sz="1000" b="1" spc="-30" dirty="0">
                <a:latin typeface="Times New Roman"/>
                <a:cs typeface="Times New Roman"/>
              </a:rPr>
              <a:t> </a:t>
            </a:r>
            <a:r>
              <a:rPr sz="1000" b="1" dirty="0">
                <a:latin typeface="Times New Roman"/>
                <a:cs typeface="Times New Roman"/>
              </a:rPr>
              <a:t>Harold</a:t>
            </a:r>
            <a:r>
              <a:rPr sz="1000" b="1" spc="-30" dirty="0">
                <a:latin typeface="Times New Roman"/>
                <a:cs typeface="Times New Roman"/>
              </a:rPr>
              <a:t> </a:t>
            </a:r>
            <a:r>
              <a:rPr sz="1000" b="1" spc="-10" dirty="0">
                <a:latin typeface="Times New Roman"/>
                <a:cs typeface="Times New Roman"/>
              </a:rPr>
              <a:t>Maiman </a:t>
            </a:r>
            <a:r>
              <a:rPr sz="1000" b="1" dirty="0">
                <a:solidFill>
                  <a:srgbClr val="FF0000"/>
                </a:solidFill>
                <a:latin typeface="Times New Roman"/>
                <a:cs typeface="Times New Roman"/>
              </a:rPr>
              <a:t>Born:</a:t>
            </a:r>
            <a:r>
              <a:rPr sz="1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b="1" dirty="0">
                <a:latin typeface="Times New Roman"/>
                <a:cs typeface="Times New Roman"/>
              </a:rPr>
              <a:t>July</a:t>
            </a:r>
            <a:r>
              <a:rPr sz="1000" b="1" spc="-5" dirty="0">
                <a:latin typeface="Times New Roman"/>
                <a:cs typeface="Times New Roman"/>
              </a:rPr>
              <a:t> </a:t>
            </a:r>
            <a:r>
              <a:rPr sz="1000" b="1" dirty="0">
                <a:latin typeface="Times New Roman"/>
                <a:cs typeface="Times New Roman"/>
              </a:rPr>
              <a:t>11,</a:t>
            </a:r>
            <a:r>
              <a:rPr sz="1000" b="1" spc="-10" dirty="0">
                <a:latin typeface="Times New Roman"/>
                <a:cs typeface="Times New Roman"/>
              </a:rPr>
              <a:t> </a:t>
            </a:r>
            <a:r>
              <a:rPr sz="1000" b="1" spc="-20" dirty="0">
                <a:latin typeface="Times New Roman"/>
                <a:cs typeface="Times New Roman"/>
              </a:rPr>
              <a:t>1927</a:t>
            </a:r>
            <a:endParaRPr sz="1000">
              <a:latin typeface="Times New Roman"/>
              <a:cs typeface="Times New Roman"/>
            </a:endParaRPr>
          </a:p>
          <a:p>
            <a:pPr marL="98425">
              <a:lnSpc>
                <a:spcPts val="1125"/>
              </a:lnSpc>
            </a:pPr>
            <a:r>
              <a:rPr sz="1000" b="1" dirty="0">
                <a:solidFill>
                  <a:srgbClr val="FF0000"/>
                </a:solidFill>
                <a:latin typeface="Times New Roman"/>
                <a:cs typeface="Times New Roman"/>
              </a:rPr>
              <a:t>Died:</a:t>
            </a:r>
            <a:r>
              <a:rPr sz="10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b="1" dirty="0">
                <a:latin typeface="Times New Roman"/>
                <a:cs typeface="Times New Roman"/>
              </a:rPr>
              <a:t>May</a:t>
            </a:r>
            <a:r>
              <a:rPr sz="1000" b="1" spc="-15" dirty="0">
                <a:latin typeface="Times New Roman"/>
                <a:cs typeface="Times New Roman"/>
              </a:rPr>
              <a:t> </a:t>
            </a:r>
            <a:r>
              <a:rPr sz="1000" b="1" dirty="0">
                <a:latin typeface="Times New Roman"/>
                <a:cs typeface="Times New Roman"/>
              </a:rPr>
              <a:t>05,</a:t>
            </a:r>
            <a:r>
              <a:rPr sz="1000" b="1" spc="-15" dirty="0">
                <a:latin typeface="Times New Roman"/>
                <a:cs typeface="Times New Roman"/>
              </a:rPr>
              <a:t> </a:t>
            </a:r>
            <a:r>
              <a:rPr sz="1000" b="1" spc="-20" dirty="0">
                <a:latin typeface="Times New Roman"/>
                <a:cs typeface="Times New Roman"/>
              </a:rPr>
              <a:t>2007</a:t>
            </a:r>
            <a:endParaRPr sz="1000">
              <a:latin typeface="Times New Roman"/>
              <a:cs typeface="Times New Roman"/>
            </a:endParaRPr>
          </a:p>
        </p:txBody>
      </p:sp>
      <p:grpSp>
        <p:nvGrpSpPr>
          <p:cNvPr id="34" name="object 34"/>
          <p:cNvGrpSpPr/>
          <p:nvPr/>
        </p:nvGrpSpPr>
        <p:grpSpPr>
          <a:xfrm>
            <a:off x="5963602" y="5832157"/>
            <a:ext cx="1612900" cy="1958975"/>
            <a:chOff x="5963602" y="5832157"/>
            <a:chExt cx="1612900" cy="1958975"/>
          </a:xfrm>
        </p:grpSpPr>
        <p:pic>
          <p:nvPicPr>
            <p:cNvPr id="35" name="object 35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982589" y="5841619"/>
              <a:ext cx="1584009" cy="1342247"/>
            </a:xfrm>
            <a:prstGeom prst="rect">
              <a:avLst/>
            </a:prstGeom>
          </p:spPr>
        </p:pic>
        <p:sp>
          <p:nvSpPr>
            <p:cNvPr id="36" name="object 36"/>
            <p:cNvSpPr/>
            <p:nvPr/>
          </p:nvSpPr>
          <p:spPr>
            <a:xfrm>
              <a:off x="5977890" y="5836920"/>
              <a:ext cx="1593850" cy="1351915"/>
            </a:xfrm>
            <a:custGeom>
              <a:avLst/>
              <a:gdLst/>
              <a:ahLst/>
              <a:cxnLst/>
              <a:rect l="l" t="t" r="r" b="b"/>
              <a:pathLst>
                <a:path w="1593850" h="1351915">
                  <a:moveTo>
                    <a:pt x="0" y="1351787"/>
                  </a:moveTo>
                  <a:lnTo>
                    <a:pt x="1593595" y="1351787"/>
                  </a:lnTo>
                  <a:lnTo>
                    <a:pt x="1593595" y="0"/>
                  </a:lnTo>
                  <a:lnTo>
                    <a:pt x="0" y="0"/>
                  </a:lnTo>
                  <a:lnTo>
                    <a:pt x="0" y="1351787"/>
                  </a:lnTo>
                  <a:close/>
                </a:path>
              </a:pathLst>
            </a:custGeom>
            <a:ln w="9525">
              <a:solidFill>
                <a:srgbClr val="E3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5968365" y="7153389"/>
              <a:ext cx="1584325" cy="633095"/>
            </a:xfrm>
            <a:custGeom>
              <a:avLst/>
              <a:gdLst/>
              <a:ahLst/>
              <a:cxnLst/>
              <a:rect l="l" t="t" r="r" b="b"/>
              <a:pathLst>
                <a:path w="1584325" h="633095">
                  <a:moveTo>
                    <a:pt x="1584070" y="0"/>
                  </a:moveTo>
                  <a:lnTo>
                    <a:pt x="0" y="0"/>
                  </a:lnTo>
                  <a:lnTo>
                    <a:pt x="0" y="632599"/>
                  </a:lnTo>
                  <a:lnTo>
                    <a:pt x="1584070" y="632599"/>
                  </a:lnTo>
                  <a:lnTo>
                    <a:pt x="158407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5968365" y="7153389"/>
              <a:ext cx="1584325" cy="633095"/>
            </a:xfrm>
            <a:custGeom>
              <a:avLst/>
              <a:gdLst/>
              <a:ahLst/>
              <a:cxnLst/>
              <a:rect l="l" t="t" r="r" b="b"/>
              <a:pathLst>
                <a:path w="1584325" h="633095">
                  <a:moveTo>
                    <a:pt x="0" y="632599"/>
                  </a:moveTo>
                  <a:lnTo>
                    <a:pt x="1584070" y="632599"/>
                  </a:lnTo>
                  <a:lnTo>
                    <a:pt x="1584070" y="0"/>
                  </a:lnTo>
                  <a:lnTo>
                    <a:pt x="0" y="0"/>
                  </a:lnTo>
                  <a:lnTo>
                    <a:pt x="0" y="632599"/>
                  </a:lnTo>
                  <a:close/>
                </a:path>
              </a:pathLst>
            </a:custGeom>
            <a:ln w="9525">
              <a:solidFill>
                <a:srgbClr val="E3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9" name="object 39"/>
          <p:cNvSpPr txBox="1"/>
          <p:nvPr/>
        </p:nvSpPr>
        <p:spPr>
          <a:xfrm>
            <a:off x="6055614" y="7182993"/>
            <a:ext cx="1115695" cy="6165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180"/>
              </a:lnSpc>
              <a:spcBef>
                <a:spcPts val="95"/>
              </a:spcBef>
            </a:pPr>
            <a:r>
              <a:rPr sz="1000" b="1" dirty="0">
                <a:latin typeface="Times New Roman"/>
                <a:cs typeface="Times New Roman"/>
              </a:rPr>
              <a:t>Ali</a:t>
            </a:r>
            <a:r>
              <a:rPr sz="1000" b="1" spc="-20" dirty="0">
                <a:latin typeface="Times New Roman"/>
                <a:cs typeface="Times New Roman"/>
              </a:rPr>
              <a:t> </a:t>
            </a:r>
            <a:r>
              <a:rPr sz="1000" b="1" spc="-10" dirty="0">
                <a:latin typeface="Times New Roman"/>
                <a:cs typeface="Times New Roman"/>
              </a:rPr>
              <a:t>Javan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1155"/>
              </a:lnSpc>
            </a:pPr>
            <a:r>
              <a:rPr sz="1000" b="1" dirty="0">
                <a:solidFill>
                  <a:srgbClr val="FF0000"/>
                </a:solidFill>
                <a:latin typeface="Times New Roman"/>
                <a:cs typeface="Times New Roman"/>
              </a:rPr>
              <a:t>Born: </a:t>
            </a:r>
            <a:r>
              <a:rPr sz="1000" b="1" spc="-10" dirty="0">
                <a:latin typeface="Times New Roman"/>
                <a:cs typeface="Times New Roman"/>
              </a:rPr>
              <a:t>December</a:t>
            </a:r>
            <a:r>
              <a:rPr sz="1000" b="1" dirty="0">
                <a:latin typeface="Times New Roman"/>
                <a:cs typeface="Times New Roman"/>
              </a:rPr>
              <a:t> </a:t>
            </a:r>
            <a:r>
              <a:rPr sz="1000" b="1" spc="-25" dirty="0">
                <a:latin typeface="Times New Roman"/>
                <a:cs typeface="Times New Roman"/>
              </a:rPr>
              <a:t>26,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1150"/>
              </a:lnSpc>
            </a:pPr>
            <a:r>
              <a:rPr sz="1000" b="1" spc="-20" dirty="0">
                <a:latin typeface="Times New Roman"/>
                <a:cs typeface="Times New Roman"/>
              </a:rPr>
              <a:t>1926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ts val="1175"/>
              </a:lnSpc>
            </a:pPr>
            <a:r>
              <a:rPr sz="1000" b="1" dirty="0">
                <a:solidFill>
                  <a:srgbClr val="FF0000"/>
                </a:solidFill>
                <a:latin typeface="Times New Roman"/>
                <a:cs typeface="Times New Roman"/>
              </a:rPr>
              <a:t>Died:</a:t>
            </a:r>
            <a:r>
              <a:rPr sz="10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000" b="1" dirty="0">
                <a:latin typeface="Times New Roman"/>
                <a:cs typeface="Times New Roman"/>
              </a:rPr>
              <a:t>July</a:t>
            </a:r>
            <a:r>
              <a:rPr sz="1000" b="1" spc="-10" dirty="0">
                <a:latin typeface="Times New Roman"/>
                <a:cs typeface="Times New Roman"/>
              </a:rPr>
              <a:t> </a:t>
            </a:r>
            <a:r>
              <a:rPr sz="1000" b="1" dirty="0">
                <a:latin typeface="Times New Roman"/>
                <a:cs typeface="Times New Roman"/>
              </a:rPr>
              <a:t>1,</a:t>
            </a:r>
            <a:r>
              <a:rPr sz="1000" b="1" spc="-10" dirty="0">
                <a:latin typeface="Times New Roman"/>
                <a:cs typeface="Times New Roman"/>
              </a:rPr>
              <a:t> </a:t>
            </a:r>
            <a:r>
              <a:rPr sz="1000" b="1" spc="-20" dirty="0">
                <a:latin typeface="Times New Roman"/>
                <a:cs typeface="Times New Roman"/>
              </a:rPr>
              <a:t>2008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Page</a:t>
            </a:r>
            <a:r>
              <a:rPr spc="-10" dirty="0"/>
              <a:t> </a:t>
            </a:r>
            <a:fld id="{81D60167-4931-47E6-BA6A-407CBD079E47}" type="slidenum">
              <a:rPr spc="-50" dirty="0"/>
              <a:t>1</a:t>
            </a:fld>
            <a:endParaRPr spc="-5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667134" y="563880"/>
            <a:ext cx="613057" cy="104502"/>
          </a:xfrm>
          <a:prstGeom prst="rect">
            <a:avLst/>
          </a:prstGeom>
        </p:spPr>
      </p:pic>
      <p:sp>
        <p:nvSpPr>
          <p:cNvPr id="3" name="object 3"/>
          <p:cNvSpPr/>
          <p:nvPr/>
        </p:nvSpPr>
        <p:spPr>
          <a:xfrm>
            <a:off x="710184" y="457199"/>
            <a:ext cx="6703059" cy="303530"/>
          </a:xfrm>
          <a:custGeom>
            <a:avLst/>
            <a:gdLst/>
            <a:ahLst/>
            <a:cxnLst/>
            <a:rect l="l" t="t" r="r" b="b"/>
            <a:pathLst>
              <a:path w="6703059" h="303530">
                <a:moveTo>
                  <a:pt x="5854941" y="275844"/>
                </a:moveTo>
                <a:lnTo>
                  <a:pt x="0" y="275844"/>
                </a:lnTo>
                <a:lnTo>
                  <a:pt x="0" y="303276"/>
                </a:lnTo>
                <a:lnTo>
                  <a:pt x="5854941" y="303276"/>
                </a:lnTo>
                <a:lnTo>
                  <a:pt x="5854941" y="275844"/>
                </a:lnTo>
                <a:close/>
              </a:path>
              <a:path w="6703059" h="303530">
                <a:moveTo>
                  <a:pt x="6702603" y="275844"/>
                </a:moveTo>
                <a:lnTo>
                  <a:pt x="5882386" y="275844"/>
                </a:lnTo>
                <a:lnTo>
                  <a:pt x="5882386" y="45720"/>
                </a:lnTo>
                <a:lnTo>
                  <a:pt x="5882386" y="0"/>
                </a:lnTo>
                <a:lnTo>
                  <a:pt x="5854954" y="0"/>
                </a:lnTo>
                <a:lnTo>
                  <a:pt x="5854954" y="45720"/>
                </a:lnTo>
                <a:lnTo>
                  <a:pt x="5854954" y="275844"/>
                </a:lnTo>
                <a:lnTo>
                  <a:pt x="5854954" y="303276"/>
                </a:lnTo>
                <a:lnTo>
                  <a:pt x="5882386" y="303276"/>
                </a:lnTo>
                <a:lnTo>
                  <a:pt x="6702603" y="303276"/>
                </a:lnTo>
                <a:lnTo>
                  <a:pt x="6702603" y="275844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06627" y="490219"/>
            <a:ext cx="6719570" cy="20491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85725">
              <a:lnSpc>
                <a:spcPct val="100000"/>
              </a:lnSpc>
              <a:spcBef>
                <a:spcPts val="95"/>
              </a:spcBef>
              <a:tabLst>
                <a:tab pos="5946775" algn="l"/>
              </a:tabLst>
            </a:pPr>
            <a:r>
              <a:rPr sz="1500" b="1" baseline="2777" dirty="0">
                <a:latin typeface="Cambria"/>
                <a:cs typeface="Cambria"/>
              </a:rPr>
              <a:t>Laser</a:t>
            </a:r>
            <a:r>
              <a:rPr sz="1500" b="1" spc="-52" baseline="2777" dirty="0">
                <a:latin typeface="Cambria"/>
                <a:cs typeface="Cambria"/>
              </a:rPr>
              <a:t> </a:t>
            </a:r>
            <a:r>
              <a:rPr sz="1500" b="1" baseline="2777" dirty="0">
                <a:latin typeface="Cambria"/>
                <a:cs typeface="Cambria"/>
              </a:rPr>
              <a:t>Physics</a:t>
            </a:r>
            <a:r>
              <a:rPr sz="1500" b="1" spc="-52" baseline="2777" dirty="0">
                <a:latin typeface="Cambria"/>
                <a:cs typeface="Cambria"/>
              </a:rPr>
              <a:t> </a:t>
            </a:r>
            <a:r>
              <a:rPr sz="1500" b="1" baseline="2777" dirty="0">
                <a:latin typeface="Cambria"/>
                <a:cs typeface="Cambria"/>
              </a:rPr>
              <a:t>By</a:t>
            </a:r>
            <a:r>
              <a:rPr sz="1500" b="1" spc="-52" baseline="2777" dirty="0">
                <a:latin typeface="Cambria"/>
                <a:cs typeface="Cambria"/>
              </a:rPr>
              <a:t> </a:t>
            </a:r>
            <a:r>
              <a:rPr sz="1500" b="1" baseline="2777" dirty="0">
                <a:latin typeface="Cambria"/>
                <a:cs typeface="Cambria"/>
              </a:rPr>
              <a:t>Dr.Runas</a:t>
            </a:r>
            <a:r>
              <a:rPr sz="1500" b="1" spc="-44" baseline="2777" dirty="0">
                <a:latin typeface="Cambria"/>
                <a:cs typeface="Cambria"/>
              </a:rPr>
              <a:t> </a:t>
            </a:r>
            <a:r>
              <a:rPr sz="1500" b="1" spc="-15" baseline="2777" dirty="0">
                <a:latin typeface="Cambria"/>
                <a:cs typeface="Cambria"/>
              </a:rPr>
              <a:t>y.sula</a:t>
            </a:r>
            <a:r>
              <a:rPr sz="1500" b="1" baseline="2777" dirty="0">
                <a:latin typeface="Cambria"/>
                <a:cs typeface="Cambria"/>
              </a:rPr>
              <a:t>	</a:t>
            </a:r>
            <a:r>
              <a:rPr sz="1000" b="1" spc="-30" dirty="0">
                <a:solidFill>
                  <a:srgbClr val="4F81BC"/>
                </a:solidFill>
                <a:latin typeface="Cambria"/>
                <a:cs typeface="Cambria"/>
              </a:rPr>
              <a:t>2022-</a:t>
            </a:r>
            <a:r>
              <a:rPr sz="1000" b="1" spc="-20" dirty="0">
                <a:solidFill>
                  <a:srgbClr val="4F81BC"/>
                </a:solidFill>
                <a:latin typeface="Cambria"/>
                <a:cs typeface="Cambria"/>
              </a:rPr>
              <a:t>2023</a:t>
            </a:r>
            <a:endParaRPr sz="10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890"/>
              </a:spcBef>
            </a:pPr>
            <a:endParaRPr sz="10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600" b="1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3"/>
              </a:rPr>
              <a:t>https://www.photonics.com/Articles/A_History_of_the_Laser_1960_-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sz="1600" b="1" u="sng" spc="-1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  <a:hlinkClick r:id="rId3"/>
              </a:rPr>
              <a:t>_2019/a42279</a:t>
            </a:r>
            <a:endParaRPr sz="1600">
              <a:latin typeface="Times New Roman"/>
              <a:cs typeface="Times New Roman"/>
            </a:endParaRPr>
          </a:p>
          <a:p>
            <a:pPr marL="12700" algn="just">
              <a:lnSpc>
                <a:spcPts val="1880"/>
              </a:lnSpc>
              <a:spcBef>
                <a:spcPts val="1190"/>
              </a:spcBef>
            </a:pPr>
            <a:r>
              <a:rPr sz="1600" b="1" dirty="0">
                <a:solidFill>
                  <a:srgbClr val="FF0000"/>
                </a:solidFill>
                <a:latin typeface="Times New Roman"/>
                <a:cs typeface="Times New Roman"/>
              </a:rPr>
              <a:t>1.2:1:</a:t>
            </a:r>
            <a:r>
              <a:rPr sz="1600" b="1" spc="-8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FF0000"/>
                </a:solidFill>
                <a:latin typeface="Times New Roman"/>
                <a:cs typeface="Times New Roman"/>
              </a:rPr>
              <a:t>Electromagnetic</a:t>
            </a:r>
            <a:r>
              <a:rPr sz="1600" b="1" spc="-6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Radiation</a:t>
            </a:r>
            <a:endParaRPr sz="1600">
              <a:latin typeface="Times New Roman"/>
              <a:cs typeface="Times New Roman"/>
            </a:endParaRPr>
          </a:p>
          <a:p>
            <a:pPr marL="12700" marR="5080" algn="just">
              <a:lnSpc>
                <a:spcPct val="95900"/>
              </a:lnSpc>
              <a:spcBef>
                <a:spcPts val="35"/>
              </a:spcBef>
            </a:pP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8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electromagnetic</a:t>
            </a:r>
            <a:r>
              <a:rPr sz="1600" spc="-8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radiation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out</a:t>
            </a:r>
            <a:r>
              <a:rPr sz="1600" spc="-8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laser</a:t>
            </a:r>
            <a:r>
              <a:rPr sz="1600" b="1" spc="-7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can</a:t>
            </a:r>
            <a:r>
              <a:rPr sz="1600" b="1" spc="-8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be</a:t>
            </a:r>
            <a:r>
              <a:rPr sz="1600" b="1" spc="-7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in</a:t>
            </a:r>
            <a:r>
              <a:rPr sz="1600" b="1" spc="-6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any</a:t>
            </a:r>
            <a:r>
              <a:rPr sz="1600" b="1" spc="-8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part</a:t>
            </a:r>
            <a:r>
              <a:rPr sz="1600" b="1" spc="-9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of</a:t>
            </a:r>
            <a:r>
              <a:rPr sz="1600" b="1" spc="-7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the</a:t>
            </a:r>
            <a:r>
              <a:rPr sz="1600" b="1" spc="-75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spectrum</a:t>
            </a:r>
            <a:r>
              <a:rPr sz="1600" spc="-10" dirty="0">
                <a:latin typeface="Times New Roman"/>
                <a:cs typeface="Times New Roman"/>
              </a:rPr>
              <a:t>, </a:t>
            </a:r>
            <a:r>
              <a:rPr sz="1600" dirty="0">
                <a:latin typeface="Times New Roman"/>
                <a:cs typeface="Times New Roman"/>
              </a:rPr>
              <a:t>including</a:t>
            </a:r>
            <a:r>
              <a:rPr sz="1600" spc="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  <a:hlinkClick r:id="rId4"/>
              </a:rPr>
              <a:t>visible</a:t>
            </a:r>
            <a:r>
              <a:rPr sz="1600" b="1" spc="50" dirty="0">
                <a:latin typeface="Times New Roman"/>
                <a:cs typeface="Times New Roman"/>
                <a:hlinkClick r:id="rId4"/>
              </a:rPr>
              <a:t> </a:t>
            </a:r>
            <a:r>
              <a:rPr sz="1600" b="1" dirty="0">
                <a:latin typeface="Times New Roman"/>
                <a:cs typeface="Times New Roman"/>
                <a:hlinkClick r:id="rId4"/>
              </a:rPr>
              <a:t>spectrum</a:t>
            </a:r>
            <a:r>
              <a:rPr sz="1600" dirty="0">
                <a:latin typeface="Times New Roman"/>
                <a:cs typeface="Times New Roman"/>
              </a:rPr>
              <a:t>,</a:t>
            </a:r>
            <a:r>
              <a:rPr sz="1600" spc="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  <a:hlinkClick r:id="rId5"/>
              </a:rPr>
              <a:t>Ultra-</a:t>
            </a:r>
            <a:r>
              <a:rPr sz="1600" b="1" dirty="0">
                <a:latin typeface="Times New Roman"/>
                <a:cs typeface="Times New Roman"/>
                <a:hlinkClick r:id="rId5"/>
              </a:rPr>
              <a:t>Violet</a:t>
            </a:r>
            <a:r>
              <a:rPr sz="1600" b="1" spc="45" dirty="0">
                <a:latin typeface="Times New Roman"/>
                <a:cs typeface="Times New Roman"/>
                <a:hlinkClick r:id="rId5"/>
              </a:rPr>
              <a:t> </a:t>
            </a:r>
            <a:r>
              <a:rPr sz="1600" b="1" dirty="0">
                <a:latin typeface="Times New Roman"/>
                <a:cs typeface="Times New Roman"/>
                <a:hlinkClick r:id="rId5"/>
              </a:rPr>
              <a:t>(UV)</a:t>
            </a:r>
            <a:r>
              <a:rPr sz="1600" b="1" spc="55" dirty="0">
                <a:latin typeface="Times New Roman"/>
                <a:cs typeface="Times New Roman"/>
                <a:hlinkClick r:id="rId5"/>
              </a:rPr>
              <a:t> </a:t>
            </a:r>
            <a:r>
              <a:rPr sz="1600" b="1" dirty="0">
                <a:latin typeface="Times New Roman"/>
                <a:cs typeface="Times New Roman"/>
                <a:hlinkClick r:id="rId5"/>
              </a:rPr>
              <a:t>spectrum</a:t>
            </a:r>
            <a:r>
              <a:rPr sz="1600" dirty="0">
                <a:latin typeface="Times New Roman"/>
                <a:cs typeface="Times New Roman"/>
              </a:rPr>
              <a:t>,</a:t>
            </a:r>
            <a:r>
              <a:rPr sz="1600" spc="6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the</a:t>
            </a:r>
            <a:r>
              <a:rPr sz="1600" b="1" spc="-45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  <a:hlinkClick r:id="rId6"/>
              </a:rPr>
              <a:t>Infra-</a:t>
            </a:r>
            <a:r>
              <a:rPr sz="1600" b="1" spc="-25" dirty="0">
                <a:latin typeface="Times New Roman"/>
                <a:cs typeface="Times New Roman"/>
                <a:hlinkClick r:id="rId6"/>
              </a:rPr>
              <a:t>Red</a:t>
            </a:r>
            <a:r>
              <a:rPr sz="1600" b="1" spc="-2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  <a:hlinkClick r:id="rId6"/>
              </a:rPr>
              <a:t>(IR)</a:t>
            </a:r>
            <a:r>
              <a:rPr sz="1600" b="1" spc="-40" dirty="0">
                <a:latin typeface="Times New Roman"/>
                <a:cs typeface="Times New Roman"/>
                <a:hlinkClick r:id="rId6"/>
              </a:rPr>
              <a:t> </a:t>
            </a:r>
            <a:r>
              <a:rPr sz="1600" b="1" dirty="0">
                <a:latin typeface="Times New Roman"/>
                <a:cs typeface="Times New Roman"/>
                <a:hlinkClick r:id="rId6"/>
              </a:rPr>
              <a:t>spectrum</a:t>
            </a:r>
            <a:r>
              <a:rPr sz="1600" dirty="0">
                <a:latin typeface="Times New Roman"/>
                <a:cs typeface="Times New Roman"/>
              </a:rPr>
              <a:t>,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and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beyond</a:t>
            </a:r>
            <a:r>
              <a:rPr sz="1600" spc="-10" dirty="0">
                <a:latin typeface="Times New Roman"/>
                <a:cs typeface="Times New Roman"/>
              </a:rPr>
              <a:t>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19327" y="9261043"/>
            <a:ext cx="3012440" cy="6350"/>
          </a:xfrm>
          <a:custGeom>
            <a:avLst/>
            <a:gdLst/>
            <a:ahLst/>
            <a:cxnLst/>
            <a:rect l="l" t="t" r="r" b="b"/>
            <a:pathLst>
              <a:path w="3012440" h="6350">
                <a:moveTo>
                  <a:pt x="3012059" y="0"/>
                </a:moveTo>
                <a:lnTo>
                  <a:pt x="0" y="0"/>
                </a:lnTo>
                <a:lnTo>
                  <a:pt x="0" y="6095"/>
                </a:lnTo>
                <a:lnTo>
                  <a:pt x="3012059" y="6095"/>
                </a:lnTo>
                <a:lnTo>
                  <a:pt x="3012059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400677" y="9261043"/>
            <a:ext cx="3012440" cy="6350"/>
          </a:xfrm>
          <a:custGeom>
            <a:avLst/>
            <a:gdLst/>
            <a:ahLst/>
            <a:cxnLst/>
            <a:rect l="l" t="t" r="r" b="b"/>
            <a:pathLst>
              <a:path w="3012440" h="6350">
                <a:moveTo>
                  <a:pt x="3012058" y="0"/>
                </a:moveTo>
                <a:lnTo>
                  <a:pt x="0" y="0"/>
                </a:lnTo>
                <a:lnTo>
                  <a:pt x="0" y="6095"/>
                </a:lnTo>
                <a:lnTo>
                  <a:pt x="3012058" y="6095"/>
                </a:lnTo>
                <a:lnTo>
                  <a:pt x="3012058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06627" y="6489572"/>
            <a:ext cx="6717665" cy="25539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105"/>
              </a:spcBef>
            </a:pPr>
            <a:r>
              <a:rPr sz="1350" b="1" dirty="0">
                <a:latin typeface="Calibri"/>
                <a:cs typeface="Calibri"/>
              </a:rPr>
              <a:t>Figure:</a:t>
            </a:r>
            <a:r>
              <a:rPr sz="1350" b="1" spc="-40" dirty="0">
                <a:latin typeface="Calibri"/>
                <a:cs typeface="Calibri"/>
              </a:rPr>
              <a:t> </a:t>
            </a:r>
            <a:r>
              <a:rPr sz="1350" b="1" dirty="0">
                <a:latin typeface="Calibri"/>
                <a:cs typeface="Calibri"/>
              </a:rPr>
              <a:t>The</a:t>
            </a:r>
            <a:r>
              <a:rPr sz="1350" b="1" spc="-30" dirty="0">
                <a:latin typeface="Calibri"/>
                <a:cs typeface="Calibri"/>
              </a:rPr>
              <a:t> </a:t>
            </a:r>
            <a:r>
              <a:rPr sz="1350" b="1" dirty="0">
                <a:latin typeface="Calibri"/>
                <a:cs typeface="Calibri"/>
              </a:rPr>
              <a:t>Electromagnetic</a:t>
            </a:r>
            <a:r>
              <a:rPr sz="1350" b="1" spc="-30" dirty="0">
                <a:latin typeface="Calibri"/>
                <a:cs typeface="Calibri"/>
              </a:rPr>
              <a:t> </a:t>
            </a:r>
            <a:r>
              <a:rPr sz="1350" b="1" spc="-10" dirty="0">
                <a:latin typeface="Calibri"/>
                <a:cs typeface="Calibri"/>
              </a:rPr>
              <a:t>Spectrum</a:t>
            </a:r>
            <a:endParaRPr sz="135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14"/>
              </a:spcBef>
            </a:pPr>
            <a:endParaRPr sz="1350">
              <a:latin typeface="Calibri"/>
              <a:cs typeface="Calibri"/>
            </a:endParaRPr>
          </a:p>
          <a:p>
            <a:pPr marL="12700" marR="5080">
              <a:lnSpc>
                <a:spcPts val="1839"/>
              </a:lnSpc>
            </a:pPr>
            <a:r>
              <a:rPr sz="1600" dirty="0">
                <a:latin typeface="Times New Roman"/>
                <a:cs typeface="Times New Roman"/>
              </a:rPr>
              <a:t>In</a:t>
            </a:r>
            <a:r>
              <a:rPr sz="1600" spc="50" dirty="0">
                <a:latin typeface="Times New Roman"/>
                <a:cs typeface="Times New Roman"/>
              </a:rPr>
              <a:t> 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65" dirty="0">
                <a:latin typeface="Times New Roman"/>
                <a:cs typeface="Times New Roman"/>
              </a:rPr>
              <a:t>  </a:t>
            </a:r>
            <a:r>
              <a:rPr sz="1600" dirty="0">
                <a:latin typeface="Times New Roman"/>
                <a:cs typeface="Times New Roman"/>
              </a:rPr>
              <a:t>following</a:t>
            </a:r>
            <a:r>
              <a:rPr sz="1600" spc="65" dirty="0">
                <a:latin typeface="Times New Roman"/>
                <a:cs typeface="Times New Roman"/>
              </a:rPr>
              <a:t>  </a:t>
            </a:r>
            <a:r>
              <a:rPr sz="1600" dirty="0">
                <a:latin typeface="Times New Roman"/>
                <a:cs typeface="Times New Roman"/>
              </a:rPr>
              <a:t>pages</a:t>
            </a:r>
            <a:r>
              <a:rPr sz="1600" spc="65" dirty="0">
                <a:latin typeface="Times New Roman"/>
                <a:cs typeface="Times New Roman"/>
              </a:rPr>
              <a:t>  </a:t>
            </a:r>
            <a:r>
              <a:rPr sz="1600" dirty="0">
                <a:latin typeface="Times New Roman"/>
                <a:cs typeface="Times New Roman"/>
              </a:rPr>
              <a:t>the properties</a:t>
            </a:r>
            <a:r>
              <a:rPr sz="1600" spc="65" dirty="0">
                <a:latin typeface="Times New Roman"/>
                <a:cs typeface="Times New Roman"/>
              </a:rPr>
              <a:t> 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60" dirty="0">
                <a:latin typeface="Times New Roman"/>
                <a:cs typeface="Times New Roman"/>
              </a:rPr>
              <a:t>  </a:t>
            </a:r>
            <a:r>
              <a:rPr sz="1600" dirty="0">
                <a:latin typeface="Times New Roman"/>
                <a:cs typeface="Times New Roman"/>
              </a:rPr>
              <a:t>electromagnetic</a:t>
            </a:r>
            <a:r>
              <a:rPr sz="1600" spc="65" dirty="0">
                <a:latin typeface="Times New Roman"/>
                <a:cs typeface="Times New Roman"/>
              </a:rPr>
              <a:t>  </a:t>
            </a:r>
            <a:r>
              <a:rPr sz="1600" dirty="0">
                <a:latin typeface="Times New Roman"/>
                <a:cs typeface="Times New Roman"/>
              </a:rPr>
              <a:t>radiation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is</a:t>
            </a:r>
            <a:r>
              <a:rPr sz="1600" spc="70" dirty="0">
                <a:latin typeface="Times New Roman"/>
                <a:cs typeface="Times New Roman"/>
              </a:rPr>
              <a:t>  </a:t>
            </a:r>
            <a:r>
              <a:rPr sz="1600" spc="-10" dirty="0">
                <a:latin typeface="Times New Roman"/>
                <a:cs typeface="Times New Roman"/>
              </a:rPr>
              <a:t>briefly described: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880"/>
              </a:lnSpc>
              <a:spcBef>
                <a:spcPts val="1714"/>
              </a:spcBef>
            </a:pPr>
            <a:r>
              <a:rPr sz="1600" b="1" dirty="0">
                <a:solidFill>
                  <a:srgbClr val="FF0000"/>
                </a:solidFill>
                <a:latin typeface="Times New Roman"/>
                <a:cs typeface="Times New Roman"/>
              </a:rPr>
              <a:t>1.2.2:</a:t>
            </a:r>
            <a:r>
              <a:rPr sz="1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Times New Roman"/>
                <a:cs typeface="Times New Roman"/>
                <a:hlinkClick r:id="rId7"/>
              </a:rPr>
              <a:t>Electromagnetic</a:t>
            </a:r>
            <a:r>
              <a:rPr sz="1600" b="1" spc="-20" dirty="0">
                <a:solidFill>
                  <a:srgbClr val="FF0000"/>
                </a:solidFill>
                <a:latin typeface="Times New Roman"/>
                <a:cs typeface="Times New Roman"/>
                <a:hlinkClick r:id="rId7"/>
              </a:rPr>
              <a:t> </a:t>
            </a:r>
            <a:r>
              <a:rPr sz="1600" b="1" dirty="0">
                <a:solidFill>
                  <a:srgbClr val="FF0000"/>
                </a:solidFill>
                <a:latin typeface="Times New Roman"/>
                <a:cs typeface="Times New Roman"/>
                <a:hlinkClick r:id="rId7"/>
              </a:rPr>
              <a:t>Radiation</a:t>
            </a:r>
            <a:r>
              <a:rPr sz="1600" b="1" spc="-20" dirty="0">
                <a:solidFill>
                  <a:srgbClr val="FF0000"/>
                </a:solidFill>
                <a:latin typeface="Times New Roman"/>
                <a:cs typeface="Times New Roman"/>
                <a:hlinkClick r:id="rId7"/>
              </a:rPr>
              <a:t> </a:t>
            </a:r>
            <a:r>
              <a:rPr sz="1600" b="1" dirty="0">
                <a:solidFill>
                  <a:srgbClr val="FF0000"/>
                </a:solidFill>
                <a:latin typeface="Times New Roman"/>
                <a:cs typeface="Times New Roman"/>
                <a:hlinkClick r:id="rId7"/>
              </a:rPr>
              <a:t>in</a:t>
            </a:r>
            <a:r>
              <a:rPr sz="1600" b="1" spc="-5" dirty="0">
                <a:solidFill>
                  <a:srgbClr val="FF0000"/>
                </a:solidFill>
                <a:latin typeface="Times New Roman"/>
                <a:cs typeface="Times New Roman"/>
                <a:hlinkClick r:id="rId7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Times New Roman"/>
                <a:cs typeface="Times New Roman"/>
                <a:hlinkClick r:id="rId7"/>
              </a:rPr>
              <a:t>vacuum</a:t>
            </a:r>
            <a:endParaRPr sz="1600">
              <a:latin typeface="Times New Roman"/>
              <a:cs typeface="Times New Roman"/>
            </a:endParaRPr>
          </a:p>
          <a:p>
            <a:pPr marL="12700" marR="9525">
              <a:lnSpc>
                <a:spcPts val="1850"/>
              </a:lnSpc>
              <a:spcBef>
                <a:spcPts val="75"/>
              </a:spcBef>
            </a:pPr>
            <a:r>
              <a:rPr sz="1600" b="1" dirty="0">
                <a:solidFill>
                  <a:srgbClr val="0000CC"/>
                </a:solidFill>
                <a:latin typeface="Times New Roman"/>
                <a:cs typeface="Times New Roman"/>
              </a:rPr>
              <a:t>Electromagnetic</a:t>
            </a:r>
            <a:r>
              <a:rPr sz="1600" b="1" spc="360" dirty="0">
                <a:solidFill>
                  <a:srgbClr val="0000CC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0000CC"/>
                </a:solidFill>
                <a:latin typeface="Times New Roman"/>
                <a:cs typeface="Times New Roman"/>
              </a:rPr>
              <a:t>Radiation</a:t>
            </a:r>
            <a:r>
              <a:rPr sz="1600" b="1" spc="-15" dirty="0">
                <a:solidFill>
                  <a:srgbClr val="0000CC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is</a:t>
            </a:r>
            <a:r>
              <a:rPr sz="1600" spc="3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transverse</a:t>
            </a:r>
            <a:r>
              <a:rPr sz="1600" b="1" spc="35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wave</a:t>
            </a:r>
            <a:r>
              <a:rPr sz="1600" dirty="0">
                <a:latin typeface="Times New Roman"/>
                <a:cs typeface="Times New Roman"/>
              </a:rPr>
              <a:t>,</a:t>
            </a:r>
            <a:r>
              <a:rPr sz="1600" spc="3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advancing</a:t>
            </a:r>
            <a:r>
              <a:rPr sz="1600" spc="3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</a:t>
            </a:r>
            <a:r>
              <a:rPr sz="1600" spc="3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vacuum</a:t>
            </a:r>
            <a:r>
              <a:rPr sz="1600" spc="3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at</a:t>
            </a:r>
            <a:r>
              <a:rPr sz="1600" spc="355" dirty="0">
                <a:latin typeface="Times New Roman"/>
                <a:cs typeface="Times New Roman"/>
              </a:rPr>
              <a:t> </a:t>
            </a:r>
            <a:r>
              <a:rPr sz="1600" spc="-50" dirty="0">
                <a:latin typeface="Times New Roman"/>
                <a:cs typeface="Times New Roman"/>
              </a:rPr>
              <a:t>a </a:t>
            </a:r>
            <a:r>
              <a:rPr sz="1600" dirty="0">
                <a:latin typeface="Times New Roman"/>
                <a:cs typeface="Times New Roman"/>
              </a:rPr>
              <a:t>constant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speed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which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is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called: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0000CC"/>
                </a:solidFill>
                <a:latin typeface="Times New Roman"/>
                <a:cs typeface="Times New Roman"/>
              </a:rPr>
              <a:t>velocity</a:t>
            </a:r>
            <a:r>
              <a:rPr sz="1600" b="1" spc="-35" dirty="0">
                <a:solidFill>
                  <a:srgbClr val="0000CC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0000CC"/>
                </a:solidFill>
                <a:latin typeface="Times New Roman"/>
                <a:cs typeface="Times New Roman"/>
              </a:rPr>
              <a:t>of</a:t>
            </a:r>
            <a:r>
              <a:rPr sz="1600" b="1" spc="-40" dirty="0">
                <a:solidFill>
                  <a:srgbClr val="0000CC"/>
                </a:solidFill>
                <a:latin typeface="Times New Roman"/>
                <a:cs typeface="Times New Roman"/>
              </a:rPr>
              <a:t> </a:t>
            </a:r>
            <a:r>
              <a:rPr sz="1600" b="1" spc="-10" dirty="0">
                <a:solidFill>
                  <a:srgbClr val="0000CC"/>
                </a:solidFill>
                <a:latin typeface="Times New Roman"/>
                <a:cs typeface="Times New Roman"/>
              </a:rPr>
              <a:t>light</a:t>
            </a:r>
            <a:r>
              <a:rPr sz="1600" spc="-10" dirty="0">
                <a:latin typeface="Times New Roman"/>
                <a:cs typeface="Times New Roman"/>
              </a:rPr>
              <a:t>.</a:t>
            </a:r>
            <a:endParaRPr sz="1600">
              <a:latin typeface="Times New Roman"/>
              <a:cs typeface="Times New Roman"/>
            </a:endParaRPr>
          </a:p>
          <a:p>
            <a:pPr marL="12700" marR="5715">
              <a:lnSpc>
                <a:spcPts val="1850"/>
              </a:lnSpc>
              <a:spcBef>
                <a:spcPts val="1820"/>
              </a:spcBef>
            </a:pPr>
            <a:r>
              <a:rPr sz="1600" dirty="0">
                <a:latin typeface="Times New Roman"/>
                <a:cs typeface="Times New Roman"/>
              </a:rPr>
              <a:t>All</a:t>
            </a:r>
            <a:r>
              <a:rPr sz="1600" spc="17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electromagnetic</a:t>
            </a:r>
            <a:r>
              <a:rPr sz="1600" spc="17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waves</a:t>
            </a:r>
            <a:r>
              <a:rPr sz="1600" spc="17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have</a:t>
            </a:r>
            <a:r>
              <a:rPr sz="1600" spc="18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18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same</a:t>
            </a:r>
            <a:r>
              <a:rPr sz="1600" spc="204" dirty="0"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0000CC"/>
                </a:solidFill>
                <a:latin typeface="Times New Roman"/>
                <a:cs typeface="Times New Roman"/>
              </a:rPr>
              <a:t>velocity</a:t>
            </a:r>
            <a:r>
              <a:rPr sz="1600" b="1" spc="175" dirty="0">
                <a:solidFill>
                  <a:srgbClr val="0000CC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0000CC"/>
                </a:solidFill>
                <a:latin typeface="Times New Roman"/>
                <a:cs typeface="Times New Roman"/>
              </a:rPr>
              <a:t>in</a:t>
            </a:r>
            <a:r>
              <a:rPr sz="1600" b="1" spc="195" dirty="0">
                <a:solidFill>
                  <a:srgbClr val="0000CC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0000CC"/>
                </a:solidFill>
                <a:latin typeface="Times New Roman"/>
                <a:cs typeface="Times New Roman"/>
              </a:rPr>
              <a:t>vacuum</a:t>
            </a:r>
            <a:r>
              <a:rPr sz="1600" dirty="0">
                <a:latin typeface="Times New Roman"/>
                <a:cs typeface="Times New Roman"/>
              </a:rPr>
              <a:t>,</a:t>
            </a:r>
            <a:r>
              <a:rPr sz="1600" spc="17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and</a:t>
            </a:r>
            <a:r>
              <a:rPr sz="1600" spc="17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its</a:t>
            </a:r>
            <a:r>
              <a:rPr sz="1600" spc="19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value</a:t>
            </a:r>
            <a:r>
              <a:rPr sz="1600" spc="170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is </a:t>
            </a:r>
            <a:r>
              <a:rPr sz="1600" spc="-10" dirty="0">
                <a:latin typeface="Times New Roman"/>
                <a:cs typeface="Times New Roman"/>
              </a:rPr>
              <a:t>approximately:</a:t>
            </a:r>
            <a:endParaRPr sz="1600">
              <a:latin typeface="Times New Roman"/>
              <a:cs typeface="Times New Roman"/>
            </a:endParaRPr>
          </a:p>
        </p:txBody>
      </p:sp>
      <p:pic>
        <p:nvPicPr>
          <p:cNvPr id="8" name="object 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894458" y="2529839"/>
            <a:ext cx="4340860" cy="3959745"/>
          </a:xfrm>
          <a:prstGeom prst="rect">
            <a:avLst/>
          </a:prstGeom>
        </p:spPr>
      </p:pic>
      <p:sp>
        <p:nvSpPr>
          <p:cNvPr id="9" name="object 9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Page</a:t>
            </a:r>
            <a:r>
              <a:rPr spc="-10" dirty="0"/>
              <a:t> </a:t>
            </a:r>
            <a:fld id="{81D60167-4931-47E6-BA6A-407CBD079E47}" type="slidenum">
              <a:rPr spc="-50" dirty="0"/>
              <a:t>2</a:t>
            </a:fld>
            <a:endParaRPr spc="-5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9780" y="484124"/>
            <a:ext cx="192278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dirty="0">
                <a:latin typeface="Cambria"/>
                <a:cs typeface="Cambria"/>
              </a:rPr>
              <a:t>Laser</a:t>
            </a:r>
            <a:r>
              <a:rPr sz="1000" b="1" spc="-35" dirty="0">
                <a:latin typeface="Cambria"/>
                <a:cs typeface="Cambria"/>
              </a:rPr>
              <a:t> </a:t>
            </a:r>
            <a:r>
              <a:rPr sz="1000" b="1" dirty="0">
                <a:latin typeface="Cambria"/>
                <a:cs typeface="Cambria"/>
              </a:rPr>
              <a:t>Physics</a:t>
            </a:r>
            <a:r>
              <a:rPr sz="1000" b="1" spc="-35" dirty="0">
                <a:latin typeface="Cambria"/>
                <a:cs typeface="Cambria"/>
              </a:rPr>
              <a:t> </a:t>
            </a:r>
            <a:r>
              <a:rPr sz="1000" b="1" dirty="0">
                <a:latin typeface="Cambria"/>
                <a:cs typeface="Cambria"/>
              </a:rPr>
              <a:t>By</a:t>
            </a:r>
            <a:r>
              <a:rPr sz="1000" b="1" spc="-35" dirty="0">
                <a:latin typeface="Cambria"/>
                <a:cs typeface="Cambria"/>
              </a:rPr>
              <a:t> </a:t>
            </a:r>
            <a:r>
              <a:rPr sz="1000" b="1" dirty="0">
                <a:latin typeface="Cambria"/>
                <a:cs typeface="Cambria"/>
              </a:rPr>
              <a:t>Dr.Runas</a:t>
            </a:r>
            <a:r>
              <a:rPr sz="1000" b="1" spc="-30" dirty="0">
                <a:latin typeface="Cambria"/>
                <a:cs typeface="Cambria"/>
              </a:rPr>
              <a:t> </a:t>
            </a:r>
            <a:r>
              <a:rPr sz="1000" b="1" spc="-10" dirty="0">
                <a:latin typeface="Cambria"/>
                <a:cs typeface="Cambria"/>
              </a:rPr>
              <a:t>y.sula</a:t>
            </a:r>
            <a:endParaRPr sz="1000">
              <a:latin typeface="Cambria"/>
              <a:cs typeface="Cambri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667134" y="563880"/>
            <a:ext cx="613057" cy="104502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6640830" y="490219"/>
            <a:ext cx="64452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30" dirty="0">
                <a:solidFill>
                  <a:srgbClr val="4F81BC"/>
                </a:solidFill>
                <a:latin typeface="Cambria"/>
                <a:cs typeface="Cambria"/>
              </a:rPr>
              <a:t>2022-</a:t>
            </a:r>
            <a:r>
              <a:rPr sz="1000" b="1" spc="-20" dirty="0">
                <a:solidFill>
                  <a:srgbClr val="4F81BC"/>
                </a:solidFill>
                <a:latin typeface="Cambria"/>
                <a:cs typeface="Cambria"/>
              </a:rPr>
              <a:t>2023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10184" y="457199"/>
            <a:ext cx="6703059" cy="303530"/>
          </a:xfrm>
          <a:custGeom>
            <a:avLst/>
            <a:gdLst/>
            <a:ahLst/>
            <a:cxnLst/>
            <a:rect l="l" t="t" r="r" b="b"/>
            <a:pathLst>
              <a:path w="6703059" h="303530">
                <a:moveTo>
                  <a:pt x="5854941" y="275844"/>
                </a:moveTo>
                <a:lnTo>
                  <a:pt x="0" y="275844"/>
                </a:lnTo>
                <a:lnTo>
                  <a:pt x="0" y="303276"/>
                </a:lnTo>
                <a:lnTo>
                  <a:pt x="5854941" y="303276"/>
                </a:lnTo>
                <a:lnTo>
                  <a:pt x="5854941" y="275844"/>
                </a:lnTo>
                <a:close/>
              </a:path>
              <a:path w="6703059" h="303530">
                <a:moveTo>
                  <a:pt x="6702603" y="275844"/>
                </a:moveTo>
                <a:lnTo>
                  <a:pt x="5882386" y="275844"/>
                </a:lnTo>
                <a:lnTo>
                  <a:pt x="5882386" y="45720"/>
                </a:lnTo>
                <a:lnTo>
                  <a:pt x="5882386" y="0"/>
                </a:lnTo>
                <a:lnTo>
                  <a:pt x="5854954" y="0"/>
                </a:lnTo>
                <a:lnTo>
                  <a:pt x="5854954" y="45720"/>
                </a:lnTo>
                <a:lnTo>
                  <a:pt x="5854954" y="275844"/>
                </a:lnTo>
                <a:lnTo>
                  <a:pt x="5854954" y="303276"/>
                </a:lnTo>
                <a:lnTo>
                  <a:pt x="5882386" y="303276"/>
                </a:lnTo>
                <a:lnTo>
                  <a:pt x="6702603" y="303276"/>
                </a:lnTo>
                <a:lnTo>
                  <a:pt x="6702603" y="275844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19327" y="9261043"/>
            <a:ext cx="3012440" cy="6350"/>
          </a:xfrm>
          <a:custGeom>
            <a:avLst/>
            <a:gdLst/>
            <a:ahLst/>
            <a:cxnLst/>
            <a:rect l="l" t="t" r="r" b="b"/>
            <a:pathLst>
              <a:path w="3012440" h="6350">
                <a:moveTo>
                  <a:pt x="3012059" y="0"/>
                </a:moveTo>
                <a:lnTo>
                  <a:pt x="0" y="0"/>
                </a:lnTo>
                <a:lnTo>
                  <a:pt x="0" y="6095"/>
                </a:lnTo>
                <a:lnTo>
                  <a:pt x="3012059" y="6095"/>
                </a:lnTo>
                <a:lnTo>
                  <a:pt x="3012059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400677" y="9261043"/>
            <a:ext cx="3012440" cy="6350"/>
          </a:xfrm>
          <a:custGeom>
            <a:avLst/>
            <a:gdLst/>
            <a:ahLst/>
            <a:cxnLst/>
            <a:rect l="l" t="t" r="r" b="b"/>
            <a:pathLst>
              <a:path w="3012440" h="6350">
                <a:moveTo>
                  <a:pt x="3012058" y="0"/>
                </a:moveTo>
                <a:lnTo>
                  <a:pt x="0" y="0"/>
                </a:lnTo>
                <a:lnTo>
                  <a:pt x="0" y="6095"/>
                </a:lnTo>
                <a:lnTo>
                  <a:pt x="3012058" y="6095"/>
                </a:lnTo>
                <a:lnTo>
                  <a:pt x="3012058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693927" y="917193"/>
            <a:ext cx="6742430" cy="15779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50495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solidFill>
                  <a:srgbClr val="0000CC"/>
                </a:solidFill>
                <a:latin typeface="Cambria Math"/>
                <a:cs typeface="Cambria Math"/>
              </a:rPr>
              <a:t>𝒄</a:t>
            </a:r>
            <a:r>
              <a:rPr sz="1600" spc="405" dirty="0">
                <a:solidFill>
                  <a:srgbClr val="0000CC"/>
                </a:solidFill>
                <a:latin typeface="Cambria Math"/>
                <a:cs typeface="Cambria Math"/>
              </a:rPr>
              <a:t> </a:t>
            </a:r>
            <a:r>
              <a:rPr sz="1600" dirty="0">
                <a:solidFill>
                  <a:srgbClr val="0000CC"/>
                </a:solidFill>
                <a:latin typeface="Cambria Math"/>
                <a:cs typeface="Cambria Math"/>
              </a:rPr>
              <a:t>=</a:t>
            </a:r>
            <a:r>
              <a:rPr sz="1600" spc="415" dirty="0">
                <a:solidFill>
                  <a:srgbClr val="0000CC"/>
                </a:solidFill>
                <a:latin typeface="Cambria Math"/>
                <a:cs typeface="Cambria Math"/>
              </a:rPr>
              <a:t> </a:t>
            </a:r>
            <a:r>
              <a:rPr sz="1600" spc="-10" dirty="0">
                <a:solidFill>
                  <a:srgbClr val="0000CC"/>
                </a:solidFill>
                <a:latin typeface="Cambria Math"/>
                <a:cs typeface="Cambria Math"/>
              </a:rPr>
              <a:t>𝟑𝟎𝟎,</a:t>
            </a:r>
            <a:r>
              <a:rPr sz="1600" spc="-105" dirty="0">
                <a:solidFill>
                  <a:srgbClr val="0000CC"/>
                </a:solidFill>
                <a:latin typeface="Cambria Math"/>
                <a:cs typeface="Cambria Math"/>
              </a:rPr>
              <a:t> </a:t>
            </a:r>
            <a:r>
              <a:rPr sz="1600" dirty="0">
                <a:solidFill>
                  <a:srgbClr val="0000CC"/>
                </a:solidFill>
                <a:latin typeface="Cambria Math"/>
                <a:cs typeface="Cambria Math"/>
              </a:rPr>
              <a:t>𝟎𝟎𝟎</a:t>
            </a:r>
            <a:r>
              <a:rPr sz="1600" spc="-15" dirty="0">
                <a:solidFill>
                  <a:srgbClr val="0000CC"/>
                </a:solidFill>
                <a:latin typeface="Cambria Math"/>
                <a:cs typeface="Cambria Math"/>
              </a:rPr>
              <a:t> </a:t>
            </a:r>
            <a:r>
              <a:rPr sz="1600" dirty="0">
                <a:solidFill>
                  <a:srgbClr val="0000CC"/>
                </a:solidFill>
                <a:latin typeface="Cambria Math"/>
                <a:cs typeface="Cambria Math"/>
              </a:rPr>
              <a:t>[𝒌𝒎/𝒔𝒆𝒄]</a:t>
            </a:r>
            <a:r>
              <a:rPr sz="1600" spc="420" dirty="0">
                <a:solidFill>
                  <a:srgbClr val="0000CC"/>
                </a:solidFill>
                <a:latin typeface="Cambria Math"/>
                <a:cs typeface="Cambria Math"/>
              </a:rPr>
              <a:t> </a:t>
            </a:r>
            <a:r>
              <a:rPr sz="1600" dirty="0">
                <a:solidFill>
                  <a:srgbClr val="0000CC"/>
                </a:solidFill>
                <a:latin typeface="Cambria Math"/>
                <a:cs typeface="Cambria Math"/>
              </a:rPr>
              <a:t>=</a:t>
            </a:r>
            <a:r>
              <a:rPr sz="1600" spc="420" dirty="0">
                <a:solidFill>
                  <a:srgbClr val="0000CC"/>
                </a:solidFill>
                <a:latin typeface="Cambria Math"/>
                <a:cs typeface="Cambria Math"/>
              </a:rPr>
              <a:t> </a:t>
            </a:r>
            <a:r>
              <a:rPr sz="1600" dirty="0">
                <a:solidFill>
                  <a:srgbClr val="0000CC"/>
                </a:solidFill>
                <a:latin typeface="Cambria Math"/>
                <a:cs typeface="Cambria Math"/>
              </a:rPr>
              <a:t>𝟑</a:t>
            </a:r>
            <a:r>
              <a:rPr sz="1600" spc="-10" dirty="0">
                <a:solidFill>
                  <a:srgbClr val="0000CC"/>
                </a:solidFill>
                <a:latin typeface="Cambria Math"/>
                <a:cs typeface="Cambria Math"/>
              </a:rPr>
              <a:t> </a:t>
            </a:r>
            <a:r>
              <a:rPr sz="1600" dirty="0">
                <a:solidFill>
                  <a:srgbClr val="0000CC"/>
                </a:solidFill>
                <a:latin typeface="Cambria Math"/>
                <a:cs typeface="Cambria Math"/>
              </a:rPr>
              <a:t>×</a:t>
            </a:r>
            <a:r>
              <a:rPr sz="1600" spc="-5" dirty="0">
                <a:solidFill>
                  <a:srgbClr val="0000CC"/>
                </a:solidFill>
                <a:latin typeface="Cambria Math"/>
                <a:cs typeface="Cambria Math"/>
              </a:rPr>
              <a:t> </a:t>
            </a:r>
            <a:r>
              <a:rPr sz="1600" dirty="0">
                <a:solidFill>
                  <a:srgbClr val="0000CC"/>
                </a:solidFill>
                <a:latin typeface="Cambria Math"/>
                <a:cs typeface="Cambria Math"/>
              </a:rPr>
              <a:t>𝟏𝟎</a:t>
            </a:r>
            <a:r>
              <a:rPr sz="1725" baseline="28985" dirty="0">
                <a:solidFill>
                  <a:srgbClr val="0000CC"/>
                </a:solidFill>
                <a:latin typeface="Cambria Math"/>
                <a:cs typeface="Cambria Math"/>
              </a:rPr>
              <a:t>𝟖</a:t>
            </a:r>
            <a:r>
              <a:rPr sz="1725" spc="225" baseline="28985" dirty="0">
                <a:solidFill>
                  <a:srgbClr val="0000CC"/>
                </a:solidFill>
                <a:latin typeface="Cambria Math"/>
                <a:cs typeface="Cambria Math"/>
              </a:rPr>
              <a:t> </a:t>
            </a:r>
            <a:r>
              <a:rPr sz="1600" dirty="0">
                <a:solidFill>
                  <a:srgbClr val="0000CC"/>
                </a:solidFill>
                <a:latin typeface="Cambria Math"/>
                <a:cs typeface="Cambria Math"/>
              </a:rPr>
              <a:t>[𝒎/𝒔𝒆𝒄]</a:t>
            </a:r>
            <a:r>
              <a:rPr sz="1600" spc="415" dirty="0">
                <a:solidFill>
                  <a:srgbClr val="0000CC"/>
                </a:solidFill>
                <a:latin typeface="Cambria Math"/>
                <a:cs typeface="Cambria Math"/>
              </a:rPr>
              <a:t> </a:t>
            </a:r>
            <a:r>
              <a:rPr sz="1600" dirty="0">
                <a:solidFill>
                  <a:srgbClr val="0000CC"/>
                </a:solidFill>
                <a:latin typeface="Cambria Math"/>
                <a:cs typeface="Cambria Math"/>
              </a:rPr>
              <a:t>=</a:t>
            </a:r>
            <a:r>
              <a:rPr sz="1600" spc="420" dirty="0">
                <a:solidFill>
                  <a:srgbClr val="0000CC"/>
                </a:solidFill>
                <a:latin typeface="Cambria Math"/>
                <a:cs typeface="Cambria Math"/>
              </a:rPr>
              <a:t> </a:t>
            </a:r>
            <a:r>
              <a:rPr sz="1600" spc="-10" dirty="0">
                <a:solidFill>
                  <a:srgbClr val="0000CC"/>
                </a:solidFill>
                <a:latin typeface="Cambria Math"/>
                <a:cs typeface="Cambria Math"/>
              </a:rPr>
              <a:t>𝟏𝟖𝟔,</a:t>
            </a:r>
            <a:r>
              <a:rPr sz="1600" spc="-95" dirty="0">
                <a:solidFill>
                  <a:srgbClr val="0000CC"/>
                </a:solidFill>
                <a:latin typeface="Cambria Math"/>
                <a:cs typeface="Cambria Math"/>
              </a:rPr>
              <a:t> </a:t>
            </a:r>
            <a:r>
              <a:rPr sz="1600" dirty="0">
                <a:solidFill>
                  <a:srgbClr val="0000CC"/>
                </a:solidFill>
                <a:latin typeface="Cambria Math"/>
                <a:cs typeface="Cambria Math"/>
              </a:rPr>
              <a:t>𝟎𝟎𝟎</a:t>
            </a:r>
            <a:r>
              <a:rPr sz="1600" spc="-10" dirty="0">
                <a:solidFill>
                  <a:srgbClr val="0000CC"/>
                </a:solidFill>
                <a:latin typeface="Cambria Math"/>
                <a:cs typeface="Cambria Math"/>
              </a:rPr>
              <a:t> [𝒎𝒊𝒍𝒆𝒔/𝒔𝒆𝒄]</a:t>
            </a:r>
            <a:endParaRPr sz="1600">
              <a:latin typeface="Cambria Math"/>
              <a:cs typeface="Cambria Math"/>
            </a:endParaRPr>
          </a:p>
          <a:p>
            <a:pPr>
              <a:lnSpc>
                <a:spcPct val="100000"/>
              </a:lnSpc>
              <a:spcBef>
                <a:spcPts val="955"/>
              </a:spcBef>
            </a:pPr>
            <a:endParaRPr sz="1600">
              <a:latin typeface="Cambria Math"/>
              <a:cs typeface="Cambria Math"/>
            </a:endParaRPr>
          </a:p>
          <a:p>
            <a:pPr marL="25400" algn="just">
              <a:lnSpc>
                <a:spcPts val="1895"/>
              </a:lnSpc>
            </a:pPr>
            <a:r>
              <a:rPr sz="1600" dirty="0">
                <a:latin typeface="Times New Roman"/>
                <a:cs typeface="Times New Roman"/>
              </a:rPr>
              <a:t>One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most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important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parameters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wave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is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its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solidFill>
                  <a:srgbClr val="0000CC"/>
                </a:solidFill>
                <a:latin typeface="Times New Roman"/>
                <a:cs typeface="Times New Roman"/>
              </a:rPr>
              <a:t>wavelength</a:t>
            </a:r>
            <a:r>
              <a:rPr sz="1600" spc="-10" dirty="0">
                <a:latin typeface="Times New Roman"/>
                <a:cs typeface="Times New Roman"/>
              </a:rPr>
              <a:t>.</a:t>
            </a:r>
            <a:endParaRPr sz="1600">
              <a:latin typeface="Times New Roman"/>
              <a:cs typeface="Times New Roman"/>
            </a:endParaRPr>
          </a:p>
          <a:p>
            <a:pPr marL="25400" marR="17780" algn="just">
              <a:lnSpc>
                <a:spcPct val="95900"/>
              </a:lnSpc>
              <a:spcBef>
                <a:spcPts val="55"/>
              </a:spcBef>
            </a:pPr>
            <a:r>
              <a:rPr sz="1600" b="1" dirty="0">
                <a:solidFill>
                  <a:srgbClr val="FF0000"/>
                </a:solidFill>
                <a:latin typeface="Times New Roman"/>
                <a:cs typeface="Times New Roman"/>
              </a:rPr>
              <a:t>Wavelength</a:t>
            </a:r>
            <a:r>
              <a:rPr sz="1600" b="1" spc="9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FF0000"/>
                </a:solidFill>
                <a:latin typeface="Times New Roman"/>
                <a:cs typeface="Times New Roman"/>
              </a:rPr>
              <a:t>(</a:t>
            </a:r>
            <a:r>
              <a:rPr sz="1600" dirty="0">
                <a:solidFill>
                  <a:srgbClr val="FF0000"/>
                </a:solidFill>
                <a:latin typeface="Cambria Math"/>
                <a:cs typeface="Cambria Math"/>
              </a:rPr>
              <a:t>𝝀</a:t>
            </a:r>
            <a:r>
              <a:rPr sz="1600" b="1" dirty="0">
                <a:solidFill>
                  <a:srgbClr val="FF0000"/>
                </a:solidFill>
                <a:latin typeface="Times New Roman"/>
                <a:cs typeface="Times New Roman"/>
              </a:rPr>
              <a:t>)</a:t>
            </a:r>
            <a:r>
              <a:rPr sz="1600" b="1" spc="9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FF0000"/>
                </a:solidFill>
                <a:latin typeface="Times New Roman"/>
                <a:cs typeface="Times New Roman"/>
              </a:rPr>
              <a:t>(Lamda)</a:t>
            </a:r>
            <a:r>
              <a:rPr sz="1600" b="1" spc="-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is</a:t>
            </a:r>
            <a:r>
              <a:rPr sz="1600" b="1" spc="10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the</a:t>
            </a:r>
            <a:r>
              <a:rPr sz="1600" b="1" spc="10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distance</a:t>
            </a:r>
            <a:r>
              <a:rPr sz="1600" b="1" spc="9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between</a:t>
            </a:r>
            <a:r>
              <a:rPr sz="1600" b="1" spc="11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two</a:t>
            </a:r>
            <a:r>
              <a:rPr sz="1600" b="1" spc="10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adjacent</a:t>
            </a:r>
            <a:r>
              <a:rPr sz="1600" b="1" spc="9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points</a:t>
            </a:r>
            <a:r>
              <a:rPr sz="1600" b="1" spc="11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on</a:t>
            </a:r>
            <a:r>
              <a:rPr sz="1600" b="1" spc="95" dirty="0">
                <a:latin typeface="Times New Roman"/>
                <a:cs typeface="Times New Roman"/>
              </a:rPr>
              <a:t> </a:t>
            </a:r>
            <a:r>
              <a:rPr sz="1600" b="1" spc="-25" dirty="0">
                <a:latin typeface="Times New Roman"/>
                <a:cs typeface="Times New Roman"/>
              </a:rPr>
              <a:t>the </a:t>
            </a:r>
            <a:r>
              <a:rPr sz="1600" b="1" dirty="0">
                <a:latin typeface="Times New Roman"/>
                <a:cs typeface="Times New Roman"/>
              </a:rPr>
              <a:t>wave,</a:t>
            </a:r>
            <a:r>
              <a:rPr sz="1600" b="1" spc="17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which</a:t>
            </a:r>
            <a:r>
              <a:rPr sz="1600" b="1" spc="18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have</a:t>
            </a:r>
            <a:r>
              <a:rPr sz="1600" b="1" spc="17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the</a:t>
            </a:r>
            <a:r>
              <a:rPr sz="1600" b="1" spc="19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same phase</a:t>
            </a:r>
            <a:r>
              <a:rPr sz="1600" dirty="0">
                <a:latin typeface="Times New Roman"/>
                <a:cs typeface="Times New Roman"/>
              </a:rPr>
              <a:t>.</a:t>
            </a:r>
            <a:r>
              <a:rPr sz="1600" spc="18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As</a:t>
            </a:r>
            <a:r>
              <a:rPr sz="1600" spc="18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</a:t>
            </a:r>
            <a:r>
              <a:rPr sz="1600" spc="19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example</a:t>
            </a:r>
            <a:r>
              <a:rPr sz="1600" spc="18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(see</a:t>
            </a:r>
            <a:r>
              <a:rPr sz="1600" spc="204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this</a:t>
            </a:r>
            <a:r>
              <a:rPr sz="1600" spc="19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figure</a:t>
            </a:r>
            <a:r>
              <a:rPr sz="1600" spc="18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below)</a:t>
            </a:r>
            <a:r>
              <a:rPr sz="1600" spc="175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the </a:t>
            </a:r>
            <a:r>
              <a:rPr sz="1600" dirty="0">
                <a:latin typeface="Times New Roman"/>
                <a:cs typeface="Times New Roman"/>
              </a:rPr>
              <a:t>distance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between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two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adjacent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peaks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wave.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06627" y="4157598"/>
            <a:ext cx="6718300" cy="48704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74345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latin typeface="Times New Roman"/>
                <a:cs typeface="Times New Roman"/>
              </a:rPr>
              <a:t>Figure: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Displacement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as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function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space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coordinates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(at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fixed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time)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889"/>
              </a:lnSpc>
              <a:spcBef>
                <a:spcPts val="1475"/>
              </a:spcBef>
            </a:pPr>
            <a:r>
              <a:rPr sz="1600" b="1" dirty="0">
                <a:solidFill>
                  <a:srgbClr val="FF0000"/>
                </a:solidFill>
                <a:latin typeface="Times New Roman"/>
                <a:cs typeface="Times New Roman"/>
              </a:rPr>
              <a:t>A</a:t>
            </a:r>
            <a:r>
              <a:rPr sz="1600" b="1" spc="-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FF0000"/>
                </a:solidFill>
                <a:latin typeface="Times New Roman"/>
                <a:cs typeface="Times New Roman"/>
              </a:rPr>
              <a:t>=</a:t>
            </a:r>
            <a:r>
              <a:rPr sz="1600" b="1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FF0000"/>
                </a:solidFill>
                <a:latin typeface="Times New Roman"/>
                <a:cs typeface="Times New Roman"/>
              </a:rPr>
              <a:t>Amplitude</a:t>
            </a:r>
            <a:r>
              <a:rPr sz="1600" b="1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=</a:t>
            </a:r>
            <a:r>
              <a:rPr sz="1600" b="1" spc="-3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Maximum</a:t>
            </a:r>
            <a:r>
              <a:rPr sz="1600" b="1" spc="-4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displacement</a:t>
            </a:r>
            <a:r>
              <a:rPr sz="1600" b="1" spc="-4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from</a:t>
            </a:r>
            <a:r>
              <a:rPr sz="1600" b="1" spc="-45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equilibrium</a:t>
            </a:r>
            <a:r>
              <a:rPr sz="1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.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650"/>
              </a:lnSpc>
            </a:pPr>
            <a:r>
              <a:rPr sz="1400" b="1" dirty="0">
                <a:latin typeface="Times New Roman"/>
                <a:cs typeface="Times New Roman"/>
              </a:rPr>
              <a:t>The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minimum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distance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between</a:t>
            </a:r>
            <a:r>
              <a:rPr sz="1400" b="1" spc="-2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two</a:t>
            </a:r>
            <a:r>
              <a:rPr sz="1400" b="1" spc="-3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adjacent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points</a:t>
            </a:r>
            <a:r>
              <a:rPr sz="1400" b="1" spc="-1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with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the</a:t>
            </a:r>
            <a:r>
              <a:rPr sz="1400" b="1" spc="-2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same</a:t>
            </a:r>
            <a:r>
              <a:rPr sz="1400" b="1" spc="-2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phase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0000"/>
                </a:solidFill>
                <a:latin typeface="Times New Roman"/>
                <a:cs typeface="Times New Roman"/>
              </a:rPr>
              <a:t>is</a:t>
            </a:r>
            <a:r>
              <a:rPr sz="14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FF0000"/>
                </a:solidFill>
                <a:latin typeface="Times New Roman"/>
                <a:cs typeface="Times New Roman"/>
              </a:rPr>
              <a:t>period</a:t>
            </a:r>
            <a:r>
              <a:rPr sz="14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4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(T).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10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 marR="9525">
              <a:lnSpc>
                <a:spcPts val="1839"/>
              </a:lnSpc>
              <a:spcBef>
                <a:spcPts val="5"/>
              </a:spcBef>
            </a:pPr>
            <a:r>
              <a:rPr sz="1600" b="1" dirty="0">
                <a:solidFill>
                  <a:srgbClr val="FF0000"/>
                </a:solidFill>
                <a:latin typeface="Times New Roman"/>
                <a:cs typeface="Times New Roman"/>
              </a:rPr>
              <a:t>Frequency</a:t>
            </a:r>
            <a:r>
              <a:rPr sz="1600" b="1" spc="9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FF0000"/>
                </a:solidFill>
                <a:latin typeface="Times New Roman"/>
                <a:cs typeface="Times New Roman"/>
              </a:rPr>
              <a:t>(</a:t>
            </a:r>
            <a:r>
              <a:rPr sz="1600" dirty="0">
                <a:solidFill>
                  <a:srgbClr val="FF0000"/>
                </a:solidFill>
                <a:latin typeface="Cambria Math"/>
                <a:cs typeface="Cambria Math"/>
              </a:rPr>
              <a:t>𝒇</a:t>
            </a:r>
            <a:r>
              <a:rPr sz="1600" b="1" dirty="0">
                <a:solidFill>
                  <a:srgbClr val="FF0000"/>
                </a:solidFill>
                <a:latin typeface="Times New Roman"/>
                <a:cs typeface="Times New Roman"/>
              </a:rPr>
              <a:t>)</a:t>
            </a:r>
            <a:r>
              <a:rPr sz="1600" b="1" spc="9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is</a:t>
            </a:r>
            <a:r>
              <a:rPr sz="1600" spc="1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defined</a:t>
            </a:r>
            <a:r>
              <a:rPr sz="1600" spc="10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by</a:t>
            </a:r>
            <a:r>
              <a:rPr sz="1600" spc="10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number</a:t>
            </a:r>
            <a:r>
              <a:rPr sz="1600" b="1" spc="9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of</a:t>
            </a:r>
            <a:r>
              <a:rPr sz="1600" b="1" spc="10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times</a:t>
            </a:r>
            <a:r>
              <a:rPr sz="1600" b="1" spc="11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that</a:t>
            </a:r>
            <a:r>
              <a:rPr sz="1600" b="1" spc="10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the</a:t>
            </a:r>
            <a:r>
              <a:rPr sz="1600" b="1" spc="10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wave</a:t>
            </a:r>
            <a:r>
              <a:rPr sz="1600" b="1" spc="10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oscillates</a:t>
            </a:r>
            <a:r>
              <a:rPr sz="1600" b="1" spc="95" dirty="0">
                <a:latin typeface="Times New Roman"/>
                <a:cs typeface="Times New Roman"/>
              </a:rPr>
              <a:t> </a:t>
            </a:r>
            <a:r>
              <a:rPr sz="1600" b="1" spc="-25" dirty="0">
                <a:latin typeface="Times New Roman"/>
                <a:cs typeface="Times New Roman"/>
              </a:rPr>
              <a:t>per </a:t>
            </a:r>
            <a:r>
              <a:rPr sz="1600" b="1" dirty="0">
                <a:latin typeface="Times New Roman"/>
                <a:cs typeface="Times New Roman"/>
              </a:rPr>
              <a:t>second</a:t>
            </a:r>
            <a:r>
              <a:rPr sz="1600" b="1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(or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the</a:t>
            </a:r>
            <a:r>
              <a:rPr sz="1600" b="1" spc="-3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number</a:t>
            </a:r>
            <a:r>
              <a:rPr sz="1600" b="1" spc="-3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of</a:t>
            </a:r>
            <a:r>
              <a:rPr sz="1600" b="1" spc="-3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periods</a:t>
            </a:r>
            <a:r>
              <a:rPr sz="1600" b="1" spc="-3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of</a:t>
            </a:r>
            <a:r>
              <a:rPr sz="1600" b="1" spc="-4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oscillations</a:t>
            </a:r>
            <a:r>
              <a:rPr sz="1600" b="1" spc="-3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per</a:t>
            </a:r>
            <a:r>
              <a:rPr sz="1600" b="1" spc="-25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second</a:t>
            </a:r>
            <a:r>
              <a:rPr sz="1600" spc="-10" dirty="0">
                <a:latin typeface="Times New Roman"/>
                <a:cs typeface="Times New Roman"/>
              </a:rPr>
              <a:t>).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895"/>
              </a:lnSpc>
              <a:spcBef>
                <a:spcPts val="1710"/>
              </a:spcBef>
            </a:pPr>
            <a:r>
              <a:rPr sz="1600" dirty="0">
                <a:latin typeface="Times New Roman"/>
                <a:cs typeface="Times New Roman"/>
              </a:rPr>
              <a:t>Between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these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two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parameters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relation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is:</a:t>
            </a:r>
            <a:endParaRPr sz="1600">
              <a:latin typeface="Times New Roman"/>
              <a:cs typeface="Times New Roman"/>
            </a:endParaRPr>
          </a:p>
          <a:p>
            <a:pPr marR="100965" algn="ctr">
              <a:lnSpc>
                <a:spcPts val="1855"/>
              </a:lnSpc>
            </a:pPr>
            <a:r>
              <a:rPr sz="1600" dirty="0">
                <a:solidFill>
                  <a:srgbClr val="0000CC"/>
                </a:solidFill>
                <a:latin typeface="Cambria Math"/>
                <a:cs typeface="Cambria Math"/>
              </a:rPr>
              <a:t>𝒄</a:t>
            </a:r>
            <a:r>
              <a:rPr sz="1600" spc="430" dirty="0">
                <a:solidFill>
                  <a:srgbClr val="0000CC"/>
                </a:solidFill>
                <a:latin typeface="Cambria Math"/>
                <a:cs typeface="Cambria Math"/>
              </a:rPr>
              <a:t> </a:t>
            </a:r>
            <a:r>
              <a:rPr sz="1600" dirty="0">
                <a:solidFill>
                  <a:srgbClr val="0000CC"/>
                </a:solidFill>
                <a:latin typeface="Cambria Math"/>
                <a:cs typeface="Cambria Math"/>
              </a:rPr>
              <a:t>=</a:t>
            </a:r>
            <a:r>
              <a:rPr sz="1600" spc="80" dirty="0">
                <a:solidFill>
                  <a:srgbClr val="0000CC"/>
                </a:solidFill>
                <a:latin typeface="Cambria Math"/>
                <a:cs typeface="Cambria Math"/>
              </a:rPr>
              <a:t> </a:t>
            </a:r>
            <a:r>
              <a:rPr sz="1600" dirty="0">
                <a:solidFill>
                  <a:srgbClr val="0000CC"/>
                </a:solidFill>
                <a:latin typeface="Cambria Math"/>
                <a:cs typeface="Cambria Math"/>
              </a:rPr>
              <a:t>𝝀</a:t>
            </a:r>
            <a:r>
              <a:rPr sz="1600" spc="355" dirty="0">
                <a:solidFill>
                  <a:srgbClr val="0000CC"/>
                </a:solidFill>
                <a:latin typeface="Cambria Math"/>
                <a:cs typeface="Cambria Math"/>
              </a:rPr>
              <a:t> </a:t>
            </a:r>
            <a:r>
              <a:rPr sz="1600" dirty="0">
                <a:solidFill>
                  <a:srgbClr val="0000CC"/>
                </a:solidFill>
                <a:latin typeface="Cambria Math"/>
                <a:cs typeface="Cambria Math"/>
              </a:rPr>
              <a:t>∗</a:t>
            </a:r>
            <a:r>
              <a:rPr sz="1600" spc="340" dirty="0">
                <a:solidFill>
                  <a:srgbClr val="0000CC"/>
                </a:solidFill>
                <a:latin typeface="Cambria Math"/>
                <a:cs typeface="Cambria Math"/>
              </a:rPr>
              <a:t> </a:t>
            </a:r>
            <a:r>
              <a:rPr sz="1600" spc="-50" dirty="0">
                <a:solidFill>
                  <a:srgbClr val="0000CC"/>
                </a:solidFill>
                <a:latin typeface="Cambria Math"/>
                <a:cs typeface="Cambria Math"/>
              </a:rPr>
              <a:t>𝒇</a:t>
            </a:r>
            <a:endParaRPr sz="1600">
              <a:latin typeface="Cambria Math"/>
              <a:cs typeface="Cambria Math"/>
            </a:endParaRPr>
          </a:p>
          <a:p>
            <a:pPr marL="12700">
              <a:lnSpc>
                <a:spcPts val="1880"/>
              </a:lnSpc>
            </a:pPr>
            <a:r>
              <a:rPr sz="1600" b="1" dirty="0">
                <a:solidFill>
                  <a:srgbClr val="FF0000"/>
                </a:solidFill>
                <a:latin typeface="Times New Roman"/>
                <a:cs typeface="Times New Roman"/>
              </a:rPr>
              <a:t>Note</a:t>
            </a:r>
            <a:r>
              <a:rPr sz="1600" dirty="0">
                <a:latin typeface="Times New Roman"/>
                <a:cs typeface="Times New Roman"/>
              </a:rPr>
              <a:t>: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speed</a:t>
            </a:r>
            <a:r>
              <a:rPr sz="1600" b="1" spc="-3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of</a:t>
            </a:r>
            <a:r>
              <a:rPr sz="1600" b="1" spc="-3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light</a:t>
            </a:r>
            <a:r>
              <a:rPr sz="1600" b="1" spc="-4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is</a:t>
            </a:r>
            <a:r>
              <a:rPr sz="1600" b="1" spc="-1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the</a:t>
            </a:r>
            <a:r>
              <a:rPr sz="1600" b="1" spc="-2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same</a:t>
            </a:r>
            <a:r>
              <a:rPr sz="1600" b="1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for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visible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light,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radio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waves,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or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x-</a:t>
            </a:r>
            <a:r>
              <a:rPr sz="1600" spc="-10" dirty="0">
                <a:latin typeface="Times New Roman"/>
                <a:cs typeface="Times New Roman"/>
              </a:rPr>
              <a:t>rays.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570"/>
              </a:spcBef>
            </a:pPr>
            <a:r>
              <a:rPr sz="1600" b="1" dirty="0">
                <a:solidFill>
                  <a:srgbClr val="FF0000"/>
                </a:solidFill>
                <a:latin typeface="Times New Roman"/>
                <a:cs typeface="Times New Roman"/>
              </a:rPr>
              <a:t>1.2.3:</a:t>
            </a:r>
            <a:r>
              <a:rPr sz="1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Times New Roman"/>
                <a:cs typeface="Times New Roman"/>
                <a:hlinkClick r:id="rId3"/>
              </a:rPr>
              <a:t>Electromagnetic</a:t>
            </a:r>
            <a:r>
              <a:rPr sz="1600" b="1" spc="-20" dirty="0">
                <a:solidFill>
                  <a:srgbClr val="FF0000"/>
                </a:solidFill>
                <a:latin typeface="Times New Roman"/>
                <a:cs typeface="Times New Roman"/>
                <a:hlinkClick r:id="rId3"/>
              </a:rPr>
              <a:t> </a:t>
            </a:r>
            <a:r>
              <a:rPr sz="1600" b="1" dirty="0">
                <a:solidFill>
                  <a:srgbClr val="FF0000"/>
                </a:solidFill>
                <a:latin typeface="Times New Roman"/>
                <a:cs typeface="Times New Roman"/>
                <a:hlinkClick r:id="rId3"/>
              </a:rPr>
              <a:t>Radiation</a:t>
            </a:r>
            <a:r>
              <a:rPr sz="1600" b="1" spc="-20" dirty="0">
                <a:solidFill>
                  <a:srgbClr val="FF0000"/>
                </a:solidFill>
                <a:latin typeface="Times New Roman"/>
                <a:cs typeface="Times New Roman"/>
                <a:hlinkClick r:id="rId3"/>
              </a:rPr>
              <a:t> </a:t>
            </a:r>
            <a:r>
              <a:rPr sz="1600" b="1" dirty="0">
                <a:solidFill>
                  <a:srgbClr val="FF0000"/>
                </a:solidFill>
                <a:latin typeface="Times New Roman"/>
                <a:cs typeface="Times New Roman"/>
                <a:hlinkClick r:id="rId3"/>
              </a:rPr>
              <a:t>in</a:t>
            </a:r>
            <a:r>
              <a:rPr sz="1600" b="1" spc="-5" dirty="0">
                <a:solidFill>
                  <a:srgbClr val="FF0000"/>
                </a:solidFill>
                <a:latin typeface="Times New Roman"/>
                <a:cs typeface="Times New Roman"/>
                <a:hlinkClick r:id="rId3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Times New Roman"/>
                <a:cs typeface="Times New Roman"/>
                <a:hlinkClick r:id="rId3"/>
              </a:rPr>
              <a:t>Matter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 marR="5080">
              <a:lnSpc>
                <a:spcPts val="1839"/>
              </a:lnSpc>
            </a:pPr>
            <a:r>
              <a:rPr sz="1600" dirty="0">
                <a:latin typeface="Times New Roman"/>
                <a:cs typeface="Times New Roman"/>
              </a:rPr>
              <a:t>Note:</a:t>
            </a:r>
            <a:r>
              <a:rPr sz="1600" spc="37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We</a:t>
            </a:r>
            <a:r>
              <a:rPr sz="1600" spc="3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shall</a:t>
            </a:r>
            <a:r>
              <a:rPr sz="1600" spc="3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use</a:t>
            </a:r>
            <a:r>
              <a:rPr sz="1600" spc="3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3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words</a:t>
            </a:r>
            <a:r>
              <a:rPr sz="1600" spc="39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"electromagnetic</a:t>
            </a:r>
            <a:r>
              <a:rPr sz="1600" b="1" spc="37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radiation"</a:t>
            </a:r>
            <a:r>
              <a:rPr sz="1600" b="1" spc="37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and</a:t>
            </a:r>
            <a:r>
              <a:rPr sz="1600" b="1" spc="36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"light"</a:t>
            </a:r>
            <a:r>
              <a:rPr sz="1600" b="1" spc="365" dirty="0">
                <a:latin typeface="Times New Roman"/>
                <a:cs typeface="Times New Roman"/>
              </a:rPr>
              <a:t> </a:t>
            </a:r>
            <a:r>
              <a:rPr sz="1600" b="1" spc="-25" dirty="0">
                <a:latin typeface="Times New Roman"/>
                <a:cs typeface="Times New Roman"/>
              </a:rPr>
              <a:t>as </a:t>
            </a:r>
            <a:r>
              <a:rPr sz="1600" b="1" spc="-10" dirty="0">
                <a:latin typeface="Times New Roman"/>
                <a:cs typeface="Times New Roman"/>
              </a:rPr>
              <a:t>synonyms</a:t>
            </a:r>
            <a:r>
              <a:rPr sz="1600" spc="-10" dirty="0">
                <a:latin typeface="Times New Roman"/>
                <a:cs typeface="Times New Roman"/>
              </a:rPr>
              <a:t>.</a:t>
            </a:r>
            <a:endParaRPr sz="1600">
              <a:latin typeface="Times New Roman"/>
              <a:cs typeface="Times New Roman"/>
            </a:endParaRPr>
          </a:p>
          <a:p>
            <a:pPr marL="12700" algn="just">
              <a:lnSpc>
                <a:spcPts val="1885"/>
              </a:lnSpc>
              <a:spcBef>
                <a:spcPts val="1740"/>
              </a:spcBef>
            </a:pPr>
            <a:r>
              <a:rPr sz="1600" b="1" dirty="0">
                <a:solidFill>
                  <a:srgbClr val="FF0000"/>
                </a:solidFill>
                <a:latin typeface="Times New Roman"/>
                <a:cs typeface="Times New Roman"/>
              </a:rPr>
              <a:t>Light</a:t>
            </a:r>
            <a:r>
              <a:rPr sz="1600" b="1" spc="-5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FF0000"/>
                </a:solidFill>
                <a:latin typeface="Times New Roman"/>
                <a:cs typeface="Times New Roman"/>
              </a:rPr>
              <a:t>Velocity</a:t>
            </a:r>
            <a:r>
              <a:rPr sz="1600" b="1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FF0000"/>
                </a:solidFill>
                <a:latin typeface="Times New Roman"/>
                <a:cs typeface="Times New Roman"/>
              </a:rPr>
              <a:t>in</a:t>
            </a:r>
            <a:r>
              <a:rPr sz="1600" b="1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FF0000"/>
                </a:solidFill>
                <a:latin typeface="Times New Roman"/>
                <a:cs typeface="Times New Roman"/>
              </a:rPr>
              <a:t>Matter</a:t>
            </a:r>
            <a:r>
              <a:rPr sz="1600" b="1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(</a:t>
            </a:r>
            <a:r>
              <a:rPr sz="1600" spc="-25" dirty="0">
                <a:solidFill>
                  <a:srgbClr val="FF0000"/>
                </a:solidFill>
                <a:latin typeface="Cambria Math"/>
                <a:cs typeface="Cambria Math"/>
              </a:rPr>
              <a:t>𝒗</a:t>
            </a:r>
            <a:r>
              <a:rPr sz="1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)</a:t>
            </a:r>
            <a:endParaRPr sz="1600">
              <a:latin typeface="Times New Roman"/>
              <a:cs typeface="Times New Roman"/>
            </a:endParaRPr>
          </a:p>
          <a:p>
            <a:pPr marL="12700" marR="6350" algn="just">
              <a:lnSpc>
                <a:spcPct val="96600"/>
              </a:lnSpc>
              <a:spcBef>
                <a:spcPts val="25"/>
              </a:spcBef>
            </a:pPr>
            <a:r>
              <a:rPr sz="1600" dirty="0">
                <a:latin typeface="Times New Roman"/>
                <a:cs typeface="Times New Roman"/>
              </a:rPr>
              <a:t>When</a:t>
            </a:r>
            <a:r>
              <a:rPr sz="1600" spc="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electromagnetic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radiation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passes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through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matter</a:t>
            </a:r>
            <a:r>
              <a:rPr sz="1600" spc="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with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index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refraction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n, </a:t>
            </a:r>
            <a:r>
              <a:rPr sz="1600" dirty="0">
                <a:latin typeface="Times New Roman"/>
                <a:cs typeface="Times New Roman"/>
              </a:rPr>
              <a:t>its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velocity</a:t>
            </a:r>
            <a:r>
              <a:rPr sz="1600" b="1" spc="1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(</a:t>
            </a:r>
            <a:r>
              <a:rPr sz="1600" dirty="0">
                <a:latin typeface="Cambria Math"/>
                <a:cs typeface="Cambria Math"/>
              </a:rPr>
              <a:t>𝒗</a:t>
            </a:r>
            <a:r>
              <a:rPr sz="1600" b="1" dirty="0">
                <a:latin typeface="Times New Roman"/>
                <a:cs typeface="Times New Roman"/>
              </a:rPr>
              <a:t>)</a:t>
            </a:r>
            <a:r>
              <a:rPr sz="1600" b="1" spc="-3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is</a:t>
            </a:r>
            <a:r>
              <a:rPr sz="1600" b="1" spc="2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less</a:t>
            </a:r>
            <a:r>
              <a:rPr sz="1600" b="1" spc="2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than</a:t>
            </a:r>
            <a:r>
              <a:rPr sz="1600" b="1" spc="2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the</a:t>
            </a:r>
            <a:r>
              <a:rPr sz="1600" b="1" spc="-2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velocity</a:t>
            </a:r>
            <a:r>
              <a:rPr sz="1600" b="1" spc="2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of</a:t>
            </a:r>
            <a:r>
              <a:rPr sz="1600" b="1" spc="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light</a:t>
            </a:r>
            <a:r>
              <a:rPr sz="1600" b="1" spc="2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in</a:t>
            </a:r>
            <a:r>
              <a:rPr sz="1600" b="1" spc="2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vacuum</a:t>
            </a:r>
            <a:r>
              <a:rPr sz="1600" b="1" spc="2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(</a:t>
            </a:r>
            <a:r>
              <a:rPr sz="1600" dirty="0">
                <a:latin typeface="Cambria Math"/>
                <a:cs typeface="Cambria Math"/>
              </a:rPr>
              <a:t>𝒄</a:t>
            </a:r>
            <a:r>
              <a:rPr sz="1600" b="1" dirty="0">
                <a:latin typeface="Times New Roman"/>
                <a:cs typeface="Times New Roman"/>
              </a:rPr>
              <a:t>)</a:t>
            </a:r>
            <a:r>
              <a:rPr sz="1600" dirty="0">
                <a:latin typeface="Times New Roman"/>
                <a:cs typeface="Times New Roman"/>
              </a:rPr>
              <a:t>,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and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given</a:t>
            </a:r>
            <a:r>
              <a:rPr sz="1600" spc="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by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the </a:t>
            </a:r>
            <a:r>
              <a:rPr sz="1600" spc="-10" dirty="0">
                <a:latin typeface="Times New Roman"/>
                <a:cs typeface="Times New Roman"/>
              </a:rPr>
              <a:t>equation:</a:t>
            </a:r>
            <a:endParaRPr sz="1600">
              <a:latin typeface="Times New Roman"/>
              <a:cs typeface="Times New Roman"/>
            </a:endParaRPr>
          </a:p>
        </p:txBody>
      </p:sp>
      <p:pic>
        <p:nvPicPr>
          <p:cNvPr id="10" name="object 10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072200" y="2561946"/>
            <a:ext cx="3959363" cy="1602357"/>
          </a:xfrm>
          <a:prstGeom prst="rect">
            <a:avLst/>
          </a:prstGeom>
        </p:spPr>
      </p:pic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Page</a:t>
            </a:r>
            <a:r>
              <a:rPr spc="-10" dirty="0"/>
              <a:t> </a:t>
            </a:r>
            <a:fld id="{81D60167-4931-47E6-BA6A-407CBD079E47}" type="slidenum">
              <a:rPr spc="-50" dirty="0"/>
              <a:t>3</a:t>
            </a:fld>
            <a:endParaRPr spc="-5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9780" y="484124"/>
            <a:ext cx="192278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dirty="0">
                <a:latin typeface="Cambria"/>
                <a:cs typeface="Cambria"/>
              </a:rPr>
              <a:t>Laser</a:t>
            </a:r>
            <a:r>
              <a:rPr sz="1000" b="1" spc="-35" dirty="0">
                <a:latin typeface="Cambria"/>
                <a:cs typeface="Cambria"/>
              </a:rPr>
              <a:t> </a:t>
            </a:r>
            <a:r>
              <a:rPr sz="1000" b="1" dirty="0">
                <a:latin typeface="Cambria"/>
                <a:cs typeface="Cambria"/>
              </a:rPr>
              <a:t>Physics</a:t>
            </a:r>
            <a:r>
              <a:rPr sz="1000" b="1" spc="-35" dirty="0">
                <a:latin typeface="Cambria"/>
                <a:cs typeface="Cambria"/>
              </a:rPr>
              <a:t> </a:t>
            </a:r>
            <a:r>
              <a:rPr sz="1000" b="1" dirty="0">
                <a:latin typeface="Cambria"/>
                <a:cs typeface="Cambria"/>
              </a:rPr>
              <a:t>By</a:t>
            </a:r>
            <a:r>
              <a:rPr sz="1000" b="1" spc="-35" dirty="0">
                <a:latin typeface="Cambria"/>
                <a:cs typeface="Cambria"/>
              </a:rPr>
              <a:t> </a:t>
            </a:r>
            <a:r>
              <a:rPr sz="1000" b="1" dirty="0">
                <a:latin typeface="Cambria"/>
                <a:cs typeface="Cambria"/>
              </a:rPr>
              <a:t>Dr.Runas</a:t>
            </a:r>
            <a:r>
              <a:rPr sz="1000" b="1" spc="-30" dirty="0">
                <a:latin typeface="Cambria"/>
                <a:cs typeface="Cambria"/>
              </a:rPr>
              <a:t> </a:t>
            </a:r>
            <a:r>
              <a:rPr sz="1000" b="1" spc="-10" dirty="0">
                <a:latin typeface="Cambria"/>
                <a:cs typeface="Cambria"/>
              </a:rPr>
              <a:t>y.sula</a:t>
            </a:r>
            <a:endParaRPr sz="1000">
              <a:latin typeface="Cambria"/>
              <a:cs typeface="Cambri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667134" y="563880"/>
            <a:ext cx="613057" cy="104502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6640830" y="490219"/>
            <a:ext cx="64452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30" dirty="0">
                <a:solidFill>
                  <a:srgbClr val="4F81BC"/>
                </a:solidFill>
                <a:latin typeface="Cambria"/>
                <a:cs typeface="Cambria"/>
              </a:rPr>
              <a:t>2022-</a:t>
            </a:r>
            <a:r>
              <a:rPr sz="1000" b="1" spc="-20" dirty="0">
                <a:solidFill>
                  <a:srgbClr val="4F81BC"/>
                </a:solidFill>
                <a:latin typeface="Cambria"/>
                <a:cs typeface="Cambria"/>
              </a:rPr>
              <a:t>2023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10184" y="457199"/>
            <a:ext cx="6703059" cy="303530"/>
          </a:xfrm>
          <a:custGeom>
            <a:avLst/>
            <a:gdLst/>
            <a:ahLst/>
            <a:cxnLst/>
            <a:rect l="l" t="t" r="r" b="b"/>
            <a:pathLst>
              <a:path w="6703059" h="303530">
                <a:moveTo>
                  <a:pt x="5854941" y="275844"/>
                </a:moveTo>
                <a:lnTo>
                  <a:pt x="0" y="275844"/>
                </a:lnTo>
                <a:lnTo>
                  <a:pt x="0" y="303276"/>
                </a:lnTo>
                <a:lnTo>
                  <a:pt x="5854941" y="303276"/>
                </a:lnTo>
                <a:lnTo>
                  <a:pt x="5854941" y="275844"/>
                </a:lnTo>
                <a:close/>
              </a:path>
              <a:path w="6703059" h="303530">
                <a:moveTo>
                  <a:pt x="6702603" y="275844"/>
                </a:moveTo>
                <a:lnTo>
                  <a:pt x="5882386" y="275844"/>
                </a:lnTo>
                <a:lnTo>
                  <a:pt x="5882386" y="45720"/>
                </a:lnTo>
                <a:lnTo>
                  <a:pt x="5882386" y="0"/>
                </a:lnTo>
                <a:lnTo>
                  <a:pt x="5854954" y="0"/>
                </a:lnTo>
                <a:lnTo>
                  <a:pt x="5854954" y="45720"/>
                </a:lnTo>
                <a:lnTo>
                  <a:pt x="5854954" y="275844"/>
                </a:lnTo>
                <a:lnTo>
                  <a:pt x="5854954" y="303276"/>
                </a:lnTo>
                <a:lnTo>
                  <a:pt x="5882386" y="303276"/>
                </a:lnTo>
                <a:lnTo>
                  <a:pt x="6702603" y="303276"/>
                </a:lnTo>
                <a:lnTo>
                  <a:pt x="6702603" y="275844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19327" y="9261043"/>
            <a:ext cx="3012440" cy="6350"/>
          </a:xfrm>
          <a:custGeom>
            <a:avLst/>
            <a:gdLst/>
            <a:ahLst/>
            <a:cxnLst/>
            <a:rect l="l" t="t" r="r" b="b"/>
            <a:pathLst>
              <a:path w="3012440" h="6350">
                <a:moveTo>
                  <a:pt x="3012059" y="0"/>
                </a:moveTo>
                <a:lnTo>
                  <a:pt x="0" y="0"/>
                </a:lnTo>
                <a:lnTo>
                  <a:pt x="0" y="6095"/>
                </a:lnTo>
                <a:lnTo>
                  <a:pt x="3012059" y="6095"/>
                </a:lnTo>
                <a:lnTo>
                  <a:pt x="3012059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400677" y="9261043"/>
            <a:ext cx="3012440" cy="6350"/>
          </a:xfrm>
          <a:custGeom>
            <a:avLst/>
            <a:gdLst/>
            <a:ahLst/>
            <a:cxnLst/>
            <a:rect l="l" t="t" r="r" b="b"/>
            <a:pathLst>
              <a:path w="3012440" h="6350">
                <a:moveTo>
                  <a:pt x="3012058" y="0"/>
                </a:moveTo>
                <a:lnTo>
                  <a:pt x="0" y="0"/>
                </a:lnTo>
                <a:lnTo>
                  <a:pt x="0" y="6095"/>
                </a:lnTo>
                <a:lnTo>
                  <a:pt x="3012058" y="6095"/>
                </a:lnTo>
                <a:lnTo>
                  <a:pt x="3012058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3927475" y="882141"/>
            <a:ext cx="14668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0" dirty="0">
                <a:solidFill>
                  <a:srgbClr val="0000CC"/>
                </a:solidFill>
                <a:latin typeface="Cambria Math"/>
                <a:cs typeface="Cambria Math"/>
              </a:rPr>
              <a:t>𝟏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818254" y="1187450"/>
            <a:ext cx="367665" cy="13970"/>
          </a:xfrm>
          <a:custGeom>
            <a:avLst/>
            <a:gdLst/>
            <a:ahLst/>
            <a:cxnLst/>
            <a:rect l="l" t="t" r="r" b="b"/>
            <a:pathLst>
              <a:path w="367664" h="13969">
                <a:moveTo>
                  <a:pt x="367588" y="0"/>
                </a:moveTo>
                <a:lnTo>
                  <a:pt x="0" y="0"/>
                </a:lnTo>
                <a:lnTo>
                  <a:pt x="0" y="13716"/>
                </a:lnTo>
                <a:lnTo>
                  <a:pt x="367588" y="13716"/>
                </a:lnTo>
                <a:lnTo>
                  <a:pt x="367588" y="0"/>
                </a:lnTo>
                <a:close/>
              </a:path>
            </a:pathLst>
          </a:custGeom>
          <a:solidFill>
            <a:srgbClr val="0000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374263" y="1036065"/>
            <a:ext cx="107632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75945" algn="l"/>
                <a:tab pos="857250" algn="l"/>
              </a:tabLst>
            </a:pPr>
            <a:r>
              <a:rPr sz="1600" dirty="0">
                <a:solidFill>
                  <a:srgbClr val="0000CC"/>
                </a:solidFill>
                <a:latin typeface="Cambria Math"/>
                <a:cs typeface="Cambria Math"/>
              </a:rPr>
              <a:t>𝒗</a:t>
            </a:r>
            <a:r>
              <a:rPr sz="1600" spc="425" dirty="0">
                <a:solidFill>
                  <a:srgbClr val="0000CC"/>
                </a:solidFill>
                <a:latin typeface="Cambria Math"/>
                <a:cs typeface="Cambria Math"/>
              </a:rPr>
              <a:t> </a:t>
            </a:r>
            <a:r>
              <a:rPr sz="1600" spc="-50" dirty="0">
                <a:solidFill>
                  <a:srgbClr val="0000CC"/>
                </a:solidFill>
                <a:latin typeface="Cambria Math"/>
                <a:cs typeface="Cambria Math"/>
              </a:rPr>
              <a:t>=</a:t>
            </a:r>
            <a:r>
              <a:rPr sz="1600" dirty="0">
                <a:solidFill>
                  <a:srgbClr val="0000CC"/>
                </a:solidFill>
                <a:latin typeface="Cambria Math"/>
                <a:cs typeface="Cambria Math"/>
              </a:rPr>
              <a:t>	</a:t>
            </a:r>
            <a:r>
              <a:rPr sz="1600" u="heavy" dirty="0">
                <a:solidFill>
                  <a:srgbClr val="0000CC"/>
                </a:solidFill>
                <a:uFill>
                  <a:solidFill>
                    <a:srgbClr val="0000CC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1600" spc="-80" dirty="0">
                <a:solidFill>
                  <a:srgbClr val="0000CC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0000CC"/>
                </a:solidFill>
                <a:latin typeface="Cambria Math"/>
                <a:cs typeface="Cambria Math"/>
              </a:rPr>
              <a:t>=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767454" y="828191"/>
            <a:ext cx="897255" cy="619760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/>
          <a:p>
            <a:pPr marR="45085" algn="r">
              <a:lnSpc>
                <a:spcPct val="100000"/>
              </a:lnSpc>
              <a:spcBef>
                <a:spcPts val="520"/>
              </a:spcBef>
            </a:pPr>
            <a:r>
              <a:rPr sz="1600" spc="-50" dirty="0">
                <a:solidFill>
                  <a:srgbClr val="0000CC"/>
                </a:solidFill>
                <a:latin typeface="Cambria Math"/>
                <a:cs typeface="Cambria Math"/>
              </a:rPr>
              <a:t>𝒄</a:t>
            </a:r>
            <a:endParaRPr sz="1600">
              <a:latin typeface="Cambria Math"/>
              <a:cs typeface="Cambria Math"/>
            </a:endParaRPr>
          </a:p>
          <a:p>
            <a:pPr marR="30480" algn="r">
              <a:lnSpc>
                <a:spcPct val="100000"/>
              </a:lnSpc>
              <a:spcBef>
                <a:spcPts val="420"/>
              </a:spcBef>
              <a:tabLst>
                <a:tab pos="676275" algn="l"/>
              </a:tabLst>
            </a:pPr>
            <a:r>
              <a:rPr sz="2400" spc="-37" baseline="-8680" dirty="0">
                <a:solidFill>
                  <a:srgbClr val="0000CC"/>
                </a:solidFill>
                <a:latin typeface="Cambria Math"/>
                <a:cs typeface="Cambria Math"/>
              </a:rPr>
              <a:t>√</a:t>
            </a:r>
            <a:r>
              <a:rPr sz="1600" spc="-25" dirty="0">
                <a:solidFill>
                  <a:srgbClr val="0000CC"/>
                </a:solidFill>
                <a:latin typeface="Cambria Math"/>
                <a:cs typeface="Cambria Math"/>
              </a:rPr>
              <a:t>𝝁𝜺</a:t>
            </a:r>
            <a:r>
              <a:rPr sz="1600" dirty="0">
                <a:solidFill>
                  <a:srgbClr val="0000CC"/>
                </a:solidFill>
                <a:latin typeface="Cambria Math"/>
                <a:cs typeface="Cambria Math"/>
              </a:rPr>
              <a:t>	</a:t>
            </a:r>
            <a:r>
              <a:rPr sz="2400" spc="-75" baseline="1736" dirty="0">
                <a:solidFill>
                  <a:srgbClr val="0000CC"/>
                </a:solidFill>
                <a:latin typeface="Cambria Math"/>
                <a:cs typeface="Cambria Math"/>
              </a:rPr>
              <a:t>𝒏</a:t>
            </a:r>
            <a:endParaRPr sz="2400" baseline="1736">
              <a:latin typeface="Cambria Math"/>
              <a:cs typeface="Cambria Math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4495165" y="1187450"/>
            <a:ext cx="131445" cy="13970"/>
          </a:xfrm>
          <a:custGeom>
            <a:avLst/>
            <a:gdLst/>
            <a:ahLst/>
            <a:cxnLst/>
            <a:rect l="l" t="t" r="r" b="b"/>
            <a:pathLst>
              <a:path w="131445" h="13969">
                <a:moveTo>
                  <a:pt x="131063" y="0"/>
                </a:moveTo>
                <a:lnTo>
                  <a:pt x="0" y="0"/>
                </a:lnTo>
                <a:lnTo>
                  <a:pt x="0" y="13716"/>
                </a:lnTo>
                <a:lnTo>
                  <a:pt x="131063" y="13716"/>
                </a:lnTo>
                <a:lnTo>
                  <a:pt x="131063" y="0"/>
                </a:lnTo>
                <a:close/>
              </a:path>
            </a:pathLst>
          </a:custGeom>
          <a:solidFill>
            <a:srgbClr val="0000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706627" y="1407922"/>
            <a:ext cx="537718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latin typeface="Times New Roman"/>
                <a:cs typeface="Times New Roman"/>
              </a:rPr>
              <a:t>This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equation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is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used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as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definition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index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refraction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(n):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288794" y="1778253"/>
            <a:ext cx="408940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solidFill>
                  <a:srgbClr val="0000CC"/>
                </a:solidFill>
                <a:latin typeface="Cambria Math"/>
                <a:cs typeface="Cambria Math"/>
              </a:rPr>
              <a:t>𝒏</a:t>
            </a:r>
            <a:r>
              <a:rPr sz="1600" spc="420" dirty="0">
                <a:solidFill>
                  <a:srgbClr val="0000CC"/>
                </a:solidFill>
                <a:latin typeface="Cambria Math"/>
                <a:cs typeface="Cambria Math"/>
              </a:rPr>
              <a:t> </a:t>
            </a:r>
            <a:r>
              <a:rPr sz="1600" spc="-50" dirty="0">
                <a:solidFill>
                  <a:srgbClr val="0000CC"/>
                </a:solidFill>
                <a:latin typeface="Cambria Math"/>
                <a:cs typeface="Cambria Math"/>
              </a:rPr>
              <a:t>=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821051" y="1915414"/>
            <a:ext cx="243268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solidFill>
                  <a:srgbClr val="0000CC"/>
                </a:solidFill>
                <a:latin typeface="Cambria Math"/>
                <a:cs typeface="Cambria Math"/>
              </a:rPr>
              <a:t>𝒔𝒑𝒆𝒆𝒅</a:t>
            </a:r>
            <a:r>
              <a:rPr sz="1600" spc="-15" dirty="0">
                <a:solidFill>
                  <a:srgbClr val="0000CC"/>
                </a:solidFill>
                <a:latin typeface="Cambria Math"/>
                <a:cs typeface="Cambria Math"/>
              </a:rPr>
              <a:t> </a:t>
            </a:r>
            <a:r>
              <a:rPr sz="1600" dirty="0">
                <a:solidFill>
                  <a:srgbClr val="0000CC"/>
                </a:solidFill>
                <a:latin typeface="Cambria Math"/>
                <a:cs typeface="Cambria Math"/>
              </a:rPr>
              <a:t>𝒐𝒇</a:t>
            </a:r>
            <a:r>
              <a:rPr sz="1600" spc="-25" dirty="0">
                <a:solidFill>
                  <a:srgbClr val="0000CC"/>
                </a:solidFill>
                <a:latin typeface="Cambria Math"/>
                <a:cs typeface="Cambria Math"/>
              </a:rPr>
              <a:t> </a:t>
            </a:r>
            <a:r>
              <a:rPr sz="1600" dirty="0">
                <a:solidFill>
                  <a:srgbClr val="0000CC"/>
                </a:solidFill>
                <a:latin typeface="Cambria Math"/>
                <a:cs typeface="Cambria Math"/>
              </a:rPr>
              <a:t>𝒍𝒊𝒈𝒉𝒕</a:t>
            </a:r>
            <a:r>
              <a:rPr sz="1600" spc="-15" dirty="0">
                <a:solidFill>
                  <a:srgbClr val="0000CC"/>
                </a:solidFill>
                <a:latin typeface="Cambria Math"/>
                <a:cs typeface="Cambria Math"/>
              </a:rPr>
              <a:t> </a:t>
            </a:r>
            <a:r>
              <a:rPr sz="1600" dirty="0">
                <a:solidFill>
                  <a:srgbClr val="0000CC"/>
                </a:solidFill>
                <a:latin typeface="Cambria Math"/>
                <a:cs typeface="Cambria Math"/>
              </a:rPr>
              <a:t>𝒊𝒏</a:t>
            </a:r>
            <a:r>
              <a:rPr sz="1600" spc="-20" dirty="0">
                <a:solidFill>
                  <a:srgbClr val="0000CC"/>
                </a:solidFill>
                <a:latin typeface="Cambria Math"/>
                <a:cs typeface="Cambria Math"/>
              </a:rPr>
              <a:t> </a:t>
            </a:r>
            <a:r>
              <a:rPr sz="1600" spc="-10" dirty="0">
                <a:solidFill>
                  <a:srgbClr val="0000CC"/>
                </a:solidFill>
                <a:latin typeface="Cambria Math"/>
                <a:cs typeface="Cambria Math"/>
              </a:rPr>
              <a:t>𝒎𝒂𝒕𝒕𝒆𝒓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786507" y="1929638"/>
            <a:ext cx="2503170" cy="13970"/>
          </a:xfrm>
          <a:custGeom>
            <a:avLst/>
            <a:gdLst/>
            <a:ahLst/>
            <a:cxnLst/>
            <a:rect l="l" t="t" r="r" b="b"/>
            <a:pathLst>
              <a:path w="2503170" h="13969">
                <a:moveTo>
                  <a:pt x="2502662" y="0"/>
                </a:moveTo>
                <a:lnTo>
                  <a:pt x="0" y="0"/>
                </a:lnTo>
                <a:lnTo>
                  <a:pt x="0" y="13716"/>
                </a:lnTo>
                <a:lnTo>
                  <a:pt x="2502662" y="13716"/>
                </a:lnTo>
                <a:lnTo>
                  <a:pt x="2502662" y="0"/>
                </a:lnTo>
                <a:close/>
              </a:path>
            </a:pathLst>
          </a:custGeom>
          <a:solidFill>
            <a:srgbClr val="0000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5378577" y="1778253"/>
            <a:ext cx="177165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0" dirty="0">
                <a:solidFill>
                  <a:srgbClr val="0000CC"/>
                </a:solidFill>
                <a:latin typeface="Cambria Math"/>
                <a:cs typeface="Cambria Math"/>
              </a:rPr>
              <a:t>=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773807" y="1576475"/>
            <a:ext cx="2961005" cy="607695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R="15875" algn="r">
              <a:lnSpc>
                <a:spcPct val="100000"/>
              </a:lnSpc>
              <a:spcBef>
                <a:spcPts val="470"/>
              </a:spcBef>
              <a:tabLst>
                <a:tab pos="2822575" algn="l"/>
              </a:tabLst>
            </a:pPr>
            <a:r>
              <a:rPr sz="1600" dirty="0">
                <a:solidFill>
                  <a:srgbClr val="0000CC"/>
                </a:solidFill>
                <a:latin typeface="Cambria Math"/>
                <a:cs typeface="Cambria Math"/>
              </a:rPr>
              <a:t>𝒔𝒑𝒆𝒆𝒅</a:t>
            </a:r>
            <a:r>
              <a:rPr sz="1600" spc="-20" dirty="0">
                <a:solidFill>
                  <a:srgbClr val="0000CC"/>
                </a:solidFill>
                <a:latin typeface="Cambria Math"/>
                <a:cs typeface="Cambria Math"/>
              </a:rPr>
              <a:t> </a:t>
            </a:r>
            <a:r>
              <a:rPr sz="1600" dirty="0">
                <a:solidFill>
                  <a:srgbClr val="0000CC"/>
                </a:solidFill>
                <a:latin typeface="Cambria Math"/>
                <a:cs typeface="Cambria Math"/>
              </a:rPr>
              <a:t>𝒐𝒇</a:t>
            </a:r>
            <a:r>
              <a:rPr sz="1600" spc="-30" dirty="0">
                <a:solidFill>
                  <a:srgbClr val="0000CC"/>
                </a:solidFill>
                <a:latin typeface="Cambria Math"/>
                <a:cs typeface="Cambria Math"/>
              </a:rPr>
              <a:t> </a:t>
            </a:r>
            <a:r>
              <a:rPr sz="1600" dirty="0">
                <a:solidFill>
                  <a:srgbClr val="0000CC"/>
                </a:solidFill>
                <a:latin typeface="Cambria Math"/>
                <a:cs typeface="Cambria Math"/>
              </a:rPr>
              <a:t>𝒍𝒊𝒈𝒉𝒕</a:t>
            </a:r>
            <a:r>
              <a:rPr sz="1600" spc="-5" dirty="0">
                <a:solidFill>
                  <a:srgbClr val="0000CC"/>
                </a:solidFill>
                <a:latin typeface="Cambria Math"/>
                <a:cs typeface="Cambria Math"/>
              </a:rPr>
              <a:t> </a:t>
            </a:r>
            <a:r>
              <a:rPr sz="1600" dirty="0">
                <a:solidFill>
                  <a:srgbClr val="0000CC"/>
                </a:solidFill>
                <a:latin typeface="Cambria Math"/>
                <a:cs typeface="Cambria Math"/>
              </a:rPr>
              <a:t>𝒊𝒏</a:t>
            </a:r>
            <a:r>
              <a:rPr sz="1600" spc="-25" dirty="0">
                <a:solidFill>
                  <a:srgbClr val="0000CC"/>
                </a:solidFill>
                <a:latin typeface="Cambria Math"/>
                <a:cs typeface="Cambria Math"/>
              </a:rPr>
              <a:t> </a:t>
            </a:r>
            <a:r>
              <a:rPr sz="1600" spc="-10" dirty="0">
                <a:solidFill>
                  <a:srgbClr val="0000CC"/>
                </a:solidFill>
                <a:latin typeface="Cambria Math"/>
                <a:cs typeface="Cambria Math"/>
              </a:rPr>
              <a:t>𝒗𝒂𝒄𝒖𝒖𝒎</a:t>
            </a:r>
            <a:r>
              <a:rPr sz="1600" dirty="0">
                <a:solidFill>
                  <a:srgbClr val="0000CC"/>
                </a:solidFill>
                <a:latin typeface="Cambria Math"/>
                <a:cs typeface="Cambria Math"/>
              </a:rPr>
              <a:t>	</a:t>
            </a:r>
            <a:r>
              <a:rPr sz="1600" spc="-50" dirty="0">
                <a:solidFill>
                  <a:srgbClr val="0000CC"/>
                </a:solidFill>
                <a:latin typeface="Cambria Math"/>
                <a:cs typeface="Cambria Math"/>
              </a:rPr>
              <a:t>𝒄</a:t>
            </a:r>
            <a:endParaRPr sz="1600">
              <a:latin typeface="Cambria Math"/>
              <a:cs typeface="Cambria Math"/>
            </a:endParaRPr>
          </a:p>
          <a:p>
            <a:pPr marR="5080" algn="r">
              <a:lnSpc>
                <a:spcPct val="100000"/>
              </a:lnSpc>
              <a:spcBef>
                <a:spcPts val="375"/>
              </a:spcBef>
            </a:pPr>
            <a:r>
              <a:rPr sz="1600" spc="-50" dirty="0">
                <a:solidFill>
                  <a:srgbClr val="0000CC"/>
                </a:solidFill>
                <a:latin typeface="Cambria Math"/>
                <a:cs typeface="Cambria Math"/>
              </a:rPr>
              <a:t>𝒗</a:t>
            </a:r>
            <a:endParaRPr sz="1600">
              <a:latin typeface="Cambria Math"/>
              <a:cs typeface="Cambria Math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5600065" y="1929638"/>
            <a:ext cx="122555" cy="13970"/>
          </a:xfrm>
          <a:custGeom>
            <a:avLst/>
            <a:gdLst/>
            <a:ahLst/>
            <a:cxnLst/>
            <a:rect l="l" t="t" r="r" b="b"/>
            <a:pathLst>
              <a:path w="122554" h="13969">
                <a:moveTo>
                  <a:pt x="122224" y="0"/>
                </a:moveTo>
                <a:lnTo>
                  <a:pt x="0" y="0"/>
                </a:lnTo>
                <a:lnTo>
                  <a:pt x="0" y="13716"/>
                </a:lnTo>
                <a:lnTo>
                  <a:pt x="122224" y="13716"/>
                </a:lnTo>
                <a:lnTo>
                  <a:pt x="122224" y="0"/>
                </a:lnTo>
                <a:close/>
              </a:path>
            </a:pathLst>
          </a:custGeom>
          <a:solidFill>
            <a:srgbClr val="0000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643127" y="2148586"/>
            <a:ext cx="6846570" cy="45472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6200">
              <a:lnSpc>
                <a:spcPts val="1895"/>
              </a:lnSpc>
              <a:spcBef>
                <a:spcPts val="95"/>
              </a:spcBef>
            </a:pPr>
            <a:r>
              <a:rPr sz="1600" b="1" dirty="0">
                <a:latin typeface="Times New Roman"/>
                <a:cs typeface="Times New Roman"/>
              </a:rPr>
              <a:t>Gases</a:t>
            </a:r>
            <a:r>
              <a:rPr sz="1600" dirty="0">
                <a:latin typeface="Times New Roman"/>
                <a:cs typeface="Times New Roman"/>
              </a:rPr>
              <a:t>,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including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air</a:t>
            </a:r>
            <a:r>
              <a:rPr sz="1600" dirty="0">
                <a:latin typeface="Times New Roman"/>
                <a:cs typeface="Times New Roman"/>
              </a:rPr>
              <a:t>,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are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usually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considered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as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having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index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refraction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equal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to</a:t>
            </a:r>
            <a:endParaRPr sz="1600">
              <a:latin typeface="Times New Roman"/>
              <a:cs typeface="Times New Roman"/>
            </a:endParaRPr>
          </a:p>
          <a:p>
            <a:pPr marL="76200">
              <a:lnSpc>
                <a:spcPts val="1855"/>
              </a:lnSpc>
            </a:pPr>
            <a:r>
              <a:rPr sz="1600" b="1" dirty="0">
                <a:latin typeface="Times New Roman"/>
                <a:cs typeface="Times New Roman"/>
              </a:rPr>
              <a:t>vacuum</a:t>
            </a:r>
            <a:r>
              <a:rPr sz="1600" b="1" spc="-25" dirty="0"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0000CC"/>
                </a:solidFill>
                <a:latin typeface="Cambria Math"/>
                <a:cs typeface="Cambria Math"/>
              </a:rPr>
              <a:t>𝒏</a:t>
            </a:r>
            <a:r>
              <a:rPr sz="1725" baseline="-14492" dirty="0">
                <a:solidFill>
                  <a:srgbClr val="0000CC"/>
                </a:solidFill>
                <a:latin typeface="Cambria Math"/>
                <a:cs typeface="Cambria Math"/>
              </a:rPr>
              <a:t>𝟎</a:t>
            </a:r>
            <a:r>
              <a:rPr sz="1725" spc="330" baseline="-14492" dirty="0">
                <a:solidFill>
                  <a:srgbClr val="0000CC"/>
                </a:solidFill>
                <a:latin typeface="Cambria Math"/>
                <a:cs typeface="Cambria Math"/>
              </a:rPr>
              <a:t> </a:t>
            </a:r>
            <a:r>
              <a:rPr sz="1600" dirty="0">
                <a:solidFill>
                  <a:srgbClr val="0000CC"/>
                </a:solidFill>
                <a:latin typeface="Cambria Math"/>
                <a:cs typeface="Cambria Math"/>
              </a:rPr>
              <a:t>=</a:t>
            </a:r>
            <a:r>
              <a:rPr sz="1600" spc="65" dirty="0">
                <a:solidFill>
                  <a:srgbClr val="0000CC"/>
                </a:solidFill>
                <a:latin typeface="Cambria Math"/>
                <a:cs typeface="Cambria Math"/>
              </a:rPr>
              <a:t> </a:t>
            </a:r>
            <a:r>
              <a:rPr sz="1600" spc="-25" dirty="0">
                <a:solidFill>
                  <a:srgbClr val="0000CC"/>
                </a:solidFill>
                <a:latin typeface="Cambria Math"/>
                <a:cs typeface="Cambria Math"/>
              </a:rPr>
              <a:t>𝟏</a:t>
            </a:r>
            <a:r>
              <a:rPr sz="1600" spc="-25" dirty="0">
                <a:latin typeface="Times New Roman"/>
                <a:cs typeface="Times New Roman"/>
              </a:rPr>
              <a:t>.</a:t>
            </a:r>
            <a:endParaRPr sz="1600">
              <a:latin typeface="Times New Roman"/>
              <a:cs typeface="Times New Roman"/>
            </a:endParaRPr>
          </a:p>
          <a:p>
            <a:pPr marL="76200" marR="68580" algn="just">
              <a:lnSpc>
                <a:spcPct val="96000"/>
              </a:lnSpc>
              <a:spcBef>
                <a:spcPts val="35"/>
              </a:spcBef>
            </a:pP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values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index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refraction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most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materials</a:t>
            </a:r>
            <a:r>
              <a:rPr sz="1600" b="1" spc="-45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transparent</a:t>
            </a:r>
            <a:r>
              <a:rPr sz="1600" b="1" spc="-5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in</a:t>
            </a:r>
            <a:r>
              <a:rPr sz="1600" b="1" spc="-4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the</a:t>
            </a:r>
            <a:r>
              <a:rPr sz="1600" b="1" spc="-45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visible </a:t>
            </a:r>
            <a:r>
              <a:rPr sz="1600" b="1" dirty="0">
                <a:latin typeface="Times New Roman"/>
                <a:cs typeface="Times New Roman"/>
              </a:rPr>
              <a:t>spectrum</a:t>
            </a:r>
            <a:r>
              <a:rPr sz="1600" b="1" spc="-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is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between </a:t>
            </a:r>
            <a:r>
              <a:rPr sz="1600" b="1" spc="-10" dirty="0">
                <a:solidFill>
                  <a:srgbClr val="0000CC"/>
                </a:solidFill>
                <a:latin typeface="Times New Roman"/>
                <a:cs typeface="Times New Roman"/>
              </a:rPr>
              <a:t>1.4-</a:t>
            </a:r>
            <a:r>
              <a:rPr sz="1600" b="1" dirty="0">
                <a:solidFill>
                  <a:srgbClr val="0000CC"/>
                </a:solidFill>
                <a:latin typeface="Times New Roman"/>
                <a:cs typeface="Times New Roman"/>
              </a:rPr>
              <a:t>1.8</a:t>
            </a:r>
            <a:r>
              <a:rPr sz="1600" dirty="0">
                <a:latin typeface="Times New Roman"/>
                <a:cs typeface="Times New Roman"/>
              </a:rPr>
              <a:t>,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while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those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materials</a:t>
            </a:r>
            <a:r>
              <a:rPr sz="1600" b="1" spc="-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transparent</a:t>
            </a:r>
            <a:r>
              <a:rPr sz="1600" b="1" spc="-1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in</a:t>
            </a:r>
            <a:r>
              <a:rPr sz="1600" b="1" spc="-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the</a:t>
            </a:r>
            <a:r>
              <a:rPr sz="1600" b="1" spc="-25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  <a:hlinkClick r:id="rId3"/>
              </a:rPr>
              <a:t>Infra-</a:t>
            </a:r>
            <a:r>
              <a:rPr sz="1600" b="1" spc="-1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  <a:hlinkClick r:id="rId3"/>
              </a:rPr>
              <a:t>Red</a:t>
            </a:r>
            <a:r>
              <a:rPr sz="1600" b="1" spc="-40" dirty="0">
                <a:latin typeface="Times New Roman"/>
                <a:cs typeface="Times New Roman"/>
                <a:hlinkClick r:id="rId3"/>
              </a:rPr>
              <a:t> </a:t>
            </a:r>
            <a:r>
              <a:rPr sz="1600" b="1" dirty="0">
                <a:latin typeface="Times New Roman"/>
                <a:cs typeface="Times New Roman"/>
                <a:hlinkClick r:id="rId3"/>
              </a:rPr>
              <a:t>(IR)</a:t>
            </a:r>
            <a:r>
              <a:rPr sz="1600" b="1" spc="-35" dirty="0">
                <a:latin typeface="Times New Roman"/>
                <a:cs typeface="Times New Roman"/>
                <a:hlinkClick r:id="rId3"/>
              </a:rPr>
              <a:t> </a:t>
            </a:r>
            <a:r>
              <a:rPr sz="1600" b="1" dirty="0">
                <a:latin typeface="Times New Roman"/>
                <a:cs typeface="Times New Roman"/>
                <a:hlinkClick r:id="rId3"/>
              </a:rPr>
              <a:t>spectrum</a:t>
            </a:r>
            <a:r>
              <a:rPr sz="1600" b="1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are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higher</a:t>
            </a:r>
            <a:r>
              <a:rPr sz="1600" dirty="0">
                <a:latin typeface="Times New Roman"/>
                <a:cs typeface="Times New Roman"/>
              </a:rPr>
              <a:t>,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and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are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solidFill>
                  <a:srgbClr val="0000CC"/>
                </a:solidFill>
                <a:latin typeface="Times New Roman"/>
                <a:cs typeface="Times New Roman"/>
              </a:rPr>
              <a:t>2.0-</a:t>
            </a:r>
            <a:r>
              <a:rPr sz="1600" b="1" spc="-20" dirty="0">
                <a:solidFill>
                  <a:srgbClr val="0000CC"/>
                </a:solidFill>
                <a:latin typeface="Times New Roman"/>
                <a:cs typeface="Times New Roman"/>
              </a:rPr>
              <a:t>4.0</a:t>
            </a:r>
            <a:r>
              <a:rPr sz="1600" spc="-20" dirty="0">
                <a:latin typeface="Times New Roman"/>
                <a:cs typeface="Times New Roman"/>
              </a:rPr>
              <a:t>.</a:t>
            </a:r>
            <a:endParaRPr sz="1600">
              <a:latin typeface="Times New Roman"/>
              <a:cs typeface="Times New Roman"/>
            </a:endParaRPr>
          </a:p>
          <a:p>
            <a:pPr marL="76200">
              <a:lnSpc>
                <a:spcPts val="1880"/>
              </a:lnSpc>
              <a:spcBef>
                <a:spcPts val="1765"/>
              </a:spcBef>
            </a:pPr>
            <a:r>
              <a:rPr sz="1600" b="1" dirty="0">
                <a:solidFill>
                  <a:srgbClr val="FF0000"/>
                </a:solidFill>
                <a:latin typeface="Times New Roman"/>
                <a:cs typeface="Times New Roman"/>
              </a:rPr>
              <a:t>1:3:</a:t>
            </a:r>
            <a:r>
              <a:rPr sz="1600" b="1" spc="-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FF0000"/>
                </a:solidFill>
                <a:latin typeface="Times New Roman"/>
                <a:cs typeface="Times New Roman"/>
              </a:rPr>
              <a:t>Refraction</a:t>
            </a:r>
            <a:r>
              <a:rPr sz="1600" b="1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FF0000"/>
                </a:solidFill>
                <a:latin typeface="Times New Roman"/>
                <a:cs typeface="Times New Roman"/>
              </a:rPr>
              <a:t>of</a:t>
            </a:r>
            <a:r>
              <a:rPr sz="1600" b="1" spc="-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FF0000"/>
                </a:solidFill>
                <a:latin typeface="Times New Roman"/>
                <a:cs typeface="Times New Roman"/>
              </a:rPr>
              <a:t>Light</a:t>
            </a:r>
            <a:r>
              <a:rPr sz="1600" b="1" spc="-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FF0000"/>
                </a:solidFill>
                <a:latin typeface="Times New Roman"/>
                <a:cs typeface="Times New Roman"/>
              </a:rPr>
              <a:t>Beam</a:t>
            </a:r>
            <a:r>
              <a:rPr sz="1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FF0000"/>
                </a:solidFill>
                <a:latin typeface="Times New Roman"/>
                <a:cs typeface="Times New Roman"/>
              </a:rPr>
              <a:t>-</a:t>
            </a:r>
            <a:r>
              <a:rPr sz="1600" b="1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FF0000"/>
                </a:solidFill>
                <a:latin typeface="Times New Roman"/>
                <a:cs typeface="Times New Roman"/>
              </a:rPr>
              <a:t>Snell</a:t>
            </a:r>
            <a:r>
              <a:rPr sz="1600" b="1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Law</a:t>
            </a:r>
            <a:endParaRPr sz="1600">
              <a:latin typeface="Times New Roman"/>
              <a:cs typeface="Times New Roman"/>
            </a:endParaRPr>
          </a:p>
          <a:p>
            <a:pPr marL="76200" marR="75565">
              <a:lnSpc>
                <a:spcPts val="1839"/>
              </a:lnSpc>
              <a:spcBef>
                <a:spcPts val="85"/>
              </a:spcBef>
            </a:pPr>
            <a:r>
              <a:rPr sz="1600" b="1" dirty="0">
                <a:latin typeface="Times New Roman"/>
                <a:cs typeface="Times New Roman"/>
              </a:rPr>
              <a:t>Reducing</a:t>
            </a:r>
            <a:r>
              <a:rPr sz="1600" b="1" spc="65" dirty="0">
                <a:latin typeface="Times New Roman"/>
                <a:cs typeface="Times New Roman"/>
              </a:rPr>
              <a:t>  </a:t>
            </a:r>
            <a:r>
              <a:rPr sz="1600" b="1" dirty="0">
                <a:latin typeface="Times New Roman"/>
                <a:cs typeface="Times New Roman"/>
              </a:rPr>
              <a:t>the</a:t>
            </a:r>
            <a:r>
              <a:rPr sz="1600" b="1" spc="60" dirty="0">
                <a:latin typeface="Times New Roman"/>
                <a:cs typeface="Times New Roman"/>
              </a:rPr>
              <a:t>  </a:t>
            </a:r>
            <a:r>
              <a:rPr sz="1600" b="1" dirty="0">
                <a:latin typeface="Times New Roman"/>
                <a:cs typeface="Times New Roman"/>
              </a:rPr>
              <a:t>velocity</a:t>
            </a:r>
            <a:r>
              <a:rPr sz="1600" b="1" spc="60" dirty="0">
                <a:latin typeface="Times New Roman"/>
                <a:cs typeface="Times New Roman"/>
              </a:rPr>
              <a:t>  </a:t>
            </a:r>
            <a:r>
              <a:rPr sz="1600" b="1" dirty="0">
                <a:latin typeface="Times New Roman"/>
                <a:cs typeface="Times New Roman"/>
              </a:rPr>
              <a:t>of</a:t>
            </a:r>
            <a:r>
              <a:rPr sz="1600" b="1" spc="55" dirty="0">
                <a:latin typeface="Times New Roman"/>
                <a:cs typeface="Times New Roman"/>
              </a:rPr>
              <a:t>  </a:t>
            </a:r>
            <a:r>
              <a:rPr sz="1600" b="1" dirty="0">
                <a:latin typeface="Times New Roman"/>
                <a:cs typeface="Times New Roman"/>
              </a:rPr>
              <a:t>light</a:t>
            </a:r>
            <a:r>
              <a:rPr sz="1600" b="1" spc="55" dirty="0">
                <a:latin typeface="Times New Roman"/>
                <a:cs typeface="Times New Roman"/>
              </a:rPr>
              <a:t>  </a:t>
            </a:r>
            <a:r>
              <a:rPr sz="1600" b="1" dirty="0">
                <a:latin typeface="Times New Roman"/>
                <a:cs typeface="Times New Roman"/>
              </a:rPr>
              <a:t>in</a:t>
            </a:r>
            <a:r>
              <a:rPr sz="1600" b="1" spc="55" dirty="0">
                <a:latin typeface="Times New Roman"/>
                <a:cs typeface="Times New Roman"/>
              </a:rPr>
              <a:t>  </a:t>
            </a:r>
            <a:r>
              <a:rPr sz="1600" b="1" dirty="0">
                <a:latin typeface="Times New Roman"/>
                <a:cs typeface="Times New Roman"/>
              </a:rPr>
              <a:t>matter,</a:t>
            </a:r>
            <a:r>
              <a:rPr sz="1600" b="1" spc="60" dirty="0">
                <a:latin typeface="Times New Roman"/>
                <a:cs typeface="Times New Roman"/>
              </a:rPr>
              <a:t>  </a:t>
            </a:r>
            <a:r>
              <a:rPr sz="1600" b="1" dirty="0">
                <a:latin typeface="Times New Roman"/>
                <a:cs typeface="Times New Roman"/>
              </a:rPr>
              <a:t>and</a:t>
            </a:r>
            <a:r>
              <a:rPr sz="1600" b="1" spc="65" dirty="0">
                <a:latin typeface="Times New Roman"/>
                <a:cs typeface="Times New Roman"/>
              </a:rPr>
              <a:t>  </a:t>
            </a:r>
            <a:r>
              <a:rPr sz="1600" b="1" dirty="0">
                <a:latin typeface="Times New Roman"/>
                <a:cs typeface="Times New Roman"/>
              </a:rPr>
              <a:t>reducing</a:t>
            </a:r>
            <a:r>
              <a:rPr sz="1600" b="1" spc="60" dirty="0">
                <a:latin typeface="Times New Roman"/>
                <a:cs typeface="Times New Roman"/>
              </a:rPr>
              <a:t>  </a:t>
            </a:r>
            <a:r>
              <a:rPr sz="1600" b="1" dirty="0">
                <a:latin typeface="Times New Roman"/>
                <a:cs typeface="Times New Roman"/>
              </a:rPr>
              <a:t>its</a:t>
            </a:r>
            <a:r>
              <a:rPr sz="1600" b="1" spc="60" dirty="0">
                <a:latin typeface="Times New Roman"/>
                <a:cs typeface="Times New Roman"/>
              </a:rPr>
              <a:t>  </a:t>
            </a:r>
            <a:r>
              <a:rPr sz="1600" b="1" spc="-10" dirty="0">
                <a:latin typeface="Times New Roman"/>
                <a:cs typeface="Times New Roman"/>
              </a:rPr>
              <a:t>wavelength, </a:t>
            </a:r>
            <a:r>
              <a:rPr sz="16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causes</a:t>
            </a:r>
            <a:r>
              <a:rPr sz="1600" b="1" spc="-3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refraction</a:t>
            </a:r>
            <a:r>
              <a:rPr sz="1600" b="1" spc="-2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of</a:t>
            </a:r>
            <a:r>
              <a:rPr sz="1600" b="1" spc="-4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the</a:t>
            </a:r>
            <a:r>
              <a:rPr sz="1600" b="1" spc="-3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beam</a:t>
            </a:r>
            <a:r>
              <a:rPr sz="1600" b="1" spc="-4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of</a:t>
            </a:r>
            <a:r>
              <a:rPr sz="1600" b="1" spc="-45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light.</a:t>
            </a:r>
            <a:endParaRPr sz="1600">
              <a:latin typeface="Times New Roman"/>
              <a:cs typeface="Times New Roman"/>
            </a:endParaRPr>
          </a:p>
          <a:p>
            <a:pPr marL="76200" marR="72390">
              <a:lnSpc>
                <a:spcPts val="1839"/>
              </a:lnSpc>
              <a:spcBef>
                <a:spcPts val="5"/>
              </a:spcBef>
            </a:pPr>
            <a:r>
              <a:rPr sz="1600" dirty="0">
                <a:latin typeface="Times New Roman"/>
                <a:cs typeface="Times New Roman"/>
              </a:rPr>
              <a:t>While</a:t>
            </a:r>
            <a:r>
              <a:rPr sz="1600" spc="114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crossing</a:t>
            </a:r>
            <a:r>
              <a:rPr sz="1600" spc="1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1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border</a:t>
            </a:r>
            <a:r>
              <a:rPr sz="1600" spc="114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between</a:t>
            </a:r>
            <a:r>
              <a:rPr sz="1600" spc="1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two</a:t>
            </a:r>
            <a:r>
              <a:rPr sz="1600" spc="1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different</a:t>
            </a:r>
            <a:r>
              <a:rPr sz="1600" spc="1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materials,</a:t>
            </a:r>
            <a:r>
              <a:rPr sz="1600" spc="1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1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light</a:t>
            </a:r>
            <a:r>
              <a:rPr sz="1600" spc="114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changes</a:t>
            </a:r>
            <a:r>
              <a:rPr sz="1600" spc="120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its </a:t>
            </a:r>
            <a:r>
              <a:rPr sz="1600" dirty="0">
                <a:latin typeface="Times New Roman"/>
                <a:cs typeface="Times New Roman"/>
              </a:rPr>
              <a:t>direction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propagation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according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to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0000CC"/>
                </a:solidFill>
                <a:latin typeface="Times New Roman"/>
                <a:cs typeface="Times New Roman"/>
              </a:rPr>
              <a:t>Snell</a:t>
            </a:r>
            <a:r>
              <a:rPr sz="1600" b="1" spc="-45" dirty="0">
                <a:solidFill>
                  <a:srgbClr val="0000CC"/>
                </a:solidFill>
                <a:latin typeface="Times New Roman"/>
                <a:cs typeface="Times New Roman"/>
              </a:rPr>
              <a:t> </a:t>
            </a:r>
            <a:r>
              <a:rPr sz="1600" b="1" spc="-10" dirty="0">
                <a:solidFill>
                  <a:srgbClr val="0000CC"/>
                </a:solidFill>
                <a:latin typeface="Times New Roman"/>
                <a:cs typeface="Times New Roman"/>
              </a:rPr>
              <a:t>Equation</a:t>
            </a:r>
            <a:r>
              <a:rPr sz="1600" spc="-10" dirty="0">
                <a:latin typeface="Times New Roman"/>
                <a:cs typeface="Times New Roman"/>
              </a:rPr>
              <a:t>: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75"/>
              </a:spcBef>
            </a:pPr>
            <a:endParaRPr sz="1600">
              <a:latin typeface="Times New Roman"/>
              <a:cs typeface="Times New Roman"/>
            </a:endParaRPr>
          </a:p>
          <a:p>
            <a:pPr marL="76200" algn="just">
              <a:lnSpc>
                <a:spcPct val="100000"/>
              </a:lnSpc>
            </a:pPr>
            <a:r>
              <a:rPr sz="1600" b="1" dirty="0">
                <a:solidFill>
                  <a:srgbClr val="FF0000"/>
                </a:solidFill>
                <a:latin typeface="Times New Roman"/>
                <a:cs typeface="Times New Roman"/>
              </a:rPr>
              <a:t>Ex1:</a:t>
            </a:r>
            <a:r>
              <a:rPr sz="1600" b="1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FF0000"/>
                </a:solidFill>
                <a:latin typeface="Times New Roman"/>
                <a:cs typeface="Times New Roman"/>
              </a:rPr>
              <a:t>Wavelength</a:t>
            </a:r>
            <a:r>
              <a:rPr sz="1600" b="1" spc="-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FF0000"/>
                </a:solidFill>
                <a:latin typeface="Times New Roman"/>
                <a:cs typeface="Times New Roman"/>
              </a:rPr>
              <a:t>in</a:t>
            </a:r>
            <a:r>
              <a:rPr sz="1600" b="1" spc="-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Matter</a:t>
            </a:r>
            <a:endParaRPr sz="1600">
              <a:latin typeface="Times New Roman"/>
              <a:cs typeface="Times New Roman"/>
            </a:endParaRPr>
          </a:p>
          <a:p>
            <a:pPr marL="76200" marR="69850">
              <a:lnSpc>
                <a:spcPts val="1750"/>
              </a:lnSpc>
              <a:spcBef>
                <a:spcPts val="335"/>
              </a:spcBef>
            </a:pPr>
            <a:r>
              <a:rPr sz="2400" b="1" baseline="3472" dirty="0">
                <a:latin typeface="Times New Roman"/>
                <a:cs typeface="Times New Roman"/>
              </a:rPr>
              <a:t>The</a:t>
            </a:r>
            <a:r>
              <a:rPr sz="2400" b="1" spc="52" baseline="3472" dirty="0">
                <a:latin typeface="Times New Roman"/>
                <a:cs typeface="Times New Roman"/>
              </a:rPr>
              <a:t> </a:t>
            </a:r>
            <a:r>
              <a:rPr sz="2400" b="1" baseline="3472" dirty="0">
                <a:latin typeface="Times New Roman"/>
                <a:cs typeface="Times New Roman"/>
              </a:rPr>
              <a:t>velocity</a:t>
            </a:r>
            <a:r>
              <a:rPr sz="2400" b="1" spc="60" baseline="3472" dirty="0">
                <a:latin typeface="Times New Roman"/>
                <a:cs typeface="Times New Roman"/>
              </a:rPr>
              <a:t> </a:t>
            </a:r>
            <a:r>
              <a:rPr sz="2400" b="1" baseline="3472" dirty="0">
                <a:latin typeface="Times New Roman"/>
                <a:cs typeface="Times New Roman"/>
              </a:rPr>
              <a:t>of</a:t>
            </a:r>
            <a:r>
              <a:rPr sz="2400" b="1" spc="52" baseline="3472" dirty="0">
                <a:latin typeface="Times New Roman"/>
                <a:cs typeface="Times New Roman"/>
              </a:rPr>
              <a:t> </a:t>
            </a:r>
            <a:r>
              <a:rPr sz="2400" b="1" baseline="3472" dirty="0">
                <a:latin typeface="Times New Roman"/>
                <a:cs typeface="Times New Roman"/>
              </a:rPr>
              <a:t>Red</a:t>
            </a:r>
            <a:r>
              <a:rPr sz="2400" b="1" spc="60" baseline="3472" dirty="0">
                <a:latin typeface="Times New Roman"/>
                <a:cs typeface="Times New Roman"/>
              </a:rPr>
              <a:t> </a:t>
            </a:r>
            <a:r>
              <a:rPr sz="2400" b="1" baseline="3472" dirty="0">
                <a:latin typeface="Times New Roman"/>
                <a:cs typeface="Times New Roman"/>
              </a:rPr>
              <a:t>light</a:t>
            </a:r>
            <a:r>
              <a:rPr sz="2400" b="1" spc="52" baseline="3472" dirty="0">
                <a:latin typeface="Times New Roman"/>
                <a:cs typeface="Times New Roman"/>
              </a:rPr>
              <a:t> </a:t>
            </a:r>
            <a:r>
              <a:rPr sz="2400" b="1" baseline="3472" dirty="0">
                <a:latin typeface="Times New Roman"/>
                <a:cs typeface="Times New Roman"/>
              </a:rPr>
              <a:t>(</a:t>
            </a:r>
            <a:r>
              <a:rPr sz="2400" b="1" baseline="3472" dirty="0">
                <a:latin typeface="Symbol"/>
                <a:cs typeface="Symbol"/>
              </a:rPr>
              <a:t></a:t>
            </a:r>
            <a:r>
              <a:rPr sz="1050" b="1" dirty="0">
                <a:latin typeface="Symbol"/>
                <a:cs typeface="Symbol"/>
              </a:rPr>
              <a:t></a:t>
            </a:r>
            <a:r>
              <a:rPr sz="2400" b="1" baseline="3472" dirty="0">
                <a:latin typeface="Times New Roman"/>
                <a:cs typeface="Times New Roman"/>
              </a:rPr>
              <a:t>=</a:t>
            </a:r>
            <a:r>
              <a:rPr sz="2400" b="1" spc="52" baseline="3472" dirty="0">
                <a:latin typeface="Times New Roman"/>
                <a:cs typeface="Times New Roman"/>
              </a:rPr>
              <a:t> </a:t>
            </a:r>
            <a:r>
              <a:rPr sz="2400" b="1" baseline="3472" dirty="0">
                <a:latin typeface="Times New Roman"/>
                <a:cs typeface="Times New Roman"/>
              </a:rPr>
              <a:t>0.6</a:t>
            </a:r>
            <a:r>
              <a:rPr sz="2400" b="1" spc="67" baseline="3472" dirty="0">
                <a:latin typeface="Times New Roman"/>
                <a:cs typeface="Times New Roman"/>
              </a:rPr>
              <a:t> </a:t>
            </a:r>
            <a:r>
              <a:rPr sz="2400" b="1" baseline="3472" dirty="0">
                <a:latin typeface="Times New Roman"/>
                <a:cs typeface="Times New Roman"/>
              </a:rPr>
              <a:t>[</a:t>
            </a:r>
            <a:r>
              <a:rPr sz="2400" b="1" baseline="3472" dirty="0">
                <a:latin typeface="Symbol"/>
                <a:cs typeface="Symbol"/>
              </a:rPr>
              <a:t></a:t>
            </a:r>
            <a:r>
              <a:rPr sz="2400" b="1" baseline="3472" dirty="0">
                <a:latin typeface="Times New Roman"/>
                <a:cs typeface="Times New Roman"/>
              </a:rPr>
              <a:t>m])</a:t>
            </a:r>
            <a:r>
              <a:rPr sz="2400" b="1" spc="52" baseline="3472" dirty="0">
                <a:latin typeface="Times New Roman"/>
                <a:cs typeface="Times New Roman"/>
              </a:rPr>
              <a:t> </a:t>
            </a:r>
            <a:r>
              <a:rPr sz="2400" b="1" baseline="3472" dirty="0">
                <a:latin typeface="Times New Roman"/>
                <a:cs typeface="Times New Roman"/>
              </a:rPr>
              <a:t>in</a:t>
            </a:r>
            <a:r>
              <a:rPr sz="2400" b="1" spc="60" baseline="3472" dirty="0">
                <a:latin typeface="Times New Roman"/>
                <a:cs typeface="Times New Roman"/>
              </a:rPr>
              <a:t> </a:t>
            </a:r>
            <a:r>
              <a:rPr sz="2400" b="1" baseline="3472" dirty="0">
                <a:latin typeface="Times New Roman"/>
                <a:cs typeface="Times New Roman"/>
              </a:rPr>
              <a:t>a</a:t>
            </a:r>
            <a:r>
              <a:rPr sz="2400" b="1" spc="67" baseline="3472" dirty="0">
                <a:latin typeface="Times New Roman"/>
                <a:cs typeface="Times New Roman"/>
              </a:rPr>
              <a:t> </a:t>
            </a:r>
            <a:r>
              <a:rPr sz="2400" b="1" baseline="3472" dirty="0">
                <a:latin typeface="Times New Roman"/>
                <a:cs typeface="Times New Roman"/>
              </a:rPr>
              <a:t>certain</a:t>
            </a:r>
            <a:r>
              <a:rPr sz="2400" b="1" spc="67" baseline="3472" dirty="0">
                <a:latin typeface="Times New Roman"/>
                <a:cs typeface="Times New Roman"/>
              </a:rPr>
              <a:t> </a:t>
            </a:r>
            <a:r>
              <a:rPr sz="2400" b="1" baseline="3472" dirty="0">
                <a:latin typeface="Times New Roman"/>
                <a:cs typeface="Times New Roman"/>
              </a:rPr>
              <a:t>medium</a:t>
            </a:r>
            <a:r>
              <a:rPr sz="2400" b="1" spc="67" baseline="3472" dirty="0">
                <a:latin typeface="Times New Roman"/>
                <a:cs typeface="Times New Roman"/>
              </a:rPr>
              <a:t> </a:t>
            </a:r>
            <a:r>
              <a:rPr sz="2400" b="1" baseline="3472" dirty="0">
                <a:latin typeface="Times New Roman"/>
                <a:cs typeface="Times New Roman"/>
              </a:rPr>
              <a:t>is</a:t>
            </a:r>
            <a:r>
              <a:rPr sz="2400" b="1" spc="60" baseline="3472" dirty="0">
                <a:latin typeface="Times New Roman"/>
                <a:cs typeface="Times New Roman"/>
              </a:rPr>
              <a:t> </a:t>
            </a:r>
            <a:r>
              <a:rPr sz="2400" b="1" baseline="3472" dirty="0">
                <a:latin typeface="Times New Roman"/>
                <a:cs typeface="Times New Roman"/>
              </a:rPr>
              <a:t>1.5*10</a:t>
            </a:r>
            <a:r>
              <a:rPr sz="1575" b="1" baseline="37037" dirty="0">
                <a:latin typeface="Times New Roman"/>
                <a:cs typeface="Times New Roman"/>
              </a:rPr>
              <a:t>8</a:t>
            </a:r>
            <a:r>
              <a:rPr sz="1575" b="1" spc="165" baseline="37037" dirty="0">
                <a:latin typeface="Times New Roman"/>
                <a:cs typeface="Times New Roman"/>
              </a:rPr>
              <a:t> </a:t>
            </a:r>
            <a:r>
              <a:rPr sz="2400" b="1" spc="-15" baseline="3472" dirty="0">
                <a:latin typeface="Times New Roman"/>
                <a:cs typeface="Times New Roman"/>
              </a:rPr>
              <a:t>[m/s]. </a:t>
            </a:r>
            <a:r>
              <a:rPr sz="1600" b="1" dirty="0">
                <a:latin typeface="Times New Roman"/>
                <a:cs typeface="Times New Roman"/>
              </a:rPr>
              <a:t>What</a:t>
            </a:r>
            <a:r>
              <a:rPr sz="1600" b="1" spc="-4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is</a:t>
            </a:r>
            <a:r>
              <a:rPr sz="1600" b="1" spc="-2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the</a:t>
            </a:r>
            <a:r>
              <a:rPr sz="1600" b="1" spc="-2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wavelength</a:t>
            </a:r>
            <a:r>
              <a:rPr sz="1600" b="1" spc="-4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of</a:t>
            </a:r>
            <a:r>
              <a:rPr sz="1600" b="1" spc="-2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this</a:t>
            </a:r>
            <a:r>
              <a:rPr sz="1600" b="1" spc="-3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light</a:t>
            </a:r>
            <a:r>
              <a:rPr sz="1600" b="1" spc="-2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in</a:t>
            </a:r>
            <a:r>
              <a:rPr sz="1600" b="1" spc="-1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this</a:t>
            </a:r>
            <a:r>
              <a:rPr sz="1600" b="1" spc="-2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material?</a:t>
            </a:r>
            <a:endParaRPr sz="1600">
              <a:latin typeface="Times New Roman"/>
              <a:cs typeface="Times New Roman"/>
            </a:endParaRPr>
          </a:p>
          <a:p>
            <a:pPr marL="76200">
              <a:lnSpc>
                <a:spcPts val="1885"/>
              </a:lnSpc>
              <a:spcBef>
                <a:spcPts val="1725"/>
              </a:spcBef>
            </a:pPr>
            <a:r>
              <a:rPr sz="1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Solution:</a:t>
            </a:r>
            <a:endParaRPr sz="1600">
              <a:latin typeface="Times New Roman"/>
              <a:cs typeface="Times New Roman"/>
            </a:endParaRPr>
          </a:p>
          <a:p>
            <a:pPr marL="76200">
              <a:lnSpc>
                <a:spcPts val="1885"/>
              </a:lnSpc>
            </a:pPr>
            <a:r>
              <a:rPr sz="1600" dirty="0">
                <a:latin typeface="Times New Roman"/>
                <a:cs typeface="Times New Roman"/>
              </a:rPr>
              <a:t>First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find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index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refraction: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06627" y="7613142"/>
            <a:ext cx="4050029" cy="269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dirty="0">
                <a:latin typeface="Times New Roman"/>
                <a:cs typeface="Times New Roman"/>
              </a:rPr>
              <a:t>Using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n,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calculate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wavelength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in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material:</a:t>
            </a:r>
            <a:endParaRPr sz="1600">
              <a:latin typeface="Times New Roman"/>
              <a:cs typeface="Times New Roman"/>
            </a:endParaRPr>
          </a:p>
        </p:txBody>
      </p:sp>
      <p:pic>
        <p:nvPicPr>
          <p:cNvPr id="22" name="object 22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950845" y="4749165"/>
            <a:ext cx="2230755" cy="281304"/>
          </a:xfrm>
          <a:prstGeom prst="rect">
            <a:avLst/>
          </a:prstGeom>
        </p:spPr>
      </p:pic>
      <p:pic>
        <p:nvPicPr>
          <p:cNvPr id="23" name="object 23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39140" y="6762011"/>
            <a:ext cx="1743075" cy="819128"/>
          </a:xfrm>
          <a:prstGeom prst="rect">
            <a:avLst/>
          </a:prstGeom>
        </p:spPr>
      </p:pic>
      <p:pic>
        <p:nvPicPr>
          <p:cNvPr id="24" name="object 24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739140" y="7910068"/>
            <a:ext cx="1943100" cy="428625"/>
          </a:xfrm>
          <a:prstGeom prst="rect">
            <a:avLst/>
          </a:prstGeom>
        </p:spPr>
      </p:pic>
      <p:sp>
        <p:nvSpPr>
          <p:cNvPr id="25" name="object 2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Page</a:t>
            </a:r>
            <a:r>
              <a:rPr spc="-10" dirty="0"/>
              <a:t> </a:t>
            </a:r>
            <a:fld id="{81D60167-4931-47E6-BA6A-407CBD079E47}" type="slidenum">
              <a:rPr spc="-50" dirty="0"/>
              <a:t>4</a:t>
            </a:fld>
            <a:endParaRPr spc="-5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9780" y="484124"/>
            <a:ext cx="192278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dirty="0">
                <a:latin typeface="Cambria"/>
                <a:cs typeface="Cambria"/>
              </a:rPr>
              <a:t>Laser</a:t>
            </a:r>
            <a:r>
              <a:rPr sz="1000" b="1" spc="-35" dirty="0">
                <a:latin typeface="Cambria"/>
                <a:cs typeface="Cambria"/>
              </a:rPr>
              <a:t> </a:t>
            </a:r>
            <a:r>
              <a:rPr sz="1000" b="1" dirty="0">
                <a:latin typeface="Cambria"/>
                <a:cs typeface="Cambria"/>
              </a:rPr>
              <a:t>Physics</a:t>
            </a:r>
            <a:r>
              <a:rPr sz="1000" b="1" spc="-35" dirty="0">
                <a:latin typeface="Cambria"/>
                <a:cs typeface="Cambria"/>
              </a:rPr>
              <a:t> </a:t>
            </a:r>
            <a:r>
              <a:rPr sz="1000" b="1" dirty="0">
                <a:latin typeface="Cambria"/>
                <a:cs typeface="Cambria"/>
              </a:rPr>
              <a:t>By</a:t>
            </a:r>
            <a:r>
              <a:rPr sz="1000" b="1" spc="-35" dirty="0">
                <a:latin typeface="Cambria"/>
                <a:cs typeface="Cambria"/>
              </a:rPr>
              <a:t> </a:t>
            </a:r>
            <a:r>
              <a:rPr sz="1000" b="1" dirty="0">
                <a:latin typeface="Cambria"/>
                <a:cs typeface="Cambria"/>
              </a:rPr>
              <a:t>Dr.Runas</a:t>
            </a:r>
            <a:r>
              <a:rPr sz="1000" b="1" spc="-30" dirty="0">
                <a:latin typeface="Cambria"/>
                <a:cs typeface="Cambria"/>
              </a:rPr>
              <a:t> </a:t>
            </a:r>
            <a:r>
              <a:rPr sz="1000" b="1" spc="-10" dirty="0">
                <a:latin typeface="Cambria"/>
                <a:cs typeface="Cambria"/>
              </a:rPr>
              <a:t>y.sula</a:t>
            </a:r>
            <a:endParaRPr sz="1000">
              <a:latin typeface="Cambria"/>
              <a:cs typeface="Cambri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667134" y="563880"/>
            <a:ext cx="613057" cy="104502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6640830" y="490219"/>
            <a:ext cx="64452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30" dirty="0">
                <a:solidFill>
                  <a:srgbClr val="4F81BC"/>
                </a:solidFill>
                <a:latin typeface="Cambria"/>
                <a:cs typeface="Cambria"/>
              </a:rPr>
              <a:t>2022-</a:t>
            </a:r>
            <a:r>
              <a:rPr sz="1000" b="1" spc="-20" dirty="0">
                <a:solidFill>
                  <a:srgbClr val="4F81BC"/>
                </a:solidFill>
                <a:latin typeface="Cambria"/>
                <a:cs typeface="Cambria"/>
              </a:rPr>
              <a:t>2023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10184" y="457199"/>
            <a:ext cx="6703059" cy="303530"/>
          </a:xfrm>
          <a:custGeom>
            <a:avLst/>
            <a:gdLst/>
            <a:ahLst/>
            <a:cxnLst/>
            <a:rect l="l" t="t" r="r" b="b"/>
            <a:pathLst>
              <a:path w="6703059" h="303530">
                <a:moveTo>
                  <a:pt x="5854941" y="275844"/>
                </a:moveTo>
                <a:lnTo>
                  <a:pt x="0" y="275844"/>
                </a:lnTo>
                <a:lnTo>
                  <a:pt x="0" y="303276"/>
                </a:lnTo>
                <a:lnTo>
                  <a:pt x="5854941" y="303276"/>
                </a:lnTo>
                <a:lnTo>
                  <a:pt x="5854941" y="275844"/>
                </a:lnTo>
                <a:close/>
              </a:path>
              <a:path w="6703059" h="303530">
                <a:moveTo>
                  <a:pt x="6702603" y="275844"/>
                </a:moveTo>
                <a:lnTo>
                  <a:pt x="5882386" y="275844"/>
                </a:lnTo>
                <a:lnTo>
                  <a:pt x="5882386" y="45720"/>
                </a:lnTo>
                <a:lnTo>
                  <a:pt x="5882386" y="0"/>
                </a:lnTo>
                <a:lnTo>
                  <a:pt x="5854954" y="0"/>
                </a:lnTo>
                <a:lnTo>
                  <a:pt x="5854954" y="45720"/>
                </a:lnTo>
                <a:lnTo>
                  <a:pt x="5854954" y="275844"/>
                </a:lnTo>
                <a:lnTo>
                  <a:pt x="5854954" y="303276"/>
                </a:lnTo>
                <a:lnTo>
                  <a:pt x="5882386" y="303276"/>
                </a:lnTo>
                <a:lnTo>
                  <a:pt x="6702603" y="303276"/>
                </a:lnTo>
                <a:lnTo>
                  <a:pt x="6702603" y="275844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19327" y="9261043"/>
            <a:ext cx="3012440" cy="6350"/>
          </a:xfrm>
          <a:custGeom>
            <a:avLst/>
            <a:gdLst/>
            <a:ahLst/>
            <a:cxnLst/>
            <a:rect l="l" t="t" r="r" b="b"/>
            <a:pathLst>
              <a:path w="3012440" h="6350">
                <a:moveTo>
                  <a:pt x="3012059" y="0"/>
                </a:moveTo>
                <a:lnTo>
                  <a:pt x="0" y="0"/>
                </a:lnTo>
                <a:lnTo>
                  <a:pt x="0" y="6095"/>
                </a:lnTo>
                <a:lnTo>
                  <a:pt x="3012059" y="6095"/>
                </a:lnTo>
                <a:lnTo>
                  <a:pt x="3012059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400677" y="9261043"/>
            <a:ext cx="3012440" cy="6350"/>
          </a:xfrm>
          <a:custGeom>
            <a:avLst/>
            <a:gdLst/>
            <a:ahLst/>
            <a:cxnLst/>
            <a:rect l="l" t="t" r="r" b="b"/>
            <a:pathLst>
              <a:path w="3012440" h="6350">
                <a:moveTo>
                  <a:pt x="3012058" y="0"/>
                </a:moveTo>
                <a:lnTo>
                  <a:pt x="0" y="0"/>
                </a:lnTo>
                <a:lnTo>
                  <a:pt x="0" y="6095"/>
                </a:lnTo>
                <a:lnTo>
                  <a:pt x="3012058" y="6095"/>
                </a:lnTo>
                <a:lnTo>
                  <a:pt x="3012058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06627" y="905001"/>
            <a:ext cx="6718934" cy="35153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just">
              <a:lnSpc>
                <a:spcPts val="1880"/>
              </a:lnSpc>
              <a:spcBef>
                <a:spcPts val="95"/>
              </a:spcBef>
            </a:pPr>
            <a:r>
              <a:rPr sz="1600" b="1" dirty="0">
                <a:solidFill>
                  <a:srgbClr val="FF0000"/>
                </a:solidFill>
                <a:latin typeface="Times New Roman"/>
                <a:cs typeface="Times New Roman"/>
              </a:rPr>
              <a:t>1.4:</a:t>
            </a:r>
            <a:r>
              <a:rPr sz="1600" b="1" spc="-4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FF0000"/>
                </a:solidFill>
                <a:latin typeface="Times New Roman"/>
                <a:cs typeface="Times New Roman"/>
              </a:rPr>
              <a:t>Properties</a:t>
            </a:r>
            <a:r>
              <a:rPr sz="1600" b="1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FF0000"/>
                </a:solidFill>
                <a:latin typeface="Times New Roman"/>
                <a:cs typeface="Times New Roman"/>
              </a:rPr>
              <a:t>of</a:t>
            </a:r>
            <a:r>
              <a:rPr sz="1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FF0000"/>
                </a:solidFill>
                <a:latin typeface="Times New Roman"/>
                <a:cs typeface="Times New Roman"/>
              </a:rPr>
              <a:t>Laser</a:t>
            </a:r>
            <a:r>
              <a:rPr sz="1600" b="1" spc="-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Radiation</a:t>
            </a:r>
            <a:endParaRPr sz="1600">
              <a:latin typeface="Times New Roman"/>
              <a:cs typeface="Times New Roman"/>
            </a:endParaRPr>
          </a:p>
          <a:p>
            <a:pPr marL="12700" marR="5080" algn="just">
              <a:lnSpc>
                <a:spcPct val="95900"/>
              </a:lnSpc>
              <a:spcBef>
                <a:spcPts val="35"/>
              </a:spcBef>
            </a:pPr>
            <a:r>
              <a:rPr sz="1600" dirty="0">
                <a:latin typeface="Times New Roman"/>
                <a:cs typeface="Times New Roman"/>
              </a:rPr>
              <a:t>"</a:t>
            </a:r>
            <a:r>
              <a:rPr sz="1600" b="1" dirty="0">
                <a:solidFill>
                  <a:srgbClr val="FF0000"/>
                </a:solidFill>
                <a:latin typeface="Times New Roman"/>
                <a:cs typeface="Times New Roman"/>
              </a:rPr>
              <a:t>Ordinary</a:t>
            </a:r>
            <a:r>
              <a:rPr sz="1600" b="1" spc="4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FF0000"/>
                </a:solidFill>
                <a:latin typeface="Times New Roman"/>
                <a:cs typeface="Times New Roman"/>
              </a:rPr>
              <a:t>light</a:t>
            </a:r>
            <a:r>
              <a:rPr sz="1600" dirty="0">
                <a:latin typeface="Times New Roman"/>
                <a:cs typeface="Times New Roman"/>
              </a:rPr>
              <a:t>"</a:t>
            </a:r>
            <a:r>
              <a:rPr sz="1600" spc="-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(from</a:t>
            </a:r>
            <a:r>
              <a:rPr sz="1600" spc="40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44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sun</a:t>
            </a:r>
            <a:r>
              <a:rPr sz="1600" b="1" spc="43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or</a:t>
            </a:r>
            <a:r>
              <a:rPr sz="1600" b="1" spc="409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lamps</a:t>
            </a:r>
            <a:r>
              <a:rPr sz="1600" dirty="0">
                <a:latin typeface="Times New Roman"/>
                <a:cs typeface="Times New Roman"/>
              </a:rPr>
              <a:t>)</a:t>
            </a:r>
            <a:r>
              <a:rPr sz="1600" spc="4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is</a:t>
            </a:r>
            <a:r>
              <a:rPr sz="1600" spc="4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composed</a:t>
            </a:r>
            <a:r>
              <a:rPr sz="1600" spc="4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43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many</a:t>
            </a:r>
            <a:r>
              <a:rPr sz="1600" b="1" spc="425" dirty="0">
                <a:latin typeface="Times New Roman"/>
                <a:cs typeface="Times New Roman"/>
              </a:rPr>
              <a:t> </a:t>
            </a:r>
            <a:r>
              <a:rPr sz="1600" b="1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different</a:t>
            </a:r>
            <a:r>
              <a:rPr sz="1600" b="1" spc="-10" dirty="0">
                <a:latin typeface="Times New Roman"/>
                <a:cs typeface="Times New Roman"/>
              </a:rPr>
              <a:t> </a:t>
            </a:r>
            <a:r>
              <a:rPr sz="16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wavelengths</a:t>
            </a:r>
            <a:r>
              <a:rPr sz="1600" dirty="0">
                <a:latin typeface="Times New Roman"/>
                <a:cs typeface="Times New Roman"/>
              </a:rPr>
              <a:t>,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radiating</a:t>
            </a:r>
            <a:r>
              <a:rPr sz="1600" b="1" spc="-4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in</a:t>
            </a:r>
            <a:r>
              <a:rPr sz="1600" b="1" spc="-30" dirty="0">
                <a:latin typeface="Times New Roman"/>
                <a:cs typeface="Times New Roman"/>
              </a:rPr>
              <a:t> </a:t>
            </a:r>
            <a:r>
              <a:rPr sz="16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all</a:t>
            </a:r>
            <a:r>
              <a:rPr sz="1600" b="1" u="sng" spc="-4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directions</a:t>
            </a:r>
            <a:r>
              <a:rPr sz="1600" dirty="0">
                <a:latin typeface="Times New Roman"/>
                <a:cs typeface="Times New Roman"/>
              </a:rPr>
              <a:t>,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and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there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is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no</a:t>
            </a:r>
            <a:r>
              <a:rPr sz="1600" b="1" u="sng" spc="-3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phase</a:t>
            </a:r>
            <a:r>
              <a:rPr sz="1600" b="1" spc="-3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relation</a:t>
            </a:r>
            <a:r>
              <a:rPr sz="1600" b="1" spc="-4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between </a:t>
            </a:r>
            <a:r>
              <a:rPr sz="1600" b="1" dirty="0">
                <a:latin typeface="Times New Roman"/>
                <a:cs typeface="Times New Roman"/>
              </a:rPr>
              <a:t>the</a:t>
            </a:r>
            <a:r>
              <a:rPr sz="1600" b="1" spc="-4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different</a:t>
            </a:r>
            <a:r>
              <a:rPr sz="1600" b="1" spc="-2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waves</a:t>
            </a:r>
            <a:r>
              <a:rPr sz="1600" b="1" spc="-3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out</a:t>
            </a:r>
            <a:r>
              <a:rPr sz="1600" b="1" spc="-4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of</a:t>
            </a:r>
            <a:r>
              <a:rPr sz="1600" b="1" spc="-3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the</a:t>
            </a:r>
            <a:r>
              <a:rPr sz="1600" b="1" spc="-45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source</a:t>
            </a:r>
            <a:r>
              <a:rPr sz="1600" spc="-10" dirty="0">
                <a:latin typeface="Times New Roman"/>
                <a:cs typeface="Times New Roman"/>
              </a:rPr>
              <a:t>.</a:t>
            </a:r>
            <a:endParaRPr sz="1600">
              <a:latin typeface="Times New Roman"/>
              <a:cs typeface="Times New Roman"/>
            </a:endParaRPr>
          </a:p>
          <a:p>
            <a:pPr marL="12700" marR="6350">
              <a:lnSpc>
                <a:spcPts val="1850"/>
              </a:lnSpc>
              <a:spcBef>
                <a:spcPts val="1680"/>
              </a:spcBef>
            </a:pPr>
            <a:r>
              <a:rPr sz="1600" b="1" dirty="0">
                <a:latin typeface="Times New Roman"/>
                <a:cs typeface="Times New Roman"/>
              </a:rPr>
              <a:t>Laser</a:t>
            </a:r>
            <a:r>
              <a:rPr sz="1600" b="1" spc="5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radiation</a:t>
            </a:r>
            <a:r>
              <a:rPr sz="1600" b="1" spc="-2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is</a:t>
            </a:r>
            <a:r>
              <a:rPr sz="1600" b="1" spc="6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characterized</a:t>
            </a:r>
            <a:r>
              <a:rPr sz="1600" b="1" spc="6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by</a:t>
            </a:r>
            <a:r>
              <a:rPr sz="1600" b="1" spc="7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certain</a:t>
            </a:r>
            <a:r>
              <a:rPr sz="1600" b="1" spc="90" dirty="0">
                <a:latin typeface="Times New Roman"/>
                <a:cs typeface="Times New Roman"/>
              </a:rPr>
              <a:t> </a:t>
            </a:r>
            <a:r>
              <a:rPr sz="16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properties</a:t>
            </a:r>
            <a:r>
              <a:rPr sz="1600" b="1" spc="6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which</a:t>
            </a:r>
            <a:r>
              <a:rPr sz="1600" b="1" spc="6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are</a:t>
            </a:r>
            <a:r>
              <a:rPr sz="1600" b="1" spc="7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not</a:t>
            </a:r>
            <a:r>
              <a:rPr sz="1600" b="1" spc="7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present </a:t>
            </a:r>
            <a:r>
              <a:rPr sz="1600" b="1" dirty="0">
                <a:latin typeface="Times New Roman"/>
                <a:cs typeface="Times New Roman"/>
              </a:rPr>
              <a:t>in</a:t>
            </a:r>
            <a:r>
              <a:rPr sz="1600" b="1" spc="-1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other</a:t>
            </a:r>
            <a:r>
              <a:rPr sz="1600" b="1" spc="5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electromagnetic radiation: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739"/>
              </a:lnSpc>
            </a:pPr>
            <a:r>
              <a:rPr sz="1600" b="1" dirty="0">
                <a:solidFill>
                  <a:srgbClr val="FF0000"/>
                </a:solidFill>
                <a:latin typeface="Times New Roman"/>
                <a:cs typeface="Times New Roman"/>
              </a:rPr>
              <a:t>A.</a:t>
            </a:r>
            <a:r>
              <a:rPr sz="1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 Monochromaticity: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880"/>
              </a:lnSpc>
            </a:pPr>
            <a:r>
              <a:rPr sz="1600" b="1" spc="-10" dirty="0">
                <a:latin typeface="Times New Roman"/>
                <a:cs typeface="Times New Roman"/>
              </a:rPr>
              <a:t>Monochromaticity</a:t>
            </a:r>
            <a:r>
              <a:rPr sz="1600" b="1" spc="-20" dirty="0"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0000CC"/>
                </a:solidFill>
                <a:latin typeface="Times New Roman"/>
                <a:cs typeface="Times New Roman"/>
              </a:rPr>
              <a:t>means</a:t>
            </a:r>
            <a:r>
              <a:rPr sz="1600" b="1" spc="-25" dirty="0">
                <a:solidFill>
                  <a:srgbClr val="0000CC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"One</a:t>
            </a:r>
            <a:r>
              <a:rPr sz="1600" b="1" spc="-2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color".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600">
              <a:latin typeface="Times New Roman"/>
              <a:cs typeface="Times New Roman"/>
            </a:endParaRPr>
          </a:p>
          <a:p>
            <a:pPr marL="12700" marR="6985">
              <a:lnSpc>
                <a:spcPts val="1839"/>
              </a:lnSpc>
            </a:pPr>
            <a:r>
              <a:rPr sz="1600" b="1" dirty="0">
                <a:latin typeface="Times New Roman"/>
                <a:cs typeface="Times New Roman"/>
              </a:rPr>
              <a:t>To</a:t>
            </a:r>
            <a:r>
              <a:rPr sz="1600" b="1" spc="-7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understand</a:t>
            </a:r>
            <a:r>
              <a:rPr sz="1600" b="1" spc="-6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this</a:t>
            </a:r>
            <a:r>
              <a:rPr sz="1600" b="1" spc="-7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term,</a:t>
            </a:r>
            <a:r>
              <a:rPr sz="1600" b="1" spc="-7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examine</a:t>
            </a:r>
            <a:r>
              <a:rPr sz="1600" b="1" spc="-5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"</a:t>
            </a:r>
            <a:r>
              <a:rPr sz="1600" b="1" dirty="0">
                <a:solidFill>
                  <a:srgbClr val="0000CC"/>
                </a:solidFill>
                <a:latin typeface="Times New Roman"/>
                <a:cs typeface="Times New Roman"/>
              </a:rPr>
              <a:t>white</a:t>
            </a:r>
            <a:r>
              <a:rPr sz="1600" b="1" spc="-65" dirty="0">
                <a:solidFill>
                  <a:srgbClr val="0000CC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0000CC"/>
                </a:solidFill>
                <a:latin typeface="Times New Roman"/>
                <a:cs typeface="Times New Roman"/>
              </a:rPr>
              <a:t>light</a:t>
            </a:r>
            <a:r>
              <a:rPr sz="1600" b="1" dirty="0">
                <a:latin typeface="Times New Roman"/>
                <a:cs typeface="Times New Roman"/>
              </a:rPr>
              <a:t>"</a:t>
            </a:r>
            <a:r>
              <a:rPr sz="1600" b="1" spc="-6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which</a:t>
            </a:r>
            <a:r>
              <a:rPr sz="1600" b="1" spc="-7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is</a:t>
            </a:r>
            <a:r>
              <a:rPr sz="1600" b="1" spc="-5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the</a:t>
            </a:r>
            <a:r>
              <a:rPr sz="1600" b="1" spc="-7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color</a:t>
            </a:r>
            <a:r>
              <a:rPr sz="1600" b="1" spc="-75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interpreted </a:t>
            </a:r>
            <a:r>
              <a:rPr sz="1600" b="1" dirty="0">
                <a:latin typeface="Times New Roman"/>
                <a:cs typeface="Times New Roman"/>
              </a:rPr>
              <a:t>in</a:t>
            </a:r>
            <a:r>
              <a:rPr sz="1600" b="1" spc="-3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the</a:t>
            </a:r>
            <a:r>
              <a:rPr sz="1600" b="1" spc="-1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mind</a:t>
            </a:r>
            <a:r>
              <a:rPr sz="1600" b="1" spc="-2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when</a:t>
            </a:r>
            <a:r>
              <a:rPr sz="1600" b="1" spc="-1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we</a:t>
            </a:r>
            <a:r>
              <a:rPr sz="1600" b="1" spc="-3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see</a:t>
            </a:r>
            <a:r>
              <a:rPr sz="1600" b="1" spc="-25" dirty="0"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0000CC"/>
                </a:solidFill>
                <a:latin typeface="Times New Roman"/>
                <a:cs typeface="Times New Roman"/>
              </a:rPr>
              <a:t>all</a:t>
            </a:r>
            <a:r>
              <a:rPr sz="1600" b="1" spc="-20" dirty="0">
                <a:solidFill>
                  <a:srgbClr val="0000CC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0000CC"/>
                </a:solidFill>
                <a:latin typeface="Times New Roman"/>
                <a:cs typeface="Times New Roman"/>
              </a:rPr>
              <a:t>colors</a:t>
            </a:r>
            <a:r>
              <a:rPr sz="1600" b="1" spc="-30" dirty="0">
                <a:solidFill>
                  <a:srgbClr val="0000CC"/>
                </a:solidFill>
                <a:latin typeface="Times New Roman"/>
                <a:cs typeface="Times New Roman"/>
              </a:rPr>
              <a:t> </a:t>
            </a:r>
            <a:r>
              <a:rPr sz="1600" b="1" spc="-10" dirty="0">
                <a:solidFill>
                  <a:srgbClr val="0000CC"/>
                </a:solidFill>
                <a:latin typeface="Times New Roman"/>
                <a:cs typeface="Times New Roman"/>
              </a:rPr>
              <a:t>together</a:t>
            </a:r>
            <a:r>
              <a:rPr sz="1600" b="1" spc="-10" dirty="0">
                <a:latin typeface="Times New Roman"/>
                <a:cs typeface="Times New Roman"/>
              </a:rPr>
              <a:t>.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600">
              <a:latin typeface="Times New Roman"/>
              <a:cs typeface="Times New Roman"/>
            </a:endParaRPr>
          </a:p>
          <a:p>
            <a:pPr marL="12700" marR="5715">
              <a:lnSpc>
                <a:spcPts val="1839"/>
              </a:lnSpc>
            </a:pPr>
            <a:r>
              <a:rPr sz="1600" b="1" dirty="0">
                <a:latin typeface="Times New Roman"/>
                <a:cs typeface="Times New Roman"/>
              </a:rPr>
              <a:t>When</a:t>
            </a:r>
            <a:r>
              <a:rPr sz="1600" b="1" spc="24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"</a:t>
            </a:r>
            <a:r>
              <a:rPr sz="1600" b="1" dirty="0">
                <a:solidFill>
                  <a:srgbClr val="0000CC"/>
                </a:solidFill>
                <a:latin typeface="Times New Roman"/>
                <a:cs typeface="Times New Roman"/>
              </a:rPr>
              <a:t>white</a:t>
            </a:r>
            <a:r>
              <a:rPr sz="1600" b="1" spc="250" dirty="0">
                <a:solidFill>
                  <a:srgbClr val="0000CC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0000CC"/>
                </a:solidFill>
                <a:latin typeface="Times New Roman"/>
                <a:cs typeface="Times New Roman"/>
              </a:rPr>
              <a:t>light</a:t>
            </a:r>
            <a:r>
              <a:rPr sz="1600" b="1" dirty="0">
                <a:latin typeface="Times New Roman"/>
                <a:cs typeface="Times New Roman"/>
              </a:rPr>
              <a:t>"</a:t>
            </a:r>
            <a:r>
              <a:rPr sz="1600" b="1" spc="25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is</a:t>
            </a:r>
            <a:r>
              <a:rPr sz="1600" b="1" spc="270" dirty="0">
                <a:latin typeface="Times New Roman"/>
                <a:cs typeface="Times New Roman"/>
              </a:rPr>
              <a:t> </a:t>
            </a:r>
            <a:r>
              <a:rPr sz="16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transmitted</a:t>
            </a:r>
            <a:r>
              <a:rPr sz="1600" b="1" spc="254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through</a:t>
            </a:r>
            <a:r>
              <a:rPr sz="1600" b="1" spc="26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a</a:t>
            </a:r>
            <a:r>
              <a:rPr sz="1600" b="1" spc="265" dirty="0"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0000CC"/>
                </a:solidFill>
                <a:latin typeface="Times New Roman"/>
                <a:cs typeface="Times New Roman"/>
              </a:rPr>
              <a:t>prism</a:t>
            </a:r>
            <a:r>
              <a:rPr sz="1600" b="1" dirty="0">
                <a:latin typeface="Times New Roman"/>
                <a:cs typeface="Times New Roman"/>
              </a:rPr>
              <a:t>,</a:t>
            </a:r>
            <a:r>
              <a:rPr sz="1600" b="1" spc="24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it</a:t>
            </a:r>
            <a:r>
              <a:rPr sz="1600" b="1" spc="26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is</a:t>
            </a:r>
            <a:r>
              <a:rPr sz="1600" b="1" spc="275" dirty="0"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0000CC"/>
                </a:solidFill>
                <a:latin typeface="Times New Roman"/>
                <a:cs typeface="Times New Roman"/>
              </a:rPr>
              <a:t>divided</a:t>
            </a:r>
            <a:r>
              <a:rPr sz="1600" b="1" spc="254" dirty="0">
                <a:solidFill>
                  <a:srgbClr val="0000CC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0000CC"/>
                </a:solidFill>
                <a:latin typeface="Times New Roman"/>
                <a:cs typeface="Times New Roman"/>
              </a:rPr>
              <a:t>into</a:t>
            </a:r>
            <a:r>
              <a:rPr sz="1600" b="1" spc="254" dirty="0">
                <a:solidFill>
                  <a:srgbClr val="0000CC"/>
                </a:solidFill>
                <a:latin typeface="Times New Roman"/>
                <a:cs typeface="Times New Roman"/>
              </a:rPr>
              <a:t> </a:t>
            </a:r>
            <a:r>
              <a:rPr sz="1600" b="1" spc="-25" dirty="0">
                <a:solidFill>
                  <a:srgbClr val="0000CC"/>
                </a:solidFill>
                <a:latin typeface="Times New Roman"/>
                <a:cs typeface="Times New Roman"/>
              </a:rPr>
              <a:t>the </a:t>
            </a:r>
            <a:r>
              <a:rPr sz="1600" b="1" dirty="0">
                <a:solidFill>
                  <a:srgbClr val="0000CC"/>
                </a:solidFill>
                <a:latin typeface="Times New Roman"/>
                <a:cs typeface="Times New Roman"/>
              </a:rPr>
              <a:t>different</a:t>
            </a:r>
            <a:r>
              <a:rPr sz="1600" b="1" spc="-30" dirty="0">
                <a:solidFill>
                  <a:srgbClr val="0000CC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0000CC"/>
                </a:solidFill>
                <a:latin typeface="Times New Roman"/>
                <a:cs typeface="Times New Roman"/>
              </a:rPr>
              <a:t>colors</a:t>
            </a:r>
            <a:r>
              <a:rPr sz="1600" b="1" spc="-20" dirty="0">
                <a:solidFill>
                  <a:srgbClr val="0000CC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which</a:t>
            </a:r>
            <a:r>
              <a:rPr sz="1600" b="1" spc="-3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are</a:t>
            </a:r>
            <a:r>
              <a:rPr sz="1600" b="1" spc="-3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in</a:t>
            </a:r>
            <a:r>
              <a:rPr sz="1600" b="1" spc="-2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it,</a:t>
            </a:r>
            <a:r>
              <a:rPr sz="1600" b="1" spc="-3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as</a:t>
            </a:r>
            <a:r>
              <a:rPr sz="1600" b="1" spc="-3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seen</a:t>
            </a:r>
            <a:r>
              <a:rPr sz="1600" b="1" spc="-3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in</a:t>
            </a:r>
            <a:r>
              <a:rPr sz="1600" b="1" spc="-2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this</a:t>
            </a:r>
            <a:r>
              <a:rPr sz="1600" b="1" spc="-25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figure.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81227" y="6347841"/>
            <a:ext cx="6769100" cy="12846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>
              <a:lnSpc>
                <a:spcPts val="1895"/>
              </a:lnSpc>
              <a:spcBef>
                <a:spcPts val="95"/>
              </a:spcBef>
            </a:pPr>
            <a:r>
              <a:rPr sz="1600" b="1" dirty="0">
                <a:latin typeface="Times New Roman"/>
                <a:cs typeface="Times New Roman"/>
              </a:rPr>
              <a:t>Figure:</a:t>
            </a:r>
            <a:r>
              <a:rPr sz="1600" b="1" spc="-3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White</a:t>
            </a:r>
            <a:r>
              <a:rPr sz="1600" b="1" spc="-4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light</a:t>
            </a:r>
            <a:r>
              <a:rPr sz="1600" b="1" spc="-4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passing</a:t>
            </a:r>
            <a:r>
              <a:rPr sz="1600" b="1" spc="-3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through</a:t>
            </a:r>
            <a:r>
              <a:rPr sz="1600" b="1" spc="-4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a</a:t>
            </a:r>
            <a:r>
              <a:rPr sz="1600" b="1" spc="-4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prism</a:t>
            </a:r>
            <a:endParaRPr sz="1600">
              <a:latin typeface="Times New Roman"/>
              <a:cs typeface="Times New Roman"/>
            </a:endParaRPr>
          </a:p>
          <a:p>
            <a:pPr algn="ctr">
              <a:lnSpc>
                <a:spcPts val="1895"/>
              </a:lnSpc>
            </a:pPr>
            <a:r>
              <a:rPr sz="1600" dirty="0">
                <a:latin typeface="Calibri"/>
                <a:cs typeface="Calibri"/>
              </a:rPr>
              <a:t>In</a:t>
            </a:r>
            <a:r>
              <a:rPr sz="1600" spc="10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the</a:t>
            </a:r>
            <a:r>
              <a:rPr sz="1600" spc="10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theoretical</a:t>
            </a:r>
            <a:r>
              <a:rPr sz="1600" spc="10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sense</a:t>
            </a:r>
            <a:r>
              <a:rPr sz="1600" spc="-5" dirty="0"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0000"/>
                </a:solidFill>
                <a:latin typeface="Calibri"/>
                <a:cs typeface="Calibri"/>
              </a:rPr>
              <a:t>"</a:t>
            </a:r>
            <a:r>
              <a:rPr sz="1600" b="1" dirty="0">
                <a:solidFill>
                  <a:srgbClr val="FF0000"/>
                </a:solidFill>
                <a:latin typeface="Calibri"/>
                <a:cs typeface="Calibri"/>
              </a:rPr>
              <a:t>One</a:t>
            </a:r>
            <a:r>
              <a:rPr sz="1600" b="1" spc="10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FF0000"/>
                </a:solidFill>
                <a:latin typeface="Calibri"/>
                <a:cs typeface="Calibri"/>
              </a:rPr>
              <a:t>Color</a:t>
            </a:r>
            <a:r>
              <a:rPr sz="1600" dirty="0">
                <a:solidFill>
                  <a:srgbClr val="FF0000"/>
                </a:solidFill>
                <a:latin typeface="Calibri"/>
                <a:cs typeface="Calibri"/>
              </a:rPr>
              <a:t>"</a:t>
            </a:r>
            <a:r>
              <a:rPr sz="1600" dirty="0">
                <a:latin typeface="Calibri"/>
                <a:cs typeface="Calibri"/>
              </a:rPr>
              <a:t>,</a:t>
            </a:r>
            <a:r>
              <a:rPr sz="1600" spc="10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which</a:t>
            </a:r>
            <a:r>
              <a:rPr sz="1600" spc="10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is</a:t>
            </a:r>
            <a:r>
              <a:rPr sz="1600" spc="10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called</a:t>
            </a:r>
            <a:r>
              <a:rPr sz="1600" spc="-15" dirty="0">
                <a:latin typeface="Calibri"/>
                <a:cs typeface="Calibri"/>
              </a:rPr>
              <a:t> </a:t>
            </a:r>
            <a:r>
              <a:rPr sz="1600" dirty="0">
                <a:solidFill>
                  <a:srgbClr val="FF0000"/>
                </a:solidFill>
                <a:latin typeface="Calibri"/>
                <a:cs typeface="Calibri"/>
              </a:rPr>
              <a:t>"</a:t>
            </a:r>
            <a:r>
              <a:rPr sz="1600" b="1" dirty="0">
                <a:solidFill>
                  <a:srgbClr val="FF0000"/>
                </a:solidFill>
                <a:latin typeface="Calibri"/>
                <a:cs typeface="Calibri"/>
              </a:rPr>
              <a:t>spectral</a:t>
            </a:r>
            <a:r>
              <a:rPr sz="1600" b="1" spc="10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FF0000"/>
                </a:solidFill>
                <a:latin typeface="Calibri"/>
                <a:cs typeface="Calibri"/>
              </a:rPr>
              <a:t>line</a:t>
            </a:r>
            <a:r>
              <a:rPr sz="1600" dirty="0">
                <a:solidFill>
                  <a:srgbClr val="FF0000"/>
                </a:solidFill>
                <a:latin typeface="Calibri"/>
                <a:cs typeface="Calibri"/>
              </a:rPr>
              <a:t>"</a:t>
            </a:r>
            <a:r>
              <a:rPr sz="1600" dirty="0">
                <a:latin typeface="Calibri"/>
                <a:cs typeface="Calibri"/>
              </a:rPr>
              <a:t>,</a:t>
            </a:r>
            <a:r>
              <a:rPr sz="1600" spc="10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means</a:t>
            </a:r>
            <a:r>
              <a:rPr sz="1600" spc="105" dirty="0">
                <a:latin typeface="Calibri"/>
                <a:cs typeface="Calibri"/>
              </a:rPr>
              <a:t> </a:t>
            </a:r>
            <a:r>
              <a:rPr sz="1600" b="1" spc="-25" dirty="0">
                <a:solidFill>
                  <a:srgbClr val="FF0000"/>
                </a:solidFill>
                <a:latin typeface="Calibri"/>
                <a:cs typeface="Calibri"/>
              </a:rPr>
              <a:t>one</a:t>
            </a:r>
            <a:endParaRPr sz="1600">
              <a:latin typeface="Calibri"/>
              <a:cs typeface="Calibri"/>
            </a:endParaRPr>
          </a:p>
          <a:p>
            <a:pPr marL="38100">
              <a:lnSpc>
                <a:spcPct val="100000"/>
              </a:lnSpc>
              <a:spcBef>
                <a:spcPts val="120"/>
              </a:spcBef>
            </a:pPr>
            <a:r>
              <a:rPr sz="1600" b="1" spc="-10" dirty="0">
                <a:solidFill>
                  <a:srgbClr val="FF0000"/>
                </a:solidFill>
                <a:latin typeface="Calibri"/>
                <a:cs typeface="Calibri"/>
              </a:rPr>
              <a:t>wavelength</a:t>
            </a:r>
            <a:r>
              <a:rPr sz="1600" b="1" spc="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spc="-20" dirty="0">
                <a:solidFill>
                  <a:srgbClr val="FF0000"/>
                </a:solidFill>
                <a:latin typeface="Calibri"/>
                <a:cs typeface="Calibri"/>
              </a:rPr>
              <a:t>(</a:t>
            </a:r>
            <a:r>
              <a:rPr sz="1600" b="1" spc="-20" dirty="0">
                <a:solidFill>
                  <a:srgbClr val="FF0000"/>
                </a:solidFill>
                <a:latin typeface="Symbol"/>
                <a:cs typeface="Symbol"/>
              </a:rPr>
              <a:t></a:t>
            </a:r>
            <a:r>
              <a:rPr sz="1575" b="1" spc="-30" baseline="-7936" dirty="0">
                <a:solidFill>
                  <a:srgbClr val="FF0000"/>
                </a:solidFill>
                <a:latin typeface="Calibri"/>
                <a:cs typeface="Calibri"/>
              </a:rPr>
              <a:t>0</a:t>
            </a:r>
            <a:r>
              <a:rPr sz="1600" spc="-20" dirty="0">
                <a:solidFill>
                  <a:srgbClr val="FF0000"/>
                </a:solidFill>
                <a:latin typeface="Calibri"/>
                <a:cs typeface="Calibri"/>
              </a:rPr>
              <a:t>).</a:t>
            </a:r>
            <a:endParaRPr sz="1600">
              <a:latin typeface="Calibri"/>
              <a:cs typeface="Calibri"/>
            </a:endParaRPr>
          </a:p>
          <a:p>
            <a:pPr marL="38100" marR="30480">
              <a:lnSpc>
                <a:spcPts val="2039"/>
              </a:lnSpc>
              <a:spcBef>
                <a:spcPts val="85"/>
              </a:spcBef>
            </a:pPr>
            <a:r>
              <a:rPr sz="1600" dirty="0">
                <a:latin typeface="Calibri"/>
                <a:cs typeface="Calibri"/>
              </a:rPr>
              <a:t>In</a:t>
            </a:r>
            <a:r>
              <a:rPr sz="1600" spc="14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reality,</a:t>
            </a:r>
            <a:r>
              <a:rPr sz="1600" spc="14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every</a:t>
            </a:r>
            <a:r>
              <a:rPr sz="1600" spc="14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spectral</a:t>
            </a:r>
            <a:r>
              <a:rPr sz="1600" spc="15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line</a:t>
            </a:r>
            <a:r>
              <a:rPr sz="1600" spc="15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has</a:t>
            </a:r>
            <a:r>
              <a:rPr sz="1600" spc="145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</a:t>
            </a:r>
            <a:r>
              <a:rPr sz="1600" spc="-10" dirty="0"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FF0000"/>
                </a:solidFill>
                <a:latin typeface="Calibri"/>
                <a:cs typeface="Calibri"/>
              </a:rPr>
              <a:t>finite</a:t>
            </a:r>
            <a:r>
              <a:rPr sz="1600" b="1" spc="14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FF0000"/>
                </a:solidFill>
                <a:latin typeface="Calibri"/>
                <a:cs typeface="Calibri"/>
              </a:rPr>
              <a:t>spectral</a:t>
            </a:r>
            <a:r>
              <a:rPr sz="1600" b="1" spc="14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FF0000"/>
                </a:solidFill>
                <a:latin typeface="Calibri"/>
                <a:cs typeface="Calibri"/>
              </a:rPr>
              <a:t>width</a:t>
            </a:r>
            <a:r>
              <a:rPr sz="1600" b="1" spc="14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b="1" dirty="0">
                <a:solidFill>
                  <a:srgbClr val="FF0000"/>
                </a:solidFill>
                <a:latin typeface="Calibri"/>
                <a:cs typeface="Calibri"/>
              </a:rPr>
              <a:t>(</a:t>
            </a:r>
            <a:r>
              <a:rPr sz="1600" b="1" dirty="0">
                <a:solidFill>
                  <a:srgbClr val="FF0000"/>
                </a:solidFill>
                <a:latin typeface="Symbol"/>
                <a:cs typeface="Symbol"/>
              </a:rPr>
              <a:t></a:t>
            </a:r>
            <a:r>
              <a:rPr sz="1600" b="1" dirty="0">
                <a:solidFill>
                  <a:srgbClr val="FF0000"/>
                </a:solidFill>
                <a:latin typeface="Calibri"/>
                <a:cs typeface="Calibri"/>
              </a:rPr>
              <a:t>)</a:t>
            </a:r>
            <a:r>
              <a:rPr sz="1600" b="1" spc="-25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around</a:t>
            </a:r>
            <a:r>
              <a:rPr sz="1600" spc="150" dirty="0">
                <a:latin typeface="Calibri"/>
                <a:cs typeface="Calibri"/>
              </a:rPr>
              <a:t> </a:t>
            </a:r>
            <a:r>
              <a:rPr sz="1600" dirty="0">
                <a:latin typeface="Calibri"/>
                <a:cs typeface="Calibri"/>
              </a:rPr>
              <a:t>its</a:t>
            </a:r>
            <a:r>
              <a:rPr sz="1600" spc="-20" dirty="0">
                <a:latin typeface="Calibri"/>
                <a:cs typeface="Calibri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Calibri"/>
                <a:cs typeface="Calibri"/>
              </a:rPr>
              <a:t>central </a:t>
            </a:r>
            <a:r>
              <a:rPr sz="1600" b="1" dirty="0">
                <a:solidFill>
                  <a:srgbClr val="FF0000"/>
                </a:solidFill>
                <a:latin typeface="Calibri"/>
                <a:cs typeface="Calibri"/>
              </a:rPr>
              <a:t>wavelength</a:t>
            </a:r>
            <a:r>
              <a:rPr sz="1600" b="1" spc="-90" dirty="0">
                <a:solidFill>
                  <a:srgbClr val="FF0000"/>
                </a:solidFill>
                <a:latin typeface="Calibri"/>
                <a:cs typeface="Calibri"/>
              </a:rPr>
              <a:t> </a:t>
            </a:r>
            <a:r>
              <a:rPr sz="1600" b="1" spc="-20" dirty="0">
                <a:solidFill>
                  <a:srgbClr val="FF0000"/>
                </a:solidFill>
                <a:latin typeface="Calibri"/>
                <a:cs typeface="Calibri"/>
              </a:rPr>
              <a:t>(</a:t>
            </a:r>
            <a:r>
              <a:rPr sz="1600" b="1" spc="-20" dirty="0">
                <a:solidFill>
                  <a:srgbClr val="FF0000"/>
                </a:solidFill>
                <a:latin typeface="Symbol"/>
                <a:cs typeface="Symbol"/>
              </a:rPr>
              <a:t></a:t>
            </a:r>
            <a:r>
              <a:rPr sz="1575" b="1" spc="-30" baseline="-7936" dirty="0">
                <a:solidFill>
                  <a:srgbClr val="FF0000"/>
                </a:solidFill>
                <a:latin typeface="Calibri"/>
                <a:cs typeface="Calibri"/>
              </a:rPr>
              <a:t>0</a:t>
            </a:r>
            <a:r>
              <a:rPr sz="1600" b="1" spc="-20" dirty="0">
                <a:solidFill>
                  <a:srgbClr val="FF0000"/>
                </a:solidFill>
                <a:latin typeface="Calibri"/>
                <a:cs typeface="Calibri"/>
              </a:rPr>
              <a:t>)</a:t>
            </a:r>
            <a:r>
              <a:rPr sz="1600" spc="-20" dirty="0">
                <a:latin typeface="Calibri"/>
                <a:cs typeface="Calibri"/>
              </a:rPr>
              <a:t>.</a:t>
            </a:r>
            <a:endParaRPr sz="1600">
              <a:latin typeface="Calibri"/>
              <a:cs typeface="Calibri"/>
            </a:endParaRPr>
          </a:p>
        </p:txBody>
      </p:sp>
      <p:pic>
        <p:nvPicPr>
          <p:cNvPr id="10" name="object 1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065850" y="4411217"/>
            <a:ext cx="3959370" cy="1959610"/>
          </a:xfrm>
          <a:prstGeom prst="rect">
            <a:avLst/>
          </a:prstGeom>
        </p:spPr>
      </p:pic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Page</a:t>
            </a:r>
            <a:r>
              <a:rPr spc="-10" dirty="0"/>
              <a:t> </a:t>
            </a:r>
            <a:fld id="{81D60167-4931-47E6-BA6A-407CBD079E47}" type="slidenum">
              <a:rPr spc="-50" dirty="0"/>
              <a:t>5</a:t>
            </a:fld>
            <a:endParaRPr spc="-5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9780" y="484124"/>
            <a:ext cx="192278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dirty="0">
                <a:latin typeface="Cambria"/>
                <a:cs typeface="Cambria"/>
              </a:rPr>
              <a:t>Laser</a:t>
            </a:r>
            <a:r>
              <a:rPr sz="1000" b="1" spc="-35" dirty="0">
                <a:latin typeface="Cambria"/>
                <a:cs typeface="Cambria"/>
              </a:rPr>
              <a:t> </a:t>
            </a:r>
            <a:r>
              <a:rPr sz="1000" b="1" dirty="0">
                <a:latin typeface="Cambria"/>
                <a:cs typeface="Cambria"/>
              </a:rPr>
              <a:t>Physics</a:t>
            </a:r>
            <a:r>
              <a:rPr sz="1000" b="1" spc="-35" dirty="0">
                <a:latin typeface="Cambria"/>
                <a:cs typeface="Cambria"/>
              </a:rPr>
              <a:t> </a:t>
            </a:r>
            <a:r>
              <a:rPr sz="1000" b="1" dirty="0">
                <a:latin typeface="Cambria"/>
                <a:cs typeface="Cambria"/>
              </a:rPr>
              <a:t>By</a:t>
            </a:r>
            <a:r>
              <a:rPr sz="1000" b="1" spc="-35" dirty="0">
                <a:latin typeface="Cambria"/>
                <a:cs typeface="Cambria"/>
              </a:rPr>
              <a:t> </a:t>
            </a:r>
            <a:r>
              <a:rPr sz="1000" b="1" dirty="0">
                <a:latin typeface="Cambria"/>
                <a:cs typeface="Cambria"/>
              </a:rPr>
              <a:t>Dr.Runas</a:t>
            </a:r>
            <a:r>
              <a:rPr sz="1000" b="1" spc="-30" dirty="0">
                <a:latin typeface="Cambria"/>
                <a:cs typeface="Cambria"/>
              </a:rPr>
              <a:t> </a:t>
            </a:r>
            <a:r>
              <a:rPr sz="1000" b="1" spc="-10" dirty="0">
                <a:latin typeface="Cambria"/>
                <a:cs typeface="Cambria"/>
              </a:rPr>
              <a:t>y.sula</a:t>
            </a:r>
            <a:endParaRPr sz="1000">
              <a:latin typeface="Cambria"/>
              <a:cs typeface="Cambri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667134" y="563880"/>
            <a:ext cx="613057" cy="104502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6640830" y="490219"/>
            <a:ext cx="64452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30" dirty="0">
                <a:solidFill>
                  <a:srgbClr val="4F81BC"/>
                </a:solidFill>
                <a:latin typeface="Cambria"/>
                <a:cs typeface="Cambria"/>
              </a:rPr>
              <a:t>2022-</a:t>
            </a:r>
            <a:r>
              <a:rPr sz="1000" b="1" spc="-20" dirty="0">
                <a:solidFill>
                  <a:srgbClr val="4F81BC"/>
                </a:solidFill>
                <a:latin typeface="Cambria"/>
                <a:cs typeface="Cambria"/>
              </a:rPr>
              <a:t>2023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10184" y="457199"/>
            <a:ext cx="6703059" cy="303530"/>
          </a:xfrm>
          <a:custGeom>
            <a:avLst/>
            <a:gdLst/>
            <a:ahLst/>
            <a:cxnLst/>
            <a:rect l="l" t="t" r="r" b="b"/>
            <a:pathLst>
              <a:path w="6703059" h="303530">
                <a:moveTo>
                  <a:pt x="5854941" y="275844"/>
                </a:moveTo>
                <a:lnTo>
                  <a:pt x="0" y="275844"/>
                </a:lnTo>
                <a:lnTo>
                  <a:pt x="0" y="303276"/>
                </a:lnTo>
                <a:lnTo>
                  <a:pt x="5854941" y="303276"/>
                </a:lnTo>
                <a:lnTo>
                  <a:pt x="5854941" y="275844"/>
                </a:lnTo>
                <a:close/>
              </a:path>
              <a:path w="6703059" h="303530">
                <a:moveTo>
                  <a:pt x="6702603" y="275844"/>
                </a:moveTo>
                <a:lnTo>
                  <a:pt x="5882386" y="275844"/>
                </a:lnTo>
                <a:lnTo>
                  <a:pt x="5882386" y="45720"/>
                </a:lnTo>
                <a:lnTo>
                  <a:pt x="5882386" y="0"/>
                </a:lnTo>
                <a:lnTo>
                  <a:pt x="5854954" y="0"/>
                </a:lnTo>
                <a:lnTo>
                  <a:pt x="5854954" y="45720"/>
                </a:lnTo>
                <a:lnTo>
                  <a:pt x="5854954" y="275844"/>
                </a:lnTo>
                <a:lnTo>
                  <a:pt x="5854954" y="303276"/>
                </a:lnTo>
                <a:lnTo>
                  <a:pt x="5882386" y="303276"/>
                </a:lnTo>
                <a:lnTo>
                  <a:pt x="6702603" y="303276"/>
                </a:lnTo>
                <a:lnTo>
                  <a:pt x="6702603" y="275844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19327" y="9261043"/>
            <a:ext cx="3012440" cy="6350"/>
          </a:xfrm>
          <a:custGeom>
            <a:avLst/>
            <a:gdLst/>
            <a:ahLst/>
            <a:cxnLst/>
            <a:rect l="l" t="t" r="r" b="b"/>
            <a:pathLst>
              <a:path w="3012440" h="6350">
                <a:moveTo>
                  <a:pt x="3012059" y="0"/>
                </a:moveTo>
                <a:lnTo>
                  <a:pt x="0" y="0"/>
                </a:lnTo>
                <a:lnTo>
                  <a:pt x="0" y="6095"/>
                </a:lnTo>
                <a:lnTo>
                  <a:pt x="3012059" y="6095"/>
                </a:lnTo>
                <a:lnTo>
                  <a:pt x="3012059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400677" y="9261043"/>
            <a:ext cx="3012440" cy="6350"/>
          </a:xfrm>
          <a:custGeom>
            <a:avLst/>
            <a:gdLst/>
            <a:ahLst/>
            <a:cxnLst/>
            <a:rect l="l" t="t" r="r" b="b"/>
            <a:pathLst>
              <a:path w="3012440" h="6350">
                <a:moveTo>
                  <a:pt x="3012058" y="0"/>
                </a:moveTo>
                <a:lnTo>
                  <a:pt x="0" y="0"/>
                </a:lnTo>
                <a:lnTo>
                  <a:pt x="0" y="6095"/>
                </a:lnTo>
                <a:lnTo>
                  <a:pt x="3012058" y="6095"/>
                </a:lnTo>
                <a:lnTo>
                  <a:pt x="3012058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06627" y="2390901"/>
            <a:ext cx="6718300" cy="19094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73735">
              <a:lnSpc>
                <a:spcPts val="1880"/>
              </a:lnSpc>
              <a:spcBef>
                <a:spcPts val="95"/>
              </a:spcBef>
            </a:pPr>
            <a:r>
              <a:rPr sz="1600" b="1" dirty="0">
                <a:latin typeface="Times New Roman"/>
                <a:cs typeface="Times New Roman"/>
              </a:rPr>
              <a:t>Figure:</a:t>
            </a:r>
            <a:r>
              <a:rPr sz="1600" b="1" spc="-3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Bandwidth</a:t>
            </a:r>
            <a:r>
              <a:rPr sz="1600" b="1" spc="-3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of</a:t>
            </a:r>
            <a:r>
              <a:rPr sz="1600" b="1" spc="-3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laser</a:t>
            </a:r>
            <a:r>
              <a:rPr sz="1600" b="1" spc="-3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radiation</a:t>
            </a:r>
            <a:r>
              <a:rPr sz="1600" b="1" spc="-3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in</a:t>
            </a:r>
            <a:r>
              <a:rPr sz="1600" b="1" spc="-3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Theory</a:t>
            </a:r>
            <a:r>
              <a:rPr sz="1600" b="1" spc="-3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and</a:t>
            </a:r>
            <a:r>
              <a:rPr sz="1600" b="1" spc="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in</a:t>
            </a:r>
            <a:r>
              <a:rPr sz="1600" b="1" spc="-3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Reality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835"/>
              </a:lnSpc>
            </a:pPr>
            <a:r>
              <a:rPr sz="1600" b="1" dirty="0">
                <a:solidFill>
                  <a:srgbClr val="FF0000"/>
                </a:solidFill>
                <a:latin typeface="Times New Roman"/>
                <a:cs typeface="Times New Roman"/>
              </a:rPr>
              <a:t>B.</a:t>
            </a:r>
            <a:r>
              <a:rPr sz="1600" b="1" spc="-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Directionality:</a:t>
            </a:r>
            <a:endParaRPr sz="1600">
              <a:latin typeface="Times New Roman"/>
              <a:cs typeface="Times New Roman"/>
            </a:endParaRPr>
          </a:p>
          <a:p>
            <a:pPr marL="12700" marR="10795">
              <a:lnSpc>
                <a:spcPts val="1889"/>
              </a:lnSpc>
              <a:spcBef>
                <a:spcPts val="45"/>
              </a:spcBef>
            </a:pPr>
            <a:r>
              <a:rPr sz="1600" dirty="0">
                <a:latin typeface="Times New Roman"/>
                <a:cs typeface="Times New Roman"/>
              </a:rPr>
              <a:t>Radiation</a:t>
            </a:r>
            <a:r>
              <a:rPr sz="1600" spc="70" dirty="0">
                <a:latin typeface="Times New Roman"/>
                <a:cs typeface="Times New Roman"/>
              </a:rPr>
              <a:t>  </a:t>
            </a:r>
            <a:r>
              <a:rPr sz="1600" dirty="0">
                <a:latin typeface="Times New Roman"/>
                <a:cs typeface="Times New Roman"/>
              </a:rPr>
              <a:t>comes</a:t>
            </a:r>
            <a:r>
              <a:rPr sz="1600" spc="75" dirty="0">
                <a:latin typeface="Times New Roman"/>
                <a:cs typeface="Times New Roman"/>
              </a:rPr>
              <a:t>  </a:t>
            </a:r>
            <a:r>
              <a:rPr sz="1600" dirty="0">
                <a:latin typeface="Times New Roman"/>
                <a:cs typeface="Times New Roman"/>
              </a:rPr>
              <a:t>out</a:t>
            </a:r>
            <a:r>
              <a:rPr sz="1600" spc="70" dirty="0">
                <a:latin typeface="Times New Roman"/>
                <a:cs typeface="Times New Roman"/>
              </a:rPr>
              <a:t> 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65" dirty="0">
                <a:latin typeface="Times New Roman"/>
                <a:cs typeface="Times New Roman"/>
              </a:rPr>
              <a:t> 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70" dirty="0">
                <a:latin typeface="Times New Roman"/>
                <a:cs typeface="Times New Roman"/>
              </a:rPr>
              <a:t>  </a:t>
            </a:r>
            <a:r>
              <a:rPr sz="1600" dirty="0">
                <a:latin typeface="Times New Roman"/>
                <a:cs typeface="Times New Roman"/>
              </a:rPr>
              <a:t>laser</a:t>
            </a:r>
            <a:r>
              <a:rPr sz="1600" spc="75" dirty="0">
                <a:latin typeface="Times New Roman"/>
                <a:cs typeface="Times New Roman"/>
              </a:rPr>
              <a:t>  </a:t>
            </a:r>
            <a:r>
              <a:rPr sz="1600" dirty="0">
                <a:latin typeface="Times New Roman"/>
                <a:cs typeface="Times New Roman"/>
              </a:rPr>
              <a:t>in</a:t>
            </a:r>
            <a:r>
              <a:rPr sz="1600" spc="70" dirty="0">
                <a:latin typeface="Times New Roman"/>
                <a:cs typeface="Times New Roman"/>
              </a:rPr>
              <a:t>  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70" dirty="0">
                <a:latin typeface="Times New Roman"/>
                <a:cs typeface="Times New Roman"/>
              </a:rPr>
              <a:t>  </a:t>
            </a:r>
            <a:r>
              <a:rPr sz="1600" dirty="0">
                <a:latin typeface="Times New Roman"/>
                <a:cs typeface="Times New Roman"/>
              </a:rPr>
              <a:t>certain</a:t>
            </a:r>
            <a:r>
              <a:rPr sz="1600" spc="70" dirty="0">
                <a:latin typeface="Times New Roman"/>
                <a:cs typeface="Times New Roman"/>
              </a:rPr>
              <a:t>  </a:t>
            </a:r>
            <a:r>
              <a:rPr sz="1600" dirty="0">
                <a:latin typeface="Times New Roman"/>
                <a:cs typeface="Times New Roman"/>
              </a:rPr>
              <a:t>direction,</a:t>
            </a:r>
            <a:r>
              <a:rPr sz="1600" spc="70" dirty="0">
                <a:latin typeface="Times New Roman"/>
                <a:cs typeface="Times New Roman"/>
              </a:rPr>
              <a:t>  </a:t>
            </a:r>
            <a:r>
              <a:rPr sz="1600" dirty="0">
                <a:latin typeface="Times New Roman"/>
                <a:cs typeface="Times New Roman"/>
              </a:rPr>
              <a:t>and</a:t>
            </a:r>
            <a:r>
              <a:rPr sz="1600" spc="70" dirty="0">
                <a:latin typeface="Times New Roman"/>
                <a:cs typeface="Times New Roman"/>
              </a:rPr>
              <a:t>  </a:t>
            </a:r>
            <a:r>
              <a:rPr sz="1600" dirty="0">
                <a:latin typeface="Times New Roman"/>
                <a:cs typeface="Times New Roman"/>
              </a:rPr>
              <a:t>spreads</a:t>
            </a:r>
            <a:r>
              <a:rPr sz="1600" spc="70" dirty="0">
                <a:latin typeface="Times New Roman"/>
                <a:cs typeface="Times New Roman"/>
              </a:rPr>
              <a:t>  </a:t>
            </a:r>
            <a:r>
              <a:rPr sz="1600" dirty="0">
                <a:latin typeface="Times New Roman"/>
                <a:cs typeface="Times New Roman"/>
              </a:rPr>
              <a:t>at</a:t>
            </a:r>
            <a:r>
              <a:rPr sz="1600" spc="70" dirty="0">
                <a:latin typeface="Times New Roman"/>
                <a:cs typeface="Times New Roman"/>
              </a:rPr>
              <a:t>  </a:t>
            </a:r>
            <a:r>
              <a:rPr sz="1600" spc="-50" dirty="0">
                <a:latin typeface="Times New Roman"/>
                <a:cs typeface="Times New Roman"/>
              </a:rPr>
              <a:t>a </a:t>
            </a:r>
            <a:r>
              <a:rPr sz="1600" dirty="0">
                <a:latin typeface="Times New Roman"/>
                <a:cs typeface="Times New Roman"/>
              </a:rPr>
              <a:t>defined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0000CC"/>
                </a:solidFill>
                <a:latin typeface="Times New Roman"/>
                <a:cs typeface="Times New Roman"/>
              </a:rPr>
              <a:t>divergence</a:t>
            </a:r>
            <a:r>
              <a:rPr sz="1600" b="1" spc="-40" dirty="0">
                <a:solidFill>
                  <a:srgbClr val="0000CC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0000CC"/>
                </a:solidFill>
                <a:latin typeface="Times New Roman"/>
                <a:cs typeface="Times New Roman"/>
              </a:rPr>
              <a:t>angle</a:t>
            </a:r>
            <a:r>
              <a:rPr sz="1600" b="1" spc="-40" dirty="0">
                <a:solidFill>
                  <a:srgbClr val="0000CC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0000CC"/>
                </a:solidFill>
                <a:latin typeface="Times New Roman"/>
                <a:cs typeface="Times New Roman"/>
              </a:rPr>
              <a:t>(</a:t>
            </a:r>
            <a:r>
              <a:rPr sz="1600" dirty="0">
                <a:solidFill>
                  <a:srgbClr val="0000CC"/>
                </a:solidFill>
                <a:latin typeface="Cambria Math"/>
                <a:cs typeface="Cambria Math"/>
              </a:rPr>
              <a:t>𝜽</a:t>
            </a:r>
            <a:r>
              <a:rPr sz="1600" b="1" dirty="0">
                <a:solidFill>
                  <a:srgbClr val="0000CC"/>
                </a:solidFill>
                <a:latin typeface="Times New Roman"/>
                <a:cs typeface="Times New Roman"/>
              </a:rPr>
              <a:t>)</a:t>
            </a:r>
            <a:r>
              <a:rPr sz="1600" b="1" spc="-45" dirty="0">
                <a:solidFill>
                  <a:srgbClr val="0000CC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(see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this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figure).</a:t>
            </a:r>
            <a:endParaRPr sz="1600">
              <a:latin typeface="Times New Roman"/>
              <a:cs typeface="Times New Roman"/>
            </a:endParaRPr>
          </a:p>
          <a:p>
            <a:pPr marL="12700" marR="5080" algn="just">
              <a:lnSpc>
                <a:spcPct val="95900"/>
              </a:lnSpc>
              <a:spcBef>
                <a:spcPts val="1770"/>
              </a:spcBef>
            </a:pPr>
            <a:r>
              <a:rPr sz="1600" spc="-10" dirty="0">
                <a:latin typeface="Times New Roman"/>
                <a:cs typeface="Times New Roman"/>
              </a:rPr>
              <a:t>This</a:t>
            </a:r>
            <a:r>
              <a:rPr sz="1600" spc="-95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angular</a:t>
            </a:r>
            <a:r>
              <a:rPr sz="1600" b="1" spc="-10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spreading</a:t>
            </a:r>
            <a:r>
              <a:rPr sz="1600" b="1" spc="-95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of</a:t>
            </a:r>
            <a:r>
              <a:rPr sz="1600" b="1" spc="-105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a</a:t>
            </a:r>
            <a:r>
              <a:rPr sz="1600" b="1" spc="-10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laser</a:t>
            </a:r>
            <a:r>
              <a:rPr sz="1600" b="1" spc="-9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beam</a:t>
            </a:r>
            <a:r>
              <a:rPr sz="1600" b="1" spc="-10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is</a:t>
            </a:r>
            <a:r>
              <a:rPr sz="1600" b="1" spc="-10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very</a:t>
            </a:r>
            <a:r>
              <a:rPr sz="1600" b="1" spc="-10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small</a:t>
            </a:r>
            <a:r>
              <a:rPr sz="1600" b="1" spc="-9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compared</a:t>
            </a:r>
            <a:r>
              <a:rPr sz="1600" b="1" spc="-10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to</a:t>
            </a:r>
            <a:r>
              <a:rPr sz="1600" b="1" spc="-10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other</a:t>
            </a:r>
            <a:r>
              <a:rPr sz="1600" b="1" spc="-8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sources</a:t>
            </a:r>
            <a:r>
              <a:rPr sz="1600" b="1" spc="-5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of</a:t>
            </a:r>
            <a:r>
              <a:rPr sz="1600" b="1" spc="9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electromagnetic</a:t>
            </a:r>
            <a:r>
              <a:rPr sz="1600" b="1" spc="9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radiation</a:t>
            </a:r>
            <a:r>
              <a:rPr sz="1600" spc="-10" dirty="0">
                <a:latin typeface="Times New Roman"/>
                <a:cs typeface="Times New Roman"/>
              </a:rPr>
              <a:t>,</a:t>
            </a:r>
            <a:r>
              <a:rPr sz="1600" spc="9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and</a:t>
            </a:r>
            <a:r>
              <a:rPr sz="1600" spc="9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described</a:t>
            </a:r>
            <a:r>
              <a:rPr sz="1600" spc="9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by</a:t>
            </a:r>
            <a:r>
              <a:rPr sz="1600" spc="9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a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small</a:t>
            </a:r>
            <a:r>
              <a:rPr sz="1600" spc="9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divergence</a:t>
            </a:r>
            <a:r>
              <a:rPr sz="1600" spc="8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angle</a:t>
            </a:r>
            <a:r>
              <a:rPr sz="1600" spc="3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(of</a:t>
            </a:r>
            <a:r>
              <a:rPr sz="1600" spc="9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the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order</a:t>
            </a:r>
            <a:r>
              <a:rPr sz="1600" spc="-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of</a:t>
            </a:r>
            <a:r>
              <a:rPr sz="1600" spc="5" dirty="0">
                <a:latin typeface="Times New Roman"/>
                <a:cs typeface="Times New Roman"/>
              </a:rPr>
              <a:t> </a:t>
            </a:r>
            <a:r>
              <a:rPr sz="1600" spc="-15" dirty="0">
                <a:latin typeface="Times New Roman"/>
                <a:cs typeface="Times New Roman"/>
              </a:rPr>
              <a:t>milli-</a:t>
            </a:r>
            <a:r>
              <a:rPr sz="1600" spc="-10" dirty="0">
                <a:latin typeface="Times New Roman"/>
                <a:cs typeface="Times New Roman"/>
              </a:rPr>
              <a:t>radians).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06627" y="5389245"/>
            <a:ext cx="6718934" cy="1855470"/>
          </a:xfrm>
          <a:prstGeom prst="rect">
            <a:avLst/>
          </a:prstGeom>
        </p:spPr>
        <p:txBody>
          <a:bodyPr vert="horz" wrap="square" lIns="0" tIns="27940" rIns="0" bIns="0" rtlCol="0">
            <a:spAutoFit/>
          </a:bodyPr>
          <a:lstStyle/>
          <a:p>
            <a:pPr marL="2553335" marR="142240" indent="-2409825">
              <a:lnSpc>
                <a:spcPts val="1839"/>
              </a:lnSpc>
              <a:spcBef>
                <a:spcPts val="220"/>
              </a:spcBef>
            </a:pPr>
            <a:r>
              <a:rPr sz="1600" b="1" dirty="0">
                <a:latin typeface="Times New Roman"/>
                <a:cs typeface="Times New Roman"/>
              </a:rPr>
              <a:t>Figure:</a:t>
            </a:r>
            <a:r>
              <a:rPr sz="1600" b="1" spc="-3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comparison</a:t>
            </a:r>
            <a:r>
              <a:rPr sz="1600" b="1" spc="-3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between</a:t>
            </a:r>
            <a:r>
              <a:rPr sz="1600" b="1" spc="-3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the</a:t>
            </a:r>
            <a:r>
              <a:rPr sz="1600" b="1" spc="-3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light</a:t>
            </a:r>
            <a:r>
              <a:rPr sz="1600" b="1" spc="-4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out</a:t>
            </a:r>
            <a:r>
              <a:rPr sz="1600" b="1" spc="-4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of</a:t>
            </a:r>
            <a:r>
              <a:rPr sz="1600" b="1" spc="-3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a</a:t>
            </a:r>
            <a:r>
              <a:rPr sz="1600" b="1" spc="-3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laser,</a:t>
            </a:r>
            <a:r>
              <a:rPr sz="1600" b="1" spc="-2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and</a:t>
            </a:r>
            <a:r>
              <a:rPr sz="1600" b="1" spc="-3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the</a:t>
            </a:r>
            <a:r>
              <a:rPr sz="1600" b="1" spc="-3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light</a:t>
            </a:r>
            <a:r>
              <a:rPr sz="1600" b="1" spc="-4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out</a:t>
            </a:r>
            <a:r>
              <a:rPr sz="1600" b="1" spc="-2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of</a:t>
            </a:r>
            <a:r>
              <a:rPr sz="1600" b="1" spc="-40" dirty="0">
                <a:latin typeface="Times New Roman"/>
                <a:cs typeface="Times New Roman"/>
              </a:rPr>
              <a:t> </a:t>
            </a:r>
            <a:r>
              <a:rPr sz="1600" b="1" spc="-25" dirty="0">
                <a:latin typeface="Times New Roman"/>
                <a:cs typeface="Times New Roman"/>
              </a:rPr>
              <a:t>an </a:t>
            </a:r>
            <a:r>
              <a:rPr sz="1600" b="1" dirty="0">
                <a:latin typeface="Times New Roman"/>
                <a:cs typeface="Times New Roman"/>
              </a:rPr>
              <a:t>incandescent</a:t>
            </a:r>
            <a:r>
              <a:rPr sz="1600" b="1" spc="-85" dirty="0">
                <a:latin typeface="Times New Roman"/>
                <a:cs typeface="Times New Roman"/>
              </a:rPr>
              <a:t> </a:t>
            </a:r>
            <a:r>
              <a:rPr sz="1600" b="1" spc="-20" dirty="0">
                <a:latin typeface="Times New Roman"/>
                <a:cs typeface="Times New Roman"/>
              </a:rPr>
              <a:t>lamp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520"/>
              </a:spcBef>
            </a:pPr>
            <a:r>
              <a:rPr sz="1600" b="1" dirty="0">
                <a:solidFill>
                  <a:srgbClr val="FF0000"/>
                </a:solidFill>
                <a:latin typeface="Times New Roman"/>
                <a:cs typeface="Times New Roman"/>
              </a:rPr>
              <a:t>Divergence</a:t>
            </a:r>
            <a:r>
              <a:rPr sz="1600" b="1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FF0000"/>
                </a:solidFill>
                <a:latin typeface="Times New Roman"/>
                <a:cs typeface="Times New Roman"/>
              </a:rPr>
              <a:t>Angle</a:t>
            </a:r>
            <a:r>
              <a:rPr sz="1600" b="1" spc="-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is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full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angle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opening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beam.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885"/>
              </a:lnSpc>
              <a:spcBef>
                <a:spcPts val="1565"/>
              </a:spcBef>
            </a:pPr>
            <a:r>
              <a:rPr sz="1600" b="1" dirty="0">
                <a:solidFill>
                  <a:srgbClr val="FF0000"/>
                </a:solidFill>
                <a:latin typeface="Times New Roman"/>
                <a:cs typeface="Times New Roman"/>
              </a:rPr>
              <a:t>Spot</a:t>
            </a:r>
            <a:r>
              <a:rPr sz="1600" b="1" spc="-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FF0000"/>
                </a:solidFill>
                <a:latin typeface="Times New Roman"/>
                <a:cs typeface="Times New Roman"/>
              </a:rPr>
              <a:t>Size</a:t>
            </a:r>
            <a:r>
              <a:rPr sz="1600" b="1" spc="-2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Measurement:</a:t>
            </a:r>
            <a:endParaRPr sz="1600">
              <a:latin typeface="Times New Roman"/>
              <a:cs typeface="Times New Roman"/>
            </a:endParaRPr>
          </a:p>
          <a:p>
            <a:pPr marL="12700" marR="5080">
              <a:lnSpc>
                <a:spcPts val="1839"/>
              </a:lnSpc>
              <a:spcBef>
                <a:spcPts val="90"/>
              </a:spcBef>
            </a:pPr>
            <a:r>
              <a:rPr sz="1600" b="1" dirty="0">
                <a:latin typeface="Times New Roman"/>
                <a:cs typeface="Times New Roman"/>
              </a:rPr>
              <a:t>R</a:t>
            </a:r>
            <a:r>
              <a:rPr sz="1600" b="1" spc="-2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=</a:t>
            </a:r>
            <a:r>
              <a:rPr sz="1600" b="1" spc="17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Radius</a:t>
            </a:r>
            <a:r>
              <a:rPr sz="1600" b="1" spc="19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17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17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illuminated</a:t>
            </a:r>
            <a:r>
              <a:rPr sz="1600" spc="17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spot</a:t>
            </a:r>
            <a:r>
              <a:rPr sz="1600" spc="17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at</a:t>
            </a:r>
            <a:r>
              <a:rPr sz="1600" spc="17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21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distance</a:t>
            </a:r>
            <a:r>
              <a:rPr sz="1600" b="1" spc="18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L</a:t>
            </a:r>
            <a:r>
              <a:rPr sz="1600" b="1" spc="17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from</a:t>
            </a:r>
            <a:r>
              <a:rPr sz="1600" b="1" spc="17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the</a:t>
            </a:r>
            <a:r>
              <a:rPr sz="1600" b="1" spc="17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laser</a:t>
            </a:r>
            <a:r>
              <a:rPr sz="1600" b="1" spc="20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(see</a:t>
            </a:r>
            <a:r>
              <a:rPr sz="1600" spc="17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figure below).</a:t>
            </a:r>
            <a:endParaRPr sz="1600">
              <a:latin typeface="Times New Roman"/>
              <a:cs typeface="Times New Roman"/>
            </a:endParaRPr>
          </a:p>
        </p:txBody>
      </p:sp>
      <p:pic>
        <p:nvPicPr>
          <p:cNvPr id="10" name="object 1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980183" y="1007337"/>
            <a:ext cx="4267200" cy="1371131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669653" y="4290314"/>
            <a:ext cx="4805852" cy="1073761"/>
          </a:xfrm>
          <a:prstGeom prst="rect">
            <a:avLst/>
          </a:prstGeom>
        </p:spPr>
      </p:pic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Page</a:t>
            </a:r>
            <a:r>
              <a:rPr spc="-10" dirty="0"/>
              <a:t> </a:t>
            </a:r>
            <a:fld id="{81D60167-4931-47E6-BA6A-407CBD079E47}" type="slidenum">
              <a:rPr spc="-50" dirty="0"/>
              <a:t>6</a:t>
            </a:fld>
            <a:endParaRPr spc="-5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9780" y="484124"/>
            <a:ext cx="192278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dirty="0">
                <a:latin typeface="Cambria"/>
                <a:cs typeface="Cambria"/>
              </a:rPr>
              <a:t>Laser</a:t>
            </a:r>
            <a:r>
              <a:rPr sz="1000" b="1" spc="-35" dirty="0">
                <a:latin typeface="Cambria"/>
                <a:cs typeface="Cambria"/>
              </a:rPr>
              <a:t> </a:t>
            </a:r>
            <a:r>
              <a:rPr sz="1000" b="1" dirty="0">
                <a:latin typeface="Cambria"/>
                <a:cs typeface="Cambria"/>
              </a:rPr>
              <a:t>Physics</a:t>
            </a:r>
            <a:r>
              <a:rPr sz="1000" b="1" spc="-35" dirty="0">
                <a:latin typeface="Cambria"/>
                <a:cs typeface="Cambria"/>
              </a:rPr>
              <a:t> </a:t>
            </a:r>
            <a:r>
              <a:rPr sz="1000" b="1" dirty="0">
                <a:latin typeface="Cambria"/>
                <a:cs typeface="Cambria"/>
              </a:rPr>
              <a:t>By</a:t>
            </a:r>
            <a:r>
              <a:rPr sz="1000" b="1" spc="-35" dirty="0">
                <a:latin typeface="Cambria"/>
                <a:cs typeface="Cambria"/>
              </a:rPr>
              <a:t> </a:t>
            </a:r>
            <a:r>
              <a:rPr sz="1000" b="1" dirty="0">
                <a:latin typeface="Cambria"/>
                <a:cs typeface="Cambria"/>
              </a:rPr>
              <a:t>Dr.Runas</a:t>
            </a:r>
            <a:r>
              <a:rPr sz="1000" b="1" spc="-30" dirty="0">
                <a:latin typeface="Cambria"/>
                <a:cs typeface="Cambria"/>
              </a:rPr>
              <a:t> </a:t>
            </a:r>
            <a:r>
              <a:rPr sz="1000" b="1" spc="-10" dirty="0">
                <a:latin typeface="Cambria"/>
                <a:cs typeface="Cambria"/>
              </a:rPr>
              <a:t>y.sula</a:t>
            </a:r>
            <a:endParaRPr sz="1000">
              <a:latin typeface="Cambria"/>
              <a:cs typeface="Cambri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667134" y="563880"/>
            <a:ext cx="613057" cy="104502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6640830" y="490219"/>
            <a:ext cx="64452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30" dirty="0">
                <a:solidFill>
                  <a:srgbClr val="4F81BC"/>
                </a:solidFill>
                <a:latin typeface="Cambria"/>
                <a:cs typeface="Cambria"/>
              </a:rPr>
              <a:t>2022-</a:t>
            </a:r>
            <a:r>
              <a:rPr sz="1000" b="1" spc="-20" dirty="0">
                <a:solidFill>
                  <a:srgbClr val="4F81BC"/>
                </a:solidFill>
                <a:latin typeface="Cambria"/>
                <a:cs typeface="Cambria"/>
              </a:rPr>
              <a:t>2023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10184" y="457199"/>
            <a:ext cx="6703059" cy="303530"/>
          </a:xfrm>
          <a:custGeom>
            <a:avLst/>
            <a:gdLst/>
            <a:ahLst/>
            <a:cxnLst/>
            <a:rect l="l" t="t" r="r" b="b"/>
            <a:pathLst>
              <a:path w="6703059" h="303530">
                <a:moveTo>
                  <a:pt x="5854941" y="275844"/>
                </a:moveTo>
                <a:lnTo>
                  <a:pt x="0" y="275844"/>
                </a:lnTo>
                <a:lnTo>
                  <a:pt x="0" y="303276"/>
                </a:lnTo>
                <a:lnTo>
                  <a:pt x="5854941" y="303276"/>
                </a:lnTo>
                <a:lnTo>
                  <a:pt x="5854941" y="275844"/>
                </a:lnTo>
                <a:close/>
              </a:path>
              <a:path w="6703059" h="303530">
                <a:moveTo>
                  <a:pt x="6702603" y="275844"/>
                </a:moveTo>
                <a:lnTo>
                  <a:pt x="5882386" y="275844"/>
                </a:lnTo>
                <a:lnTo>
                  <a:pt x="5882386" y="45720"/>
                </a:lnTo>
                <a:lnTo>
                  <a:pt x="5882386" y="0"/>
                </a:lnTo>
                <a:lnTo>
                  <a:pt x="5854954" y="0"/>
                </a:lnTo>
                <a:lnTo>
                  <a:pt x="5854954" y="45720"/>
                </a:lnTo>
                <a:lnTo>
                  <a:pt x="5854954" y="275844"/>
                </a:lnTo>
                <a:lnTo>
                  <a:pt x="5854954" y="303276"/>
                </a:lnTo>
                <a:lnTo>
                  <a:pt x="5882386" y="303276"/>
                </a:lnTo>
                <a:lnTo>
                  <a:pt x="6702603" y="303276"/>
                </a:lnTo>
                <a:lnTo>
                  <a:pt x="6702603" y="275844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19327" y="9261043"/>
            <a:ext cx="3012440" cy="6350"/>
          </a:xfrm>
          <a:custGeom>
            <a:avLst/>
            <a:gdLst/>
            <a:ahLst/>
            <a:cxnLst/>
            <a:rect l="l" t="t" r="r" b="b"/>
            <a:pathLst>
              <a:path w="3012440" h="6350">
                <a:moveTo>
                  <a:pt x="3012059" y="0"/>
                </a:moveTo>
                <a:lnTo>
                  <a:pt x="0" y="0"/>
                </a:lnTo>
                <a:lnTo>
                  <a:pt x="0" y="6095"/>
                </a:lnTo>
                <a:lnTo>
                  <a:pt x="3012059" y="6095"/>
                </a:lnTo>
                <a:lnTo>
                  <a:pt x="3012059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400677" y="9261043"/>
            <a:ext cx="3012440" cy="6350"/>
          </a:xfrm>
          <a:custGeom>
            <a:avLst/>
            <a:gdLst/>
            <a:ahLst/>
            <a:cxnLst/>
            <a:rect l="l" t="t" r="r" b="b"/>
            <a:pathLst>
              <a:path w="3012440" h="6350">
                <a:moveTo>
                  <a:pt x="3012058" y="0"/>
                </a:moveTo>
                <a:lnTo>
                  <a:pt x="0" y="0"/>
                </a:lnTo>
                <a:lnTo>
                  <a:pt x="0" y="6095"/>
                </a:lnTo>
                <a:lnTo>
                  <a:pt x="3012058" y="6095"/>
                </a:lnTo>
                <a:lnTo>
                  <a:pt x="3012058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06627" y="905001"/>
            <a:ext cx="6718300" cy="502284"/>
          </a:xfrm>
          <a:prstGeom prst="rect">
            <a:avLst/>
          </a:prstGeom>
        </p:spPr>
        <p:txBody>
          <a:bodyPr vert="horz" wrap="square" lIns="0" tIns="28575" rIns="0" bIns="0" rtlCol="0">
            <a:spAutoFit/>
          </a:bodyPr>
          <a:lstStyle/>
          <a:p>
            <a:pPr marL="12700" marR="5080">
              <a:lnSpc>
                <a:spcPts val="1839"/>
              </a:lnSpc>
              <a:spcBef>
                <a:spcPts val="225"/>
              </a:spcBef>
            </a:pPr>
            <a:r>
              <a:rPr sz="1600" dirty="0">
                <a:latin typeface="Times New Roman"/>
                <a:cs typeface="Times New Roman"/>
              </a:rPr>
              <a:t>If</a:t>
            </a:r>
            <a:r>
              <a:rPr sz="1600" spc="-7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spot</a:t>
            </a:r>
            <a:r>
              <a:rPr sz="1600" b="1" spc="-6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size</a:t>
            </a:r>
            <a:r>
              <a:rPr sz="1600" b="1" spc="-6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measurement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is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done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near</a:t>
            </a:r>
            <a:r>
              <a:rPr sz="1600" b="1" spc="-6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the</a:t>
            </a:r>
            <a:r>
              <a:rPr sz="1600" b="1" spc="-6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laser</a:t>
            </a:r>
            <a:r>
              <a:rPr sz="1600" b="1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(where</a:t>
            </a:r>
            <a:r>
              <a:rPr sz="1600" spc="-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5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spot</a:t>
            </a:r>
            <a:r>
              <a:rPr sz="1600" b="1" spc="-6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is</a:t>
            </a:r>
            <a:r>
              <a:rPr sz="1600" b="1" spc="-55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small</a:t>
            </a:r>
            <a:r>
              <a:rPr sz="1600" spc="-10" dirty="0">
                <a:latin typeface="Times New Roman"/>
                <a:cs typeface="Times New Roman"/>
              </a:rPr>
              <a:t>),</a:t>
            </a:r>
            <a:r>
              <a:rPr sz="1600" spc="-70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then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size</a:t>
            </a:r>
            <a:r>
              <a:rPr sz="1600" b="1" spc="-3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of</a:t>
            </a:r>
            <a:r>
              <a:rPr sz="1600" b="1" spc="-2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the</a:t>
            </a:r>
            <a:r>
              <a:rPr sz="1600" b="1" spc="-2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beam</a:t>
            </a:r>
            <a:r>
              <a:rPr sz="1600" b="1" spc="-3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at</a:t>
            </a:r>
            <a:r>
              <a:rPr sz="1600" b="1" spc="-3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the</a:t>
            </a:r>
            <a:r>
              <a:rPr sz="1600" b="1" spc="-3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output</a:t>
            </a:r>
            <a:r>
              <a:rPr sz="1600" b="1" spc="-3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of</a:t>
            </a:r>
            <a:r>
              <a:rPr sz="1600" b="1" spc="-2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the</a:t>
            </a:r>
            <a:r>
              <a:rPr sz="1600" b="1" spc="-3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laser</a:t>
            </a:r>
            <a:r>
              <a:rPr sz="1600" b="1" spc="-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needs</a:t>
            </a:r>
            <a:r>
              <a:rPr sz="1600" b="1" spc="-1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to</a:t>
            </a:r>
            <a:r>
              <a:rPr sz="1600" b="1" spc="-1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be</a:t>
            </a:r>
            <a:r>
              <a:rPr sz="1600" b="1" spc="-3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taken</a:t>
            </a:r>
            <a:r>
              <a:rPr sz="1600" b="1" spc="-3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into</a:t>
            </a:r>
            <a:r>
              <a:rPr sz="1600" b="1" spc="-3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account</a:t>
            </a:r>
            <a:r>
              <a:rPr sz="1600" spc="-10" dirty="0">
                <a:latin typeface="Times New Roman"/>
                <a:cs typeface="Times New Roman"/>
              </a:rPr>
              <a:t>: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06627" y="2003805"/>
            <a:ext cx="6719570" cy="5230495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 marR="2719705" algn="just">
              <a:lnSpc>
                <a:spcPct val="95800"/>
              </a:lnSpc>
              <a:spcBef>
                <a:spcPts val="175"/>
              </a:spcBef>
            </a:pPr>
            <a:r>
              <a:rPr sz="1600" b="1" u="sng" dirty="0">
                <a:solidFill>
                  <a:srgbClr val="0000CC"/>
                </a:solidFill>
                <a:uFill>
                  <a:solidFill>
                    <a:srgbClr val="0000CC"/>
                  </a:solidFill>
                </a:uFill>
                <a:latin typeface="Times New Roman"/>
                <a:cs typeface="Times New Roman"/>
              </a:rPr>
              <a:t>Because</a:t>
            </a:r>
            <a:r>
              <a:rPr sz="1600" b="1" spc="445" dirty="0">
                <a:solidFill>
                  <a:srgbClr val="0000CC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laser</a:t>
            </a:r>
            <a:r>
              <a:rPr sz="1600" spc="4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radiation</a:t>
            </a:r>
            <a:r>
              <a:rPr sz="1600" spc="4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has</a:t>
            </a:r>
            <a:r>
              <a:rPr sz="1600" spc="4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44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very</a:t>
            </a:r>
            <a:r>
              <a:rPr sz="1600" b="1" spc="44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small </a:t>
            </a:r>
            <a:r>
              <a:rPr sz="1600" b="1" dirty="0">
                <a:latin typeface="Times New Roman"/>
                <a:cs typeface="Times New Roman"/>
              </a:rPr>
              <a:t>divergence</a:t>
            </a:r>
            <a:r>
              <a:rPr sz="1600" dirty="0">
                <a:latin typeface="Times New Roman"/>
                <a:cs typeface="Times New Roman"/>
              </a:rPr>
              <a:t>,</a:t>
            </a:r>
            <a:r>
              <a:rPr sz="1600" spc="1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1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small</a:t>
            </a:r>
            <a:r>
              <a:rPr sz="1600" spc="1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angle</a:t>
            </a:r>
            <a:r>
              <a:rPr sz="1600" spc="1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approximation</a:t>
            </a:r>
            <a:r>
              <a:rPr sz="1600" spc="170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can </a:t>
            </a:r>
            <a:r>
              <a:rPr sz="1600" dirty="0">
                <a:latin typeface="Times New Roman"/>
                <a:cs typeface="Times New Roman"/>
              </a:rPr>
              <a:t>be</a:t>
            </a:r>
            <a:r>
              <a:rPr sz="1600" spc="2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used.</a:t>
            </a:r>
            <a:r>
              <a:rPr sz="1600" spc="2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Thus,</a:t>
            </a:r>
            <a:r>
              <a:rPr sz="1600" spc="2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we</a:t>
            </a:r>
            <a:r>
              <a:rPr sz="1600" spc="2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have</a:t>
            </a:r>
            <a:r>
              <a:rPr sz="1600" spc="2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set</a:t>
            </a:r>
            <a:r>
              <a:rPr sz="1600" spc="27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2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tangent</a:t>
            </a:r>
            <a:r>
              <a:rPr sz="1600" spc="2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265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the </a:t>
            </a:r>
            <a:r>
              <a:rPr sz="1600" dirty="0">
                <a:latin typeface="Times New Roman"/>
                <a:cs typeface="Times New Roman"/>
              </a:rPr>
              <a:t>angle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equal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to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angle.</a:t>
            </a:r>
            <a:endParaRPr sz="1600">
              <a:latin typeface="Times New Roman"/>
              <a:cs typeface="Times New Roman"/>
            </a:endParaRPr>
          </a:p>
          <a:p>
            <a:pPr marL="12700" marR="2719705" algn="just">
              <a:lnSpc>
                <a:spcPct val="95700"/>
              </a:lnSpc>
              <a:spcBef>
                <a:spcPts val="10"/>
              </a:spcBef>
            </a:pPr>
            <a:r>
              <a:rPr sz="1600" dirty="0">
                <a:latin typeface="Times New Roman"/>
                <a:cs typeface="Times New Roman"/>
              </a:rPr>
              <a:t>On</a:t>
            </a:r>
            <a:r>
              <a:rPr sz="1600" spc="4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4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screen,</a:t>
            </a:r>
            <a:r>
              <a:rPr sz="1600" spc="4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47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laser</a:t>
            </a:r>
            <a:r>
              <a:rPr sz="1600" spc="4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produces</a:t>
            </a:r>
            <a:r>
              <a:rPr sz="1600" spc="4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4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spot.</a:t>
            </a:r>
            <a:r>
              <a:rPr sz="1600" spc="440" dirty="0">
                <a:latin typeface="Times New Roman"/>
                <a:cs typeface="Times New Roman"/>
              </a:rPr>
              <a:t> </a:t>
            </a:r>
            <a:r>
              <a:rPr sz="1600" b="1" spc="-25" dirty="0">
                <a:solidFill>
                  <a:srgbClr val="0000CC"/>
                </a:solidFill>
                <a:latin typeface="Times New Roman"/>
                <a:cs typeface="Times New Roman"/>
              </a:rPr>
              <a:t>The </a:t>
            </a:r>
            <a:r>
              <a:rPr sz="1600" b="1" dirty="0">
                <a:solidFill>
                  <a:srgbClr val="0000CC"/>
                </a:solidFill>
                <a:latin typeface="Times New Roman"/>
                <a:cs typeface="Times New Roman"/>
              </a:rPr>
              <a:t>diameter</a:t>
            </a:r>
            <a:r>
              <a:rPr sz="1600" b="1" spc="-10" dirty="0">
                <a:solidFill>
                  <a:srgbClr val="0000CC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0000CC"/>
                </a:solidFill>
                <a:latin typeface="Times New Roman"/>
                <a:cs typeface="Times New Roman"/>
              </a:rPr>
              <a:t>of</a:t>
            </a:r>
            <a:r>
              <a:rPr sz="1600" b="1" spc="-10" dirty="0">
                <a:solidFill>
                  <a:srgbClr val="0000CC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0000CC"/>
                </a:solidFill>
                <a:latin typeface="Times New Roman"/>
                <a:cs typeface="Times New Roman"/>
              </a:rPr>
              <a:t>this</a:t>
            </a:r>
            <a:r>
              <a:rPr sz="1600" b="1" spc="-10" dirty="0">
                <a:solidFill>
                  <a:srgbClr val="0000CC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0000CC"/>
                </a:solidFill>
                <a:latin typeface="Times New Roman"/>
                <a:cs typeface="Times New Roman"/>
              </a:rPr>
              <a:t>spot</a:t>
            </a:r>
            <a:r>
              <a:rPr sz="1600" b="1" spc="-20" dirty="0">
                <a:solidFill>
                  <a:srgbClr val="0000CC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0000CC"/>
                </a:solidFill>
                <a:latin typeface="Times New Roman"/>
                <a:cs typeface="Times New Roman"/>
              </a:rPr>
              <a:t>(2R)</a:t>
            </a:r>
            <a:r>
              <a:rPr sz="1600" b="1" spc="-10" dirty="0">
                <a:solidFill>
                  <a:srgbClr val="0000CC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0000CC"/>
                </a:solidFill>
                <a:latin typeface="Times New Roman"/>
                <a:cs typeface="Times New Roman"/>
              </a:rPr>
              <a:t>determines</a:t>
            </a:r>
            <a:r>
              <a:rPr sz="1600" b="1" spc="-15" dirty="0">
                <a:solidFill>
                  <a:srgbClr val="0000CC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0000CC"/>
                </a:solidFill>
                <a:latin typeface="Times New Roman"/>
                <a:cs typeface="Times New Roman"/>
              </a:rPr>
              <a:t>the</a:t>
            </a:r>
            <a:r>
              <a:rPr sz="1600" b="1" spc="-5" dirty="0">
                <a:solidFill>
                  <a:srgbClr val="0000CC"/>
                </a:solidFill>
                <a:latin typeface="Times New Roman"/>
                <a:cs typeface="Times New Roman"/>
              </a:rPr>
              <a:t> </a:t>
            </a:r>
            <a:r>
              <a:rPr sz="1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spot </a:t>
            </a:r>
            <a:r>
              <a:rPr sz="1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size</a:t>
            </a:r>
            <a:r>
              <a:rPr sz="1600" spc="-10" dirty="0">
                <a:latin typeface="Times New Roman"/>
                <a:cs typeface="Times New Roman"/>
              </a:rPr>
              <a:t>.</a:t>
            </a:r>
            <a:endParaRPr sz="1600">
              <a:latin typeface="Times New Roman"/>
              <a:cs typeface="Times New Roman"/>
            </a:endParaRPr>
          </a:p>
          <a:p>
            <a:pPr marL="12700" algn="just">
              <a:lnSpc>
                <a:spcPts val="1805"/>
              </a:lnSpc>
            </a:pPr>
            <a:r>
              <a:rPr sz="1600" dirty="0">
                <a:latin typeface="Times New Roman"/>
                <a:cs typeface="Times New Roman"/>
              </a:rPr>
              <a:t>When</a:t>
            </a:r>
            <a:r>
              <a:rPr sz="1600" spc="254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254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measurement</a:t>
            </a:r>
            <a:r>
              <a:rPr sz="1600" spc="25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is</a:t>
            </a:r>
            <a:r>
              <a:rPr sz="1600" spc="2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done very</a:t>
            </a:r>
            <a:r>
              <a:rPr sz="1600" spc="265" dirty="0">
                <a:latin typeface="Times New Roman"/>
                <a:cs typeface="Times New Roman"/>
              </a:rPr>
              <a:t> </a:t>
            </a:r>
            <a:r>
              <a:rPr sz="16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far</a:t>
            </a:r>
            <a:r>
              <a:rPr sz="1600" b="1" u="sng" spc="26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b="1" u="sng" spc="-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from</a:t>
            </a:r>
            <a:endParaRPr sz="1600">
              <a:latin typeface="Times New Roman"/>
              <a:cs typeface="Times New Roman"/>
            </a:endParaRPr>
          </a:p>
          <a:p>
            <a:pPr marL="12700" marR="5080" algn="just">
              <a:lnSpc>
                <a:spcPts val="1839"/>
              </a:lnSpc>
              <a:spcBef>
                <a:spcPts val="85"/>
              </a:spcBef>
            </a:pPr>
            <a:r>
              <a:rPr sz="16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the</a:t>
            </a:r>
            <a:r>
              <a:rPr sz="1600" b="1" u="sng" spc="-8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laser</a:t>
            </a:r>
            <a:r>
              <a:rPr sz="1600" dirty="0">
                <a:latin typeface="Times New Roman"/>
                <a:cs typeface="Times New Roman"/>
              </a:rPr>
              <a:t>,</a:t>
            </a:r>
            <a:r>
              <a:rPr sz="1600" spc="-8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7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spot</a:t>
            </a:r>
            <a:r>
              <a:rPr sz="1600" b="1" spc="-6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size</a:t>
            </a:r>
            <a:r>
              <a:rPr sz="1600" b="1" spc="-7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(2R)</a:t>
            </a:r>
            <a:r>
              <a:rPr sz="1600" b="1" spc="-7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is</a:t>
            </a:r>
            <a:r>
              <a:rPr sz="1600" b="1" spc="-65" dirty="0">
                <a:latin typeface="Times New Roman"/>
                <a:cs typeface="Times New Roman"/>
              </a:rPr>
              <a:t> </a:t>
            </a:r>
            <a:r>
              <a:rPr sz="1600" b="1" u="sng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big</a:t>
            </a:r>
            <a:r>
              <a:rPr sz="1600" b="1" spc="-7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compared</a:t>
            </a:r>
            <a:r>
              <a:rPr sz="1600" b="1" spc="-7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to</a:t>
            </a:r>
            <a:r>
              <a:rPr sz="1600" b="1" spc="-7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the</a:t>
            </a:r>
            <a:r>
              <a:rPr sz="1600" b="1" spc="-8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beam</a:t>
            </a:r>
            <a:r>
              <a:rPr sz="1600" b="1" spc="-7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size</a:t>
            </a:r>
            <a:r>
              <a:rPr sz="1600" b="1" spc="-7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at</a:t>
            </a:r>
            <a:r>
              <a:rPr sz="1600" b="1" spc="-8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the</a:t>
            </a:r>
            <a:r>
              <a:rPr sz="1600" b="1" spc="-8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laser</a:t>
            </a:r>
            <a:r>
              <a:rPr sz="1600" b="1" spc="-6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output </a:t>
            </a:r>
            <a:r>
              <a:rPr sz="1600" b="1" dirty="0">
                <a:latin typeface="Times New Roman"/>
                <a:cs typeface="Times New Roman"/>
              </a:rPr>
              <a:t>(2r)</a:t>
            </a:r>
            <a:r>
              <a:rPr sz="1600" dirty="0">
                <a:latin typeface="Times New Roman"/>
                <a:cs typeface="Times New Roman"/>
              </a:rPr>
              <a:t>,</a:t>
            </a:r>
            <a:r>
              <a:rPr sz="1600" spc="9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and</a:t>
            </a:r>
            <a:r>
              <a:rPr sz="1600" spc="8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it</a:t>
            </a:r>
            <a:r>
              <a:rPr sz="1600" spc="9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is</a:t>
            </a:r>
            <a:r>
              <a:rPr sz="1600" spc="9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accurate</a:t>
            </a:r>
            <a:r>
              <a:rPr sz="1600" spc="9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enough</a:t>
            </a:r>
            <a:r>
              <a:rPr sz="1600" spc="8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to</a:t>
            </a:r>
            <a:r>
              <a:rPr sz="1600" spc="8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measure</a:t>
            </a:r>
            <a:r>
              <a:rPr sz="1600" spc="8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9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spot</a:t>
            </a:r>
            <a:r>
              <a:rPr sz="1600" spc="8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diameter</a:t>
            </a:r>
            <a:r>
              <a:rPr sz="1600" spc="8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and</a:t>
            </a:r>
            <a:r>
              <a:rPr sz="1600" spc="8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divide</a:t>
            </a:r>
            <a:r>
              <a:rPr sz="1600" spc="9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it</a:t>
            </a:r>
            <a:r>
              <a:rPr sz="1600" spc="1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by</a:t>
            </a:r>
            <a:r>
              <a:rPr sz="1600" spc="85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the </a:t>
            </a:r>
            <a:r>
              <a:rPr sz="1600" dirty="0">
                <a:latin typeface="Times New Roman"/>
                <a:cs typeface="Times New Roman"/>
              </a:rPr>
              <a:t>distance,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to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find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beam</a:t>
            </a:r>
            <a:r>
              <a:rPr sz="1600" b="1" spc="-35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divergence</a:t>
            </a:r>
            <a:r>
              <a:rPr sz="1600" spc="-10" dirty="0">
                <a:latin typeface="Times New Roman"/>
                <a:cs typeface="Times New Roman"/>
              </a:rPr>
              <a:t>.</a:t>
            </a:r>
            <a:endParaRPr sz="1600">
              <a:latin typeface="Times New Roman"/>
              <a:cs typeface="Times New Roman"/>
            </a:endParaRPr>
          </a:p>
          <a:p>
            <a:pPr marL="12700" algn="just">
              <a:lnSpc>
                <a:spcPts val="1750"/>
              </a:lnSpc>
            </a:pPr>
            <a:r>
              <a:rPr sz="1600" b="1" dirty="0">
                <a:solidFill>
                  <a:srgbClr val="FF0000"/>
                </a:solidFill>
                <a:latin typeface="Times New Roman"/>
                <a:cs typeface="Times New Roman"/>
              </a:rPr>
              <a:t>C.</a:t>
            </a:r>
            <a:r>
              <a:rPr sz="1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 Coherence:</a:t>
            </a:r>
            <a:endParaRPr sz="1600">
              <a:latin typeface="Times New Roman"/>
              <a:cs typeface="Times New Roman"/>
            </a:endParaRPr>
          </a:p>
          <a:p>
            <a:pPr marL="12700" marR="6350" algn="just">
              <a:lnSpc>
                <a:spcPct val="96000"/>
              </a:lnSpc>
              <a:spcBef>
                <a:spcPts val="35"/>
              </a:spcBef>
            </a:pPr>
            <a:r>
              <a:rPr sz="1600" dirty="0">
                <a:latin typeface="Times New Roman"/>
                <a:cs typeface="Times New Roman"/>
              </a:rPr>
              <a:t>Since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electromagnetic</a:t>
            </a:r>
            <a:r>
              <a:rPr sz="1600" b="1" spc="14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radiation</a:t>
            </a:r>
            <a:r>
              <a:rPr sz="1600" b="1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is</a:t>
            </a:r>
            <a:r>
              <a:rPr sz="1600" spc="1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1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wave</a:t>
            </a:r>
            <a:r>
              <a:rPr sz="1600" spc="1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phenomenon,</a:t>
            </a:r>
            <a:r>
              <a:rPr sz="1600" spc="1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every</a:t>
            </a:r>
            <a:r>
              <a:rPr sz="1600" spc="15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electromagnetic </a:t>
            </a:r>
            <a:r>
              <a:rPr sz="1600" dirty="0">
                <a:latin typeface="Times New Roman"/>
                <a:cs typeface="Times New Roman"/>
              </a:rPr>
              <a:t>wave</a:t>
            </a:r>
            <a:r>
              <a:rPr sz="1600" spc="-7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can</a:t>
            </a:r>
            <a:r>
              <a:rPr sz="1600" spc="-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be</a:t>
            </a:r>
            <a:r>
              <a:rPr sz="1600" spc="-7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described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as</a:t>
            </a:r>
            <a:r>
              <a:rPr sz="1600" spc="-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-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sum</a:t>
            </a:r>
            <a:r>
              <a:rPr sz="1600" spc="-6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(superposition)</a:t>
            </a:r>
            <a:r>
              <a:rPr sz="1600" spc="-7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7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sine</a:t>
            </a:r>
            <a:r>
              <a:rPr sz="1600" spc="-7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waves</a:t>
            </a:r>
            <a:r>
              <a:rPr sz="1600" spc="-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as</a:t>
            </a:r>
            <a:r>
              <a:rPr sz="1600" spc="-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-7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function</a:t>
            </a:r>
            <a:r>
              <a:rPr sz="1600" spc="-6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70" dirty="0">
                <a:latin typeface="Times New Roman"/>
                <a:cs typeface="Times New Roman"/>
              </a:rPr>
              <a:t> </a:t>
            </a:r>
            <a:r>
              <a:rPr sz="1600" spc="-20" dirty="0">
                <a:latin typeface="Times New Roman"/>
                <a:cs typeface="Times New Roman"/>
              </a:rPr>
              <a:t>time. </a:t>
            </a:r>
            <a:r>
              <a:rPr sz="1600" dirty="0">
                <a:latin typeface="Times New Roman"/>
                <a:cs typeface="Times New Roman"/>
              </a:rPr>
              <a:t>From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wave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theory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we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know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that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every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wave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is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described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by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</a:t>
            </a:r>
            <a:r>
              <a:rPr sz="1600" spc="-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wave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function:</a:t>
            </a:r>
            <a:endParaRPr sz="1600">
              <a:latin typeface="Times New Roman"/>
              <a:cs typeface="Times New Roman"/>
            </a:endParaRPr>
          </a:p>
          <a:p>
            <a:pPr marR="84455" algn="ctr">
              <a:lnSpc>
                <a:spcPts val="1550"/>
              </a:lnSpc>
            </a:pPr>
            <a:r>
              <a:rPr sz="1350" dirty="0">
                <a:solidFill>
                  <a:srgbClr val="0000CC"/>
                </a:solidFill>
                <a:latin typeface="Cambria Math"/>
                <a:cs typeface="Cambria Math"/>
              </a:rPr>
              <a:t>𝒚</a:t>
            </a:r>
            <a:r>
              <a:rPr sz="1350" spc="360" dirty="0">
                <a:solidFill>
                  <a:srgbClr val="0000CC"/>
                </a:solidFill>
                <a:latin typeface="Cambria Math"/>
                <a:cs typeface="Cambria Math"/>
              </a:rPr>
              <a:t> </a:t>
            </a:r>
            <a:r>
              <a:rPr sz="1350" dirty="0">
                <a:solidFill>
                  <a:srgbClr val="0000CC"/>
                </a:solidFill>
                <a:latin typeface="Cambria Math"/>
                <a:cs typeface="Cambria Math"/>
              </a:rPr>
              <a:t>=</a:t>
            </a:r>
            <a:r>
              <a:rPr sz="1350" spc="370" dirty="0">
                <a:solidFill>
                  <a:srgbClr val="0000CC"/>
                </a:solidFill>
                <a:latin typeface="Cambria Math"/>
                <a:cs typeface="Cambria Math"/>
              </a:rPr>
              <a:t> </a:t>
            </a:r>
            <a:r>
              <a:rPr sz="1350" dirty="0">
                <a:solidFill>
                  <a:srgbClr val="0000CC"/>
                </a:solidFill>
                <a:latin typeface="Cambria Math"/>
                <a:cs typeface="Cambria Math"/>
              </a:rPr>
              <a:t>𝑨𝒄𝒐𝒔(𝝎𝒕</a:t>
            </a:r>
            <a:r>
              <a:rPr sz="1350" spc="-15" dirty="0">
                <a:solidFill>
                  <a:srgbClr val="0000CC"/>
                </a:solidFill>
                <a:latin typeface="Cambria Math"/>
                <a:cs typeface="Cambria Math"/>
              </a:rPr>
              <a:t> </a:t>
            </a:r>
            <a:r>
              <a:rPr sz="1350" dirty="0">
                <a:solidFill>
                  <a:srgbClr val="0000CC"/>
                </a:solidFill>
                <a:latin typeface="Cambria Math"/>
                <a:cs typeface="Cambria Math"/>
              </a:rPr>
              <a:t>+</a:t>
            </a:r>
            <a:r>
              <a:rPr sz="1350" spc="-10" dirty="0">
                <a:solidFill>
                  <a:srgbClr val="0000CC"/>
                </a:solidFill>
                <a:latin typeface="Cambria Math"/>
                <a:cs typeface="Cambria Math"/>
              </a:rPr>
              <a:t> </a:t>
            </a:r>
            <a:r>
              <a:rPr sz="1350" spc="-25" dirty="0">
                <a:solidFill>
                  <a:srgbClr val="0000CC"/>
                </a:solidFill>
                <a:latin typeface="Cambria Math"/>
                <a:cs typeface="Cambria Math"/>
              </a:rPr>
              <a:t>𝝓)</a:t>
            </a:r>
            <a:endParaRPr sz="1350">
              <a:latin typeface="Cambria Math"/>
              <a:cs typeface="Cambria Math"/>
            </a:endParaRPr>
          </a:p>
          <a:p>
            <a:pPr marL="12700">
              <a:lnSpc>
                <a:spcPts val="1590"/>
              </a:lnSpc>
            </a:pPr>
            <a:r>
              <a:rPr sz="1350" b="1" spc="-10" dirty="0">
                <a:latin typeface="Times New Roman"/>
                <a:cs typeface="Times New Roman"/>
              </a:rPr>
              <a:t>Where</a:t>
            </a:r>
            <a:endParaRPr sz="1350">
              <a:latin typeface="Times New Roman"/>
              <a:cs typeface="Times New Roman"/>
            </a:endParaRPr>
          </a:p>
          <a:p>
            <a:pPr marL="469900">
              <a:lnSpc>
                <a:spcPct val="100000"/>
              </a:lnSpc>
              <a:spcBef>
                <a:spcPts val="25"/>
              </a:spcBef>
            </a:pPr>
            <a:r>
              <a:rPr sz="1350" dirty="0">
                <a:latin typeface="Cambria Math"/>
                <a:cs typeface="Cambria Math"/>
              </a:rPr>
              <a:t>𝑨</a:t>
            </a:r>
            <a:r>
              <a:rPr sz="1350" spc="370" dirty="0">
                <a:latin typeface="Cambria Math"/>
                <a:cs typeface="Cambria Math"/>
              </a:rPr>
              <a:t> </a:t>
            </a:r>
            <a:r>
              <a:rPr sz="1350" dirty="0">
                <a:latin typeface="Symbol"/>
                <a:cs typeface="Symbol"/>
              </a:rPr>
              <a:t></a:t>
            </a:r>
            <a:r>
              <a:rPr sz="1350" spc="-5" dirty="0">
                <a:latin typeface="Times New Roman"/>
                <a:cs typeface="Times New Roman"/>
              </a:rPr>
              <a:t> </a:t>
            </a:r>
            <a:r>
              <a:rPr sz="1350" b="1" spc="-10" dirty="0">
                <a:latin typeface="Times New Roman"/>
                <a:cs typeface="Times New Roman"/>
              </a:rPr>
              <a:t>Amplitude</a:t>
            </a:r>
            <a:r>
              <a:rPr sz="1350" spc="-10" dirty="0">
                <a:latin typeface="Times New Roman"/>
                <a:cs typeface="Times New Roman"/>
              </a:rPr>
              <a:t>.</a:t>
            </a:r>
            <a:endParaRPr sz="1350">
              <a:latin typeface="Times New Roman"/>
              <a:cs typeface="Times New Roman"/>
            </a:endParaRPr>
          </a:p>
          <a:p>
            <a:pPr marL="469900">
              <a:lnSpc>
                <a:spcPts val="1600"/>
              </a:lnSpc>
              <a:spcBef>
                <a:spcPts val="35"/>
              </a:spcBef>
            </a:pPr>
            <a:r>
              <a:rPr sz="1350" dirty="0">
                <a:latin typeface="Cambria Math"/>
                <a:cs typeface="Cambria Math"/>
              </a:rPr>
              <a:t>𝝎</a:t>
            </a:r>
            <a:r>
              <a:rPr sz="1350" spc="55" dirty="0">
                <a:latin typeface="Cambria Math"/>
                <a:cs typeface="Cambria Math"/>
              </a:rPr>
              <a:t> </a:t>
            </a:r>
            <a:r>
              <a:rPr sz="1350" dirty="0">
                <a:latin typeface="Cambria Math"/>
                <a:cs typeface="Cambria Math"/>
              </a:rPr>
              <a:t>=</a:t>
            </a:r>
            <a:r>
              <a:rPr sz="1350" spc="70" dirty="0">
                <a:latin typeface="Cambria Math"/>
                <a:cs typeface="Cambria Math"/>
              </a:rPr>
              <a:t> </a:t>
            </a:r>
            <a:r>
              <a:rPr sz="1350" dirty="0">
                <a:latin typeface="Cambria Math"/>
                <a:cs typeface="Cambria Math"/>
              </a:rPr>
              <a:t>𝟐𝝅𝒇</a:t>
            </a:r>
            <a:r>
              <a:rPr sz="1350" spc="10" dirty="0">
                <a:latin typeface="Cambria Math"/>
                <a:cs typeface="Cambria Math"/>
              </a:rPr>
              <a:t> </a:t>
            </a:r>
            <a:r>
              <a:rPr sz="1350" dirty="0">
                <a:latin typeface="Symbol"/>
                <a:cs typeface="Symbol"/>
              </a:rPr>
              <a:t></a:t>
            </a:r>
            <a:r>
              <a:rPr sz="1350" spc="-10" dirty="0">
                <a:latin typeface="Times New Roman"/>
                <a:cs typeface="Times New Roman"/>
              </a:rPr>
              <a:t> </a:t>
            </a:r>
            <a:r>
              <a:rPr sz="1350" b="1" dirty="0">
                <a:latin typeface="Times New Roman"/>
                <a:cs typeface="Times New Roman"/>
              </a:rPr>
              <a:t>Angular</a:t>
            </a:r>
            <a:r>
              <a:rPr sz="1350" b="1" spc="-15" dirty="0">
                <a:latin typeface="Times New Roman"/>
                <a:cs typeface="Times New Roman"/>
              </a:rPr>
              <a:t> </a:t>
            </a:r>
            <a:r>
              <a:rPr sz="1350" b="1" spc="-10" dirty="0">
                <a:latin typeface="Times New Roman"/>
                <a:cs typeface="Times New Roman"/>
              </a:rPr>
              <a:t>Frequency</a:t>
            </a:r>
            <a:r>
              <a:rPr sz="1350" spc="-10" dirty="0">
                <a:latin typeface="Times New Roman"/>
                <a:cs typeface="Times New Roman"/>
              </a:rPr>
              <a:t>.</a:t>
            </a:r>
            <a:endParaRPr sz="1350">
              <a:latin typeface="Times New Roman"/>
              <a:cs typeface="Times New Roman"/>
            </a:endParaRPr>
          </a:p>
          <a:p>
            <a:pPr marL="469900">
              <a:lnSpc>
                <a:spcPts val="1585"/>
              </a:lnSpc>
            </a:pPr>
            <a:r>
              <a:rPr sz="1350" dirty="0">
                <a:latin typeface="Cambria Math"/>
                <a:cs typeface="Cambria Math"/>
              </a:rPr>
              <a:t>𝝓</a:t>
            </a:r>
            <a:r>
              <a:rPr sz="1350" spc="15" dirty="0">
                <a:latin typeface="Cambria Math"/>
                <a:cs typeface="Cambria Math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=</a:t>
            </a:r>
            <a:r>
              <a:rPr sz="1350" spc="-15" dirty="0">
                <a:latin typeface="Times New Roman"/>
                <a:cs typeface="Times New Roman"/>
              </a:rPr>
              <a:t> </a:t>
            </a:r>
            <a:r>
              <a:rPr sz="1350" b="1" dirty="0">
                <a:latin typeface="Times New Roman"/>
                <a:cs typeface="Times New Roman"/>
              </a:rPr>
              <a:t>Initial</a:t>
            </a:r>
            <a:r>
              <a:rPr sz="1350" b="1" spc="-20" dirty="0">
                <a:latin typeface="Times New Roman"/>
                <a:cs typeface="Times New Roman"/>
              </a:rPr>
              <a:t> </a:t>
            </a:r>
            <a:r>
              <a:rPr sz="1350" b="1" dirty="0">
                <a:latin typeface="Times New Roman"/>
                <a:cs typeface="Times New Roman"/>
              </a:rPr>
              <a:t>Phase</a:t>
            </a:r>
            <a:r>
              <a:rPr sz="1350" b="1" spc="-25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of</a:t>
            </a:r>
            <a:r>
              <a:rPr sz="1350" spc="-15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the</a:t>
            </a:r>
            <a:r>
              <a:rPr sz="1350" spc="-30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wave</a:t>
            </a:r>
            <a:r>
              <a:rPr sz="1350" spc="-30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(Describe</a:t>
            </a:r>
            <a:r>
              <a:rPr sz="1350" spc="-20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the</a:t>
            </a:r>
            <a:r>
              <a:rPr sz="1350" spc="-20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starting</a:t>
            </a:r>
            <a:r>
              <a:rPr sz="1350" spc="-10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point</a:t>
            </a:r>
            <a:r>
              <a:rPr sz="1350" spc="-20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in</a:t>
            </a:r>
            <a:r>
              <a:rPr sz="1350" spc="-10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time</a:t>
            </a:r>
            <a:r>
              <a:rPr sz="1350" spc="-15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of</a:t>
            </a:r>
            <a:r>
              <a:rPr sz="1350" spc="-15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the</a:t>
            </a:r>
            <a:r>
              <a:rPr sz="1350" spc="-15" dirty="0">
                <a:latin typeface="Times New Roman"/>
                <a:cs typeface="Times New Roman"/>
              </a:rPr>
              <a:t> </a:t>
            </a:r>
            <a:r>
              <a:rPr sz="1350" spc="-10" dirty="0">
                <a:latin typeface="Times New Roman"/>
                <a:cs typeface="Times New Roman"/>
              </a:rPr>
              <a:t>oscillation).</a:t>
            </a:r>
            <a:endParaRPr sz="1350">
              <a:latin typeface="Times New Roman"/>
              <a:cs typeface="Times New Roman"/>
            </a:endParaRPr>
          </a:p>
          <a:p>
            <a:pPr marL="469900">
              <a:lnSpc>
                <a:spcPts val="1560"/>
              </a:lnSpc>
            </a:pPr>
            <a:r>
              <a:rPr sz="1350" dirty="0">
                <a:latin typeface="Cambria Math"/>
                <a:cs typeface="Cambria Math"/>
              </a:rPr>
              <a:t>(𝝎𝒕</a:t>
            </a:r>
            <a:r>
              <a:rPr sz="1350" spc="-5" dirty="0">
                <a:latin typeface="Cambria Math"/>
                <a:cs typeface="Cambria Math"/>
              </a:rPr>
              <a:t> </a:t>
            </a:r>
            <a:r>
              <a:rPr sz="1350" dirty="0">
                <a:latin typeface="Cambria Math"/>
                <a:cs typeface="Cambria Math"/>
              </a:rPr>
              <a:t>+</a:t>
            </a:r>
            <a:r>
              <a:rPr sz="1350" spc="-10" dirty="0">
                <a:latin typeface="Cambria Math"/>
                <a:cs typeface="Cambria Math"/>
              </a:rPr>
              <a:t> </a:t>
            </a:r>
            <a:r>
              <a:rPr sz="1350" dirty="0">
                <a:latin typeface="Cambria Math"/>
                <a:cs typeface="Cambria Math"/>
              </a:rPr>
              <a:t>𝝓)</a:t>
            </a:r>
            <a:r>
              <a:rPr sz="1350" spc="30" dirty="0">
                <a:latin typeface="Cambria Math"/>
                <a:cs typeface="Cambria Math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=</a:t>
            </a:r>
            <a:r>
              <a:rPr sz="1350" spc="-5" dirty="0">
                <a:latin typeface="Times New Roman"/>
                <a:cs typeface="Times New Roman"/>
              </a:rPr>
              <a:t> </a:t>
            </a:r>
            <a:r>
              <a:rPr sz="1350" b="1" dirty="0">
                <a:latin typeface="Times New Roman"/>
                <a:cs typeface="Times New Roman"/>
              </a:rPr>
              <a:t>Phase</a:t>
            </a:r>
            <a:r>
              <a:rPr sz="1350" b="1" spc="-15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of</a:t>
            </a:r>
            <a:r>
              <a:rPr sz="1350" spc="-5" dirty="0">
                <a:latin typeface="Times New Roman"/>
                <a:cs typeface="Times New Roman"/>
              </a:rPr>
              <a:t> </a:t>
            </a:r>
            <a:r>
              <a:rPr sz="1350" dirty="0">
                <a:latin typeface="Times New Roman"/>
                <a:cs typeface="Times New Roman"/>
              </a:rPr>
              <a:t>the</a:t>
            </a:r>
            <a:r>
              <a:rPr sz="1350" spc="-10" dirty="0">
                <a:latin typeface="Times New Roman"/>
                <a:cs typeface="Times New Roman"/>
              </a:rPr>
              <a:t> </a:t>
            </a:r>
            <a:r>
              <a:rPr sz="1350" spc="-20" dirty="0">
                <a:latin typeface="Times New Roman"/>
                <a:cs typeface="Times New Roman"/>
              </a:rPr>
              <a:t>wave.</a:t>
            </a:r>
            <a:endParaRPr sz="1350">
              <a:latin typeface="Times New Roman"/>
              <a:cs typeface="Times New Roman"/>
            </a:endParaRPr>
          </a:p>
          <a:p>
            <a:pPr marL="12700">
              <a:lnSpc>
                <a:spcPts val="1845"/>
              </a:lnSpc>
            </a:pPr>
            <a:r>
              <a:rPr sz="1600" b="1" dirty="0">
                <a:solidFill>
                  <a:srgbClr val="FF0000"/>
                </a:solidFill>
                <a:latin typeface="Times New Roman"/>
                <a:cs typeface="Times New Roman"/>
              </a:rPr>
              <a:t>Superposition</a:t>
            </a:r>
            <a:r>
              <a:rPr sz="1600" b="1" spc="-5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FF0000"/>
                </a:solidFill>
                <a:latin typeface="Times New Roman"/>
                <a:cs typeface="Times New Roman"/>
              </a:rPr>
              <a:t>of</a:t>
            </a:r>
            <a:r>
              <a:rPr sz="1600" b="1" spc="-3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Waves:</a:t>
            </a:r>
            <a:endParaRPr sz="1600">
              <a:latin typeface="Times New Roman"/>
              <a:cs typeface="Times New Roman"/>
            </a:endParaRPr>
          </a:p>
          <a:p>
            <a:pPr marL="12700">
              <a:lnSpc>
                <a:spcPts val="1885"/>
              </a:lnSpc>
            </a:pPr>
            <a:r>
              <a:rPr sz="1600" dirty="0">
                <a:latin typeface="Times New Roman"/>
                <a:cs typeface="Times New Roman"/>
              </a:rPr>
              <a:t>Coherent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waves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are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waves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that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maintain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relative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phase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between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them.</a:t>
            </a:r>
            <a:endParaRPr sz="1600">
              <a:latin typeface="Times New Roman"/>
              <a:cs typeface="Times New Roman"/>
            </a:endParaRPr>
          </a:p>
        </p:txBody>
      </p:sp>
      <p:pic>
        <p:nvPicPr>
          <p:cNvPr id="10" name="object 1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843440" y="1424286"/>
            <a:ext cx="1696581" cy="566180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838585" y="1634870"/>
            <a:ext cx="2540228" cy="2111979"/>
          </a:xfrm>
          <a:prstGeom prst="rect">
            <a:avLst/>
          </a:prstGeom>
        </p:spPr>
      </p:pic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Page</a:t>
            </a:r>
            <a:r>
              <a:rPr spc="-10" dirty="0"/>
              <a:t> </a:t>
            </a:r>
            <a:fld id="{81D60167-4931-47E6-BA6A-407CBD079E47}" type="slidenum">
              <a:rPr spc="-50" dirty="0"/>
              <a:t>7</a:t>
            </a:fld>
            <a:endParaRPr spc="-5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9780" y="484124"/>
            <a:ext cx="192278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dirty="0">
                <a:latin typeface="Cambria"/>
                <a:cs typeface="Cambria"/>
              </a:rPr>
              <a:t>Laser</a:t>
            </a:r>
            <a:r>
              <a:rPr sz="1000" b="1" spc="-35" dirty="0">
                <a:latin typeface="Cambria"/>
                <a:cs typeface="Cambria"/>
              </a:rPr>
              <a:t> </a:t>
            </a:r>
            <a:r>
              <a:rPr sz="1000" b="1" dirty="0">
                <a:latin typeface="Cambria"/>
                <a:cs typeface="Cambria"/>
              </a:rPr>
              <a:t>Physics</a:t>
            </a:r>
            <a:r>
              <a:rPr sz="1000" b="1" spc="-35" dirty="0">
                <a:latin typeface="Cambria"/>
                <a:cs typeface="Cambria"/>
              </a:rPr>
              <a:t> </a:t>
            </a:r>
            <a:r>
              <a:rPr sz="1000" b="1" dirty="0">
                <a:latin typeface="Cambria"/>
                <a:cs typeface="Cambria"/>
              </a:rPr>
              <a:t>By</a:t>
            </a:r>
            <a:r>
              <a:rPr sz="1000" b="1" spc="-35" dirty="0">
                <a:latin typeface="Cambria"/>
                <a:cs typeface="Cambria"/>
              </a:rPr>
              <a:t> </a:t>
            </a:r>
            <a:r>
              <a:rPr sz="1000" b="1" dirty="0">
                <a:latin typeface="Cambria"/>
                <a:cs typeface="Cambria"/>
              </a:rPr>
              <a:t>Dr.Runas</a:t>
            </a:r>
            <a:r>
              <a:rPr sz="1000" b="1" spc="-30" dirty="0">
                <a:latin typeface="Cambria"/>
                <a:cs typeface="Cambria"/>
              </a:rPr>
              <a:t> </a:t>
            </a:r>
            <a:r>
              <a:rPr sz="1000" b="1" spc="-10" dirty="0">
                <a:latin typeface="Cambria"/>
                <a:cs typeface="Cambria"/>
              </a:rPr>
              <a:t>y.sula</a:t>
            </a:r>
            <a:endParaRPr sz="1000">
              <a:latin typeface="Cambria"/>
              <a:cs typeface="Cambri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667134" y="563880"/>
            <a:ext cx="613057" cy="104502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6640830" y="490219"/>
            <a:ext cx="64452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30" dirty="0">
                <a:solidFill>
                  <a:srgbClr val="4F81BC"/>
                </a:solidFill>
                <a:latin typeface="Cambria"/>
                <a:cs typeface="Cambria"/>
              </a:rPr>
              <a:t>2022-</a:t>
            </a:r>
            <a:r>
              <a:rPr sz="1000" b="1" spc="-20" dirty="0">
                <a:solidFill>
                  <a:srgbClr val="4F81BC"/>
                </a:solidFill>
                <a:latin typeface="Cambria"/>
                <a:cs typeface="Cambria"/>
              </a:rPr>
              <a:t>2023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10184" y="457199"/>
            <a:ext cx="6703059" cy="303530"/>
          </a:xfrm>
          <a:custGeom>
            <a:avLst/>
            <a:gdLst/>
            <a:ahLst/>
            <a:cxnLst/>
            <a:rect l="l" t="t" r="r" b="b"/>
            <a:pathLst>
              <a:path w="6703059" h="303530">
                <a:moveTo>
                  <a:pt x="5854941" y="275844"/>
                </a:moveTo>
                <a:lnTo>
                  <a:pt x="0" y="275844"/>
                </a:lnTo>
                <a:lnTo>
                  <a:pt x="0" y="303276"/>
                </a:lnTo>
                <a:lnTo>
                  <a:pt x="5854941" y="303276"/>
                </a:lnTo>
                <a:lnTo>
                  <a:pt x="5854941" y="275844"/>
                </a:lnTo>
                <a:close/>
              </a:path>
              <a:path w="6703059" h="303530">
                <a:moveTo>
                  <a:pt x="6702603" y="275844"/>
                </a:moveTo>
                <a:lnTo>
                  <a:pt x="5882386" y="275844"/>
                </a:lnTo>
                <a:lnTo>
                  <a:pt x="5882386" y="45720"/>
                </a:lnTo>
                <a:lnTo>
                  <a:pt x="5882386" y="0"/>
                </a:lnTo>
                <a:lnTo>
                  <a:pt x="5854954" y="0"/>
                </a:lnTo>
                <a:lnTo>
                  <a:pt x="5854954" y="45720"/>
                </a:lnTo>
                <a:lnTo>
                  <a:pt x="5854954" y="275844"/>
                </a:lnTo>
                <a:lnTo>
                  <a:pt x="5854954" y="303276"/>
                </a:lnTo>
                <a:lnTo>
                  <a:pt x="5882386" y="303276"/>
                </a:lnTo>
                <a:lnTo>
                  <a:pt x="6702603" y="303276"/>
                </a:lnTo>
                <a:lnTo>
                  <a:pt x="6702603" y="275844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19327" y="9261043"/>
            <a:ext cx="3012440" cy="6350"/>
          </a:xfrm>
          <a:custGeom>
            <a:avLst/>
            <a:gdLst/>
            <a:ahLst/>
            <a:cxnLst/>
            <a:rect l="l" t="t" r="r" b="b"/>
            <a:pathLst>
              <a:path w="3012440" h="6350">
                <a:moveTo>
                  <a:pt x="3012059" y="0"/>
                </a:moveTo>
                <a:lnTo>
                  <a:pt x="0" y="0"/>
                </a:lnTo>
                <a:lnTo>
                  <a:pt x="0" y="6095"/>
                </a:lnTo>
                <a:lnTo>
                  <a:pt x="3012059" y="6095"/>
                </a:lnTo>
                <a:lnTo>
                  <a:pt x="3012059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400677" y="9261043"/>
            <a:ext cx="3012440" cy="6350"/>
          </a:xfrm>
          <a:custGeom>
            <a:avLst/>
            <a:gdLst/>
            <a:ahLst/>
            <a:cxnLst/>
            <a:rect l="l" t="t" r="r" b="b"/>
            <a:pathLst>
              <a:path w="3012440" h="6350">
                <a:moveTo>
                  <a:pt x="3012058" y="0"/>
                </a:moveTo>
                <a:lnTo>
                  <a:pt x="0" y="0"/>
                </a:lnTo>
                <a:lnTo>
                  <a:pt x="0" y="6095"/>
                </a:lnTo>
                <a:lnTo>
                  <a:pt x="3012058" y="6095"/>
                </a:lnTo>
                <a:lnTo>
                  <a:pt x="3012058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06627" y="3215766"/>
            <a:ext cx="6719570" cy="35839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012314">
              <a:lnSpc>
                <a:spcPct val="100000"/>
              </a:lnSpc>
              <a:spcBef>
                <a:spcPts val="95"/>
              </a:spcBef>
            </a:pPr>
            <a:r>
              <a:rPr sz="1600" b="1" dirty="0">
                <a:latin typeface="Times New Roman"/>
                <a:cs typeface="Times New Roman"/>
              </a:rPr>
              <a:t>Figure:</a:t>
            </a:r>
            <a:r>
              <a:rPr sz="1600" b="1" spc="-5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Superposition</a:t>
            </a:r>
            <a:r>
              <a:rPr sz="1600" b="1" spc="-5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of</a:t>
            </a:r>
            <a:r>
              <a:rPr sz="1600" b="1" spc="-55" dirty="0">
                <a:latin typeface="Times New Roman"/>
                <a:cs typeface="Times New Roman"/>
              </a:rPr>
              <a:t> </a:t>
            </a:r>
            <a:r>
              <a:rPr sz="1600" b="1" spc="-20" dirty="0">
                <a:latin typeface="Times New Roman"/>
                <a:cs typeface="Times New Roman"/>
              </a:rPr>
              <a:t>waves</a:t>
            </a:r>
            <a:endParaRPr sz="1600">
              <a:latin typeface="Times New Roman"/>
              <a:cs typeface="Times New Roman"/>
            </a:endParaRPr>
          </a:p>
          <a:p>
            <a:pPr marL="12700" marR="5080">
              <a:lnSpc>
                <a:spcPct val="94700"/>
              </a:lnSpc>
              <a:spcBef>
                <a:spcPts val="125"/>
              </a:spcBef>
            </a:pPr>
            <a:r>
              <a:rPr sz="2250" baseline="3703" dirty="0">
                <a:latin typeface="Times New Roman"/>
                <a:cs typeface="Times New Roman"/>
              </a:rPr>
              <a:t>This</a:t>
            </a:r>
            <a:r>
              <a:rPr sz="2250" spc="120" baseline="3703" dirty="0">
                <a:latin typeface="Times New Roman"/>
                <a:cs typeface="Times New Roman"/>
              </a:rPr>
              <a:t> </a:t>
            </a:r>
            <a:r>
              <a:rPr sz="2250" baseline="3703" dirty="0">
                <a:latin typeface="Times New Roman"/>
                <a:cs typeface="Times New Roman"/>
              </a:rPr>
              <a:t>figure</a:t>
            </a:r>
            <a:r>
              <a:rPr sz="2250" spc="112" baseline="3703" dirty="0">
                <a:latin typeface="Times New Roman"/>
                <a:cs typeface="Times New Roman"/>
              </a:rPr>
              <a:t> </a:t>
            </a:r>
            <a:r>
              <a:rPr sz="2250" baseline="3703" dirty="0">
                <a:latin typeface="Times New Roman"/>
                <a:cs typeface="Times New Roman"/>
              </a:rPr>
              <a:t>describes,</a:t>
            </a:r>
            <a:r>
              <a:rPr sz="2250" spc="120" baseline="3703" dirty="0">
                <a:latin typeface="Times New Roman"/>
                <a:cs typeface="Times New Roman"/>
              </a:rPr>
              <a:t> </a:t>
            </a:r>
            <a:r>
              <a:rPr sz="2250" baseline="3703" dirty="0">
                <a:latin typeface="Times New Roman"/>
                <a:cs typeface="Times New Roman"/>
              </a:rPr>
              <a:t>using</a:t>
            </a:r>
            <a:r>
              <a:rPr sz="2250" spc="112" baseline="3703" dirty="0">
                <a:latin typeface="Times New Roman"/>
                <a:cs typeface="Times New Roman"/>
              </a:rPr>
              <a:t> </a:t>
            </a:r>
            <a:r>
              <a:rPr sz="2250" baseline="3703" dirty="0">
                <a:latin typeface="Times New Roman"/>
                <a:cs typeface="Times New Roman"/>
              </a:rPr>
              <a:t>the</a:t>
            </a:r>
            <a:r>
              <a:rPr sz="2250" spc="142" baseline="3703" dirty="0">
                <a:latin typeface="Times New Roman"/>
                <a:cs typeface="Times New Roman"/>
              </a:rPr>
              <a:t> </a:t>
            </a:r>
            <a:r>
              <a:rPr sz="2250" b="1" baseline="3703" dirty="0">
                <a:latin typeface="Times New Roman"/>
                <a:cs typeface="Times New Roman"/>
              </a:rPr>
              <a:t>same</a:t>
            </a:r>
            <a:r>
              <a:rPr sz="2250" b="1" spc="104" baseline="3703" dirty="0">
                <a:latin typeface="Times New Roman"/>
                <a:cs typeface="Times New Roman"/>
              </a:rPr>
              <a:t> </a:t>
            </a:r>
            <a:r>
              <a:rPr sz="2250" b="1" baseline="3703" dirty="0">
                <a:latin typeface="Times New Roman"/>
                <a:cs typeface="Times New Roman"/>
              </a:rPr>
              <a:t>time</a:t>
            </a:r>
            <a:r>
              <a:rPr sz="2250" b="1" spc="135" baseline="3703" dirty="0">
                <a:latin typeface="Times New Roman"/>
                <a:cs typeface="Times New Roman"/>
              </a:rPr>
              <a:t> </a:t>
            </a:r>
            <a:r>
              <a:rPr sz="2250" baseline="3703" dirty="0">
                <a:latin typeface="Times New Roman"/>
                <a:cs typeface="Times New Roman"/>
              </a:rPr>
              <a:t>base,</a:t>
            </a:r>
            <a:r>
              <a:rPr sz="2250" spc="104" baseline="3703" dirty="0">
                <a:latin typeface="Times New Roman"/>
                <a:cs typeface="Times New Roman"/>
              </a:rPr>
              <a:t> </a:t>
            </a:r>
            <a:r>
              <a:rPr sz="2250" b="1" baseline="3703" dirty="0">
                <a:latin typeface="Times New Roman"/>
                <a:cs typeface="Times New Roman"/>
              </a:rPr>
              <a:t>3</a:t>
            </a:r>
            <a:r>
              <a:rPr sz="2250" b="1" spc="127" baseline="3703" dirty="0">
                <a:latin typeface="Times New Roman"/>
                <a:cs typeface="Times New Roman"/>
              </a:rPr>
              <a:t> </a:t>
            </a:r>
            <a:r>
              <a:rPr sz="2250" b="1" baseline="3703" dirty="0">
                <a:latin typeface="Times New Roman"/>
                <a:cs typeface="Times New Roman"/>
              </a:rPr>
              <a:t>waves</a:t>
            </a:r>
            <a:r>
              <a:rPr sz="2250" b="1" spc="104" baseline="3703" dirty="0">
                <a:latin typeface="Times New Roman"/>
                <a:cs typeface="Times New Roman"/>
              </a:rPr>
              <a:t> </a:t>
            </a:r>
            <a:r>
              <a:rPr sz="2250" b="1" baseline="3703" dirty="0">
                <a:latin typeface="Times New Roman"/>
                <a:cs typeface="Times New Roman"/>
              </a:rPr>
              <a:t>marked</a:t>
            </a:r>
            <a:r>
              <a:rPr sz="2250" b="1" spc="104" baseline="3703" dirty="0">
                <a:latin typeface="Times New Roman"/>
                <a:cs typeface="Times New Roman"/>
              </a:rPr>
              <a:t> </a:t>
            </a:r>
            <a:r>
              <a:rPr sz="2250" b="1" baseline="3703" dirty="0">
                <a:latin typeface="Times New Roman"/>
                <a:cs typeface="Times New Roman"/>
              </a:rPr>
              <a:t>y</a:t>
            </a:r>
            <a:r>
              <a:rPr sz="950" b="1" dirty="0">
                <a:latin typeface="Times New Roman"/>
                <a:cs typeface="Times New Roman"/>
              </a:rPr>
              <a:t>1</a:t>
            </a:r>
            <a:r>
              <a:rPr sz="2250" b="1" baseline="3703" dirty="0">
                <a:latin typeface="Times New Roman"/>
                <a:cs typeface="Times New Roman"/>
              </a:rPr>
              <a:t>,</a:t>
            </a:r>
            <a:r>
              <a:rPr sz="2250" b="1" spc="97" baseline="3703" dirty="0">
                <a:latin typeface="Times New Roman"/>
                <a:cs typeface="Times New Roman"/>
              </a:rPr>
              <a:t> </a:t>
            </a:r>
            <a:r>
              <a:rPr sz="2250" b="1" baseline="3703" dirty="0">
                <a:latin typeface="Times New Roman"/>
                <a:cs typeface="Times New Roman"/>
              </a:rPr>
              <a:t>y</a:t>
            </a:r>
            <a:r>
              <a:rPr sz="950" b="1" dirty="0">
                <a:latin typeface="Times New Roman"/>
                <a:cs typeface="Times New Roman"/>
              </a:rPr>
              <a:t>2</a:t>
            </a:r>
            <a:r>
              <a:rPr sz="2250" b="1" baseline="3703" dirty="0">
                <a:latin typeface="Times New Roman"/>
                <a:cs typeface="Times New Roman"/>
              </a:rPr>
              <a:t>,</a:t>
            </a:r>
            <a:r>
              <a:rPr sz="2250" b="1" spc="97" baseline="3703" dirty="0">
                <a:latin typeface="Times New Roman"/>
                <a:cs typeface="Times New Roman"/>
              </a:rPr>
              <a:t> </a:t>
            </a:r>
            <a:r>
              <a:rPr sz="2250" b="1" baseline="3703" dirty="0">
                <a:latin typeface="Times New Roman"/>
                <a:cs typeface="Times New Roman"/>
              </a:rPr>
              <a:t>y</a:t>
            </a:r>
            <a:r>
              <a:rPr sz="950" b="1" dirty="0">
                <a:latin typeface="Times New Roman"/>
                <a:cs typeface="Times New Roman"/>
              </a:rPr>
              <a:t>3</a:t>
            </a:r>
            <a:r>
              <a:rPr sz="2250" baseline="3703" dirty="0">
                <a:latin typeface="Times New Roman"/>
                <a:cs typeface="Times New Roman"/>
              </a:rPr>
              <a:t>,</a:t>
            </a:r>
            <a:r>
              <a:rPr sz="2250" spc="97" baseline="3703" dirty="0">
                <a:latin typeface="Times New Roman"/>
                <a:cs typeface="Times New Roman"/>
              </a:rPr>
              <a:t> </a:t>
            </a:r>
            <a:r>
              <a:rPr sz="2250" baseline="3703" dirty="0">
                <a:latin typeface="Times New Roman"/>
                <a:cs typeface="Times New Roman"/>
              </a:rPr>
              <a:t>and</a:t>
            </a:r>
            <a:r>
              <a:rPr sz="2250" spc="127" baseline="3703" dirty="0">
                <a:latin typeface="Times New Roman"/>
                <a:cs typeface="Times New Roman"/>
              </a:rPr>
              <a:t> </a:t>
            </a:r>
            <a:r>
              <a:rPr sz="2250" spc="-15" baseline="3703" dirty="0">
                <a:latin typeface="Times New Roman"/>
                <a:cs typeface="Times New Roman"/>
              </a:rPr>
              <a:t>their </a:t>
            </a:r>
            <a:r>
              <a:rPr sz="1500" dirty="0">
                <a:latin typeface="Times New Roman"/>
                <a:cs typeface="Times New Roman"/>
              </a:rPr>
              <a:t>superposition.</a:t>
            </a:r>
            <a:r>
              <a:rPr sz="1500" spc="170" dirty="0">
                <a:latin typeface="Times New Roman"/>
                <a:cs typeface="Times New Roman"/>
              </a:rPr>
              <a:t> </a:t>
            </a:r>
            <a:r>
              <a:rPr sz="1500" b="1" u="sng" dirty="0">
                <a:solidFill>
                  <a:srgbClr val="0000CC"/>
                </a:solidFill>
                <a:uFill>
                  <a:solidFill>
                    <a:srgbClr val="0000CC"/>
                  </a:solidFill>
                </a:uFill>
                <a:latin typeface="Times New Roman"/>
                <a:cs typeface="Times New Roman"/>
              </a:rPr>
              <a:t>In</a:t>
            </a:r>
            <a:r>
              <a:rPr sz="1500" b="1" u="sng" spc="165" dirty="0">
                <a:solidFill>
                  <a:srgbClr val="0000CC"/>
                </a:solidFill>
                <a:uFill>
                  <a:solidFill>
                    <a:srgbClr val="0000CC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500" b="1" u="sng" dirty="0">
                <a:solidFill>
                  <a:srgbClr val="0000CC"/>
                </a:solidFill>
                <a:uFill>
                  <a:solidFill>
                    <a:srgbClr val="0000CC"/>
                  </a:solidFill>
                </a:uFill>
                <a:latin typeface="Times New Roman"/>
                <a:cs typeface="Times New Roman"/>
              </a:rPr>
              <a:t>figure</a:t>
            </a:r>
            <a:r>
              <a:rPr sz="1500" b="1" u="sng" spc="180" dirty="0">
                <a:solidFill>
                  <a:srgbClr val="0000CC"/>
                </a:solidFill>
                <a:uFill>
                  <a:solidFill>
                    <a:srgbClr val="0000CC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500" b="1" u="sng" dirty="0">
                <a:solidFill>
                  <a:srgbClr val="0000CC"/>
                </a:solidFill>
                <a:uFill>
                  <a:solidFill>
                    <a:srgbClr val="0000CC"/>
                  </a:solidFill>
                </a:uFill>
                <a:latin typeface="Times New Roman"/>
                <a:cs typeface="Times New Roman"/>
              </a:rPr>
              <a:t>a</a:t>
            </a:r>
            <a:r>
              <a:rPr sz="1500" dirty="0">
                <a:latin typeface="Times New Roman"/>
                <a:cs typeface="Times New Roman"/>
              </a:rPr>
              <a:t>,</a:t>
            </a:r>
            <a:r>
              <a:rPr sz="1500" spc="15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the</a:t>
            </a:r>
            <a:r>
              <a:rPr sz="1500" spc="17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waves</a:t>
            </a:r>
            <a:r>
              <a:rPr sz="1500" spc="15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are</a:t>
            </a:r>
            <a:r>
              <a:rPr sz="1500" spc="-10" dirty="0">
                <a:latin typeface="Times New Roman"/>
                <a:cs typeface="Times New Roman"/>
              </a:rPr>
              <a:t> </a:t>
            </a:r>
            <a:r>
              <a:rPr sz="1500" b="1" dirty="0">
                <a:solidFill>
                  <a:srgbClr val="0000CC"/>
                </a:solidFill>
                <a:latin typeface="Times New Roman"/>
                <a:cs typeface="Times New Roman"/>
              </a:rPr>
              <a:t>coherent</a:t>
            </a:r>
            <a:r>
              <a:rPr sz="1500" dirty="0">
                <a:latin typeface="Times New Roman"/>
                <a:cs typeface="Times New Roman"/>
              </a:rPr>
              <a:t>,</a:t>
            </a:r>
            <a:r>
              <a:rPr sz="1500" spc="15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like</a:t>
            </a:r>
            <a:r>
              <a:rPr sz="1500" spc="17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the</a:t>
            </a:r>
            <a:r>
              <a:rPr sz="1500" spc="16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waves</a:t>
            </a:r>
            <a:r>
              <a:rPr sz="1500" spc="17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out</a:t>
            </a:r>
            <a:r>
              <a:rPr sz="1500" spc="16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of</a:t>
            </a:r>
            <a:r>
              <a:rPr sz="1500" spc="16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a</a:t>
            </a:r>
            <a:r>
              <a:rPr sz="1500" spc="17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laser.</a:t>
            </a:r>
            <a:r>
              <a:rPr sz="1500" spc="175" dirty="0">
                <a:latin typeface="Times New Roman"/>
                <a:cs typeface="Times New Roman"/>
              </a:rPr>
              <a:t> </a:t>
            </a:r>
            <a:r>
              <a:rPr sz="1500" b="1" u="sng" spc="-25" dirty="0">
                <a:solidFill>
                  <a:srgbClr val="0000CC"/>
                </a:solidFill>
                <a:uFill>
                  <a:solidFill>
                    <a:srgbClr val="0000CC"/>
                  </a:solidFill>
                </a:uFill>
                <a:latin typeface="Times New Roman"/>
                <a:cs typeface="Times New Roman"/>
              </a:rPr>
              <a:t>In</a:t>
            </a:r>
            <a:r>
              <a:rPr sz="1500" b="1" spc="-25" dirty="0">
                <a:solidFill>
                  <a:srgbClr val="0000CC"/>
                </a:solidFill>
                <a:latin typeface="Times New Roman"/>
                <a:cs typeface="Times New Roman"/>
              </a:rPr>
              <a:t> </a:t>
            </a:r>
            <a:r>
              <a:rPr sz="1500" b="1" u="sng" dirty="0">
                <a:solidFill>
                  <a:srgbClr val="0000CC"/>
                </a:solidFill>
                <a:uFill>
                  <a:solidFill>
                    <a:srgbClr val="0000CC"/>
                  </a:solidFill>
                </a:uFill>
                <a:latin typeface="Times New Roman"/>
                <a:cs typeface="Times New Roman"/>
              </a:rPr>
              <a:t>figure</a:t>
            </a:r>
            <a:r>
              <a:rPr sz="1500" b="1" u="sng" spc="-15" dirty="0">
                <a:solidFill>
                  <a:srgbClr val="0000CC"/>
                </a:solidFill>
                <a:uFill>
                  <a:solidFill>
                    <a:srgbClr val="0000CC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500" b="1" u="sng" dirty="0">
                <a:solidFill>
                  <a:srgbClr val="0000CC"/>
                </a:solidFill>
                <a:uFill>
                  <a:solidFill>
                    <a:srgbClr val="0000CC"/>
                  </a:solidFill>
                </a:uFill>
                <a:latin typeface="Times New Roman"/>
                <a:cs typeface="Times New Roman"/>
              </a:rPr>
              <a:t>b</a:t>
            </a:r>
            <a:r>
              <a:rPr sz="1500" dirty="0">
                <a:latin typeface="Times New Roman"/>
                <a:cs typeface="Times New Roman"/>
              </a:rPr>
              <a:t>,</a:t>
            </a:r>
            <a:r>
              <a:rPr sz="1500" spc="-2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the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waves</a:t>
            </a:r>
            <a:r>
              <a:rPr sz="1500" spc="-2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have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the</a:t>
            </a:r>
            <a:r>
              <a:rPr sz="1500" spc="-10" dirty="0">
                <a:latin typeface="Times New Roman"/>
                <a:cs typeface="Times New Roman"/>
              </a:rPr>
              <a:t> </a:t>
            </a:r>
            <a:r>
              <a:rPr sz="1500" b="1" dirty="0">
                <a:solidFill>
                  <a:srgbClr val="0000CC"/>
                </a:solidFill>
                <a:latin typeface="Times New Roman"/>
                <a:cs typeface="Times New Roman"/>
              </a:rPr>
              <a:t>same</a:t>
            </a:r>
            <a:r>
              <a:rPr sz="1500" b="1" spc="-15" dirty="0">
                <a:solidFill>
                  <a:srgbClr val="0000CC"/>
                </a:solidFill>
                <a:latin typeface="Times New Roman"/>
                <a:cs typeface="Times New Roman"/>
              </a:rPr>
              <a:t> </a:t>
            </a:r>
            <a:r>
              <a:rPr sz="1500" b="1" dirty="0">
                <a:solidFill>
                  <a:srgbClr val="0000CC"/>
                </a:solidFill>
                <a:latin typeface="Times New Roman"/>
                <a:cs typeface="Times New Roman"/>
              </a:rPr>
              <a:t>wavelength</a:t>
            </a:r>
            <a:r>
              <a:rPr sz="1500" dirty="0">
                <a:latin typeface="Times New Roman"/>
                <a:cs typeface="Times New Roman"/>
              </a:rPr>
              <a:t>,</a:t>
            </a:r>
            <a:r>
              <a:rPr sz="1500" spc="-2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but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are</a:t>
            </a:r>
            <a:r>
              <a:rPr sz="1500" spc="-10" dirty="0">
                <a:latin typeface="Times New Roman"/>
                <a:cs typeface="Times New Roman"/>
              </a:rPr>
              <a:t> </a:t>
            </a:r>
            <a:r>
              <a:rPr sz="1500" b="1" dirty="0">
                <a:solidFill>
                  <a:srgbClr val="0000CC"/>
                </a:solidFill>
                <a:latin typeface="Times New Roman"/>
                <a:cs typeface="Times New Roman"/>
              </a:rPr>
              <a:t>not</a:t>
            </a:r>
            <a:r>
              <a:rPr sz="1500" b="1" spc="-25" dirty="0">
                <a:solidFill>
                  <a:srgbClr val="0000CC"/>
                </a:solidFill>
                <a:latin typeface="Times New Roman"/>
                <a:cs typeface="Times New Roman"/>
              </a:rPr>
              <a:t> </a:t>
            </a:r>
            <a:r>
              <a:rPr sz="1500" b="1" dirty="0">
                <a:solidFill>
                  <a:srgbClr val="0000CC"/>
                </a:solidFill>
                <a:latin typeface="Times New Roman"/>
                <a:cs typeface="Times New Roman"/>
              </a:rPr>
              <a:t>coherent</a:t>
            </a:r>
            <a:r>
              <a:rPr sz="1500" b="1" spc="-10" dirty="0">
                <a:solidFill>
                  <a:srgbClr val="0000CC"/>
                </a:solidFill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with</a:t>
            </a:r>
            <a:r>
              <a:rPr sz="1500" spc="-1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each</a:t>
            </a:r>
            <a:r>
              <a:rPr sz="1500" spc="-2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other. </a:t>
            </a:r>
            <a:r>
              <a:rPr sz="1600" b="1" dirty="0">
                <a:solidFill>
                  <a:srgbClr val="FF0000"/>
                </a:solidFill>
                <a:latin typeface="Times New Roman"/>
                <a:cs typeface="Times New Roman"/>
              </a:rPr>
              <a:t>Light</a:t>
            </a:r>
            <a:r>
              <a:rPr sz="1600" b="1" spc="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FF0000"/>
                </a:solidFill>
                <a:latin typeface="Times New Roman"/>
                <a:cs typeface="Times New Roman"/>
              </a:rPr>
              <a:t>from</a:t>
            </a:r>
            <a:r>
              <a:rPr sz="1600" b="1" spc="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FF0000"/>
                </a:solidFill>
                <a:latin typeface="Times New Roman"/>
                <a:cs typeface="Times New Roman"/>
              </a:rPr>
              <a:t>an</a:t>
            </a:r>
            <a:r>
              <a:rPr sz="1600" b="1" spc="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FF0000"/>
                </a:solidFill>
                <a:latin typeface="Times New Roman"/>
                <a:cs typeface="Times New Roman"/>
              </a:rPr>
              <a:t>incandescent</a:t>
            </a:r>
            <a:r>
              <a:rPr sz="1600" b="1" spc="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FF0000"/>
                </a:solidFill>
                <a:latin typeface="Times New Roman"/>
                <a:cs typeface="Times New Roman"/>
              </a:rPr>
              <a:t>lamp </a:t>
            </a:r>
            <a:r>
              <a:rPr sz="1600" dirty="0">
                <a:latin typeface="Times New Roman"/>
                <a:cs typeface="Times New Roman"/>
              </a:rPr>
              <a:t>is</a:t>
            </a:r>
            <a:r>
              <a:rPr sz="1600" spc="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composed</a:t>
            </a:r>
            <a:r>
              <a:rPr sz="1600" spc="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waves</a:t>
            </a:r>
            <a:r>
              <a:rPr sz="1600" spc="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at</a:t>
            </a:r>
            <a:r>
              <a:rPr sz="1600" spc="4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many</a:t>
            </a:r>
            <a:r>
              <a:rPr sz="1600" b="1" spc="2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wavelengths</a:t>
            </a:r>
            <a:r>
              <a:rPr sz="1600" spc="-10" dirty="0">
                <a:latin typeface="Times New Roman"/>
                <a:cs typeface="Times New Roman"/>
              </a:rPr>
              <a:t>, </a:t>
            </a:r>
            <a:r>
              <a:rPr sz="1600" dirty="0">
                <a:latin typeface="Times New Roman"/>
                <a:cs typeface="Times New Roman"/>
              </a:rPr>
              <a:t>and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each</a:t>
            </a:r>
            <a:r>
              <a:rPr sz="1600" spc="-5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wave</a:t>
            </a:r>
            <a:r>
              <a:rPr sz="1600" b="1" spc="-65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appears</a:t>
            </a:r>
            <a:r>
              <a:rPr sz="1600" b="1" spc="-6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randomly</a:t>
            </a:r>
            <a:r>
              <a:rPr sz="1600" b="1" spc="-4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with</a:t>
            </a:r>
            <a:r>
              <a:rPr sz="1600" spc="-6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no</a:t>
            </a:r>
            <a:r>
              <a:rPr sz="1600" b="1" spc="-55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systematic</a:t>
            </a:r>
            <a:r>
              <a:rPr sz="1600" b="1" spc="-65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relation</a:t>
            </a:r>
            <a:r>
              <a:rPr sz="1600" b="1" spc="-6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between</a:t>
            </a:r>
            <a:r>
              <a:rPr sz="1600" b="1" spc="-6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its</a:t>
            </a:r>
            <a:r>
              <a:rPr sz="1600" b="1" spc="-60" dirty="0">
                <a:latin typeface="Times New Roman"/>
                <a:cs typeface="Times New Roman"/>
              </a:rPr>
              <a:t> </a:t>
            </a:r>
            <a:r>
              <a:rPr sz="1600" b="1" spc="-10" dirty="0">
                <a:latin typeface="Times New Roman"/>
                <a:cs typeface="Times New Roman"/>
              </a:rPr>
              <a:t>phase </a:t>
            </a:r>
            <a:r>
              <a:rPr sz="1600" dirty="0">
                <a:latin typeface="Times New Roman"/>
                <a:cs typeface="Times New Roman"/>
              </a:rPr>
              <a:t>and</a:t>
            </a:r>
            <a:r>
              <a:rPr sz="1600" spc="-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that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other</a:t>
            </a:r>
            <a:r>
              <a:rPr sz="1600" spc="-3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wave.</a:t>
            </a:r>
            <a:endParaRPr sz="1600">
              <a:latin typeface="Times New Roman"/>
              <a:cs typeface="Times New Roman"/>
            </a:endParaRPr>
          </a:p>
          <a:p>
            <a:pPr marL="12700" algn="just">
              <a:lnSpc>
                <a:spcPts val="1800"/>
              </a:lnSpc>
            </a:pPr>
            <a:r>
              <a:rPr sz="1600" b="1" dirty="0">
                <a:solidFill>
                  <a:srgbClr val="FF0000"/>
                </a:solidFill>
                <a:latin typeface="Times New Roman"/>
                <a:cs typeface="Times New Roman"/>
              </a:rPr>
              <a:t>Laser</a:t>
            </a:r>
            <a:r>
              <a:rPr sz="1600" b="1" spc="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FF0000"/>
                </a:solidFill>
                <a:latin typeface="Times New Roman"/>
                <a:cs typeface="Times New Roman"/>
              </a:rPr>
              <a:t>radiation</a:t>
            </a:r>
            <a:r>
              <a:rPr sz="1600" b="1" spc="-2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is</a:t>
            </a:r>
            <a:r>
              <a:rPr sz="1600" b="1" spc="3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composed</a:t>
            </a:r>
            <a:r>
              <a:rPr sz="1600" b="1" spc="3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of</a:t>
            </a:r>
            <a:r>
              <a:rPr sz="1600" b="1" spc="3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waves</a:t>
            </a:r>
            <a:r>
              <a:rPr sz="1600" b="1" spc="3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at</a:t>
            </a:r>
            <a:r>
              <a:rPr sz="1600" b="1" spc="3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the</a:t>
            </a:r>
            <a:r>
              <a:rPr sz="1600" b="1" spc="3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same</a:t>
            </a:r>
            <a:r>
              <a:rPr sz="1600" b="1" spc="3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wavelength,</a:t>
            </a:r>
            <a:r>
              <a:rPr sz="1600" b="1" spc="2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which</a:t>
            </a:r>
            <a:r>
              <a:rPr sz="1600" b="1" spc="3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start</a:t>
            </a:r>
            <a:r>
              <a:rPr sz="1600" b="1" spc="30" dirty="0">
                <a:latin typeface="Times New Roman"/>
                <a:cs typeface="Times New Roman"/>
              </a:rPr>
              <a:t> </a:t>
            </a:r>
            <a:r>
              <a:rPr sz="1600" b="1" spc="-25" dirty="0">
                <a:latin typeface="Times New Roman"/>
                <a:cs typeface="Times New Roman"/>
              </a:rPr>
              <a:t>at</a:t>
            </a:r>
            <a:endParaRPr sz="1600">
              <a:latin typeface="Times New Roman"/>
              <a:cs typeface="Times New Roman"/>
            </a:endParaRPr>
          </a:p>
          <a:p>
            <a:pPr marL="12700" marR="5715" algn="just">
              <a:lnSpc>
                <a:spcPts val="1839"/>
              </a:lnSpc>
              <a:spcBef>
                <a:spcPts val="90"/>
              </a:spcBef>
            </a:pPr>
            <a:r>
              <a:rPr sz="1600" b="1" dirty="0">
                <a:latin typeface="Times New Roman"/>
                <a:cs typeface="Times New Roman"/>
              </a:rPr>
              <a:t>the</a:t>
            </a:r>
            <a:r>
              <a:rPr sz="1600" b="1" spc="38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same</a:t>
            </a:r>
            <a:r>
              <a:rPr sz="1600" b="1" spc="38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time</a:t>
            </a:r>
            <a:r>
              <a:rPr sz="1600" b="1" spc="38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and</a:t>
            </a:r>
            <a:r>
              <a:rPr sz="1600" b="1" spc="38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keep</a:t>
            </a:r>
            <a:r>
              <a:rPr sz="1600" b="1" spc="38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their</a:t>
            </a:r>
            <a:r>
              <a:rPr sz="1600" b="1" spc="38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relative</a:t>
            </a:r>
            <a:r>
              <a:rPr sz="1600" b="1" spc="39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phase</a:t>
            </a:r>
            <a:r>
              <a:rPr sz="1600" b="1" spc="38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as</a:t>
            </a:r>
            <a:r>
              <a:rPr sz="1600" b="1" spc="390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they</a:t>
            </a:r>
            <a:r>
              <a:rPr sz="1600" b="1" spc="385" dirty="0">
                <a:latin typeface="Times New Roman"/>
                <a:cs typeface="Times New Roman"/>
              </a:rPr>
              <a:t> </a:t>
            </a:r>
            <a:r>
              <a:rPr sz="1600" b="1" dirty="0">
                <a:latin typeface="Times New Roman"/>
                <a:cs typeface="Times New Roman"/>
              </a:rPr>
              <a:t>advance.</a:t>
            </a:r>
            <a:r>
              <a:rPr sz="1600" b="1" spc="1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By</a:t>
            </a:r>
            <a:r>
              <a:rPr sz="1600" spc="395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adding </a:t>
            </a:r>
            <a:r>
              <a:rPr sz="1600" dirty="0">
                <a:latin typeface="Times New Roman"/>
                <a:cs typeface="Times New Roman"/>
              </a:rPr>
              <a:t>(superposition)</a:t>
            </a:r>
            <a:r>
              <a:rPr sz="1600" spc="31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3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wave</a:t>
            </a:r>
            <a:r>
              <a:rPr sz="1600" spc="33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amplitudes</a:t>
            </a:r>
            <a:r>
              <a:rPr sz="1600" spc="3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of</a:t>
            </a:r>
            <a:r>
              <a:rPr sz="1600" spc="3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the</a:t>
            </a:r>
            <a:r>
              <a:rPr sz="1600" spc="35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different</a:t>
            </a:r>
            <a:r>
              <a:rPr sz="1600" spc="320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waves,</a:t>
            </a:r>
            <a:r>
              <a:rPr sz="1600" spc="3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higher</a:t>
            </a:r>
            <a:r>
              <a:rPr sz="1600" spc="32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peaks</a:t>
            </a:r>
            <a:r>
              <a:rPr sz="1600" spc="325" dirty="0">
                <a:latin typeface="Times New Roman"/>
                <a:cs typeface="Times New Roman"/>
              </a:rPr>
              <a:t> </a:t>
            </a:r>
            <a:r>
              <a:rPr sz="1600" spc="-25" dirty="0">
                <a:latin typeface="Times New Roman"/>
                <a:cs typeface="Times New Roman"/>
              </a:rPr>
              <a:t>are </a:t>
            </a:r>
            <a:r>
              <a:rPr sz="1600" dirty="0">
                <a:latin typeface="Times New Roman"/>
                <a:cs typeface="Times New Roman"/>
              </a:rPr>
              <a:t>measured</a:t>
            </a:r>
            <a:r>
              <a:rPr sz="1600" spc="-3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for</a:t>
            </a:r>
            <a:r>
              <a:rPr sz="1600" spc="-45" dirty="0">
                <a:latin typeface="Times New Roman"/>
                <a:cs typeface="Times New Roman"/>
              </a:rPr>
              <a:t> </a:t>
            </a:r>
            <a:r>
              <a:rPr sz="1600" dirty="0">
                <a:latin typeface="Times New Roman"/>
                <a:cs typeface="Times New Roman"/>
              </a:rPr>
              <a:t>laser</a:t>
            </a:r>
            <a:r>
              <a:rPr sz="1600" spc="-40" dirty="0">
                <a:latin typeface="Times New Roman"/>
                <a:cs typeface="Times New Roman"/>
              </a:rPr>
              <a:t> </a:t>
            </a:r>
            <a:r>
              <a:rPr sz="1600" spc="-10" dirty="0">
                <a:latin typeface="Times New Roman"/>
                <a:cs typeface="Times New Roman"/>
              </a:rPr>
              <a:t>radiation.</a:t>
            </a:r>
            <a:endParaRPr sz="1600">
              <a:latin typeface="Times New Roman"/>
              <a:cs typeface="Times New Roman"/>
            </a:endParaRPr>
          </a:p>
          <a:p>
            <a:pPr marL="12700" marR="5715" algn="just">
              <a:lnSpc>
                <a:spcPct val="95700"/>
              </a:lnSpc>
              <a:spcBef>
                <a:spcPts val="1000"/>
              </a:spcBef>
            </a:pPr>
            <a:r>
              <a:rPr sz="1500" b="1" dirty="0">
                <a:solidFill>
                  <a:srgbClr val="FF0000"/>
                </a:solidFill>
                <a:latin typeface="Times New Roman"/>
                <a:cs typeface="Times New Roman"/>
              </a:rPr>
              <a:t>Coherence</a:t>
            </a:r>
            <a:r>
              <a:rPr sz="1500" b="1" spc="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500" b="1" dirty="0">
                <a:solidFill>
                  <a:srgbClr val="FF0000"/>
                </a:solidFill>
                <a:latin typeface="Times New Roman"/>
                <a:cs typeface="Times New Roman"/>
              </a:rPr>
              <a:t>depends</a:t>
            </a:r>
            <a:r>
              <a:rPr sz="1500" b="1" spc="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500" b="1" dirty="0">
                <a:solidFill>
                  <a:srgbClr val="FF0000"/>
                </a:solidFill>
                <a:latin typeface="Times New Roman"/>
                <a:cs typeface="Times New Roman"/>
              </a:rPr>
              <a:t>on</a:t>
            </a:r>
            <a:r>
              <a:rPr sz="1500" b="1" spc="40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500" b="1" dirty="0">
                <a:solidFill>
                  <a:srgbClr val="FF0000"/>
                </a:solidFill>
                <a:latin typeface="Times New Roman"/>
                <a:cs typeface="Times New Roman"/>
              </a:rPr>
              <a:t>monochromaticity</a:t>
            </a:r>
            <a:r>
              <a:rPr sz="1500" dirty="0">
                <a:latin typeface="Times New Roman"/>
                <a:cs typeface="Times New Roman"/>
              </a:rPr>
              <a:t>.</a:t>
            </a:r>
            <a:r>
              <a:rPr sz="1500" spc="30" dirty="0">
                <a:latin typeface="Times New Roman"/>
                <a:cs typeface="Times New Roman"/>
              </a:rPr>
              <a:t> </a:t>
            </a:r>
            <a:r>
              <a:rPr sz="1500" b="1" dirty="0">
                <a:latin typeface="Times New Roman"/>
                <a:cs typeface="Times New Roman"/>
              </a:rPr>
              <a:t>Coherence</a:t>
            </a:r>
            <a:r>
              <a:rPr sz="1500" b="1" spc="4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is</a:t>
            </a:r>
            <a:r>
              <a:rPr sz="1500" spc="30" dirty="0">
                <a:latin typeface="Times New Roman"/>
                <a:cs typeface="Times New Roman"/>
              </a:rPr>
              <a:t> </a:t>
            </a:r>
            <a:r>
              <a:rPr sz="1500" b="1" dirty="0">
                <a:latin typeface="Times New Roman"/>
                <a:cs typeface="Times New Roman"/>
              </a:rPr>
              <a:t>important</a:t>
            </a:r>
            <a:r>
              <a:rPr sz="1500" b="1" spc="4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for</a:t>
            </a:r>
            <a:r>
              <a:rPr sz="1500" spc="35" dirty="0">
                <a:latin typeface="Times New Roman"/>
                <a:cs typeface="Times New Roman"/>
              </a:rPr>
              <a:t> </a:t>
            </a:r>
            <a:r>
              <a:rPr sz="1500" spc="-10" dirty="0">
                <a:latin typeface="Times New Roman"/>
                <a:cs typeface="Times New Roman"/>
              </a:rPr>
              <a:t>applications </a:t>
            </a:r>
            <a:r>
              <a:rPr sz="1500" dirty="0">
                <a:latin typeface="Times New Roman"/>
                <a:cs typeface="Times New Roman"/>
              </a:rPr>
              <a:t>like</a:t>
            </a:r>
            <a:r>
              <a:rPr sz="1500" spc="-10" dirty="0">
                <a:latin typeface="Times New Roman"/>
                <a:cs typeface="Times New Roman"/>
              </a:rPr>
              <a:t> </a:t>
            </a:r>
            <a:r>
              <a:rPr sz="1500" b="1" dirty="0">
                <a:latin typeface="Times New Roman"/>
                <a:cs typeface="Times New Roman"/>
              </a:rPr>
              <a:t>interference</a:t>
            </a:r>
            <a:r>
              <a:rPr sz="1500" b="1" spc="-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and</a:t>
            </a:r>
            <a:r>
              <a:rPr sz="1500" spc="-15" dirty="0">
                <a:latin typeface="Times New Roman"/>
                <a:cs typeface="Times New Roman"/>
              </a:rPr>
              <a:t> </a:t>
            </a:r>
            <a:r>
              <a:rPr sz="1500" b="1" dirty="0">
                <a:latin typeface="Times New Roman"/>
                <a:cs typeface="Times New Roman"/>
              </a:rPr>
              <a:t>diffraction</a:t>
            </a:r>
            <a:r>
              <a:rPr sz="1500" dirty="0">
                <a:latin typeface="Times New Roman"/>
                <a:cs typeface="Times New Roman"/>
              </a:rPr>
              <a:t>,</a:t>
            </a:r>
            <a:r>
              <a:rPr sz="1500" spc="10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and</a:t>
            </a:r>
            <a:r>
              <a:rPr sz="1500" spc="11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the</a:t>
            </a:r>
            <a:r>
              <a:rPr sz="1500" spc="11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entire</a:t>
            </a:r>
            <a:r>
              <a:rPr sz="1500" spc="10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process</a:t>
            </a:r>
            <a:r>
              <a:rPr sz="1500" spc="10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of </a:t>
            </a:r>
            <a:r>
              <a:rPr sz="1500" b="1" dirty="0">
                <a:latin typeface="Times New Roman"/>
                <a:cs typeface="Times New Roman"/>
              </a:rPr>
              <a:t>holography</a:t>
            </a:r>
            <a:r>
              <a:rPr sz="1500" b="1" spc="-5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is</a:t>
            </a:r>
            <a:r>
              <a:rPr sz="1500" spc="110" dirty="0">
                <a:latin typeface="Times New Roman"/>
                <a:cs typeface="Times New Roman"/>
              </a:rPr>
              <a:t> </a:t>
            </a:r>
            <a:r>
              <a:rPr sz="1500" dirty="0">
                <a:latin typeface="Times New Roman"/>
                <a:cs typeface="Times New Roman"/>
              </a:rPr>
              <a:t>based</a:t>
            </a:r>
            <a:r>
              <a:rPr sz="1500" spc="110" dirty="0">
                <a:latin typeface="Times New Roman"/>
                <a:cs typeface="Times New Roman"/>
              </a:rPr>
              <a:t> </a:t>
            </a:r>
            <a:r>
              <a:rPr sz="1500" spc="-20" dirty="0">
                <a:latin typeface="Times New Roman"/>
                <a:cs typeface="Times New Roman"/>
              </a:rPr>
              <a:t>upon </a:t>
            </a:r>
            <a:r>
              <a:rPr sz="1500" spc="-25" dirty="0">
                <a:latin typeface="Times New Roman"/>
                <a:cs typeface="Times New Roman"/>
              </a:rPr>
              <a:t>it.</a:t>
            </a:r>
            <a:endParaRPr sz="1500">
              <a:latin typeface="Times New Roman"/>
              <a:cs typeface="Times New Roman"/>
            </a:endParaRPr>
          </a:p>
          <a:p>
            <a:pPr marL="12700" algn="just">
              <a:lnSpc>
                <a:spcPts val="1830"/>
              </a:lnSpc>
            </a:pPr>
            <a:r>
              <a:rPr sz="1600" b="1" dirty="0">
                <a:solidFill>
                  <a:srgbClr val="FF0000"/>
                </a:solidFill>
                <a:latin typeface="Times New Roman"/>
                <a:cs typeface="Times New Roman"/>
              </a:rPr>
              <a:t>1.5:</a:t>
            </a:r>
            <a:r>
              <a:rPr sz="1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 Electromagnetic</a:t>
            </a:r>
            <a:r>
              <a:rPr sz="1600" b="1" spc="-1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600" b="1" dirty="0">
                <a:solidFill>
                  <a:srgbClr val="FF0000"/>
                </a:solidFill>
                <a:latin typeface="Times New Roman"/>
                <a:cs typeface="Times New Roman"/>
              </a:rPr>
              <a:t>Wave </a:t>
            </a:r>
            <a:r>
              <a:rPr sz="1600" b="1" spc="-10" dirty="0">
                <a:solidFill>
                  <a:srgbClr val="FF0000"/>
                </a:solidFill>
                <a:latin typeface="Times New Roman"/>
                <a:cs typeface="Times New Roman"/>
              </a:rPr>
              <a:t>Classification</a:t>
            </a:r>
            <a:endParaRPr sz="1600">
              <a:latin typeface="Times New Roman"/>
              <a:cs typeface="Times New Roman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720851" y="6790308"/>
          <a:ext cx="6769734" cy="199770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37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72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95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36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17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906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40055">
                <a:tc gridSpan="3">
                  <a:txBody>
                    <a:bodyPr/>
                    <a:lstStyle/>
                    <a:p>
                      <a:pPr marR="13335" algn="ctr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sz="1100" b="1" spc="-10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Class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1938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EAEB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98450" marR="273050" indent="27305">
                        <a:lnSpc>
                          <a:spcPct val="110000"/>
                        </a:lnSpc>
                        <a:spcBef>
                          <a:spcPts val="85"/>
                        </a:spcBef>
                      </a:pPr>
                      <a:r>
                        <a:rPr sz="1100" b="1" u="sng" spc="-10" dirty="0">
                          <a:solidFill>
                            <a:srgbClr val="0A0080"/>
                          </a:solidFill>
                          <a:uFill>
                            <a:solidFill>
                              <a:srgbClr val="0A0080"/>
                            </a:solidFill>
                          </a:uFill>
                          <a:latin typeface="Arial"/>
                          <a:cs typeface="Arial"/>
                          <a:hlinkClick r:id="rId3"/>
                        </a:rPr>
                        <a:t>Freq-</a:t>
                      </a:r>
                      <a:r>
                        <a:rPr sz="1100" b="1" spc="-10" dirty="0">
                          <a:solidFill>
                            <a:srgbClr val="0A0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0" dirty="0">
                          <a:solidFill>
                            <a:srgbClr val="0A0080"/>
                          </a:solidFill>
                          <a:uFill>
                            <a:solidFill>
                              <a:srgbClr val="0A0080"/>
                            </a:solidFill>
                          </a:uFill>
                          <a:latin typeface="Arial"/>
                          <a:cs typeface="Arial"/>
                          <a:hlinkClick r:id="rId3"/>
                        </a:rPr>
                        <a:t>uency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0795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EAEBEF"/>
                    </a:solidFill>
                  </a:tcPr>
                </a:tc>
                <a:tc>
                  <a:txBody>
                    <a:bodyPr/>
                    <a:lstStyle/>
                    <a:p>
                      <a:pPr marL="319405" marR="312420" indent="4445">
                        <a:lnSpc>
                          <a:spcPct val="110000"/>
                        </a:lnSpc>
                        <a:spcBef>
                          <a:spcPts val="85"/>
                        </a:spcBef>
                      </a:pPr>
                      <a:r>
                        <a:rPr sz="1100" b="1" u="sng" spc="-10" dirty="0">
                          <a:solidFill>
                            <a:srgbClr val="0A0080"/>
                          </a:solidFill>
                          <a:uFill>
                            <a:solidFill>
                              <a:srgbClr val="0A0080"/>
                            </a:solidFill>
                          </a:uFill>
                          <a:latin typeface="Arial"/>
                          <a:cs typeface="Arial"/>
                          <a:hlinkClick r:id="rId4"/>
                        </a:rPr>
                        <a:t>Wave-</a:t>
                      </a:r>
                      <a:r>
                        <a:rPr sz="1100" b="1" spc="-10" dirty="0">
                          <a:solidFill>
                            <a:srgbClr val="0A0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b="1" u="sng" spc="-10" dirty="0">
                          <a:solidFill>
                            <a:srgbClr val="0A0080"/>
                          </a:solidFill>
                          <a:uFill>
                            <a:solidFill>
                              <a:srgbClr val="0A0080"/>
                            </a:solidFill>
                          </a:uFill>
                          <a:latin typeface="Arial"/>
                          <a:cs typeface="Arial"/>
                          <a:hlinkClick r:id="rId4"/>
                        </a:rPr>
                        <a:t>length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0795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EAEBEF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sz="1100" b="1" u="sng" dirty="0">
                          <a:solidFill>
                            <a:srgbClr val="0A0080"/>
                          </a:solidFill>
                          <a:uFill>
                            <a:solidFill>
                              <a:srgbClr val="0A0080"/>
                            </a:solidFill>
                          </a:uFill>
                          <a:latin typeface="Arial"/>
                          <a:cs typeface="Arial"/>
                          <a:hlinkClick r:id="rId5"/>
                        </a:rPr>
                        <a:t>Energy</a:t>
                      </a:r>
                      <a:r>
                        <a:rPr sz="1100" b="1" u="sng" spc="-20" dirty="0">
                          <a:solidFill>
                            <a:srgbClr val="0A0080"/>
                          </a:solidFill>
                          <a:uFill>
                            <a:solidFill>
                              <a:srgbClr val="0A0080"/>
                            </a:solidFill>
                          </a:uFill>
                          <a:latin typeface="Arial"/>
                          <a:cs typeface="Arial"/>
                          <a:hlinkClick r:id="rId5"/>
                        </a:rPr>
                        <a:t> </a:t>
                      </a:r>
                      <a:r>
                        <a:rPr sz="1100" b="1" u="sng" dirty="0">
                          <a:solidFill>
                            <a:srgbClr val="0A0080"/>
                          </a:solidFill>
                          <a:uFill>
                            <a:solidFill>
                              <a:srgbClr val="0A0080"/>
                            </a:solidFill>
                          </a:uFill>
                          <a:latin typeface="Arial"/>
                          <a:cs typeface="Arial"/>
                          <a:hlinkClick r:id="rId5"/>
                        </a:rPr>
                        <a:t>per</a:t>
                      </a:r>
                      <a:r>
                        <a:rPr sz="1100" b="1" u="sng" spc="-30" dirty="0">
                          <a:solidFill>
                            <a:srgbClr val="0A0080"/>
                          </a:solidFill>
                          <a:uFill>
                            <a:solidFill>
                              <a:srgbClr val="0A0080"/>
                            </a:solidFill>
                          </a:uFill>
                          <a:latin typeface="Arial"/>
                          <a:cs typeface="Arial"/>
                          <a:hlinkClick r:id="rId5"/>
                        </a:rPr>
                        <a:t> </a:t>
                      </a:r>
                      <a:r>
                        <a:rPr sz="1100" b="1" u="sng" spc="-10" dirty="0">
                          <a:solidFill>
                            <a:srgbClr val="0A0080"/>
                          </a:solidFill>
                          <a:uFill>
                            <a:solidFill>
                              <a:srgbClr val="0A0080"/>
                            </a:solidFill>
                          </a:uFill>
                          <a:latin typeface="Arial"/>
                          <a:cs typeface="Arial"/>
                          <a:hlinkClick r:id="rId5"/>
                        </a:rPr>
                        <a:t>photon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1938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EAEB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4950">
                <a:tc rowSpan="9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47015" marR="241935" indent="27305">
                        <a:lnSpc>
                          <a:spcPct val="110000"/>
                        </a:lnSpc>
                        <a:spcBef>
                          <a:spcPts val="5"/>
                        </a:spcBef>
                      </a:pPr>
                      <a:r>
                        <a:rPr sz="1100" u="sng" spc="-10" dirty="0">
                          <a:solidFill>
                            <a:srgbClr val="0A0080"/>
                          </a:solidFill>
                          <a:uFill>
                            <a:solidFill>
                              <a:srgbClr val="0A0080"/>
                            </a:solidFill>
                          </a:uFill>
                          <a:latin typeface="Arial"/>
                          <a:cs typeface="Arial"/>
                          <a:hlinkClick r:id="rId6"/>
                        </a:rPr>
                        <a:t>Ionizing</a:t>
                      </a:r>
                      <a:r>
                        <a:rPr sz="1100" spc="-10" dirty="0">
                          <a:solidFill>
                            <a:srgbClr val="0A0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u="sng" spc="-10" dirty="0">
                          <a:solidFill>
                            <a:srgbClr val="0A0080"/>
                          </a:solidFill>
                          <a:uFill>
                            <a:solidFill>
                              <a:srgbClr val="0A0080"/>
                            </a:solidFill>
                          </a:uFill>
                          <a:latin typeface="Arial"/>
                          <a:cs typeface="Arial"/>
                          <a:hlinkClick r:id="rId6"/>
                        </a:rPr>
                        <a:t>radiation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100" spc="-50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γ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289560">
                        <a:lnSpc>
                          <a:spcPct val="100000"/>
                        </a:lnSpc>
                        <a:spcBef>
                          <a:spcPts val="409"/>
                        </a:spcBef>
                      </a:pPr>
                      <a:r>
                        <a:rPr sz="1100" u="sng" dirty="0">
                          <a:solidFill>
                            <a:srgbClr val="0A0080"/>
                          </a:solidFill>
                          <a:uFill>
                            <a:solidFill>
                              <a:srgbClr val="0A0080"/>
                            </a:solidFill>
                          </a:uFill>
                          <a:latin typeface="Arial"/>
                          <a:cs typeface="Arial"/>
                          <a:hlinkClick r:id="rId7"/>
                        </a:rPr>
                        <a:t>Gamma</a:t>
                      </a:r>
                      <a:r>
                        <a:rPr sz="1100" u="sng" spc="-15" dirty="0">
                          <a:solidFill>
                            <a:srgbClr val="0A0080"/>
                          </a:solidFill>
                          <a:uFill>
                            <a:solidFill>
                              <a:srgbClr val="0A0080"/>
                            </a:solidFill>
                          </a:uFill>
                          <a:latin typeface="Arial"/>
                          <a:cs typeface="Arial"/>
                          <a:hlinkClick r:id="rId7"/>
                        </a:rPr>
                        <a:t> </a:t>
                      </a:r>
                      <a:r>
                        <a:rPr sz="1100" u="sng" spc="-20" dirty="0">
                          <a:solidFill>
                            <a:srgbClr val="0A0080"/>
                          </a:solidFill>
                          <a:uFill>
                            <a:solidFill>
                              <a:srgbClr val="0A0080"/>
                            </a:solidFill>
                          </a:uFill>
                          <a:latin typeface="Arial"/>
                          <a:cs typeface="Arial"/>
                          <a:hlinkClick r:id="rId7"/>
                        </a:rPr>
                        <a:t>rays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2069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>
                  <a:txBody>
                    <a:bodyPr/>
                    <a:lstStyle/>
                    <a:p>
                      <a:pPr marL="19050"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100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300</a:t>
                      </a:r>
                      <a:r>
                        <a:rPr sz="1100" spc="-5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u="sng" spc="-25" dirty="0">
                          <a:solidFill>
                            <a:srgbClr val="0A0080"/>
                          </a:solidFill>
                          <a:uFill>
                            <a:solidFill>
                              <a:srgbClr val="0A0080"/>
                            </a:solidFill>
                          </a:uFill>
                          <a:latin typeface="Arial"/>
                          <a:cs typeface="Arial"/>
                          <a:hlinkClick r:id="rId8"/>
                        </a:rPr>
                        <a:t>EHz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100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sz="1100" u="sng" spc="-25" dirty="0">
                          <a:solidFill>
                            <a:srgbClr val="0A0080"/>
                          </a:solidFill>
                          <a:uFill>
                            <a:solidFill>
                              <a:srgbClr val="0A0080"/>
                            </a:solidFill>
                          </a:uFill>
                          <a:latin typeface="Arial"/>
                          <a:cs typeface="Arial"/>
                          <a:hlinkClick r:id="rId9"/>
                        </a:rPr>
                        <a:t>pm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>
                  <a:txBody>
                    <a:bodyPr/>
                    <a:lstStyle/>
                    <a:p>
                      <a:pPr marL="49530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100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1.24</a:t>
                      </a:r>
                      <a:r>
                        <a:rPr sz="1100" spc="-10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u="sng" spc="-25" dirty="0">
                          <a:solidFill>
                            <a:srgbClr val="0A0080"/>
                          </a:solidFill>
                          <a:uFill>
                            <a:solidFill>
                              <a:srgbClr val="0A0080"/>
                            </a:solidFill>
                          </a:uFill>
                          <a:latin typeface="Arial"/>
                          <a:cs typeface="Arial"/>
                          <a:hlinkClick r:id="rId10"/>
                        </a:rPr>
                        <a:t>M</a:t>
                      </a:r>
                      <a:r>
                        <a:rPr sz="1100" spc="-25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eV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85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2069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52069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27114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100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30 </a:t>
                      </a:r>
                      <a:r>
                        <a:rPr sz="1100" spc="-25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EHz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3464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100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10 </a:t>
                      </a:r>
                      <a:r>
                        <a:rPr sz="1100" spc="-25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pm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52578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100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124</a:t>
                      </a:r>
                      <a:r>
                        <a:rPr sz="1100" spc="-10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u="sng" spc="-25" dirty="0">
                          <a:solidFill>
                            <a:srgbClr val="0A0080"/>
                          </a:solidFill>
                          <a:uFill>
                            <a:solidFill>
                              <a:srgbClr val="0A0080"/>
                            </a:solidFill>
                          </a:uFill>
                          <a:latin typeface="Arial"/>
                          <a:cs typeface="Arial"/>
                          <a:hlinkClick r:id="rId11"/>
                        </a:rPr>
                        <a:t>K</a:t>
                      </a:r>
                      <a:r>
                        <a:rPr sz="1100" spc="-25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eV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415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100" spc="-25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HX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1686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100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Hard</a:t>
                      </a:r>
                      <a:r>
                        <a:rPr sz="1100" spc="-25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u="sng" spc="-10" dirty="0">
                          <a:solidFill>
                            <a:srgbClr val="0A0080"/>
                          </a:solidFill>
                          <a:uFill>
                            <a:solidFill>
                              <a:srgbClr val="0A0080"/>
                            </a:solidFill>
                          </a:uFill>
                          <a:latin typeface="Arial"/>
                          <a:cs typeface="Arial"/>
                          <a:hlinkClick r:id="rId12"/>
                        </a:rPr>
                        <a:t>X-</a:t>
                      </a:r>
                      <a:r>
                        <a:rPr sz="1100" u="sng" spc="-20" dirty="0">
                          <a:solidFill>
                            <a:srgbClr val="0A0080"/>
                          </a:solidFill>
                          <a:uFill>
                            <a:solidFill>
                              <a:srgbClr val="0A0080"/>
                            </a:solidFill>
                          </a:uFill>
                          <a:latin typeface="Arial"/>
                          <a:cs typeface="Arial"/>
                          <a:hlinkClick r:id="rId12"/>
                        </a:rPr>
                        <a:t>rays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6034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6034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6034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1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6034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6034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1115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100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3 </a:t>
                      </a:r>
                      <a:r>
                        <a:rPr sz="1100" spc="-25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EHz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794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296545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100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100</a:t>
                      </a:r>
                      <a:r>
                        <a:rPr sz="1100" spc="-5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pm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794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507365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100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12.4 </a:t>
                      </a:r>
                      <a:r>
                        <a:rPr sz="1100" spc="-25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KeV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794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415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1100" spc="-25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SX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4351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344170"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r>
                        <a:rPr sz="1100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Soft</a:t>
                      </a:r>
                      <a:r>
                        <a:rPr sz="1100" spc="25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0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X-rays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4351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794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794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794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431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4351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4351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>
                  <a:txBody>
                    <a:bodyPr/>
                    <a:lstStyle/>
                    <a:p>
                      <a:pPr marL="19050"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100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300</a:t>
                      </a:r>
                      <a:r>
                        <a:rPr sz="1100" spc="-5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u="sng" spc="-25" dirty="0">
                          <a:solidFill>
                            <a:srgbClr val="0A0080"/>
                          </a:solidFill>
                          <a:uFill>
                            <a:solidFill>
                              <a:srgbClr val="0A0080"/>
                            </a:solidFill>
                          </a:uFill>
                          <a:latin typeface="Arial"/>
                          <a:cs typeface="Arial"/>
                          <a:hlinkClick r:id="rId13"/>
                        </a:rPr>
                        <a:t>PHz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100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sz="1100" u="sng" spc="-25" dirty="0">
                          <a:solidFill>
                            <a:srgbClr val="0A0080"/>
                          </a:solidFill>
                          <a:uFill>
                            <a:solidFill>
                              <a:srgbClr val="0A0080"/>
                            </a:solidFill>
                          </a:uFill>
                          <a:latin typeface="Arial"/>
                          <a:cs typeface="Arial"/>
                          <a:hlinkClick r:id="rId14"/>
                        </a:rPr>
                        <a:t>nm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>
                  <a:txBody>
                    <a:bodyPr/>
                    <a:lstStyle/>
                    <a:p>
                      <a:pPr marL="50736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100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1.24</a:t>
                      </a:r>
                      <a:r>
                        <a:rPr sz="1100" spc="5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KeV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985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4351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4351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27114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100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30 </a:t>
                      </a:r>
                      <a:r>
                        <a:rPr sz="1100" spc="-25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PHz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3464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100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10</a:t>
                      </a:r>
                      <a:r>
                        <a:rPr sz="1100" spc="-5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nm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100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124</a:t>
                      </a:r>
                      <a:r>
                        <a:rPr sz="1100" spc="-10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u="sng" spc="-25" dirty="0">
                          <a:solidFill>
                            <a:srgbClr val="0A0080"/>
                          </a:solidFill>
                          <a:uFill>
                            <a:solidFill>
                              <a:srgbClr val="0A0080"/>
                            </a:solidFill>
                          </a:uFill>
                          <a:latin typeface="Arial"/>
                          <a:cs typeface="Arial"/>
                          <a:hlinkClick r:id="rId15"/>
                        </a:rPr>
                        <a:t>eV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415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64465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sz="1100" spc="-25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EUV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1938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89890" marR="402590" indent="39370">
                        <a:lnSpc>
                          <a:spcPct val="110000"/>
                        </a:lnSpc>
                        <a:spcBef>
                          <a:spcPts val="75"/>
                        </a:spcBef>
                      </a:pPr>
                      <a:r>
                        <a:rPr sz="1100" u="sng" spc="-10" dirty="0">
                          <a:solidFill>
                            <a:srgbClr val="0A0080"/>
                          </a:solidFill>
                          <a:uFill>
                            <a:solidFill>
                              <a:srgbClr val="0A0080"/>
                            </a:solidFill>
                          </a:uFill>
                          <a:latin typeface="Arial"/>
                          <a:cs typeface="Arial"/>
                          <a:hlinkClick r:id="rId16"/>
                        </a:rPr>
                        <a:t>Extreme</a:t>
                      </a:r>
                      <a:r>
                        <a:rPr sz="1100" spc="-10" dirty="0">
                          <a:solidFill>
                            <a:srgbClr val="0A0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u="sng" spc="-10" dirty="0">
                          <a:solidFill>
                            <a:srgbClr val="0A0080"/>
                          </a:solidFill>
                          <a:uFill>
                            <a:solidFill>
                              <a:srgbClr val="0A0080"/>
                            </a:solidFill>
                          </a:uFill>
                          <a:latin typeface="Arial"/>
                          <a:cs typeface="Arial"/>
                          <a:hlinkClick r:id="rId16"/>
                        </a:rPr>
                        <a:t>ultraviolet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6034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6034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6034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40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938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9525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1115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sz="1100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3 </a:t>
                      </a:r>
                      <a:r>
                        <a:rPr sz="1100" spc="-25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PHz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1594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29654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sz="1100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100</a:t>
                      </a:r>
                      <a:r>
                        <a:rPr sz="1100" spc="-10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nm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1594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55308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sz="1100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12.4 </a:t>
                      </a:r>
                      <a:r>
                        <a:rPr sz="1100" spc="-25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eV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61594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711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3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1594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1594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61594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10" name="object 10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2278986" y="931163"/>
            <a:ext cx="3579988" cy="2302682"/>
          </a:xfrm>
          <a:prstGeom prst="rect">
            <a:avLst/>
          </a:prstGeom>
        </p:spPr>
      </p:pic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Page</a:t>
            </a:r>
            <a:r>
              <a:rPr spc="-10" dirty="0"/>
              <a:t> </a:t>
            </a:r>
            <a:fld id="{81D60167-4931-47E6-BA6A-407CBD079E47}" type="slidenum">
              <a:rPr spc="-50" dirty="0"/>
              <a:t>8</a:t>
            </a:fld>
            <a:endParaRPr spc="-5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79780" y="484124"/>
            <a:ext cx="192278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dirty="0">
                <a:latin typeface="Cambria"/>
                <a:cs typeface="Cambria"/>
              </a:rPr>
              <a:t>Laser</a:t>
            </a:r>
            <a:r>
              <a:rPr sz="1000" b="1" spc="-35" dirty="0">
                <a:latin typeface="Cambria"/>
                <a:cs typeface="Cambria"/>
              </a:rPr>
              <a:t> </a:t>
            </a:r>
            <a:r>
              <a:rPr sz="1000" b="1" dirty="0">
                <a:latin typeface="Cambria"/>
                <a:cs typeface="Cambria"/>
              </a:rPr>
              <a:t>Physics</a:t>
            </a:r>
            <a:r>
              <a:rPr sz="1000" b="1" spc="-35" dirty="0">
                <a:latin typeface="Cambria"/>
                <a:cs typeface="Cambria"/>
              </a:rPr>
              <a:t> </a:t>
            </a:r>
            <a:r>
              <a:rPr sz="1000" b="1" dirty="0">
                <a:latin typeface="Cambria"/>
                <a:cs typeface="Cambria"/>
              </a:rPr>
              <a:t>By</a:t>
            </a:r>
            <a:r>
              <a:rPr sz="1000" b="1" spc="-35" dirty="0">
                <a:latin typeface="Cambria"/>
                <a:cs typeface="Cambria"/>
              </a:rPr>
              <a:t> </a:t>
            </a:r>
            <a:r>
              <a:rPr sz="1000" b="1" dirty="0">
                <a:latin typeface="Cambria"/>
                <a:cs typeface="Cambria"/>
              </a:rPr>
              <a:t>Dr.Runas</a:t>
            </a:r>
            <a:r>
              <a:rPr sz="1000" b="1" spc="-30" dirty="0">
                <a:latin typeface="Cambria"/>
                <a:cs typeface="Cambria"/>
              </a:rPr>
              <a:t> </a:t>
            </a:r>
            <a:r>
              <a:rPr sz="1000" b="1" spc="-10" dirty="0">
                <a:latin typeface="Cambria"/>
                <a:cs typeface="Cambria"/>
              </a:rPr>
              <a:t>y.sula</a:t>
            </a:r>
            <a:endParaRPr sz="1000">
              <a:latin typeface="Cambria"/>
              <a:cs typeface="Cambria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667134" y="563880"/>
            <a:ext cx="613057" cy="104502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6640830" y="490219"/>
            <a:ext cx="64452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30" dirty="0">
                <a:solidFill>
                  <a:srgbClr val="4F81BC"/>
                </a:solidFill>
                <a:latin typeface="Cambria"/>
                <a:cs typeface="Cambria"/>
              </a:rPr>
              <a:t>2022-</a:t>
            </a:r>
            <a:r>
              <a:rPr sz="1000" b="1" spc="-20" dirty="0">
                <a:solidFill>
                  <a:srgbClr val="4F81BC"/>
                </a:solidFill>
                <a:latin typeface="Cambria"/>
                <a:cs typeface="Cambria"/>
              </a:rPr>
              <a:t>2023</a:t>
            </a:r>
            <a:endParaRPr sz="1000">
              <a:latin typeface="Cambria"/>
              <a:cs typeface="Cambria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10184" y="457199"/>
            <a:ext cx="6703059" cy="303530"/>
          </a:xfrm>
          <a:custGeom>
            <a:avLst/>
            <a:gdLst/>
            <a:ahLst/>
            <a:cxnLst/>
            <a:rect l="l" t="t" r="r" b="b"/>
            <a:pathLst>
              <a:path w="6703059" h="303530">
                <a:moveTo>
                  <a:pt x="5854941" y="275844"/>
                </a:moveTo>
                <a:lnTo>
                  <a:pt x="0" y="275844"/>
                </a:lnTo>
                <a:lnTo>
                  <a:pt x="0" y="303276"/>
                </a:lnTo>
                <a:lnTo>
                  <a:pt x="5854941" y="303276"/>
                </a:lnTo>
                <a:lnTo>
                  <a:pt x="5854941" y="275844"/>
                </a:lnTo>
                <a:close/>
              </a:path>
              <a:path w="6703059" h="303530">
                <a:moveTo>
                  <a:pt x="6702603" y="275844"/>
                </a:moveTo>
                <a:lnTo>
                  <a:pt x="5882386" y="275844"/>
                </a:lnTo>
                <a:lnTo>
                  <a:pt x="5882386" y="45720"/>
                </a:lnTo>
                <a:lnTo>
                  <a:pt x="5882386" y="0"/>
                </a:lnTo>
                <a:lnTo>
                  <a:pt x="5854954" y="0"/>
                </a:lnTo>
                <a:lnTo>
                  <a:pt x="5854954" y="45720"/>
                </a:lnTo>
                <a:lnTo>
                  <a:pt x="5854954" y="275844"/>
                </a:lnTo>
                <a:lnTo>
                  <a:pt x="5854954" y="303276"/>
                </a:lnTo>
                <a:lnTo>
                  <a:pt x="5882386" y="303276"/>
                </a:lnTo>
                <a:lnTo>
                  <a:pt x="6702603" y="303276"/>
                </a:lnTo>
                <a:lnTo>
                  <a:pt x="6702603" y="275844"/>
                </a:lnTo>
                <a:close/>
              </a:path>
            </a:pathLst>
          </a:custGeom>
          <a:solidFill>
            <a:srgbClr val="808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19327" y="9261043"/>
            <a:ext cx="3012440" cy="6350"/>
          </a:xfrm>
          <a:custGeom>
            <a:avLst/>
            <a:gdLst/>
            <a:ahLst/>
            <a:cxnLst/>
            <a:rect l="l" t="t" r="r" b="b"/>
            <a:pathLst>
              <a:path w="3012440" h="6350">
                <a:moveTo>
                  <a:pt x="3012059" y="0"/>
                </a:moveTo>
                <a:lnTo>
                  <a:pt x="0" y="0"/>
                </a:lnTo>
                <a:lnTo>
                  <a:pt x="0" y="6095"/>
                </a:lnTo>
                <a:lnTo>
                  <a:pt x="3012059" y="6095"/>
                </a:lnTo>
                <a:lnTo>
                  <a:pt x="3012059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400677" y="9261043"/>
            <a:ext cx="3012440" cy="6350"/>
          </a:xfrm>
          <a:custGeom>
            <a:avLst/>
            <a:gdLst/>
            <a:ahLst/>
            <a:cxnLst/>
            <a:rect l="l" t="t" r="r" b="b"/>
            <a:pathLst>
              <a:path w="3012440" h="6350">
                <a:moveTo>
                  <a:pt x="3012058" y="0"/>
                </a:moveTo>
                <a:lnTo>
                  <a:pt x="0" y="0"/>
                </a:lnTo>
                <a:lnTo>
                  <a:pt x="0" y="6095"/>
                </a:lnTo>
                <a:lnTo>
                  <a:pt x="3012058" y="6095"/>
                </a:lnTo>
                <a:lnTo>
                  <a:pt x="3012058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8" name="object 8"/>
          <p:cNvGraphicFramePr>
            <a:graphicFrameLocks noGrp="1"/>
          </p:cNvGraphicFramePr>
          <p:nvPr/>
        </p:nvGraphicFramePr>
        <p:xfrm>
          <a:off x="720851" y="931163"/>
          <a:ext cx="6769734" cy="60159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337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72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95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36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17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906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24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9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59385">
                        <a:lnSpc>
                          <a:spcPct val="100000"/>
                        </a:lnSpc>
                      </a:pPr>
                      <a:r>
                        <a:rPr sz="1100" spc="-25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NUV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50165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>
                  <a:txBody>
                    <a:bodyPr/>
                    <a:lstStyle/>
                    <a:p>
                      <a:pPr marL="370205" marR="382905" algn="ctr">
                        <a:lnSpc>
                          <a:spcPct val="110000"/>
                        </a:lnSpc>
                        <a:spcBef>
                          <a:spcPts val="75"/>
                        </a:spcBef>
                      </a:pPr>
                      <a:r>
                        <a:rPr sz="1100" u="sng" spc="-20" dirty="0">
                          <a:solidFill>
                            <a:srgbClr val="0A0080"/>
                          </a:solidFill>
                          <a:uFill>
                            <a:solidFill>
                              <a:srgbClr val="0A0080"/>
                            </a:solidFill>
                          </a:uFill>
                          <a:latin typeface="Arial"/>
                          <a:cs typeface="Arial"/>
                          <a:hlinkClick r:id="rId3"/>
                        </a:rPr>
                        <a:t>Near</a:t>
                      </a:r>
                      <a:r>
                        <a:rPr sz="1100" spc="-20" dirty="0">
                          <a:solidFill>
                            <a:srgbClr val="0A0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u="sng" spc="-10" dirty="0">
                          <a:solidFill>
                            <a:srgbClr val="0A0080"/>
                          </a:solidFill>
                          <a:uFill>
                            <a:solidFill>
                              <a:srgbClr val="0A0080"/>
                            </a:solidFill>
                          </a:uFill>
                          <a:latin typeface="Arial"/>
                          <a:cs typeface="Arial"/>
                          <a:hlinkClick r:id="rId3"/>
                        </a:rPr>
                        <a:t>ultraviolet</a:t>
                      </a:r>
                      <a:r>
                        <a:rPr sz="1100" spc="-10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, </a:t>
                      </a:r>
                      <a:r>
                        <a:rPr sz="1100" u="sng" spc="-10" dirty="0">
                          <a:solidFill>
                            <a:srgbClr val="0A0080"/>
                          </a:solidFill>
                          <a:uFill>
                            <a:solidFill>
                              <a:srgbClr val="0A0080"/>
                            </a:solidFill>
                          </a:uFill>
                          <a:latin typeface="Arial"/>
                          <a:cs typeface="Arial"/>
                          <a:hlinkClick r:id="rId4"/>
                        </a:rPr>
                        <a:t>visible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237490">
                        <a:lnSpc>
                          <a:spcPct val="100000"/>
                        </a:lnSpc>
                      </a:pPr>
                      <a:r>
                        <a:rPr sz="1100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300</a:t>
                      </a:r>
                      <a:r>
                        <a:rPr sz="1100" spc="-5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u="sng" spc="-25" dirty="0">
                          <a:solidFill>
                            <a:srgbClr val="0A0080"/>
                          </a:solidFill>
                          <a:uFill>
                            <a:solidFill>
                              <a:srgbClr val="0A0080"/>
                            </a:solidFill>
                          </a:uFill>
                          <a:latin typeface="Arial"/>
                          <a:cs typeface="Arial"/>
                          <a:hlinkClick r:id="rId5"/>
                        </a:rPr>
                        <a:t>THz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509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sz="1100" u="sng" spc="-25" dirty="0">
                          <a:solidFill>
                            <a:srgbClr val="0A0080"/>
                          </a:solidFill>
                          <a:uFill>
                            <a:solidFill>
                              <a:srgbClr val="0A0080"/>
                            </a:solidFill>
                          </a:uFill>
                          <a:latin typeface="Arial"/>
                          <a:cs typeface="Arial"/>
                          <a:hlinkClick r:id="rId6"/>
                        </a:rPr>
                        <a:t>μm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509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7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553085">
                        <a:lnSpc>
                          <a:spcPct val="100000"/>
                        </a:lnSpc>
                      </a:pPr>
                      <a:r>
                        <a:rPr sz="1100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1.24 </a:t>
                      </a:r>
                      <a:r>
                        <a:rPr sz="1100" spc="-25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eV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509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850">
                <a:tc row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8732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100" spc="-25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NIR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28194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100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Near</a:t>
                      </a:r>
                      <a:r>
                        <a:rPr sz="1100" spc="-15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u="sng" spc="-10" dirty="0">
                          <a:solidFill>
                            <a:srgbClr val="0A0080"/>
                          </a:solidFill>
                          <a:uFill>
                            <a:solidFill>
                              <a:srgbClr val="0A0080"/>
                            </a:solidFill>
                          </a:uFill>
                          <a:latin typeface="Arial"/>
                          <a:cs typeface="Arial"/>
                          <a:hlinkClick r:id="rId7"/>
                        </a:rPr>
                        <a:t>infrared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8509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8509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8509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415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6034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6034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27559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100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30 </a:t>
                      </a:r>
                      <a:r>
                        <a:rPr sz="1100" spc="-25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THz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3337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100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10</a:t>
                      </a:r>
                      <a:r>
                        <a:rPr sz="1100" spc="-5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μm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514984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100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124</a:t>
                      </a:r>
                      <a:r>
                        <a:rPr sz="1100" spc="-10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u="sng" spc="-25" dirty="0">
                          <a:solidFill>
                            <a:srgbClr val="0A0080"/>
                          </a:solidFill>
                          <a:uFill>
                            <a:solidFill>
                              <a:srgbClr val="0A0080"/>
                            </a:solidFill>
                          </a:uFill>
                          <a:latin typeface="Arial"/>
                          <a:cs typeface="Arial"/>
                          <a:hlinkClick r:id="rId8"/>
                        </a:rPr>
                        <a:t>m</a:t>
                      </a:r>
                      <a:r>
                        <a:rPr sz="1100" spc="-25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eV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85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7970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100" spc="-25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MIR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2004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100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Mid</a:t>
                      </a:r>
                      <a:r>
                        <a:rPr sz="1100" spc="-15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10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infrared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6034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6034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6034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415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6034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6034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15595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sz="1100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3 </a:t>
                      </a:r>
                      <a:r>
                        <a:rPr sz="1100" spc="-25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THz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7939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295275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sz="1100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100</a:t>
                      </a:r>
                      <a:r>
                        <a:rPr sz="1100" spc="-10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μm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7939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495300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sz="1100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12.4</a:t>
                      </a:r>
                      <a:r>
                        <a:rPr sz="1100" spc="-10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meV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7939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1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94945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sz="1100" spc="-25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FIR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7939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27660">
                        <a:lnSpc>
                          <a:spcPct val="100000"/>
                        </a:lnSpc>
                        <a:spcBef>
                          <a:spcPts val="219"/>
                        </a:spcBef>
                      </a:pPr>
                      <a:r>
                        <a:rPr sz="1100" u="sng" dirty="0">
                          <a:solidFill>
                            <a:srgbClr val="0A0080"/>
                          </a:solidFill>
                          <a:uFill>
                            <a:solidFill>
                              <a:srgbClr val="0A0080"/>
                            </a:solidFill>
                          </a:uFill>
                          <a:latin typeface="Arial"/>
                          <a:cs typeface="Arial"/>
                          <a:hlinkClick r:id="rId9"/>
                        </a:rPr>
                        <a:t>Far</a:t>
                      </a:r>
                      <a:r>
                        <a:rPr sz="1100" u="sng" spc="-5" dirty="0">
                          <a:solidFill>
                            <a:srgbClr val="0A0080"/>
                          </a:solidFill>
                          <a:uFill>
                            <a:solidFill>
                              <a:srgbClr val="0A0080"/>
                            </a:solidFill>
                          </a:uFill>
                          <a:latin typeface="Arial"/>
                          <a:cs typeface="Arial"/>
                          <a:hlinkClick r:id="rId9"/>
                        </a:rPr>
                        <a:t> </a:t>
                      </a:r>
                      <a:r>
                        <a:rPr sz="1100" u="sng" spc="-10" dirty="0">
                          <a:solidFill>
                            <a:srgbClr val="0A0080"/>
                          </a:solidFill>
                          <a:uFill>
                            <a:solidFill>
                              <a:srgbClr val="0A0080"/>
                            </a:solidFill>
                          </a:uFill>
                          <a:latin typeface="Arial"/>
                          <a:cs typeface="Arial"/>
                          <a:hlinkClick r:id="rId9"/>
                        </a:rPr>
                        <a:t>infrared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7939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7939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7939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7939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415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7939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7939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22542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100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300</a:t>
                      </a:r>
                      <a:r>
                        <a:rPr sz="1100" spc="-5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u="sng" spc="-25" dirty="0">
                          <a:solidFill>
                            <a:srgbClr val="0A0080"/>
                          </a:solidFill>
                          <a:uFill>
                            <a:solidFill>
                              <a:srgbClr val="0A0080"/>
                            </a:solidFill>
                          </a:uFill>
                          <a:latin typeface="Arial"/>
                          <a:cs typeface="Arial"/>
                          <a:hlinkClick r:id="rId10"/>
                        </a:rPr>
                        <a:t>GHz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100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sz="1100" u="sng" spc="-25" dirty="0">
                          <a:solidFill>
                            <a:srgbClr val="0A0080"/>
                          </a:solidFill>
                          <a:uFill>
                            <a:solidFill>
                              <a:srgbClr val="0A0080"/>
                            </a:solidFill>
                          </a:uFill>
                          <a:latin typeface="Arial"/>
                          <a:cs typeface="Arial"/>
                          <a:hlinkClick r:id="rId11"/>
                        </a:rPr>
                        <a:t>mm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49530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100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1.24</a:t>
                      </a:r>
                      <a:r>
                        <a:rPr sz="1100" spc="-10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meV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 rowSpan="2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9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16865" marR="311785" indent="1905" algn="ctr">
                        <a:lnSpc>
                          <a:spcPct val="110000"/>
                        </a:lnSpc>
                      </a:pPr>
                      <a:r>
                        <a:rPr sz="1100" u="sng" spc="-10" dirty="0">
                          <a:solidFill>
                            <a:srgbClr val="0A0080"/>
                          </a:solidFill>
                          <a:uFill>
                            <a:solidFill>
                              <a:srgbClr val="0A0080"/>
                            </a:solidFill>
                          </a:uFill>
                          <a:latin typeface="Arial"/>
                          <a:cs typeface="Arial"/>
                          <a:hlinkClick r:id="rId12"/>
                        </a:rPr>
                        <a:t>Micro-</a:t>
                      </a:r>
                      <a:r>
                        <a:rPr sz="1100" spc="-10" dirty="0">
                          <a:solidFill>
                            <a:srgbClr val="0A0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u="sng" spc="-10" dirty="0">
                          <a:solidFill>
                            <a:srgbClr val="0A0080"/>
                          </a:solidFill>
                          <a:uFill>
                            <a:solidFill>
                              <a:srgbClr val="0A0080"/>
                            </a:solidFill>
                          </a:uFill>
                          <a:latin typeface="Arial"/>
                          <a:cs typeface="Arial"/>
                          <a:hlinkClick r:id="rId12"/>
                        </a:rPr>
                        <a:t>waves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30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100" spc="-25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and</a:t>
                      </a:r>
                      <a:endParaRPr sz="11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316865" marR="311785" algn="ctr">
                        <a:lnSpc>
                          <a:spcPct val="110000"/>
                        </a:lnSpc>
                      </a:pPr>
                      <a:r>
                        <a:rPr sz="1100" u="sng" spc="-10" dirty="0">
                          <a:solidFill>
                            <a:srgbClr val="0A0080"/>
                          </a:solidFill>
                          <a:uFill>
                            <a:solidFill>
                              <a:srgbClr val="0A0080"/>
                            </a:solidFill>
                          </a:uFill>
                          <a:latin typeface="Arial"/>
                          <a:cs typeface="Arial"/>
                          <a:hlinkClick r:id="rId13"/>
                        </a:rPr>
                        <a:t>radio</a:t>
                      </a:r>
                      <a:r>
                        <a:rPr sz="1100" spc="-10" dirty="0">
                          <a:solidFill>
                            <a:srgbClr val="0A0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u="sng" spc="-10" dirty="0">
                          <a:solidFill>
                            <a:srgbClr val="0A0080"/>
                          </a:solidFill>
                          <a:uFill>
                            <a:solidFill>
                              <a:srgbClr val="0A0080"/>
                            </a:solidFill>
                          </a:uFill>
                          <a:latin typeface="Arial"/>
                          <a:cs typeface="Arial"/>
                          <a:hlinkClick r:id="rId13"/>
                        </a:rPr>
                        <a:t>waves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68910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sz="1100" spc="-25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EHF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1938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82270" marR="238760" indent="-155575">
                        <a:lnSpc>
                          <a:spcPct val="110000"/>
                        </a:lnSpc>
                        <a:spcBef>
                          <a:spcPts val="75"/>
                        </a:spcBef>
                      </a:pPr>
                      <a:r>
                        <a:rPr sz="1100" u="sng" dirty="0">
                          <a:solidFill>
                            <a:srgbClr val="0A0080"/>
                          </a:solidFill>
                          <a:uFill>
                            <a:solidFill>
                              <a:srgbClr val="0A0080"/>
                            </a:solidFill>
                          </a:uFill>
                          <a:latin typeface="Arial"/>
                          <a:cs typeface="Arial"/>
                          <a:hlinkClick r:id="rId14"/>
                        </a:rPr>
                        <a:t>Extremely</a:t>
                      </a:r>
                      <a:r>
                        <a:rPr sz="1100" u="sng" spc="-35" dirty="0">
                          <a:solidFill>
                            <a:srgbClr val="0A0080"/>
                          </a:solidFill>
                          <a:uFill>
                            <a:solidFill>
                              <a:srgbClr val="0A0080"/>
                            </a:solidFill>
                          </a:uFill>
                          <a:latin typeface="Arial"/>
                          <a:cs typeface="Arial"/>
                          <a:hlinkClick r:id="rId14"/>
                        </a:rPr>
                        <a:t> </a:t>
                      </a:r>
                      <a:r>
                        <a:rPr sz="1100" u="sng" spc="-20" dirty="0">
                          <a:solidFill>
                            <a:srgbClr val="0A0080"/>
                          </a:solidFill>
                          <a:uFill>
                            <a:solidFill>
                              <a:srgbClr val="0A0080"/>
                            </a:solidFill>
                          </a:uFill>
                          <a:latin typeface="Arial"/>
                          <a:cs typeface="Arial"/>
                          <a:hlinkClick r:id="rId14"/>
                        </a:rPr>
                        <a:t>high</a:t>
                      </a:r>
                      <a:r>
                        <a:rPr sz="1100" spc="-20" dirty="0">
                          <a:solidFill>
                            <a:srgbClr val="0A0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u="sng" spc="-10" dirty="0">
                          <a:solidFill>
                            <a:srgbClr val="0A0080"/>
                          </a:solidFill>
                          <a:uFill>
                            <a:solidFill>
                              <a:srgbClr val="0A0080"/>
                            </a:solidFill>
                          </a:uFill>
                          <a:latin typeface="Arial"/>
                          <a:cs typeface="Arial"/>
                          <a:hlinkClick r:id="rId14"/>
                        </a:rPr>
                        <a:t>frequency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6034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6034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6034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20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938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9525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263525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sz="1100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30 </a:t>
                      </a:r>
                      <a:r>
                        <a:rPr sz="1100" spc="-25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GHz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1938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sz="1100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sz="1100" u="sng" spc="-25" dirty="0">
                          <a:solidFill>
                            <a:srgbClr val="0A0080"/>
                          </a:solidFill>
                          <a:uFill>
                            <a:solidFill>
                              <a:srgbClr val="0A0080"/>
                            </a:solidFill>
                          </a:uFill>
                          <a:latin typeface="Arial"/>
                          <a:cs typeface="Arial"/>
                          <a:hlinkClick r:id="rId15"/>
                        </a:rPr>
                        <a:t>cm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1938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sz="1100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124</a:t>
                      </a:r>
                      <a:r>
                        <a:rPr sz="1100" spc="-10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u="sng" spc="-25" dirty="0">
                          <a:solidFill>
                            <a:srgbClr val="0A0080"/>
                          </a:solidFill>
                          <a:uFill>
                            <a:solidFill>
                              <a:srgbClr val="0A0080"/>
                            </a:solidFill>
                          </a:uFill>
                          <a:latin typeface="Arial"/>
                          <a:cs typeface="Arial"/>
                          <a:hlinkClick r:id="rId16"/>
                        </a:rPr>
                        <a:t>μ</a:t>
                      </a:r>
                      <a:r>
                        <a:rPr sz="1100" spc="-25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eV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1938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68910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sz="1100" spc="-25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SHF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1938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82270" marR="361950" indent="-30480">
                        <a:lnSpc>
                          <a:spcPct val="110000"/>
                        </a:lnSpc>
                        <a:spcBef>
                          <a:spcPts val="75"/>
                        </a:spcBef>
                      </a:pPr>
                      <a:r>
                        <a:rPr sz="1100" u="sng" dirty="0">
                          <a:solidFill>
                            <a:srgbClr val="0A0080"/>
                          </a:solidFill>
                          <a:uFill>
                            <a:solidFill>
                              <a:srgbClr val="0A0080"/>
                            </a:solidFill>
                          </a:uFill>
                          <a:latin typeface="Arial"/>
                          <a:cs typeface="Arial"/>
                          <a:hlinkClick r:id="rId17"/>
                        </a:rPr>
                        <a:t>Super</a:t>
                      </a:r>
                      <a:r>
                        <a:rPr sz="1100" u="sng" spc="-15" dirty="0">
                          <a:solidFill>
                            <a:srgbClr val="0A0080"/>
                          </a:solidFill>
                          <a:uFill>
                            <a:solidFill>
                              <a:srgbClr val="0A0080"/>
                            </a:solidFill>
                          </a:uFill>
                          <a:latin typeface="Arial"/>
                          <a:cs typeface="Arial"/>
                          <a:hlinkClick r:id="rId17"/>
                        </a:rPr>
                        <a:t> </a:t>
                      </a:r>
                      <a:r>
                        <a:rPr sz="1100" u="sng" spc="-20" dirty="0">
                          <a:solidFill>
                            <a:srgbClr val="0A0080"/>
                          </a:solidFill>
                          <a:uFill>
                            <a:solidFill>
                              <a:srgbClr val="0A0080"/>
                            </a:solidFill>
                          </a:uFill>
                          <a:latin typeface="Arial"/>
                          <a:cs typeface="Arial"/>
                          <a:hlinkClick r:id="rId17"/>
                        </a:rPr>
                        <a:t>high</a:t>
                      </a:r>
                      <a:r>
                        <a:rPr sz="1100" spc="-20" dirty="0">
                          <a:solidFill>
                            <a:srgbClr val="0A0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u="sng" spc="-10" dirty="0">
                          <a:solidFill>
                            <a:srgbClr val="0A0080"/>
                          </a:solidFill>
                          <a:uFill>
                            <a:solidFill>
                              <a:srgbClr val="0A0080"/>
                            </a:solidFill>
                          </a:uFill>
                          <a:latin typeface="Arial"/>
                          <a:cs typeface="Arial"/>
                          <a:hlinkClick r:id="rId17"/>
                        </a:rPr>
                        <a:t>frequency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938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938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938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893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938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9525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02895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sz="1100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3 </a:t>
                      </a:r>
                      <a:r>
                        <a:rPr sz="1100" spc="-25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GHz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1938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sz="1100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sz="1100" u="sng" spc="-25" dirty="0">
                          <a:solidFill>
                            <a:srgbClr val="0A0080"/>
                          </a:solidFill>
                          <a:uFill>
                            <a:solidFill>
                              <a:srgbClr val="0A0080"/>
                            </a:solidFill>
                          </a:uFill>
                          <a:latin typeface="Arial"/>
                          <a:cs typeface="Arial"/>
                          <a:hlinkClick r:id="rId18"/>
                        </a:rPr>
                        <a:t>dm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1938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513080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sz="1100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12.4</a:t>
                      </a:r>
                      <a:r>
                        <a:rPr sz="1100" spc="-5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μeV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1938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64465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sz="1100" spc="-25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UHF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1938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82270" marR="393065" indent="7620">
                        <a:lnSpc>
                          <a:spcPct val="110000"/>
                        </a:lnSpc>
                        <a:spcBef>
                          <a:spcPts val="85"/>
                        </a:spcBef>
                      </a:pPr>
                      <a:r>
                        <a:rPr sz="1100" u="sng" dirty="0">
                          <a:solidFill>
                            <a:srgbClr val="0A0080"/>
                          </a:solidFill>
                          <a:uFill>
                            <a:solidFill>
                              <a:srgbClr val="0A0080"/>
                            </a:solidFill>
                          </a:uFill>
                          <a:latin typeface="Arial"/>
                          <a:cs typeface="Arial"/>
                          <a:hlinkClick r:id="rId19"/>
                        </a:rPr>
                        <a:t>Ultra</a:t>
                      </a:r>
                      <a:r>
                        <a:rPr sz="1100" u="sng" spc="-25" dirty="0">
                          <a:solidFill>
                            <a:srgbClr val="0A0080"/>
                          </a:solidFill>
                          <a:uFill>
                            <a:solidFill>
                              <a:srgbClr val="0A0080"/>
                            </a:solidFill>
                          </a:uFill>
                          <a:latin typeface="Arial"/>
                          <a:cs typeface="Arial"/>
                          <a:hlinkClick r:id="rId19"/>
                        </a:rPr>
                        <a:t> </a:t>
                      </a:r>
                      <a:r>
                        <a:rPr sz="1100" u="sng" spc="-20" dirty="0">
                          <a:solidFill>
                            <a:srgbClr val="0A0080"/>
                          </a:solidFill>
                          <a:uFill>
                            <a:solidFill>
                              <a:srgbClr val="0A0080"/>
                            </a:solidFill>
                          </a:uFill>
                          <a:latin typeface="Arial"/>
                          <a:cs typeface="Arial"/>
                          <a:hlinkClick r:id="rId19"/>
                        </a:rPr>
                        <a:t>high</a:t>
                      </a:r>
                      <a:r>
                        <a:rPr sz="1100" spc="-20" dirty="0">
                          <a:solidFill>
                            <a:srgbClr val="0A0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u="sng" spc="-10" dirty="0">
                          <a:solidFill>
                            <a:srgbClr val="0A0080"/>
                          </a:solidFill>
                          <a:uFill>
                            <a:solidFill>
                              <a:srgbClr val="0A0080"/>
                            </a:solidFill>
                          </a:uFill>
                          <a:latin typeface="Arial"/>
                          <a:cs typeface="Arial"/>
                          <a:hlinkClick r:id="rId19"/>
                        </a:rPr>
                        <a:t>frequency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0795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938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938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938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83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938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0795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220345">
                        <a:lnSpc>
                          <a:spcPct val="100000"/>
                        </a:lnSpc>
                        <a:spcBef>
                          <a:spcPts val="925"/>
                        </a:spcBef>
                      </a:pPr>
                      <a:r>
                        <a:rPr sz="1100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300</a:t>
                      </a:r>
                      <a:r>
                        <a:rPr sz="1100" spc="-5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u="sng" spc="-25" dirty="0">
                          <a:solidFill>
                            <a:srgbClr val="0A0080"/>
                          </a:solidFill>
                          <a:uFill>
                            <a:solidFill>
                              <a:srgbClr val="0A0080"/>
                            </a:solidFill>
                          </a:uFill>
                          <a:latin typeface="Arial"/>
                          <a:cs typeface="Arial"/>
                          <a:hlinkClick r:id="rId20"/>
                        </a:rPr>
                        <a:t>MHz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17475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25"/>
                        </a:spcBef>
                      </a:pPr>
                      <a:r>
                        <a:rPr sz="1100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sz="1100" u="sng" spc="-50" dirty="0">
                          <a:solidFill>
                            <a:srgbClr val="0A0080"/>
                          </a:solidFill>
                          <a:uFill>
                            <a:solidFill>
                              <a:srgbClr val="0A0080"/>
                            </a:solidFill>
                          </a:uFill>
                          <a:latin typeface="Arial"/>
                          <a:cs typeface="Arial"/>
                          <a:hlinkClick r:id="rId21"/>
                        </a:rPr>
                        <a:t>m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17475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513080">
                        <a:lnSpc>
                          <a:spcPct val="100000"/>
                        </a:lnSpc>
                        <a:spcBef>
                          <a:spcPts val="925"/>
                        </a:spcBef>
                      </a:pPr>
                      <a:r>
                        <a:rPr sz="1100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1.24</a:t>
                      </a:r>
                      <a:r>
                        <a:rPr sz="1100" spc="-15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μeV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17475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68910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sz="1100" spc="-25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VHF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1938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82270" marR="393065" indent="12065">
                        <a:lnSpc>
                          <a:spcPct val="110000"/>
                        </a:lnSpc>
                        <a:spcBef>
                          <a:spcPts val="75"/>
                        </a:spcBef>
                      </a:pPr>
                      <a:r>
                        <a:rPr sz="1100" u="sng" dirty="0">
                          <a:solidFill>
                            <a:srgbClr val="0A0080"/>
                          </a:solidFill>
                          <a:uFill>
                            <a:solidFill>
                              <a:srgbClr val="0A0080"/>
                            </a:solidFill>
                          </a:uFill>
                          <a:latin typeface="Arial"/>
                          <a:cs typeface="Arial"/>
                          <a:hlinkClick r:id="rId22"/>
                        </a:rPr>
                        <a:t>Very</a:t>
                      </a:r>
                      <a:r>
                        <a:rPr sz="1100" u="sng" spc="-10" dirty="0">
                          <a:solidFill>
                            <a:srgbClr val="0A0080"/>
                          </a:solidFill>
                          <a:uFill>
                            <a:solidFill>
                              <a:srgbClr val="0A0080"/>
                            </a:solidFill>
                          </a:uFill>
                          <a:latin typeface="Arial"/>
                          <a:cs typeface="Arial"/>
                          <a:hlinkClick r:id="rId22"/>
                        </a:rPr>
                        <a:t> </a:t>
                      </a:r>
                      <a:r>
                        <a:rPr sz="1100" u="sng" spc="-20" dirty="0">
                          <a:solidFill>
                            <a:srgbClr val="0A0080"/>
                          </a:solidFill>
                          <a:uFill>
                            <a:solidFill>
                              <a:srgbClr val="0A0080"/>
                            </a:solidFill>
                          </a:uFill>
                          <a:latin typeface="Arial"/>
                          <a:cs typeface="Arial"/>
                          <a:hlinkClick r:id="rId22"/>
                        </a:rPr>
                        <a:t>high</a:t>
                      </a:r>
                      <a:r>
                        <a:rPr sz="1100" spc="-20" dirty="0">
                          <a:solidFill>
                            <a:srgbClr val="0A0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u="sng" spc="-10" dirty="0">
                          <a:solidFill>
                            <a:srgbClr val="0A0080"/>
                          </a:solidFill>
                          <a:uFill>
                            <a:solidFill>
                              <a:srgbClr val="0A0080"/>
                            </a:solidFill>
                          </a:uFill>
                          <a:latin typeface="Arial"/>
                          <a:cs typeface="Arial"/>
                          <a:hlinkClick r:id="rId22"/>
                        </a:rPr>
                        <a:t>frequency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7475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7475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7475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020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938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9525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260350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sz="1100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30 </a:t>
                      </a:r>
                      <a:r>
                        <a:rPr sz="1100" spc="-25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MHz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1938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sz="1100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10 </a:t>
                      </a:r>
                      <a:r>
                        <a:rPr sz="1100" spc="-50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m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1938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sz="1100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124</a:t>
                      </a:r>
                      <a:r>
                        <a:rPr sz="1100" spc="-10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u="sng" spc="-25" dirty="0">
                          <a:solidFill>
                            <a:srgbClr val="0A0080"/>
                          </a:solidFill>
                          <a:uFill>
                            <a:solidFill>
                              <a:srgbClr val="0A0080"/>
                            </a:solidFill>
                          </a:uFill>
                          <a:latin typeface="Arial"/>
                          <a:cs typeface="Arial"/>
                          <a:hlinkClick r:id="rId23"/>
                        </a:rPr>
                        <a:t>n</a:t>
                      </a:r>
                      <a:r>
                        <a:rPr sz="1100" spc="-25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eV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1938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sz="1100" spc="-25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HF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1938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82270" marR="393065" indent="162560">
                        <a:lnSpc>
                          <a:spcPct val="110000"/>
                        </a:lnSpc>
                        <a:spcBef>
                          <a:spcPts val="75"/>
                        </a:spcBef>
                      </a:pPr>
                      <a:r>
                        <a:rPr sz="1100" u="sng" spc="-20" dirty="0">
                          <a:solidFill>
                            <a:srgbClr val="0A0080"/>
                          </a:solidFill>
                          <a:uFill>
                            <a:solidFill>
                              <a:srgbClr val="0A0080"/>
                            </a:solidFill>
                          </a:uFill>
                          <a:latin typeface="Arial"/>
                          <a:cs typeface="Arial"/>
                          <a:hlinkClick r:id="rId24"/>
                        </a:rPr>
                        <a:t>High</a:t>
                      </a:r>
                      <a:r>
                        <a:rPr sz="1100" spc="-20" dirty="0">
                          <a:solidFill>
                            <a:srgbClr val="0A0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u="sng" spc="-10" dirty="0">
                          <a:solidFill>
                            <a:srgbClr val="0A0080"/>
                          </a:solidFill>
                          <a:uFill>
                            <a:solidFill>
                              <a:srgbClr val="0A0080"/>
                            </a:solidFill>
                          </a:uFill>
                          <a:latin typeface="Arial"/>
                          <a:cs typeface="Arial"/>
                          <a:hlinkClick r:id="rId24"/>
                        </a:rPr>
                        <a:t>frequency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938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938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938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683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938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9525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298450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sz="1100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3 </a:t>
                      </a:r>
                      <a:r>
                        <a:rPr sz="1100" spc="-25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MHz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1938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34645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sz="1100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100</a:t>
                      </a:r>
                      <a:r>
                        <a:rPr sz="1100" spc="-5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50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m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1938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514984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sz="1100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12.4 </a:t>
                      </a:r>
                      <a:r>
                        <a:rPr sz="1100" spc="-25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neV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1938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sz="1100" spc="-25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MF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1938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82270" marR="393065" indent="57785">
                        <a:lnSpc>
                          <a:spcPct val="110000"/>
                        </a:lnSpc>
                        <a:spcBef>
                          <a:spcPts val="85"/>
                        </a:spcBef>
                      </a:pPr>
                      <a:r>
                        <a:rPr sz="1100" u="sng" spc="-10" dirty="0">
                          <a:solidFill>
                            <a:srgbClr val="0A0080"/>
                          </a:solidFill>
                          <a:uFill>
                            <a:solidFill>
                              <a:srgbClr val="0A0080"/>
                            </a:solidFill>
                          </a:uFill>
                          <a:latin typeface="Arial"/>
                          <a:cs typeface="Arial"/>
                          <a:hlinkClick r:id="rId25"/>
                        </a:rPr>
                        <a:t>Medium</a:t>
                      </a:r>
                      <a:r>
                        <a:rPr sz="1100" spc="-10" dirty="0">
                          <a:solidFill>
                            <a:srgbClr val="0A0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u="sng" spc="-10" dirty="0">
                          <a:solidFill>
                            <a:srgbClr val="0A0080"/>
                          </a:solidFill>
                          <a:uFill>
                            <a:solidFill>
                              <a:srgbClr val="0A0080"/>
                            </a:solidFill>
                          </a:uFill>
                          <a:latin typeface="Arial"/>
                          <a:cs typeface="Arial"/>
                          <a:hlinkClick r:id="rId25"/>
                        </a:rPr>
                        <a:t>frequency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0795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938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938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938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683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938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0795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245110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sz="1100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300</a:t>
                      </a:r>
                      <a:r>
                        <a:rPr sz="1100" spc="-5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u="sng" spc="-25" dirty="0">
                          <a:solidFill>
                            <a:srgbClr val="0A0080"/>
                          </a:solidFill>
                          <a:uFill>
                            <a:solidFill>
                              <a:srgbClr val="0A0080"/>
                            </a:solidFill>
                          </a:uFill>
                          <a:latin typeface="Arial"/>
                          <a:cs typeface="Arial"/>
                          <a:hlinkClick r:id="rId26"/>
                        </a:rPr>
                        <a:t>kHz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1938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sz="1100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1 </a:t>
                      </a:r>
                      <a:r>
                        <a:rPr sz="1100" u="sng" spc="-25" dirty="0">
                          <a:solidFill>
                            <a:srgbClr val="0A0080"/>
                          </a:solidFill>
                          <a:uFill>
                            <a:solidFill>
                              <a:srgbClr val="0A0080"/>
                            </a:solidFill>
                          </a:uFill>
                          <a:latin typeface="Arial"/>
                          <a:cs typeface="Arial"/>
                          <a:hlinkClick r:id="rId27"/>
                        </a:rPr>
                        <a:t>km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1938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514984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sz="1100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1.24 </a:t>
                      </a:r>
                      <a:r>
                        <a:rPr sz="1100" spc="-25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neV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1938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sz="1100" spc="-25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LF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1938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82270" marR="393065" indent="177800">
                        <a:lnSpc>
                          <a:spcPct val="110900"/>
                        </a:lnSpc>
                        <a:spcBef>
                          <a:spcPts val="65"/>
                        </a:spcBef>
                      </a:pPr>
                      <a:r>
                        <a:rPr sz="1100" u="sng" spc="-25" dirty="0">
                          <a:solidFill>
                            <a:srgbClr val="0A0080"/>
                          </a:solidFill>
                          <a:uFill>
                            <a:solidFill>
                              <a:srgbClr val="0A0080"/>
                            </a:solidFill>
                          </a:uFill>
                          <a:latin typeface="Arial"/>
                          <a:cs typeface="Arial"/>
                          <a:hlinkClick r:id="rId28"/>
                        </a:rPr>
                        <a:t>Low</a:t>
                      </a:r>
                      <a:r>
                        <a:rPr sz="1100" spc="-25" dirty="0">
                          <a:solidFill>
                            <a:srgbClr val="0A0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u="sng" spc="-10" dirty="0">
                          <a:solidFill>
                            <a:srgbClr val="0A0080"/>
                          </a:solidFill>
                          <a:uFill>
                            <a:solidFill>
                              <a:srgbClr val="0A0080"/>
                            </a:solidFill>
                          </a:uFill>
                          <a:latin typeface="Arial"/>
                          <a:cs typeface="Arial"/>
                          <a:hlinkClick r:id="rId28"/>
                        </a:rPr>
                        <a:t>frequency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255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938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938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938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37020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938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8255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283210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sz="1100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30</a:t>
                      </a:r>
                      <a:r>
                        <a:rPr sz="1100" spc="-5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kHz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1938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39725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sz="1100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10</a:t>
                      </a:r>
                      <a:r>
                        <a:rPr sz="1100" spc="-5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km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1938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sz="1100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124</a:t>
                      </a:r>
                      <a:r>
                        <a:rPr sz="1100" spc="-10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u="sng" spc="-25" dirty="0">
                          <a:solidFill>
                            <a:srgbClr val="0A0080"/>
                          </a:solidFill>
                          <a:uFill>
                            <a:solidFill>
                              <a:srgbClr val="0A0080"/>
                            </a:solidFill>
                          </a:uFill>
                          <a:latin typeface="Arial"/>
                          <a:cs typeface="Arial"/>
                          <a:hlinkClick r:id="rId29"/>
                        </a:rPr>
                        <a:t>p</a:t>
                      </a:r>
                      <a:r>
                        <a:rPr sz="1100" spc="-25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eV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1938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79705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sz="1100" spc="-25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VLF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1938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82270" marR="393065" indent="38100">
                        <a:lnSpc>
                          <a:spcPct val="110000"/>
                        </a:lnSpc>
                        <a:spcBef>
                          <a:spcPts val="75"/>
                        </a:spcBef>
                      </a:pPr>
                      <a:r>
                        <a:rPr sz="1100" u="sng" dirty="0">
                          <a:solidFill>
                            <a:srgbClr val="0A0080"/>
                          </a:solidFill>
                          <a:uFill>
                            <a:solidFill>
                              <a:srgbClr val="0A0080"/>
                            </a:solidFill>
                          </a:uFill>
                          <a:latin typeface="Arial"/>
                          <a:cs typeface="Arial"/>
                          <a:hlinkClick r:id="rId30"/>
                        </a:rPr>
                        <a:t>Very</a:t>
                      </a:r>
                      <a:r>
                        <a:rPr sz="1100" u="sng" spc="-10" dirty="0">
                          <a:solidFill>
                            <a:srgbClr val="0A0080"/>
                          </a:solidFill>
                          <a:uFill>
                            <a:solidFill>
                              <a:srgbClr val="0A0080"/>
                            </a:solidFill>
                          </a:uFill>
                          <a:latin typeface="Arial"/>
                          <a:cs typeface="Arial"/>
                          <a:hlinkClick r:id="rId30"/>
                        </a:rPr>
                        <a:t> </a:t>
                      </a:r>
                      <a:r>
                        <a:rPr sz="1100" u="sng" spc="-25" dirty="0">
                          <a:solidFill>
                            <a:srgbClr val="0A0080"/>
                          </a:solidFill>
                          <a:uFill>
                            <a:solidFill>
                              <a:srgbClr val="0A0080"/>
                            </a:solidFill>
                          </a:uFill>
                          <a:latin typeface="Arial"/>
                          <a:cs typeface="Arial"/>
                          <a:hlinkClick r:id="rId30"/>
                        </a:rPr>
                        <a:t>low</a:t>
                      </a:r>
                      <a:r>
                        <a:rPr sz="1100" spc="-25" dirty="0">
                          <a:solidFill>
                            <a:srgbClr val="0A0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u="sng" spc="-10" dirty="0">
                          <a:solidFill>
                            <a:srgbClr val="0A0080"/>
                          </a:solidFill>
                          <a:uFill>
                            <a:solidFill>
                              <a:srgbClr val="0A0080"/>
                            </a:solidFill>
                          </a:uFill>
                          <a:latin typeface="Arial"/>
                          <a:cs typeface="Arial"/>
                          <a:hlinkClick r:id="rId30"/>
                        </a:rPr>
                        <a:t>frequency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938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938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938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36830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938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9525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23215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sz="1100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3 </a:t>
                      </a:r>
                      <a:r>
                        <a:rPr sz="1100" spc="-25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kHz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1938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299720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sz="1100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100</a:t>
                      </a:r>
                      <a:r>
                        <a:rPr sz="1100" spc="-10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km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1938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514984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sz="1100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12.4 </a:t>
                      </a:r>
                      <a:r>
                        <a:rPr sz="1100" spc="-25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peV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1938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7112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7653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100" spc="-25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ULF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794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sz="1100" u="sng" dirty="0">
                          <a:solidFill>
                            <a:srgbClr val="0A0080"/>
                          </a:solidFill>
                          <a:uFill>
                            <a:solidFill>
                              <a:srgbClr val="0A0080"/>
                            </a:solidFill>
                          </a:uFill>
                          <a:latin typeface="Arial"/>
                          <a:cs typeface="Arial"/>
                          <a:hlinkClick r:id="rId31"/>
                        </a:rPr>
                        <a:t>Ultra</a:t>
                      </a:r>
                      <a:r>
                        <a:rPr sz="1100" u="sng" spc="-35" dirty="0">
                          <a:solidFill>
                            <a:srgbClr val="0A0080"/>
                          </a:solidFill>
                          <a:uFill>
                            <a:solidFill>
                              <a:srgbClr val="0A0080"/>
                            </a:solidFill>
                          </a:uFill>
                          <a:latin typeface="Arial"/>
                          <a:cs typeface="Arial"/>
                          <a:hlinkClick r:id="rId31"/>
                        </a:rPr>
                        <a:t> </a:t>
                      </a:r>
                      <a:r>
                        <a:rPr sz="1100" u="sng" dirty="0">
                          <a:solidFill>
                            <a:srgbClr val="0A0080"/>
                          </a:solidFill>
                          <a:uFill>
                            <a:solidFill>
                              <a:srgbClr val="0A0080"/>
                            </a:solidFill>
                          </a:uFill>
                          <a:latin typeface="Arial"/>
                          <a:cs typeface="Arial"/>
                          <a:hlinkClick r:id="rId31"/>
                        </a:rPr>
                        <a:t>low</a:t>
                      </a:r>
                      <a:r>
                        <a:rPr sz="1100" u="sng" spc="-25" dirty="0">
                          <a:solidFill>
                            <a:srgbClr val="0A0080"/>
                          </a:solidFill>
                          <a:uFill>
                            <a:solidFill>
                              <a:srgbClr val="0A0080"/>
                            </a:solidFill>
                          </a:uFill>
                          <a:latin typeface="Arial"/>
                          <a:cs typeface="Arial"/>
                          <a:hlinkClick r:id="rId31"/>
                        </a:rPr>
                        <a:t> </a:t>
                      </a:r>
                      <a:r>
                        <a:rPr sz="1100" u="sng" spc="-10" dirty="0">
                          <a:solidFill>
                            <a:srgbClr val="0A0080"/>
                          </a:solidFill>
                          <a:uFill>
                            <a:solidFill>
                              <a:srgbClr val="0A0080"/>
                            </a:solidFill>
                          </a:uFill>
                          <a:latin typeface="Arial"/>
                          <a:cs typeface="Arial"/>
                          <a:hlinkClick r:id="rId31"/>
                        </a:rPr>
                        <a:t>frequency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794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938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938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938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8415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794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794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28003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100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300</a:t>
                      </a:r>
                      <a:r>
                        <a:rPr sz="1100" spc="-5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u="sng" spc="-25" dirty="0">
                          <a:solidFill>
                            <a:srgbClr val="0A0080"/>
                          </a:solidFill>
                          <a:uFill>
                            <a:solidFill>
                              <a:srgbClr val="0A0080"/>
                            </a:solidFill>
                          </a:uFill>
                          <a:latin typeface="Arial"/>
                          <a:cs typeface="Arial"/>
                          <a:hlinkClick r:id="rId32"/>
                        </a:rPr>
                        <a:t>Hz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26162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100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1000</a:t>
                      </a:r>
                      <a:r>
                        <a:rPr sz="1100" spc="-15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u="sng" spc="-25" dirty="0">
                          <a:solidFill>
                            <a:srgbClr val="0A0080"/>
                          </a:solidFill>
                          <a:uFill>
                            <a:solidFill>
                              <a:srgbClr val="0A0080"/>
                            </a:solidFill>
                          </a:uFill>
                          <a:latin typeface="Arial"/>
                          <a:cs typeface="Arial"/>
                          <a:hlinkClick r:id="rId33"/>
                        </a:rPr>
                        <a:t>km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514984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100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1.24 </a:t>
                      </a:r>
                      <a:r>
                        <a:rPr sz="1100" spc="-25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peV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79705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sz="1100" spc="-25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SLF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1938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82270" marR="390525" indent="-5080">
                        <a:lnSpc>
                          <a:spcPct val="110000"/>
                        </a:lnSpc>
                        <a:spcBef>
                          <a:spcPts val="75"/>
                        </a:spcBef>
                      </a:pPr>
                      <a:r>
                        <a:rPr sz="1100" u="sng" dirty="0">
                          <a:solidFill>
                            <a:srgbClr val="0A0080"/>
                          </a:solidFill>
                          <a:uFill>
                            <a:solidFill>
                              <a:srgbClr val="0A0080"/>
                            </a:solidFill>
                          </a:uFill>
                          <a:latin typeface="Arial"/>
                          <a:cs typeface="Arial"/>
                          <a:hlinkClick r:id="rId34"/>
                        </a:rPr>
                        <a:t>Super</a:t>
                      </a:r>
                      <a:r>
                        <a:rPr sz="1100" u="sng" spc="-15" dirty="0">
                          <a:solidFill>
                            <a:srgbClr val="0A0080"/>
                          </a:solidFill>
                          <a:uFill>
                            <a:solidFill>
                              <a:srgbClr val="0A0080"/>
                            </a:solidFill>
                          </a:uFill>
                          <a:latin typeface="Arial"/>
                          <a:cs typeface="Arial"/>
                          <a:hlinkClick r:id="rId34"/>
                        </a:rPr>
                        <a:t> </a:t>
                      </a:r>
                      <a:r>
                        <a:rPr sz="1100" u="sng" spc="-25" dirty="0">
                          <a:solidFill>
                            <a:srgbClr val="0A0080"/>
                          </a:solidFill>
                          <a:uFill>
                            <a:solidFill>
                              <a:srgbClr val="0A0080"/>
                            </a:solidFill>
                          </a:uFill>
                          <a:latin typeface="Arial"/>
                          <a:cs typeface="Arial"/>
                          <a:hlinkClick r:id="rId34"/>
                        </a:rPr>
                        <a:t>low</a:t>
                      </a:r>
                      <a:r>
                        <a:rPr sz="1100" spc="-25" dirty="0">
                          <a:solidFill>
                            <a:srgbClr val="0A0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u="sng" spc="-10" dirty="0">
                          <a:solidFill>
                            <a:srgbClr val="0A0080"/>
                          </a:solidFill>
                          <a:uFill>
                            <a:solidFill>
                              <a:srgbClr val="0A0080"/>
                            </a:solidFill>
                          </a:uFill>
                          <a:latin typeface="Arial"/>
                          <a:cs typeface="Arial"/>
                          <a:hlinkClick r:id="rId34"/>
                        </a:rPr>
                        <a:t>frequency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6034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6034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26034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37020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938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9525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18135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sz="1100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30</a:t>
                      </a:r>
                      <a:r>
                        <a:rPr sz="1100" spc="-5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Hz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1938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222250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sz="1100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10000</a:t>
                      </a:r>
                      <a:r>
                        <a:rPr sz="1100" spc="-20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km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1938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940"/>
                        </a:spcBef>
                      </a:pPr>
                      <a:r>
                        <a:rPr sz="1100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124</a:t>
                      </a:r>
                      <a:r>
                        <a:rPr sz="1100" spc="-10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solidFill>
                            <a:srgbClr val="0A0080"/>
                          </a:solidFill>
                          <a:latin typeface="Arial"/>
                          <a:cs typeface="Arial"/>
                          <a:hlinkClick r:id="rId35"/>
                        </a:rPr>
                        <a:t>f</a:t>
                      </a:r>
                      <a:r>
                        <a:rPr sz="1100" spc="-25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eV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1938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79705">
                        <a:lnSpc>
                          <a:spcPct val="100000"/>
                        </a:lnSpc>
                        <a:spcBef>
                          <a:spcPts val="925"/>
                        </a:spcBef>
                      </a:pPr>
                      <a:r>
                        <a:rPr sz="1100" spc="-25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ELF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117475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382270" marR="266065" indent="-128270">
                        <a:lnSpc>
                          <a:spcPct val="110000"/>
                        </a:lnSpc>
                        <a:spcBef>
                          <a:spcPts val="75"/>
                        </a:spcBef>
                      </a:pPr>
                      <a:r>
                        <a:rPr sz="1100" u="sng" dirty="0">
                          <a:solidFill>
                            <a:srgbClr val="0A0080"/>
                          </a:solidFill>
                          <a:uFill>
                            <a:solidFill>
                              <a:srgbClr val="0A0080"/>
                            </a:solidFill>
                          </a:uFill>
                          <a:latin typeface="Arial"/>
                          <a:cs typeface="Arial"/>
                          <a:hlinkClick r:id="rId36"/>
                        </a:rPr>
                        <a:t>Extremely</a:t>
                      </a:r>
                      <a:r>
                        <a:rPr sz="1100" u="sng" spc="-35" dirty="0">
                          <a:solidFill>
                            <a:srgbClr val="0A0080"/>
                          </a:solidFill>
                          <a:uFill>
                            <a:solidFill>
                              <a:srgbClr val="0A0080"/>
                            </a:solidFill>
                          </a:uFill>
                          <a:latin typeface="Arial"/>
                          <a:cs typeface="Arial"/>
                          <a:hlinkClick r:id="rId36"/>
                        </a:rPr>
                        <a:t> </a:t>
                      </a:r>
                      <a:r>
                        <a:rPr sz="1100" u="sng" spc="-25" dirty="0">
                          <a:solidFill>
                            <a:srgbClr val="0A0080"/>
                          </a:solidFill>
                          <a:uFill>
                            <a:solidFill>
                              <a:srgbClr val="0A0080"/>
                            </a:solidFill>
                          </a:uFill>
                          <a:latin typeface="Arial"/>
                          <a:cs typeface="Arial"/>
                          <a:hlinkClick r:id="rId36"/>
                        </a:rPr>
                        <a:t>low</a:t>
                      </a:r>
                      <a:r>
                        <a:rPr sz="1100" spc="-25" dirty="0">
                          <a:solidFill>
                            <a:srgbClr val="0A008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u="sng" spc="-10" dirty="0">
                          <a:solidFill>
                            <a:srgbClr val="0A0080"/>
                          </a:solidFill>
                          <a:uFill>
                            <a:solidFill>
                              <a:srgbClr val="0A0080"/>
                            </a:solidFill>
                          </a:uFill>
                          <a:latin typeface="Arial"/>
                          <a:cs typeface="Arial"/>
                          <a:hlinkClick r:id="rId36"/>
                        </a:rPr>
                        <a:t>frequency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9525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938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938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938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348615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117475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9525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>
                  <a:txBody>
                    <a:bodyPr/>
                    <a:lstStyle/>
                    <a:p>
                      <a:pPr marL="20320" algn="ctr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100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3 </a:t>
                      </a:r>
                      <a:r>
                        <a:rPr sz="1100" spc="-25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Hz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382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>
                  <a:txBody>
                    <a:bodyPr/>
                    <a:lstStyle/>
                    <a:p>
                      <a:pPr marL="184150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100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100000</a:t>
                      </a:r>
                      <a:r>
                        <a:rPr sz="1100" spc="-25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 km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382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tc>
                  <a:txBody>
                    <a:bodyPr/>
                    <a:lstStyle/>
                    <a:p>
                      <a:pPr marL="534670">
                        <a:lnSpc>
                          <a:spcPct val="100000"/>
                        </a:lnSpc>
                        <a:spcBef>
                          <a:spcPts val="660"/>
                        </a:spcBef>
                      </a:pPr>
                      <a:r>
                        <a:rPr sz="1100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12.4</a:t>
                      </a:r>
                      <a:r>
                        <a:rPr sz="1100" spc="-10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100" spc="-25" dirty="0">
                          <a:solidFill>
                            <a:srgbClr val="1F2021"/>
                          </a:solidFill>
                          <a:latin typeface="Arial"/>
                          <a:cs typeface="Arial"/>
                        </a:rPr>
                        <a:t>feV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83820" marB="0">
                    <a:lnL w="9525">
                      <a:solidFill>
                        <a:srgbClr val="A1A9B0"/>
                      </a:solidFill>
                      <a:prstDash val="solid"/>
                    </a:lnL>
                    <a:lnR w="9525">
                      <a:solidFill>
                        <a:srgbClr val="A1A9B0"/>
                      </a:solidFill>
                      <a:prstDash val="solid"/>
                    </a:lnR>
                    <a:lnT w="9525">
                      <a:solidFill>
                        <a:srgbClr val="A1A9B0"/>
                      </a:solidFill>
                      <a:prstDash val="solid"/>
                    </a:lnT>
                    <a:lnB w="9525">
                      <a:solidFill>
                        <a:srgbClr val="A1A9B0"/>
                      </a:solidFill>
                      <a:prstDash val="solid"/>
                    </a:lnB>
                    <a:solidFill>
                      <a:srgbClr val="F8F8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</a:tbl>
          </a:graphicData>
        </a:graphic>
      </p:graphicFrame>
      <p:sp>
        <p:nvSpPr>
          <p:cNvPr id="9" name="object 9"/>
          <p:cNvSpPr/>
          <p:nvPr/>
        </p:nvSpPr>
        <p:spPr>
          <a:xfrm>
            <a:off x="6645909" y="6445884"/>
            <a:ext cx="40005" cy="10795"/>
          </a:xfrm>
          <a:custGeom>
            <a:avLst/>
            <a:gdLst/>
            <a:ahLst/>
            <a:cxnLst/>
            <a:rect l="l" t="t" r="r" b="b"/>
            <a:pathLst>
              <a:path w="40004" h="10795">
                <a:moveTo>
                  <a:pt x="39624" y="0"/>
                </a:moveTo>
                <a:lnTo>
                  <a:pt x="0" y="0"/>
                </a:lnTo>
                <a:lnTo>
                  <a:pt x="0" y="10667"/>
                </a:lnTo>
                <a:lnTo>
                  <a:pt x="39624" y="10667"/>
                </a:lnTo>
                <a:lnTo>
                  <a:pt x="39624" y="0"/>
                </a:lnTo>
                <a:close/>
              </a:path>
            </a:pathLst>
          </a:custGeom>
          <a:solidFill>
            <a:srgbClr val="0A008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/>
              <a:t>Page</a:t>
            </a:r>
            <a:r>
              <a:rPr spc="-10" dirty="0"/>
              <a:t> </a:t>
            </a:r>
            <a:fld id="{81D60167-4931-47E6-BA6A-407CBD079E47}" type="slidenum">
              <a:rPr spc="-50" dirty="0"/>
              <a:t>9</a:t>
            </a:fld>
            <a:endParaRPr spc="-5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1860</Words>
  <Application>Microsoft Office PowerPoint</Application>
  <PresentationFormat>Custom</PresentationFormat>
  <Paragraphs>269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Cambria</vt:lpstr>
      <vt:lpstr>Cambria Math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Tuana</dc:creator>
  <cp:lastModifiedBy>runas sula</cp:lastModifiedBy>
  <cp:revision>1</cp:revision>
  <dcterms:created xsi:type="dcterms:W3CDTF">2024-05-27T13:13:44Z</dcterms:created>
  <dcterms:modified xsi:type="dcterms:W3CDTF">2024-05-27T13:14:52Z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2024-05-27T00:00:00Z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2024-05-27T00:00:00Z</vt:filetime>
  </property>
  <property fmtid="{D5CDD505-2E9C-101B-9397-08002B2CF9AE}" pid="5" name="Producer">
    <vt:lpwstr>Microsoft® Word 2016</vt:lpwstr>
  </property>
</Properties>
</file>