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6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55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06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9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80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8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9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1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3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8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9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76B9-5E84-46B1-A483-EAC06E1FC24C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C519-9E65-4759-9665-ACD873DFD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3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76ED-6DC5-4C4C-A519-C53FDE4960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D8F84-36B2-4298-8A98-66A236508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452880"/>
            <a:ext cx="8791575" cy="38049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Structure Analysis by </a:t>
            </a:r>
            <a:r>
              <a:rPr lang="en-US" sz="32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staad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pro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By:  </a:t>
            </a:r>
            <a:r>
              <a:rPr lang="en-US" sz="2800" dirty="0" err="1"/>
              <a:t>mr.</a:t>
            </a:r>
            <a:r>
              <a:rPr lang="en-US" sz="2800" dirty="0"/>
              <a:t> rushdi </a:t>
            </a:r>
            <a:r>
              <a:rPr lang="en-US" sz="2800" dirty="0" err="1"/>
              <a:t>khalis</a:t>
            </a:r>
            <a:r>
              <a:rPr lang="en-US" sz="2800" dirty="0"/>
              <a:t> esa</a:t>
            </a:r>
          </a:p>
        </p:txBody>
      </p:sp>
    </p:spTree>
    <p:extLst>
      <p:ext uri="{BB962C8B-B14F-4D97-AF65-F5344CB8AC3E}">
        <p14:creationId xmlns:p14="http://schemas.microsoft.com/office/powerpoint/2010/main" val="8014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BF441-0782-4534-8272-D20A6D59D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71" y="0"/>
            <a:ext cx="11979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65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A27A9B-F86A-4B4D-8CC9-B68334AF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871" y="0"/>
            <a:ext cx="112340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92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195C-9FB9-4EA2-B0C0-6B92C8AF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Module 3 Additional tools for modeling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EF7E3-D63E-4870-897E-815511E3C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Translational Repeat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Circular Repeat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Mirror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Rotate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Move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Insert Node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2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C36C3-C159-426D-AD80-F52B84125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Add Beam Between Mid-Points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Add Beam by Perpendicular Intersection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Delete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Undo/Redo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Zooming/Panning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Dimensioning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4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6CB8-78E7-47C4-A480-40674809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Module 4 Properties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0B34-969C-4E17-A815-5B4219698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5C249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Property Types</a:t>
            </a:r>
          </a:p>
          <a:p>
            <a:pPr marL="639763" marR="0" lvl="1" indent="-24606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5C249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Type 1: Prismatic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5C249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Viewing Cross-Section</a:t>
            </a:r>
          </a:p>
          <a:p>
            <a:pPr marL="639763" marR="0" lvl="1" indent="-24606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5C249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Type 2: Built-In Steel Table</a:t>
            </a:r>
          </a:p>
          <a:p>
            <a:pPr marL="639763" marR="0" lvl="1" indent="-24606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5C249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Type 3: Thickness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A5C249">
                    <a:lumMod val="5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General Notes About Property Assigning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1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1692-E2C1-433F-9CCC-69D8AFE4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Module 5 Constants, Supports, and Specifications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53409-9DA6-459F-82A1-D98B8037A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Material Constants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Geometry Constant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Supports</a:t>
            </a:r>
          </a:p>
          <a:p>
            <a:pPr marL="639763" marR="0" lvl="1" indent="-24606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How to Assign Supports</a:t>
            </a:r>
          </a:p>
          <a:p>
            <a:pPr marL="639763" marR="0" lvl="1" indent="-24606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Editing Supports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Specifications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0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C322-388D-4CE4-B1F0-C58DDC83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Module 6 Loading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BA764-B9CE-4501-B915-99ABF750E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How to Create Primary Load ?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Individual Loads: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Self weight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Members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Area Load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Floor Load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Plate Loads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Node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How to Create Manual Combinations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7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831E0-9AFE-43FA-BAEC-1A491ED6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Module 7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95403-3CC1-4F20-9420-C88739BB7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Perform Analysis Command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7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A658-D7AE-44C3-97A6-A1079FB9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Module 8 Post 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624BE-9080-486D-A5D0-E92C17367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F318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Results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F318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Node Displacement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F318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Node Reactions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F318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Beam Forces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F318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Beam Stresses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F318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Beam Graphs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F318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Animation 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F3182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Other Ways: Double-Clicking a Beam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7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28C09-966B-47B9-9F97-DF0FB60A5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272" y="-190500"/>
            <a:ext cx="11348358" cy="703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13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0F3A-F5F8-4704-9E85-8AA672CA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1ECAA-AF88-4AF5-AB9C-758B6D54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1.Introduction</a:t>
            </a:r>
          </a:p>
          <a:p>
            <a:r>
              <a:rPr lang="en-US" dirty="0"/>
              <a:t>2.Geometry</a:t>
            </a:r>
          </a:p>
          <a:p>
            <a:r>
              <a:rPr lang="en-US" dirty="0"/>
              <a:t>3.Aditional tools for Modeling</a:t>
            </a:r>
          </a:p>
          <a:p>
            <a:r>
              <a:rPr lang="en-US" dirty="0"/>
              <a:t>4.Properties</a:t>
            </a:r>
          </a:p>
          <a:p>
            <a:r>
              <a:rPr lang="en-US" dirty="0"/>
              <a:t>5.Constants ,supports and other specifications</a:t>
            </a:r>
          </a:p>
          <a:p>
            <a:r>
              <a:rPr lang="en-US" dirty="0"/>
              <a:t>6.Loading</a:t>
            </a:r>
          </a:p>
          <a:p>
            <a:r>
              <a:rPr lang="en-US" dirty="0"/>
              <a:t>7.Analysis</a:t>
            </a:r>
          </a:p>
          <a:p>
            <a:r>
              <a:rPr lang="en-US" dirty="0"/>
              <a:t>8.Post processing</a:t>
            </a:r>
          </a:p>
          <a:p>
            <a:r>
              <a:rPr lang="en-US" dirty="0"/>
              <a:t>9.Design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2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C41C4-29BC-48D6-BD70-DCC293D5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Types Structures</a:t>
            </a: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63018-A929-4483-997A-13693986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49989" cy="4824557"/>
          </a:xfrm>
        </p:spPr>
        <p:txBody>
          <a:bodyPr>
            <a:normAutofit fontScale="85000" lnSpcReduction="20000"/>
          </a:bodyPr>
          <a:lstStyle/>
          <a:p>
            <a:r>
              <a:rPr lang="en-GB" altLang="en-US" sz="2800" dirty="0"/>
              <a:t>A </a:t>
            </a:r>
            <a:r>
              <a:rPr lang="en-GB" altLang="en-US" sz="2800" dirty="0">
                <a:solidFill>
                  <a:srgbClr val="FFFF2D"/>
                </a:solidFill>
              </a:rPr>
              <a:t>STRUCTURE</a:t>
            </a:r>
            <a:r>
              <a:rPr lang="en-GB" altLang="en-US" sz="2800" dirty="0"/>
              <a:t> can be defined as an assemblage of elements. STAAD is capable of </a:t>
            </a:r>
            <a:r>
              <a:rPr lang="en-GB" altLang="en-US" sz="2800" dirty="0" err="1"/>
              <a:t>analyzing</a:t>
            </a:r>
            <a:r>
              <a:rPr lang="en-GB" altLang="en-US" sz="2800" dirty="0"/>
              <a:t> and designing structures consisting of both</a:t>
            </a:r>
            <a:r>
              <a:rPr lang="en-GB" altLang="en-US" sz="2800" dirty="0">
                <a:solidFill>
                  <a:srgbClr val="FFFF2D"/>
                </a:solidFill>
              </a:rPr>
              <a:t> frame</a:t>
            </a:r>
            <a:r>
              <a:rPr lang="en-GB" altLang="en-US" sz="2800" dirty="0"/>
              <a:t>, and </a:t>
            </a:r>
            <a:r>
              <a:rPr lang="en-GB" altLang="en-US" sz="2800" dirty="0">
                <a:solidFill>
                  <a:srgbClr val="FFFF2D"/>
                </a:solidFill>
              </a:rPr>
              <a:t>Finite elements</a:t>
            </a:r>
            <a:r>
              <a:rPr lang="en-GB" altLang="en-US" sz="2800" dirty="0"/>
              <a:t>. Almost any type of structure can be </a:t>
            </a:r>
            <a:r>
              <a:rPr lang="en-GB" altLang="en-US" sz="2800" dirty="0" err="1"/>
              <a:t>analyzed</a:t>
            </a:r>
            <a:r>
              <a:rPr lang="en-GB" altLang="en-US" sz="2800" dirty="0"/>
              <a:t> by STAAD. </a:t>
            </a:r>
          </a:p>
          <a:p>
            <a:r>
              <a:rPr lang="en-US" altLang="en-US" sz="2800" dirty="0"/>
              <a:t>Frame elements – Beam elements – 2 nodes</a:t>
            </a:r>
          </a:p>
          <a:p>
            <a:r>
              <a:rPr lang="en-US" altLang="en-US" sz="2800" dirty="0"/>
              <a:t>Finite elements –          1.) Plate – 3 or 4 nodes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			2.) Solid – 4 to 8 nodes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Remember for </a:t>
            </a:r>
            <a:r>
              <a:rPr lang="en-US" altLang="en-US" sz="2800" dirty="0" err="1"/>
              <a:t>staad</a:t>
            </a:r>
            <a:r>
              <a:rPr lang="en-US" altLang="en-US" sz="2800" dirty="0"/>
              <a:t> -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800" i="1" dirty="0">
                <a:solidFill>
                  <a:srgbClr val="FFFF2D"/>
                </a:solidFill>
              </a:rPr>
              <a:t>Node </a:t>
            </a:r>
            <a:r>
              <a:rPr lang="en-GB" altLang="en-US" sz="2800" i="1" dirty="0"/>
              <a:t>becomes Joint           it has a number and </a:t>
            </a:r>
            <a:r>
              <a:rPr lang="en-GB" altLang="en-US" sz="2800" i="1" dirty="0" err="1"/>
              <a:t>xyz</a:t>
            </a:r>
            <a:r>
              <a:rPr lang="en-GB" altLang="en-US" sz="2800" i="1" dirty="0"/>
              <a:t> </a:t>
            </a:r>
            <a:r>
              <a:rPr lang="en-GB" altLang="en-US" sz="2800" i="1" dirty="0" err="1"/>
              <a:t>cordinates</a:t>
            </a:r>
            <a:endParaRPr lang="en-GB" altLang="en-US" sz="2800" i="1" dirty="0"/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800" i="1" dirty="0">
                <a:solidFill>
                  <a:srgbClr val="FFFF2D"/>
                </a:solidFill>
              </a:rPr>
              <a:t>Beam</a:t>
            </a:r>
            <a:r>
              <a:rPr lang="en-GB" altLang="en-US" sz="2800" i="1" dirty="0"/>
              <a:t> becomes Member    it has a number and nodes at its ends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800" i="1" dirty="0">
                <a:solidFill>
                  <a:srgbClr val="FFFF2D"/>
                </a:solidFill>
              </a:rPr>
              <a:t>Plate </a:t>
            </a:r>
            <a:r>
              <a:rPr lang="en-GB" altLang="en-US" sz="2800" i="1" dirty="0"/>
              <a:t>becomes Element     it has a number and node at its corners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A919D-6142-4D3A-83E1-858DCF2C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Continue…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C61A7-3325-4A5A-99EC-310B60F26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4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GB" altLang="en-US" sz="2800" dirty="0"/>
              <a:t>A </a:t>
            </a:r>
            <a:r>
              <a:rPr lang="en-GB" altLang="en-US" sz="2800" b="1" dirty="0">
                <a:solidFill>
                  <a:srgbClr val="FFFF2D"/>
                </a:solidFill>
              </a:rPr>
              <a:t>TRUSS</a:t>
            </a:r>
            <a:r>
              <a:rPr lang="en-GB" altLang="en-US" sz="2800" b="1" dirty="0"/>
              <a:t> </a:t>
            </a:r>
            <a:r>
              <a:rPr lang="en-GB" altLang="en-US" sz="2800" dirty="0"/>
              <a:t>structure consists of truss members which can have only axial member forces and no bending in the members</a:t>
            </a:r>
          </a:p>
          <a:p>
            <a:pPr>
              <a:lnSpc>
                <a:spcPct val="80000"/>
              </a:lnSpc>
            </a:pPr>
            <a:endParaRPr lang="en-GB" altLang="en-US" sz="2800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A </a:t>
            </a:r>
            <a:r>
              <a:rPr lang="en-GB" altLang="en-US" sz="2800" b="1" dirty="0">
                <a:solidFill>
                  <a:srgbClr val="FFFF2D"/>
                </a:solidFill>
              </a:rPr>
              <a:t>PLANE</a:t>
            </a:r>
            <a:r>
              <a:rPr lang="en-GB" altLang="en-US" sz="2800" b="1" dirty="0"/>
              <a:t> </a:t>
            </a:r>
            <a:r>
              <a:rPr lang="en-GB" altLang="en-US" sz="2800" dirty="0"/>
              <a:t>structure is bound by a global X-Y coordinate system with loads in the same plane</a:t>
            </a:r>
          </a:p>
          <a:p>
            <a:pPr>
              <a:lnSpc>
                <a:spcPct val="80000"/>
              </a:lnSpc>
            </a:pPr>
            <a:endParaRPr lang="en-GB" altLang="en-US" sz="2800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A </a:t>
            </a:r>
            <a:r>
              <a:rPr lang="en-GB" altLang="en-US" sz="2800" b="1" dirty="0">
                <a:solidFill>
                  <a:srgbClr val="FFFF2D"/>
                </a:solidFill>
              </a:rPr>
              <a:t>SPACE</a:t>
            </a:r>
            <a:r>
              <a:rPr lang="en-GB" altLang="en-US" sz="2800" dirty="0"/>
              <a:t> structure, which is a three dimensional framed structure with loads applied in any plane, is the most general. </a:t>
            </a:r>
          </a:p>
          <a:p>
            <a:pPr>
              <a:lnSpc>
                <a:spcPct val="80000"/>
              </a:lnSpc>
            </a:pPr>
            <a:endParaRPr lang="en-GB" altLang="en-US" sz="2800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A </a:t>
            </a:r>
            <a:r>
              <a:rPr lang="en-GB" altLang="en-US" sz="2800" b="1" dirty="0">
                <a:solidFill>
                  <a:srgbClr val="FFFF2D"/>
                </a:solidFill>
              </a:rPr>
              <a:t>FLOOR</a:t>
            </a:r>
            <a:r>
              <a:rPr lang="en-GB" altLang="en-US" sz="2800" b="1" dirty="0"/>
              <a:t> </a:t>
            </a:r>
            <a:r>
              <a:rPr lang="en-GB" altLang="en-US" sz="2800" dirty="0"/>
              <a:t>structure is a two or three dimensional structure having no horizontal (global X or Z) movement of the structure [FX, FZ &amp; MY are restrained at every joint]. The floor framing (in global X-Z plane) of a building is an ideal example of a FLOOR structure. Columns can also be </a:t>
            </a:r>
            <a:r>
              <a:rPr lang="en-GB" altLang="en-US" sz="2800" dirty="0" err="1"/>
              <a:t>modeled</a:t>
            </a:r>
            <a:r>
              <a:rPr lang="en-GB" altLang="en-US" sz="2800" dirty="0"/>
              <a:t> with the floor in a FLOOR structure as long as the structure has no horizontal loading. If there is any horizontal load, it must be </a:t>
            </a:r>
            <a:r>
              <a:rPr lang="en-GB" altLang="en-US" sz="2800" dirty="0" err="1"/>
              <a:t>analyzed</a:t>
            </a:r>
            <a:r>
              <a:rPr lang="en-GB" altLang="en-US" sz="2800" dirty="0"/>
              <a:t> as a SPACE structure.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74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DE814-A9A0-4BB4-8472-BBD42E95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732D0B-03D5-4273-9665-4221B0D7B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721" y="2249488"/>
            <a:ext cx="6179383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28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8DA4-27A8-4981-8C55-0CD980BD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Coordinate System</a:t>
            </a:r>
            <a:r>
              <a:rPr lang="en-US" altLang="en-US" dirty="0"/>
              <a:t>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518CD2-90AC-4597-9925-A5F21ED81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35" y="2047356"/>
            <a:ext cx="9010996" cy="444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2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C4ED-3C4E-4D8D-902C-844E26C5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Working </a:t>
            </a:r>
            <a:r>
              <a:rPr lang="en-US" altLang="en-US" cap="none" dirty="0"/>
              <a:t>Method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B0935-AD8F-4761-BFC9-392B8CC1E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2800" dirty="0"/>
              <a:t> In order to build up a good input file we have to understand STAAD Pro way. This procedure will enable us to: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800" dirty="0"/>
          </a:p>
          <a:p>
            <a:pPr>
              <a:lnSpc>
                <a:spcPct val="80000"/>
              </a:lnSpc>
            </a:pPr>
            <a:r>
              <a:rPr lang="en-GB" altLang="en-US" sz="2800" dirty="0"/>
              <a:t>Organize our thoughts.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Put each step in its right position, not before, and not after.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Make sure that all of the STAAD Pro commands are present in the input file (none of them is overlooked).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Provide us with speedy and guaranteed way to create the input file.</a:t>
            </a:r>
          </a:p>
          <a:p>
            <a:pPr>
              <a:lnSpc>
                <a:spcPct val="80000"/>
              </a:lnSpc>
            </a:pPr>
            <a:r>
              <a:rPr lang="en-GB" altLang="en-US" sz="2800" dirty="0"/>
              <a:t>Avoid error messages.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67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761396-7531-4557-9C91-EBF8B0471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" y="515388"/>
            <a:ext cx="10607040" cy="60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CE52-26C7-4FE4-9DD2-8B4D3E38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E8D89-58EB-4E11-B18A-4113D2F92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STAAD PRO is a Structural Analysis design program application</a:t>
            </a:r>
          </a:p>
          <a:p>
            <a:r>
              <a:rPr lang="en-US" dirty="0"/>
              <a:t>It includes a state-of-the-art user interface, visualization tools and International design codes.</a:t>
            </a:r>
          </a:p>
          <a:p>
            <a:r>
              <a:rPr lang="en-US" dirty="0"/>
              <a:t>It is one of the application created to help structural engineers to automated their tasks and to remove the tedious and long procedures of the manual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7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6CF8-F96B-45DB-9B2C-3FCC2222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AnalysisTo</a:t>
            </a:r>
            <a:r>
              <a:rPr lang="en-US" dirty="0"/>
              <a:t> calculate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B761D-A93D-420F-A349-5E40453DC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Stress distribution</a:t>
            </a:r>
          </a:p>
          <a:p>
            <a:r>
              <a:rPr lang="en-US" dirty="0"/>
              <a:t> Natural frequencies</a:t>
            </a:r>
          </a:p>
          <a:p>
            <a:r>
              <a:rPr lang="en-US" dirty="0"/>
              <a:t>Displacement</a:t>
            </a:r>
          </a:p>
          <a:p>
            <a:r>
              <a:rPr lang="en-US" dirty="0"/>
              <a:t>Inertial forces</a:t>
            </a:r>
          </a:p>
          <a:p>
            <a:r>
              <a:rPr lang="en-US" dirty="0"/>
              <a:t>Critical Buckling 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9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0814-D0C8-4EE9-9DDA-28BCDC74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Module 1 Introduction to STAAD Pro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4EE4-BC16-4BC1-92C5-7A1F34831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STAAD Software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Method of Analysis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Starting STAAD Pro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Creating New File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STAAD Pro Screen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Opening and closing a Existing  STAAD Pro file.</a:t>
            </a:r>
          </a:p>
          <a:p>
            <a:pPr marL="273050" marR="0" lvl="0" indent="-27305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Saving &amp; Saving 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6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066644-66D1-411C-9766-D1FF0BD874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9760" y="511398"/>
            <a:ext cx="10027920" cy="639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839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AB5A-4601-4E55-8267-390C5BB1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Module 2 Geometry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27C0-15AD-47E2-BA13-1243E50EF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What are Nodes, Beams, and Plates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How things are done in the Input file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Geometry Creation Methods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Using Structure Wizard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: Drafting the Geometry using Snap node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3: Using Copy/Cut with Paste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4: Using Spreadsheet (Excel) Copy and Paste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SzPct val="7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5: Using DXF importing file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9DEBD2-40B3-47D7-B03C-B1349577B1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957" y="204744"/>
            <a:ext cx="11348357" cy="65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48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CDD9F7-3C42-437F-9A86-4C505D58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985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77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102</TotalTime>
  <Words>699</Words>
  <Application>Microsoft Office PowerPoint</Application>
  <PresentationFormat>Widescreen</PresentationFormat>
  <Paragraphs>119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Tw Cen MT</vt:lpstr>
      <vt:lpstr>Wingdings</vt:lpstr>
      <vt:lpstr>Wingdings 2</vt:lpstr>
      <vt:lpstr>Circuit</vt:lpstr>
      <vt:lpstr>  </vt:lpstr>
      <vt:lpstr>Contents</vt:lpstr>
      <vt:lpstr>Introduction </vt:lpstr>
      <vt:lpstr>AnalysisTo calculate </vt:lpstr>
      <vt:lpstr>Module 1 Introduction to STAAD Pro</vt:lpstr>
      <vt:lpstr>PowerPoint Presentation</vt:lpstr>
      <vt:lpstr>Module 2 Geometry</vt:lpstr>
      <vt:lpstr>PowerPoint Presentation</vt:lpstr>
      <vt:lpstr>PowerPoint Presentation</vt:lpstr>
      <vt:lpstr>PowerPoint Presentation</vt:lpstr>
      <vt:lpstr>PowerPoint Presentation</vt:lpstr>
      <vt:lpstr>Module 3 Additional tools for modeling</vt:lpstr>
      <vt:lpstr>PowerPoint Presentation</vt:lpstr>
      <vt:lpstr>Module 4 Properties</vt:lpstr>
      <vt:lpstr>Module 5 Constants, Supports, and Specifications</vt:lpstr>
      <vt:lpstr>Module 6 Loading</vt:lpstr>
      <vt:lpstr>Module 7 Analysis</vt:lpstr>
      <vt:lpstr>Module 8 Post Processing</vt:lpstr>
      <vt:lpstr>PowerPoint Presentation</vt:lpstr>
      <vt:lpstr>Types Structures </vt:lpstr>
      <vt:lpstr>Continue…</vt:lpstr>
      <vt:lpstr>PowerPoint Presentation</vt:lpstr>
      <vt:lpstr>Coordinate Systems</vt:lpstr>
      <vt:lpstr>Working Methodethod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STAAD Pro abbreviationST-StructuralA-AnalysisA-AndD-DesignPro-Program  </dc:title>
  <dc:creator>rushdi esa</dc:creator>
  <cp:lastModifiedBy>rushdi esa</cp:lastModifiedBy>
  <cp:revision>5</cp:revision>
  <dcterms:created xsi:type="dcterms:W3CDTF">2022-02-28T05:53:03Z</dcterms:created>
  <dcterms:modified xsi:type="dcterms:W3CDTF">2022-03-01T17:27:06Z</dcterms:modified>
</cp:coreProperties>
</file>