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2AC0AB-1799-46FD-B8F1-BC84851431DD}" type="datetimeFigureOut">
              <a:rPr lang="ar-IQ" smtClean="0"/>
              <a:t>14/09/1441</a:t>
            </a:fld>
            <a:endParaRPr lang="ar-IQ"/>
          </a:p>
        </p:txBody>
      </p:sp>
      <p:sp>
        <p:nvSpPr>
          <p:cNvPr id="5" name="Footer Placeholder 4"/>
          <p:cNvSpPr>
            <a:spLocks noGrp="1"/>
          </p:cNvSpPr>
          <p:nvPr>
            <p:ph type="ftr" sz="quarter" idx="11"/>
          </p:nvPr>
        </p:nvSpPr>
        <p:spPr>
          <a:xfrm>
            <a:off x="2692397" y="5037663"/>
            <a:ext cx="5214635" cy="279400"/>
          </a:xfrm>
        </p:spPr>
        <p:txBody>
          <a:bodyPr/>
          <a:lstStyle/>
          <a:p>
            <a:endParaRPr lang="ar-IQ"/>
          </a:p>
        </p:txBody>
      </p:sp>
      <p:sp>
        <p:nvSpPr>
          <p:cNvPr id="6" name="Slide Number Placeholder 5"/>
          <p:cNvSpPr>
            <a:spLocks noGrp="1"/>
          </p:cNvSpPr>
          <p:nvPr>
            <p:ph type="sldNum" sz="quarter" idx="12"/>
          </p:nvPr>
        </p:nvSpPr>
        <p:spPr>
          <a:xfrm>
            <a:off x="8956900" y="5037663"/>
            <a:ext cx="551167" cy="279400"/>
          </a:xfrm>
        </p:spPr>
        <p:txBody>
          <a:bodyPr/>
          <a:lstStyle/>
          <a:p>
            <a:fld id="{20C25B1D-125D-45AD-9AED-FFD40C349402}" type="slidenum">
              <a:rPr lang="ar-IQ" smtClean="0"/>
              <a:t>‹#›</a:t>
            </a:fld>
            <a:endParaRPr lang="ar-IQ"/>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3518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2AC0AB-1799-46FD-B8F1-BC84851431DD}" type="datetimeFigureOut">
              <a:rPr lang="ar-IQ" smtClean="0"/>
              <a:t>14/09/1441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0C25B1D-125D-45AD-9AED-FFD40C349402}" type="slidenum">
              <a:rPr lang="ar-IQ" smtClean="0"/>
              <a:t>‹#›</a:t>
            </a:fld>
            <a:endParaRPr lang="ar-IQ"/>
          </a:p>
        </p:txBody>
      </p:sp>
    </p:spTree>
    <p:extLst>
      <p:ext uri="{BB962C8B-B14F-4D97-AF65-F5344CB8AC3E}">
        <p14:creationId xmlns:p14="http://schemas.microsoft.com/office/powerpoint/2010/main" val="304860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2AC0AB-1799-46FD-B8F1-BC84851431DD}" type="datetimeFigureOut">
              <a:rPr lang="ar-IQ" smtClean="0"/>
              <a:t>14/09/1441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0C25B1D-125D-45AD-9AED-FFD40C349402}" type="slidenum">
              <a:rPr lang="ar-IQ" smtClean="0"/>
              <a:t>‹#›</a:t>
            </a:fld>
            <a:endParaRPr lang="ar-IQ"/>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4707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2AC0AB-1799-46FD-B8F1-BC84851431DD}" type="datetimeFigureOut">
              <a:rPr lang="ar-IQ" smtClean="0"/>
              <a:t>14/09/1441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0C25B1D-125D-45AD-9AED-FFD40C349402}" type="slidenum">
              <a:rPr lang="ar-IQ" smtClean="0"/>
              <a:t>‹#›</a:t>
            </a:fld>
            <a:endParaRPr lang="ar-IQ"/>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1818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2AC0AB-1799-46FD-B8F1-BC84851431DD}" type="datetimeFigureOut">
              <a:rPr lang="ar-IQ" smtClean="0"/>
              <a:t>14/09/1441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0C25B1D-125D-45AD-9AED-FFD40C349402}" type="slidenum">
              <a:rPr lang="ar-IQ" smtClean="0"/>
              <a:t>‹#›</a:t>
            </a:fld>
            <a:endParaRPr lang="ar-IQ"/>
          </a:p>
        </p:txBody>
      </p:sp>
    </p:spTree>
    <p:extLst>
      <p:ext uri="{BB962C8B-B14F-4D97-AF65-F5344CB8AC3E}">
        <p14:creationId xmlns:p14="http://schemas.microsoft.com/office/powerpoint/2010/main" val="2010016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2AC0AB-1799-46FD-B8F1-BC84851431DD}" type="datetimeFigureOut">
              <a:rPr lang="ar-IQ" smtClean="0"/>
              <a:t>14/09/1441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0C25B1D-125D-45AD-9AED-FFD40C349402}" type="slidenum">
              <a:rPr lang="ar-IQ" smtClean="0"/>
              <a:t>‹#›</a:t>
            </a:fld>
            <a:endParaRPr lang="ar-IQ"/>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6109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2AC0AB-1799-46FD-B8F1-BC84851431DD}" type="datetimeFigureOut">
              <a:rPr lang="ar-IQ" smtClean="0"/>
              <a:t>14/09/1441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0C25B1D-125D-45AD-9AED-FFD40C349402}" type="slidenum">
              <a:rPr lang="ar-IQ" smtClean="0"/>
              <a:t>‹#›</a:t>
            </a:fld>
            <a:endParaRPr lang="ar-IQ"/>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893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2AC0AB-1799-46FD-B8F1-BC84851431DD}" type="datetimeFigureOut">
              <a:rPr lang="ar-IQ" smtClean="0"/>
              <a:t>14/09/1441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0C25B1D-125D-45AD-9AED-FFD40C349402}"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1393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2AC0AB-1799-46FD-B8F1-BC84851431DD}" type="datetimeFigureOut">
              <a:rPr lang="ar-IQ" smtClean="0"/>
              <a:t>14/09/1441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0C25B1D-125D-45AD-9AED-FFD40C349402}" type="slidenum">
              <a:rPr lang="ar-IQ" smtClean="0"/>
              <a:t>‹#›</a:t>
            </a:fld>
            <a:endParaRPr lang="ar-IQ"/>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504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2AC0AB-1799-46FD-B8F1-BC84851431DD}" type="datetimeFigureOut">
              <a:rPr lang="ar-IQ" smtClean="0"/>
              <a:t>14/09/1441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0C25B1D-125D-45AD-9AED-FFD40C349402}" type="slidenum">
              <a:rPr lang="ar-IQ" smtClean="0"/>
              <a:t>‹#›</a:t>
            </a:fld>
            <a:endParaRPr lang="ar-IQ"/>
          </a:p>
        </p:txBody>
      </p:sp>
    </p:spTree>
    <p:extLst>
      <p:ext uri="{BB962C8B-B14F-4D97-AF65-F5344CB8AC3E}">
        <p14:creationId xmlns:p14="http://schemas.microsoft.com/office/powerpoint/2010/main" val="32519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2AC0AB-1799-46FD-B8F1-BC84851431DD}" type="datetimeFigureOut">
              <a:rPr lang="ar-IQ" smtClean="0"/>
              <a:t>14/09/1441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0C25B1D-125D-45AD-9AED-FFD40C349402}" type="slidenum">
              <a:rPr lang="ar-IQ" smtClean="0"/>
              <a:t>‹#›</a:t>
            </a:fld>
            <a:endParaRPr lang="ar-IQ"/>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013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2AC0AB-1799-46FD-B8F1-BC84851431DD}" type="datetimeFigureOut">
              <a:rPr lang="ar-IQ" smtClean="0"/>
              <a:t>14/09/1441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0C25B1D-125D-45AD-9AED-FFD40C349402}" type="slidenum">
              <a:rPr lang="ar-IQ" smtClean="0"/>
              <a:t>‹#›</a:t>
            </a:fld>
            <a:endParaRPr lang="ar-IQ"/>
          </a:p>
        </p:txBody>
      </p:sp>
    </p:spTree>
    <p:extLst>
      <p:ext uri="{BB962C8B-B14F-4D97-AF65-F5344CB8AC3E}">
        <p14:creationId xmlns:p14="http://schemas.microsoft.com/office/powerpoint/2010/main" val="862309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2AC0AB-1799-46FD-B8F1-BC84851431DD}" type="datetimeFigureOut">
              <a:rPr lang="ar-IQ" smtClean="0"/>
              <a:t>14/09/1441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0C25B1D-125D-45AD-9AED-FFD40C349402}" type="slidenum">
              <a:rPr lang="ar-IQ" smtClean="0"/>
              <a:t>‹#›</a:t>
            </a:fld>
            <a:endParaRPr lang="ar-IQ"/>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972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2AC0AB-1799-46FD-B8F1-BC84851431DD}" type="datetimeFigureOut">
              <a:rPr lang="ar-IQ" smtClean="0"/>
              <a:t>14/09/1441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0C25B1D-125D-45AD-9AED-FFD40C349402}"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11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AC0AB-1799-46FD-B8F1-BC84851431DD}" type="datetimeFigureOut">
              <a:rPr lang="ar-IQ" smtClean="0"/>
              <a:t>14/09/1441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20C25B1D-125D-45AD-9AED-FFD40C349402}" type="slidenum">
              <a:rPr lang="ar-IQ" smtClean="0"/>
              <a:t>‹#›</a:t>
            </a:fld>
            <a:endParaRPr lang="ar-IQ"/>
          </a:p>
        </p:txBody>
      </p:sp>
    </p:spTree>
    <p:extLst>
      <p:ext uri="{BB962C8B-B14F-4D97-AF65-F5344CB8AC3E}">
        <p14:creationId xmlns:p14="http://schemas.microsoft.com/office/powerpoint/2010/main" val="515579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2AC0AB-1799-46FD-B8F1-BC84851431DD}" type="datetimeFigureOut">
              <a:rPr lang="ar-IQ" smtClean="0"/>
              <a:t>14/09/1441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0C25B1D-125D-45AD-9AED-FFD40C349402}" type="slidenum">
              <a:rPr lang="ar-IQ" smtClean="0"/>
              <a:t>‹#›</a:t>
            </a:fld>
            <a:endParaRPr lang="ar-IQ"/>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74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2AC0AB-1799-46FD-B8F1-BC84851431DD}" type="datetimeFigureOut">
              <a:rPr lang="ar-IQ" smtClean="0"/>
              <a:t>14/09/1441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0C25B1D-125D-45AD-9AED-FFD40C349402}" type="slidenum">
              <a:rPr lang="ar-IQ" smtClean="0"/>
              <a:t>‹#›</a:t>
            </a:fld>
            <a:endParaRPr lang="ar-IQ"/>
          </a:p>
        </p:txBody>
      </p:sp>
    </p:spTree>
    <p:extLst>
      <p:ext uri="{BB962C8B-B14F-4D97-AF65-F5344CB8AC3E}">
        <p14:creationId xmlns:p14="http://schemas.microsoft.com/office/powerpoint/2010/main" val="235954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2AC0AB-1799-46FD-B8F1-BC84851431DD}" type="datetimeFigureOut">
              <a:rPr lang="ar-IQ" smtClean="0"/>
              <a:t>14/09/1441</a:t>
            </a:fld>
            <a:endParaRPr lang="ar-IQ"/>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C25B1D-125D-45AD-9AED-FFD40C349402}" type="slidenum">
              <a:rPr lang="ar-IQ" smtClean="0"/>
              <a:t>‹#›</a:t>
            </a:fld>
            <a:endParaRPr lang="ar-IQ"/>
          </a:p>
        </p:txBody>
      </p:sp>
    </p:spTree>
    <p:extLst>
      <p:ext uri="{BB962C8B-B14F-4D97-AF65-F5344CB8AC3E}">
        <p14:creationId xmlns:p14="http://schemas.microsoft.com/office/powerpoint/2010/main" val="275318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a:t>الفعل المجرّد والمزيد</a:t>
            </a:r>
          </a:p>
        </p:txBody>
      </p:sp>
      <p:sp>
        <p:nvSpPr>
          <p:cNvPr id="3" name="Subtitle 2"/>
          <p:cNvSpPr>
            <a:spLocks noGrp="1"/>
          </p:cNvSpPr>
          <p:nvPr>
            <p:ph type="subTitle" idx="1"/>
          </p:nvPr>
        </p:nvSpPr>
        <p:spPr/>
        <p:txBody>
          <a:bodyPr/>
          <a:lstStyle/>
          <a:p>
            <a:pPr algn="l"/>
            <a:r>
              <a:rPr lang="ar-IQ" dirty="0"/>
              <a:t>م.م.سعد صهيب</a:t>
            </a:r>
          </a:p>
        </p:txBody>
      </p:sp>
    </p:spTree>
    <p:extLst>
      <p:ext uri="{BB962C8B-B14F-4D97-AF65-F5344CB8AC3E}">
        <p14:creationId xmlns:p14="http://schemas.microsoft.com/office/powerpoint/2010/main" val="226694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lnSpcReduction="10000"/>
          </a:bodyPr>
          <a:lstStyle/>
          <a:p>
            <a:pPr algn="just"/>
            <a:r>
              <a:rPr lang="ar-IQ" sz="2800" b="1" dirty="0"/>
              <a:t>البابُ الخامِس: فَعُلَ ـــــــــــــ يَفْعُلُ: كَرُمَ ـــــــــــــ يَكْرُمُ</a:t>
            </a:r>
            <a:r>
              <a:rPr lang="ar-IQ" sz="2800" dirty="0"/>
              <a:t>. وأفعالُ هذا البابِ لا تأتي إلّا لازِمةً؛ وتكونُ في الأغلبِ دالّةً على أَوْصَافٍ خِلْقِيّة، (وهي التي لها مُكْث ودَوَام)؛ كالحُسْنِ، والقُبْحِ، والجمالِ، والكِبَرِ، والصِغَرِ، والطُولِ، والغِلْظَةِ والسهُولَةِ؛ نحو: حَسُنَ، وقَبُحَ، وجَمُلَ، وكَبُرَ، وصَغُرَ، وغَلُظَ، وسَهُلَ، كما تدلُّ على ما يُصْبِح كالغريزةِ مُلازِماً صاحِبَهُ مُدّةً طويلة؛ كالحُلُمِ، والبراعةِ، والكَرَمِ؛ نحو: حَلُمَ، وبَرُعَ، وكَرُمَ، ورَفُهَ، ويُمكن أنْ يُنْقَلَ أو (يُحوَّل) إلى هذا البابِ، كُلُّ فِعْلٍ ثلاثيّ، أُرِيْدَ بهِ الدّلالةُ على أنّهُ صَارَ كالغريزةِ في صاحبه. </a:t>
            </a:r>
            <a:r>
              <a:rPr lang="ar-IQ" sz="2800"/>
              <a:t>أو التعجُّب </a:t>
            </a:r>
            <a:r>
              <a:rPr lang="ar-IQ" sz="2800" dirty="0"/>
              <a:t>منهُ أو التمدّح بهِ؛ نحو: ظَرُفَ خالِدٌ، وشَرُفَ مُحَمَّدٌ، ولا يَعُدُّ هذا البابُ مِنْ دعائِمِ الأبوابِ؛ لانعدامِ اختلافِ الحركاتِ في عينِ الماضي والمضارِع.</a:t>
            </a:r>
            <a:endParaRPr lang="en-US" sz="2800" dirty="0"/>
          </a:p>
          <a:p>
            <a:endParaRPr lang="ar-IQ" dirty="0"/>
          </a:p>
        </p:txBody>
      </p:sp>
    </p:spTree>
    <p:extLst>
      <p:ext uri="{BB962C8B-B14F-4D97-AF65-F5344CB8AC3E}">
        <p14:creationId xmlns:p14="http://schemas.microsoft.com/office/powerpoint/2010/main" val="269929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just"/>
            <a:r>
              <a:rPr lang="ar-IQ" sz="2800" b="1" dirty="0"/>
              <a:t>البابُ السّادِس: فَعِلَ ـــــــــــــ يَفْعِلُ: حَسِبَ ـــــــــــــ يَحْسِبُ</a:t>
            </a:r>
            <a:r>
              <a:rPr lang="ar-IQ" sz="2800" dirty="0"/>
              <a:t>. وأفعالُ هذا البابِ قليلةٌ وشاذّةٌ ومُعظمُها مِنَ (المثال)، أي: مُعتلّةُ الفاءِ؛ نحو: وَثِقَ يَثِقُ، وَرِثَ يَرِثُ، وَرِعَ يَرِعُ، وَهِمَ يَهِمُ، ومِمّا شَذَّ مِنْ هذهِ الأفعالِ أربعةٌ جاءَتْ على: فَعِلَ يَفْعِلُ ويَفْعَلُ جميعاً. وهِيَ: حَسِبَ يَحْسِبُ، ويَحْسَبُ، ويَئِسَ يَيْئِسُ، ويَيْأَسُ، ونَعِمَ يَنْعِمُ، ويَنْعَمُ، ويَبِسَ يَيْبِسُ، ويَيْبَسُ.</a:t>
            </a:r>
            <a:endParaRPr lang="en-US" sz="2800" dirty="0"/>
          </a:p>
          <a:p>
            <a:endParaRPr lang="ar-IQ" dirty="0"/>
          </a:p>
        </p:txBody>
      </p:sp>
    </p:spTree>
    <p:extLst>
      <p:ext uri="{BB962C8B-B14F-4D97-AF65-F5344CB8AC3E}">
        <p14:creationId xmlns:p14="http://schemas.microsoft.com/office/powerpoint/2010/main" val="131052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normAutofit/>
          </a:bodyPr>
          <a:lstStyle/>
          <a:p>
            <a:r>
              <a:rPr lang="ar-IQ" dirty="0"/>
              <a:t> </a:t>
            </a:r>
            <a:r>
              <a:rPr lang="ar-IQ" b="1" u="sng" dirty="0"/>
              <a:t>يُقسّم الفعلُ بحسبِ التجرّد والزّيادة إلى فعلٍ مُجرّد وفعلٍ مزيد</a:t>
            </a:r>
            <a:r>
              <a:rPr lang="ar-IQ" dirty="0"/>
              <a:t>.</a:t>
            </a:r>
            <a:endParaRPr lang="en-US" dirty="0"/>
          </a:p>
          <a:p>
            <a:r>
              <a:rPr lang="ar-IQ" b="1" dirty="0"/>
              <a:t>(1) الفعلُ المُجرّد</a:t>
            </a:r>
            <a:r>
              <a:rPr lang="ar-IQ" dirty="0"/>
              <a:t>: هو الفعلُ الّذي تجرّد مِنْ حرُوفِ الزّيادة. أو: ما كان جميعُ حرُوفِه أصليّة.</a:t>
            </a:r>
            <a:endParaRPr lang="en-US" dirty="0"/>
          </a:p>
          <a:p>
            <a:r>
              <a:rPr lang="ar-IQ" dirty="0"/>
              <a:t>    وينقسِمُ المُجرّدُ قسمين؛ هُما:</a:t>
            </a:r>
            <a:endParaRPr lang="en-US" dirty="0"/>
          </a:p>
          <a:p>
            <a:pPr lvl="0"/>
            <a:r>
              <a:rPr lang="ar-IQ" dirty="0"/>
              <a:t>(أ) </a:t>
            </a:r>
            <a:r>
              <a:rPr lang="ar-IQ" b="1" dirty="0"/>
              <a:t>الثلاثي المُجرَّد: </a:t>
            </a:r>
            <a:r>
              <a:rPr lang="ar-IQ" dirty="0"/>
              <a:t>هُو كُلُّ فعلٍ مُكوّنٍ مِنْ ثلاثةِ أحرُف أصليّة لا يُستغنى عن أحدِها؛ نحو</a:t>
            </a:r>
            <a:r>
              <a:rPr lang="ar-IQ" b="1" dirty="0"/>
              <a:t>:</a:t>
            </a:r>
            <a:r>
              <a:rPr lang="ar-IQ" dirty="0"/>
              <a:t> قَرَأَ، كَتَبَ، دَرَسَ، جَلَسَ، فَهِمَ، شَرِبَ، فَتَحَ.</a:t>
            </a:r>
            <a:endParaRPr lang="en-US" dirty="0"/>
          </a:p>
          <a:p>
            <a:r>
              <a:rPr lang="ar-IQ" dirty="0"/>
              <a:t>(ب) </a:t>
            </a:r>
            <a:r>
              <a:rPr lang="ar-IQ" b="1" dirty="0"/>
              <a:t>الرُباعي المُجرَّد</a:t>
            </a:r>
            <a:r>
              <a:rPr lang="ar-IQ" dirty="0"/>
              <a:t>: هُو كُلُّ فعلٍ مُكوّنٍ مِنْ أربعةِ أحرُف أصليّة لا يُستغنى عن أحدِها؛ نحو: دَحْرَجَ، وبَعْثَرَ، وعَسْعَسَ، وقَشْعَرَ. </a:t>
            </a:r>
            <a:endParaRPr lang="en-US" dirty="0"/>
          </a:p>
        </p:txBody>
      </p:sp>
    </p:spTree>
    <p:extLst>
      <p:ext uri="{BB962C8B-B14F-4D97-AF65-F5344CB8AC3E}">
        <p14:creationId xmlns:p14="http://schemas.microsoft.com/office/powerpoint/2010/main" val="108520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r>
              <a:rPr lang="ar-IQ" dirty="0"/>
              <a:t>(ب) </a:t>
            </a:r>
            <a:r>
              <a:rPr lang="ar-IQ" b="1" dirty="0"/>
              <a:t>الفعلُ المزيد</a:t>
            </a:r>
            <a:r>
              <a:rPr lang="ar-IQ" dirty="0"/>
              <a:t>: هو ما زيدَ فيهِ حرفٌ أو حرفانِ أو ثلاثةُ أحرُف؛ نحو: فَعَّل، اِنْفَعَلَ، فَاعَلَ، تَفَاعَلَ، اِسْتَفْعَلَ.</a:t>
            </a:r>
          </a:p>
          <a:p>
            <a:r>
              <a:rPr lang="ar-IQ" dirty="0"/>
              <a:t> </a:t>
            </a:r>
            <a:r>
              <a:rPr lang="ar-IQ" u="sng" dirty="0"/>
              <a:t>أمّا الثلاثيُّ المُجرّدُ فعلى نوعينِ</a:t>
            </a:r>
            <a:r>
              <a:rPr lang="ar-IQ" dirty="0"/>
              <a:t>:</a:t>
            </a:r>
            <a:endParaRPr lang="en-US" dirty="0"/>
          </a:p>
          <a:p>
            <a:r>
              <a:rPr lang="ar-IQ" dirty="0"/>
              <a:t>   1- فعلٌ مبنيّ للمعلُوم       2- فعلٌ مبنيّ للمجهُول</a:t>
            </a:r>
          </a:p>
          <a:p>
            <a:r>
              <a:rPr lang="ar-IQ" dirty="0"/>
              <a:t> فالمبنيّ للمعلُومِ على ثلاثةِ أوزان؛ هِيَ: (فَعَلَ، وفَعِلَ، وفَعُلَ). والمبنيّ للمجهُول على وزنٍ واحِد؛ هُوَ: (فُعِلَ) بضمِّ الفاءِ وكسرِ العين؛ نحو: دُرِسَ، كُتِبَ، فُهِمَ.</a:t>
            </a:r>
          </a:p>
        </p:txBody>
      </p:sp>
    </p:spTree>
    <p:extLst>
      <p:ext uri="{BB962C8B-B14F-4D97-AF65-F5344CB8AC3E}">
        <p14:creationId xmlns:p14="http://schemas.microsoft.com/office/powerpoint/2010/main" val="81804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just"/>
            <a:r>
              <a:rPr lang="ar-IQ" sz="2800" dirty="0"/>
              <a:t> وأوزان الثلاثيّ الأصليّة باعتبارِ عينِه ثلاثة؛ هِيَ: (فَعَلَ، فَعِلَ، فَعُلَ). بالفتحِ، والكَسْرِ، والضمِّ. وباعتبارِ عينِ مُضارعِه سِتَّةُ أوزانٍ تُسمّى (أبواباً)؛ وهِيَ كالآتي:</a:t>
            </a:r>
          </a:p>
          <a:p>
            <a:pPr algn="just"/>
            <a:r>
              <a:rPr lang="ar-IQ" sz="2800" b="1" dirty="0"/>
              <a:t>البابُ الأوّل: وزنُهُ: فَعَلَ ـــــــــــــ يَفْعُلُ، موزُونُه: نَصَرَ ـــــــــــــ يَنْصُرُ</a:t>
            </a:r>
            <a:r>
              <a:rPr lang="ar-IQ" sz="2800" dirty="0"/>
              <a:t>، وتكونُ أفعالُ هذا البابِ مُتعدية في الغالِب؛ نحو: نَصَرَ الله الحقَّ، وقد تأتِي لازِمة؛ نحو: نجحَ الطُلّاب المُجْتَهِدُون. وخرجَ الطُلّابُ مِنَ القاعةِ. </a:t>
            </a:r>
            <a:endParaRPr lang="en-US" sz="2800" dirty="0"/>
          </a:p>
          <a:p>
            <a:endParaRPr lang="ar-IQ" dirty="0"/>
          </a:p>
        </p:txBody>
      </p:sp>
    </p:spTree>
    <p:extLst>
      <p:ext uri="{BB962C8B-B14F-4D97-AF65-F5344CB8AC3E}">
        <p14:creationId xmlns:p14="http://schemas.microsoft.com/office/powerpoint/2010/main" val="260401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just"/>
            <a:r>
              <a:rPr lang="ar-IQ" sz="2800" dirty="0"/>
              <a:t>   </a:t>
            </a:r>
            <a:r>
              <a:rPr lang="ar-IQ" sz="2800" b="1" dirty="0">
                <a:solidFill>
                  <a:srgbClr val="FF0000"/>
                </a:solidFill>
              </a:rPr>
              <a:t>وهُناك ضوابط لمعرفةِ وزنِ الباب الأوّل</a:t>
            </a:r>
            <a:r>
              <a:rPr lang="ar-IQ" sz="2800" dirty="0"/>
              <a:t>؛ منها: أنّ هذا البابَ يَجيءُ - كثيراً - في المُضعّف المتعدِّي؛ نحو: سَدَّ: يَسُدُّ، وعَدَّ: يَعُدُّ، ومَدَّ: يَمُدُّ، ورَدَّ يَرُدُّ، وقالُوا: كثيراً، لمجيءِ (صَدَّ: يَصِدُّ)، بالكَسْر و(يَصُدُّ) بالضمِّ، والأجوفِ الواويّ - مُطّرِداً -؛ نحو: قَالَ: يَقُولُ (أصلُه: قَوَلَ)، حتّى وإنْ كانَتْ لامُهُ حرفَ حَلْقٍ؛ نحو: (نَاحَ - يَنُوْحُ)، وكان القياسُ أنْ يُقَال: (نَاحَ: يَنْوَحُ)؛ لأنّ لامَهُ حرفُ حَلْقٍ، والنّاقِصِ الواويّ - غالِباً -؛ نحو: دَعَا: يَدْعُو، وعَلا: يَعْلُو، وسَمَا: يَسْمُو. (وقالُوا: غالِباً، لمجيء مثل: (صَغَى - يَصْغِي، ويَصْغُو، ومَحَا - يَمْحِي، ويَمْحُو).</a:t>
            </a:r>
            <a:endParaRPr lang="en-US" sz="2800" dirty="0"/>
          </a:p>
          <a:p>
            <a:pPr algn="just"/>
            <a:endParaRPr lang="ar-IQ" sz="2800" dirty="0"/>
          </a:p>
        </p:txBody>
      </p:sp>
    </p:spTree>
    <p:extLst>
      <p:ext uri="{BB962C8B-B14F-4D97-AF65-F5344CB8AC3E}">
        <p14:creationId xmlns:p14="http://schemas.microsoft.com/office/powerpoint/2010/main" val="402774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lnSpcReduction="10000"/>
          </a:bodyPr>
          <a:lstStyle/>
          <a:p>
            <a:r>
              <a:rPr lang="ar-IQ" b="1" dirty="0"/>
              <a:t>البابُ الثّانِي: وزنُه: فَعَلَ ـــــــــــــ يَفْعِلُ، موزُونُه: ضَرَبَ ـــــــــــــ يَضْرِبُ</a:t>
            </a:r>
            <a:r>
              <a:rPr lang="ar-IQ" dirty="0"/>
              <a:t>. وأكثرُ أفعالِ هذا البابِ تكُون مُتعدية؛ نحو: رَمَى اللّاعِبُ الكُرةَ، وبَاعَ التّاجِرُ البِضَاعةَ. وقد تأتِي لازمةً؛ نحو: جلسَ الطَّالِبُ في القاعةِ. وجَرَى الفتى في السَّاحة. </a:t>
            </a:r>
            <a:endParaRPr lang="en-US" dirty="0"/>
          </a:p>
          <a:p>
            <a:r>
              <a:rPr lang="ar-IQ" dirty="0"/>
              <a:t>   </a:t>
            </a:r>
            <a:r>
              <a:rPr lang="ar-IQ" b="1" dirty="0"/>
              <a:t>ولأفعالِ هذا البابِ قِيَاسٌ مُطّرِد في أفعالٍ مُعتلّة كثيرة. فما تطرّد فيهِ مِنَ الأفعالِ</a:t>
            </a:r>
            <a:r>
              <a:rPr lang="ar-IQ" dirty="0"/>
              <a:t>:</a:t>
            </a:r>
            <a:endParaRPr lang="en-US" dirty="0"/>
          </a:p>
          <a:p>
            <a:r>
              <a:rPr lang="ar-IQ" dirty="0"/>
              <a:t>1- </a:t>
            </a:r>
            <a:r>
              <a:rPr lang="ar-IQ" u="sng" dirty="0"/>
              <a:t>ما كان واويّ الفاء</a:t>
            </a:r>
            <a:r>
              <a:rPr lang="ar-IQ" dirty="0"/>
              <a:t>؛ نحو: وَعَدَ: يَعِدُ، ووَصَفَ: يَصِفُ، ووَجَبَ: يَجِبُ.</a:t>
            </a:r>
            <a:endParaRPr lang="en-US" dirty="0"/>
          </a:p>
          <a:p>
            <a:r>
              <a:rPr lang="ar-IQ" dirty="0"/>
              <a:t>2- </a:t>
            </a:r>
            <a:r>
              <a:rPr lang="ar-IQ" u="sng" dirty="0"/>
              <a:t>ما كان يائيّ العين أو يائيّ اللام</a:t>
            </a:r>
            <a:r>
              <a:rPr lang="ar-IQ" dirty="0"/>
              <a:t>؛ نحو: جَاءَ: يَجِيءُ، وفَاءَ: يَفِيءُ، وبَاعَ: يَبِيْعُ. ومثالُ يائيّ اللام: أَوَى: يَأْوِي، وبَرَى: يَبْرِي، وثَرَى: يَثْرِي، ورَمَى: يَرْمِي، وجَرَى: يَجْرِي.</a:t>
            </a:r>
            <a:endParaRPr lang="en-US" dirty="0"/>
          </a:p>
          <a:p>
            <a:r>
              <a:rPr lang="ar-IQ" dirty="0"/>
              <a:t>3- </a:t>
            </a:r>
            <a:r>
              <a:rPr lang="ar-IQ" u="sng" dirty="0"/>
              <a:t>ما كان مُضَعّفاً لازِماً</a:t>
            </a:r>
            <a:r>
              <a:rPr lang="ar-IQ" dirty="0"/>
              <a:t>؛ نحو: صَحَّ: يَصِحُّ، ورَثَّ: يَرِثُّ. وقد شَذَّ (حَلَّ: يَحُلُّ) بالمكان.</a:t>
            </a:r>
            <a:endParaRPr lang="en-US" dirty="0"/>
          </a:p>
          <a:p>
            <a:endParaRPr lang="ar-IQ" dirty="0"/>
          </a:p>
        </p:txBody>
      </p:sp>
    </p:spTree>
    <p:extLst>
      <p:ext uri="{BB962C8B-B14F-4D97-AF65-F5344CB8AC3E}">
        <p14:creationId xmlns:p14="http://schemas.microsoft.com/office/powerpoint/2010/main" val="257893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just"/>
            <a:r>
              <a:rPr lang="ar-IQ" sz="4000" dirty="0"/>
              <a:t>   </a:t>
            </a:r>
            <a:r>
              <a:rPr lang="ar-IQ" sz="3200" dirty="0"/>
              <a:t>ولكثرةِ أفعالِ البابِ الأوّل والثّانِي، واختلافِ حركاتِ الفعلِ في الماضِي والمُضارِع، عُدَّ البابُ الأوّل والثّانِي والباب الرّابِع مِنْ دعائِم الأبواب، أي: أصُولُها، باعتبارِ أنّ الكَثْرَةَ دليلُ القُوّةِ، والقُوّةُ دليلُ الأَصَالِة، وكَثْرَةُ الاستعمالِ سببٌ للفَصَاحة.</a:t>
            </a:r>
          </a:p>
        </p:txBody>
      </p:sp>
    </p:spTree>
    <p:extLst>
      <p:ext uri="{BB962C8B-B14F-4D97-AF65-F5344CB8AC3E}">
        <p14:creationId xmlns:p14="http://schemas.microsoft.com/office/powerpoint/2010/main" val="3304773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lnSpcReduction="10000"/>
          </a:bodyPr>
          <a:lstStyle/>
          <a:p>
            <a:pPr algn="just"/>
            <a:r>
              <a:rPr lang="ar-IQ" sz="2800" b="1" dirty="0"/>
              <a:t>البابُ الثّالِث؛ وزنُه: فَعَلَ ـــــــــــــ يَفْعَلُ، موزُونُه: فَتَحَ ـــــــــــــ يَفْتَحُ</a:t>
            </a:r>
            <a:r>
              <a:rPr lang="ar-IQ" sz="2800" dirty="0"/>
              <a:t>. وتأتي أفعالُ هذا البابِ غالِباً مِمّا كانتْ عينُها أو لامُها حَرْفاً حَلْقِيّاً. وحرُوفُ الحَلْقِ سِتّة: "الهمزةُ والهاء. والحاءُ والخاء، والعينُ والغين". ولا يلزمُ في كُلِّ فعلٍ حلقيّ العينِ أو اللام مِنْ (فَعَلَ) أنْ يَجِيءَ مُضارعه على بابِ (فَتَحَ يَفْتَحُ)؛ نحو: دَخَلَ يَدْخُلُ، ونَفَخَ يَنْفُخُ، وصَرَخَ يَصْرُخُ، ورَحِمَ يَرْحَمُ، وسَمِعَ يَسْمَعُ، فهذهِ الأفعالُ حلقيّة العينِ أو اللام لكنّها لَمْ تأتِ على هذا البابِ. فالعُلماءُ أخذوا الشّرْطَ مِنَ الكثرةِ الغالِبة لهذهِ الأفعال. وتعليلُ ميلِ الأصواتِ الحلقيّة إلى الفتحِ؛ خِفّةُ الفتحةِ لتُوازِن ثقل حَرْفِ الحَلْقِ اقتصاداً في الجُهْدِ للنّطْق.</a:t>
            </a:r>
            <a:endParaRPr lang="en-US" sz="2800" dirty="0"/>
          </a:p>
          <a:p>
            <a:endParaRPr lang="ar-IQ" dirty="0"/>
          </a:p>
        </p:txBody>
      </p:sp>
    </p:spTree>
    <p:extLst>
      <p:ext uri="{BB962C8B-B14F-4D97-AF65-F5344CB8AC3E}">
        <p14:creationId xmlns:p14="http://schemas.microsoft.com/office/powerpoint/2010/main" val="248412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731520"/>
            <a:ext cx="9601196" cy="5144349"/>
          </a:xfrm>
        </p:spPr>
        <p:txBody>
          <a:bodyPr>
            <a:noAutofit/>
          </a:bodyPr>
          <a:lstStyle/>
          <a:p>
            <a:pPr algn="just"/>
            <a:r>
              <a:rPr lang="ar-IQ" sz="2800" b="1" dirty="0"/>
              <a:t>البابُ الرّابِع: فَعِلَ ـــــــــــــ يَفْعَلُ: عَلِمَ ـــــــــــــ يَعْلَمُ</a:t>
            </a:r>
            <a:r>
              <a:rPr lang="ar-IQ" sz="2800" dirty="0"/>
              <a:t>. وأكثرُ أفعالِ هذا البابِ يأتي مِنَ الأفعالِ أو الأحداث التي تدلُّ على الألوان؛ مثل: حَمِرَ يَحْمَرُ، وسَوِدَ يَسْوَدُ، وخَضِرَ يَخْضَرُ، وصَفِرَ يَصْفَرُ، أو العيُوب الظّاهِرة؛ مثل: عَرِجَ يَعْرَجُ، وعَوِرَ يَعْوَرُ، وصَلِعَ يَصْلَعُ، أو الجمال الظاهِر؛ مثل: حَوِرَ يَحْوَرُ، وغَيِدَ يَغْيَدُ، ودَعِجَ يَدْعَجُ، أو الحِلية؛ مثل: كَحِلَ يَكْحَلُ، أو الفرح؛ مثل: فَرِحَ يَفْرَحُ، وجَذِلَ يَجْذَلُ، وسَمِرَ يَسْمَرُ، وطَرِبَ يَطْرَبُ، وسَكِرَ يَسْكَرُ، أو الحزن؛ مثل: حَزِنَ يَحْزَنُ، وكَدِرَ يَكْدَرُ، أو الامتلاء؛ مثل: شَرِبَ يَشْرَبُ، ورَوِيَ يَرْوَى، وشَبِعَ يَشْبَعُ، وغَضِبَ يَغْضَبُ، أو الخُلو؛ مثل: عَطِشَ يَعْطَشُ،، وظَمِئَ يَظْمَأُ، وفَرِغ يَفْرَغُ. وأكثرُ أفعالَ هذا البابِ لازِمَةٌ، وتدلُّ على العِلَلِ والأسقامِ، والأفراحِ والأحزان، والحُلَى والعيُوب والألوان؛، وقد تأتي أفعالُ هذا البابِ مُتعدية؛ نحو: عَلِمَ يَعْلَمُ؛ كقَوْلِكَ: "عَلِمْتُ المسألةَ".</a:t>
            </a:r>
            <a:endParaRPr lang="en-US" sz="2800" dirty="0"/>
          </a:p>
          <a:p>
            <a:pPr algn="just"/>
            <a:endParaRPr lang="ar-IQ" sz="2800" dirty="0"/>
          </a:p>
        </p:txBody>
      </p:sp>
    </p:spTree>
    <p:extLst>
      <p:ext uri="{BB962C8B-B14F-4D97-AF65-F5344CB8AC3E}">
        <p14:creationId xmlns:p14="http://schemas.microsoft.com/office/powerpoint/2010/main" val="253139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201</TotalTime>
  <Words>1137</Words>
  <Application>Microsoft Office PowerPoint</Application>
  <PresentationFormat>Widescreen</PresentationFormat>
  <Paragraphs>24</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Garamond</vt:lpstr>
      <vt:lpstr>Organic</vt:lpstr>
      <vt:lpstr>الفعل المجرّد والمزيد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الفعل المجرّد والمزيد</dc:title>
  <dc:creator>Kakon Soft</dc:creator>
  <cp:lastModifiedBy>Kakon Soft</cp:lastModifiedBy>
  <cp:revision>17</cp:revision>
  <dcterms:created xsi:type="dcterms:W3CDTF">2020-04-16T21:32:24Z</dcterms:created>
  <dcterms:modified xsi:type="dcterms:W3CDTF">2020-05-06T04:20:29Z</dcterms:modified>
</cp:coreProperties>
</file>