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9" r:id="rId1"/>
  </p:sldMasterIdLst>
  <p:sldIdLst>
    <p:sldId id="266" r:id="rId2"/>
    <p:sldId id="256" r:id="rId3"/>
    <p:sldId id="257" r:id="rId4"/>
    <p:sldId id="267" r:id="rId5"/>
    <p:sldId id="258" r:id="rId6"/>
    <p:sldId id="260" r:id="rId7"/>
    <p:sldId id="26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varScale="1">
        <p:scale>
          <a:sx n="72" d="100"/>
          <a:sy n="72" d="100"/>
        </p:scale>
        <p:origin x="6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a:xfrm>
            <a:off x="3962399" y="5870575"/>
            <a:ext cx="4893958" cy="377825"/>
          </a:xfrm>
        </p:spPr>
        <p:txBody>
          <a:bodyPr/>
          <a:lstStyle/>
          <a:p>
            <a:endParaRPr lang="ar-IQ"/>
          </a:p>
        </p:txBody>
      </p:sp>
      <p:sp>
        <p:nvSpPr>
          <p:cNvPr id="6" name="Slide Number Placeholder 5"/>
          <p:cNvSpPr>
            <a:spLocks noGrp="1"/>
          </p:cNvSpPr>
          <p:nvPr>
            <p:ph type="sldNum" sz="quarter" idx="12"/>
          </p:nvPr>
        </p:nvSpPr>
        <p:spPr>
          <a:xfrm>
            <a:off x="10608958" y="5870575"/>
            <a:ext cx="551167" cy="377825"/>
          </a:xfrm>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20637971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63950C-97ED-4E39-9A78-5D476C4463AE}" type="datetimeFigureOut">
              <a:rPr lang="ar-IQ" smtClean="0"/>
              <a:t>11/10/1442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68109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4022999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895424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2283638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188763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942052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3342179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268733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190452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3950C-97ED-4E39-9A78-5D476C4463AE}" type="datetimeFigureOut">
              <a:rPr lang="ar-IQ" smtClean="0"/>
              <a:t>11/10/1442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272947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63950C-97ED-4E39-9A78-5D476C4463AE}" type="datetimeFigureOut">
              <a:rPr lang="ar-IQ" smtClean="0"/>
              <a:t>11/10/1442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155703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63950C-97ED-4E39-9A78-5D476C4463AE}" type="datetimeFigureOut">
              <a:rPr lang="ar-IQ" smtClean="0"/>
              <a:t>11/10/1442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83997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63950C-97ED-4E39-9A78-5D476C4463AE}" type="datetimeFigureOut">
              <a:rPr lang="ar-IQ" smtClean="0"/>
              <a:t>11/10/1442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278531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D63950C-97ED-4E39-9A78-5D476C4463AE}" type="datetimeFigureOut">
              <a:rPr lang="ar-IQ" smtClean="0"/>
              <a:t>11/10/1442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106213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63950C-97ED-4E39-9A78-5D476C4463AE}" type="datetimeFigureOut">
              <a:rPr lang="ar-IQ" smtClean="0"/>
              <a:t>11/10/1442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330479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63950C-97ED-4E39-9A78-5D476C4463AE}" type="datetimeFigureOut">
              <a:rPr lang="ar-IQ" smtClean="0"/>
              <a:t>11/10/1442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04B9E3-205D-40E7-8E35-E5D7AFC69C33}" type="slidenum">
              <a:rPr lang="ar-IQ" smtClean="0"/>
              <a:t>‹#›</a:t>
            </a:fld>
            <a:endParaRPr lang="ar-IQ"/>
          </a:p>
        </p:txBody>
      </p:sp>
    </p:spTree>
    <p:extLst>
      <p:ext uri="{BB962C8B-B14F-4D97-AF65-F5344CB8AC3E}">
        <p14:creationId xmlns:p14="http://schemas.microsoft.com/office/powerpoint/2010/main" val="268374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D63950C-97ED-4E39-9A78-5D476C4463AE}" type="datetimeFigureOut">
              <a:rPr lang="ar-IQ" smtClean="0"/>
              <a:t>11/10/1442</a:t>
            </a:fld>
            <a:endParaRPr lang="ar-IQ"/>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004B9E3-205D-40E7-8E35-E5D7AFC69C33}" type="slidenum">
              <a:rPr lang="ar-IQ" smtClean="0"/>
              <a:t>‹#›</a:t>
            </a:fld>
            <a:endParaRPr lang="ar-IQ"/>
          </a:p>
        </p:txBody>
      </p:sp>
    </p:spTree>
    <p:extLst>
      <p:ext uri="{BB962C8B-B14F-4D97-AF65-F5344CB8AC3E}">
        <p14:creationId xmlns:p14="http://schemas.microsoft.com/office/powerpoint/2010/main" val="882312586"/>
      </p:ext>
    </p:extLst>
  </p:cSld>
  <p:clrMap bg1="dk1" tx1="lt1" bg2="dk2" tx2="lt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 id="2147484132" r:id="rId13"/>
    <p:sldLayoutId id="2147484133" r:id="rId14"/>
    <p:sldLayoutId id="2147484134" r:id="rId15"/>
    <p:sldLayoutId id="2147484135" r:id="rId16"/>
    <p:sldLayoutId id="214748413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5EBF87C-9F97-4FB0-963D-50DC08478801}"/>
              </a:ext>
            </a:extLst>
          </p:cNvPr>
          <p:cNvSpPr txBox="1"/>
          <p:nvPr/>
        </p:nvSpPr>
        <p:spPr>
          <a:xfrm>
            <a:off x="1351723" y="2962754"/>
            <a:ext cx="9117495" cy="2207592"/>
          </a:xfrm>
          <a:prstGeom prst="rect">
            <a:avLst/>
          </a:prstGeom>
          <a:noFill/>
        </p:spPr>
        <p:txBody>
          <a:bodyPr wrap="square">
            <a:spAutoFit/>
          </a:bodyPr>
          <a:lstStyle/>
          <a:p>
            <a:pPr algn="ctr" rtl="1">
              <a:lnSpc>
                <a:spcPct val="107000"/>
              </a:lnSpc>
              <a:spcAft>
                <a:spcPts val="800"/>
              </a:spcAft>
            </a:pPr>
            <a:r>
              <a:rPr lang="ar-IQ" sz="6000" b="1" dirty="0">
                <a:latin typeface="Calibri" panose="020F0502020204030204" pitchFamily="34" charset="0"/>
                <a:ea typeface="Calibri" panose="020F0502020204030204" pitchFamily="34" charset="0"/>
                <a:cs typeface="Simplified Arabic" panose="02020603050405020304" pitchFamily="18" charset="-78"/>
              </a:rPr>
              <a:t>تقسيم الفعل من حيث الزمن</a:t>
            </a:r>
          </a:p>
          <a:p>
            <a:pPr algn="ctr" rtl="1">
              <a:lnSpc>
                <a:spcPct val="107000"/>
              </a:lnSpc>
              <a:spcAft>
                <a:spcPts val="800"/>
              </a:spcAft>
            </a:pPr>
            <a:endParaRPr lang="ar-IQ" sz="1600" b="1" dirty="0">
              <a:effectLst/>
              <a:latin typeface="Calibri" panose="020F0502020204030204" pitchFamily="34" charset="0"/>
              <a:ea typeface="Calibri" panose="020F0502020204030204" pitchFamily="34" charset="0"/>
              <a:cs typeface="Simplified Arabic" panose="02020603050405020304" pitchFamily="18" charset="-78"/>
            </a:endParaRPr>
          </a:p>
          <a:p>
            <a:pPr algn="ctr" rtl="1">
              <a:lnSpc>
                <a:spcPct val="107000"/>
              </a:lnSpc>
              <a:spcAft>
                <a:spcPts val="800"/>
              </a:spcAft>
            </a:pPr>
            <a:r>
              <a:rPr lang="ar-IQ" sz="3600" b="1" dirty="0" err="1">
                <a:effectLst/>
                <a:latin typeface="Calibri" panose="020F0502020204030204" pitchFamily="34" charset="0"/>
                <a:ea typeface="Calibri" panose="020F0502020204030204" pitchFamily="34" charset="0"/>
                <a:cs typeface="Simplified Arabic" panose="02020603050405020304" pitchFamily="18" charset="-78"/>
              </a:rPr>
              <a:t>م.م</a:t>
            </a:r>
            <a:r>
              <a:rPr lang="ar-IQ" sz="3600" b="1" dirty="0">
                <a:latin typeface="Calibri" panose="020F0502020204030204" pitchFamily="34" charset="0"/>
                <a:ea typeface="Calibri" panose="020F0502020204030204" pitchFamily="34" charset="0"/>
                <a:cs typeface="Simplified Arabic" panose="02020603050405020304" pitchFamily="18" charset="-78"/>
              </a:rPr>
              <a:t>.</a:t>
            </a:r>
            <a:r>
              <a:rPr lang="ar-IQ" sz="3600" b="1" dirty="0">
                <a:effectLst/>
                <a:latin typeface="Calibri" panose="020F0502020204030204" pitchFamily="34" charset="0"/>
                <a:ea typeface="Calibri" panose="020F0502020204030204" pitchFamily="34" charset="0"/>
                <a:cs typeface="Simplified Arabic" panose="02020603050405020304" pitchFamily="18" charset="-78"/>
              </a:rPr>
              <a:t> سعد صهيب خضر</a:t>
            </a:r>
          </a:p>
        </p:txBody>
      </p:sp>
      <p:pic>
        <p:nvPicPr>
          <p:cNvPr id="1026" name="Picture 2" descr="بعد وزارة التربية، التعليم الكردستانية تنهي السنة الدراسية – ايزيدي ٢٤">
            <a:extLst>
              <a:ext uri="{FF2B5EF4-FFF2-40B4-BE49-F238E27FC236}">
                <a16:creationId xmlns:a16="http://schemas.microsoft.com/office/drawing/2014/main" id="{5E1616C2-D6CE-49FE-AC76-71B658F5F2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727" y="290957"/>
            <a:ext cx="2742917" cy="1828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جامعة صلاح الدين كلية التربية قسم اللغة العربية - Home | Facebook">
            <a:extLst>
              <a:ext uri="{FF2B5EF4-FFF2-40B4-BE49-F238E27FC236}">
                <a16:creationId xmlns:a16="http://schemas.microsoft.com/office/drawing/2014/main" id="{D3A8B830-749D-460D-AFD6-E1411C4531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1455" y="105197"/>
            <a:ext cx="1934818" cy="19091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49353165"/>
      </p:ext>
    </p:extLst>
  </p:cSld>
  <p:clrMapOvr>
    <a:masterClrMapping/>
  </p:clrMapOvr>
  <mc:AlternateContent xmlns:mc="http://schemas.openxmlformats.org/markup-compatibility/2006" xmlns:p14="http://schemas.microsoft.com/office/powerpoint/2010/main">
    <mc:Choice Requires="p14">
      <p:transition spd="slow" p14:dur="2000" advTm="45427"/>
    </mc:Choice>
    <mc:Fallback xmlns="">
      <p:transition spd="slow" advTm="4542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arn(inVertical)">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388" x="5945188" y="4292600"/>
          <p14:tracePt t="402" x="5970588" y="4330700"/>
          <p14:tracePt t="412" x="5970588" y="4341813"/>
          <p14:tracePt t="421" x="6008688" y="4379913"/>
          <p14:tracePt t="429" x="6034088" y="4379913"/>
          <p14:tracePt t="437" x="6045200" y="4405313"/>
          <p14:tracePt t="447" x="6057900" y="4418013"/>
          <p14:tracePt t="452" x="6070600" y="4430713"/>
          <p14:tracePt t="459" x="6083300" y="4443413"/>
          <p14:tracePt t="475" x="6096000" y="4454525"/>
          <p14:tracePt t="491" x="6108700" y="4454525"/>
          <p14:tracePt t="509" x="6108700" y="4467225"/>
          <p14:tracePt t="642" x="6121400" y="4467225"/>
          <p14:tracePt t="1751" x="6108700" y="4467225"/>
          <p14:tracePt t="6509" x="6096000" y="4467225"/>
          <p14:tracePt t="6815" x="6083300" y="4467225"/>
          <p14:tracePt t="6840" x="6070600" y="4454525"/>
          <p14:tracePt t="20105" x="6070600" y="4443413"/>
          <p14:tracePt t="38267" x="6070600" y="4430713"/>
          <p14:tracePt t="38651" x="6057900" y="4430713"/>
          <p14:tracePt t="38656" x="6045200" y="4430713"/>
          <p14:tracePt t="38664" x="6034088" y="4430713"/>
          <p14:tracePt t="38671" x="6021388" y="4430713"/>
          <p14:tracePt t="38699" x="6008688" y="4430713"/>
          <p14:tracePt t="38833" x="6008688" y="4443413"/>
          <p14:tracePt t="40582" x="6008688" y="4430713"/>
          <p14:tracePt t="43053" x="6008688" y="4443413"/>
          <p14:tracePt t="43226" x="6008688" y="4454525"/>
          <p14:tracePt t="43326" x="6034088" y="4454525"/>
          <p14:tracePt t="43334" x="6183313" y="4467225"/>
          <p14:tracePt t="43343" x="6421438" y="4479925"/>
          <p14:tracePt t="43351" x="6696075" y="4479925"/>
          <p14:tracePt t="43361" x="7010400" y="4454525"/>
          <p14:tracePt t="43365" x="7472363" y="4392613"/>
          <p14:tracePt t="43374" x="7986713" y="4392613"/>
          <p14:tracePt t="43378" x="8474075" y="4341813"/>
          <p14:tracePt t="43387" x="8937625" y="4254500"/>
          <p14:tracePt t="43395" x="9250363" y="4141788"/>
          <p14:tracePt t="43403" x="9588500" y="4054475"/>
          <p14:tracePt t="43411" x="9839325" y="4029075"/>
          <p14:tracePt t="43419" x="10026650" y="4005263"/>
          <p14:tracePt t="43427" x="10177463" y="3992563"/>
          <p14:tracePt t="43433" x="10313988" y="3992563"/>
          <p14:tracePt t="43442" x="10414000" y="3979863"/>
          <p14:tracePt t="43449" x="10514013" y="3954463"/>
          <p14:tracePt t="43458" x="10564813" y="3954463"/>
          <p14:tracePt t="43465" x="10590213" y="3954463"/>
          <p14:tracePt t="43473" x="10602913" y="3954463"/>
          <p14:tracePt t="43561" x="10602913" y="3941763"/>
          <p14:tracePt t="43569" x="10602913" y="3929063"/>
          <p14:tracePt t="43577" x="10590213" y="3929063"/>
          <p14:tracePt t="43681" x="10577513" y="3929063"/>
          <p14:tracePt t="44702" x="10652125" y="3967163"/>
          <p14:tracePt t="44709" x="10739438" y="4005263"/>
          <p14:tracePt t="44717" x="10828338" y="4029075"/>
          <p14:tracePt t="44725" x="10928350" y="4041775"/>
          <p14:tracePt t="44732" x="11077575" y="4067175"/>
          <p14:tracePt t="44742" x="11253788" y="4079875"/>
          <p14:tracePt t="44747" x="11428413" y="4079875"/>
          <p14:tracePt t="44756" x="11615738" y="4079875"/>
          <p14:tracePt t="44761" x="11841163" y="4067175"/>
          <p14:tracePt t="44769" x="12166600" y="4041775"/>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D004DB-CEEA-41CA-97F7-C9DF8295AFC6}"/>
              </a:ext>
            </a:extLst>
          </p:cNvPr>
          <p:cNvSpPr txBox="1"/>
          <p:nvPr/>
        </p:nvSpPr>
        <p:spPr>
          <a:xfrm>
            <a:off x="1060175" y="516835"/>
            <a:ext cx="10111408" cy="5632311"/>
          </a:xfrm>
          <a:prstGeom prst="rect">
            <a:avLst/>
          </a:prstGeom>
          <a:noFill/>
        </p:spPr>
        <p:txBody>
          <a:bodyPr wrap="square">
            <a:spAutoFit/>
          </a:bodyPr>
          <a:lstStyle/>
          <a:p>
            <a:pPr algn="just" rtl="1"/>
            <a:r>
              <a:rPr lang="ar-IQ" sz="4000" dirty="0">
                <a:cs typeface="Ali-A-Traditional" pitchFamily="2" charset="-78"/>
              </a:rPr>
              <a:t>تقسيمات الفعل</a:t>
            </a:r>
          </a:p>
          <a:p>
            <a:pPr algn="just" rtl="1"/>
            <a:r>
              <a:rPr lang="ar-IQ" sz="4000" dirty="0">
                <a:cs typeface="Ali-A-Traditional" pitchFamily="2" charset="-78"/>
              </a:rPr>
              <a:t>الزمن الصرفي والزمن النحوي:</a:t>
            </a:r>
          </a:p>
          <a:p>
            <a:pPr algn="just" rtl="1"/>
            <a:r>
              <a:rPr lang="ar-IQ" sz="4000" dirty="0">
                <a:cs typeface="Ali-A-Traditional" pitchFamily="2" charset="-78"/>
              </a:rPr>
              <a:t>1- الزمن الصرفي: إن تقسيم الفعل إلى ماضٍ ومضارع و أمر هو تقسيم صرفي، أي هو النظر إلى أبنية تأتي عليها الأفعال بشكل عام .</a:t>
            </a:r>
          </a:p>
          <a:p>
            <a:pPr algn="just" rtl="1"/>
            <a:r>
              <a:rPr lang="ar-IQ" sz="4000" dirty="0">
                <a:cs typeface="Ali-A-Traditional" pitchFamily="2" charset="-78"/>
              </a:rPr>
              <a:t>2- الزمن النحوي: هو الذي يكتسبه الفعل داخل الجملة نتيجة تضامه مع حروف أخرى ، قد تخالف بزمنه النحوي عن زمنه الصرفي. مثال ذلك: الفعل المضارع إذا سبق بأداة النفي (لم) فإنه يدلُّ على الزمن الماضي. وكذلك الزمن الماضي بعد (إنْ) و (إذا) الشرطية يدلُّ على المستقبل. </a:t>
            </a:r>
          </a:p>
        </p:txBody>
      </p:sp>
    </p:spTree>
    <p:custDataLst>
      <p:tags r:id="rId1"/>
    </p:custDataLst>
    <p:extLst>
      <p:ext uri="{BB962C8B-B14F-4D97-AF65-F5344CB8AC3E}">
        <p14:creationId xmlns:p14="http://schemas.microsoft.com/office/powerpoint/2010/main" val="3435798460"/>
      </p:ext>
    </p:extLst>
  </p:cSld>
  <p:clrMapOvr>
    <a:masterClrMapping/>
  </p:clrMapOvr>
  <mc:AlternateContent xmlns:mc="http://schemas.openxmlformats.org/markup-compatibility/2006" xmlns:p14="http://schemas.microsoft.com/office/powerpoint/2010/main">
    <mc:Choice Requires="p14">
      <p:transition spd="slow" p14:dur="2000" advTm="51140"/>
    </mc:Choice>
    <mc:Fallback xmlns="">
      <p:transition spd="slow" advTm="511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38" x="10952163" y="3892550"/>
          <p14:tracePt t="125" x="10952163" y="3905250"/>
          <p14:tracePt t="309" x="10939463" y="3905250"/>
          <p14:tracePt t="332" x="10939463" y="3916363"/>
          <p14:tracePt t="1733" x="10990263" y="3916363"/>
          <p14:tracePt t="1739" x="11077575" y="3916363"/>
          <p14:tracePt t="1747" x="11164888" y="3905250"/>
          <p14:tracePt t="1755" x="11290300" y="3892550"/>
          <p14:tracePt t="1765" x="11453813" y="3879850"/>
          <p14:tracePt t="1771" x="11615738" y="3854450"/>
          <p14:tracePt t="1780" x="11866563" y="3803650"/>
          <p14:tracePt t="3496" x="12130088" y="3692525"/>
          <p14:tracePt t="3503" x="12104688" y="3692525"/>
          <p14:tracePt t="3511" x="12079288" y="3692525"/>
          <p14:tracePt t="3527" x="12066588" y="3692525"/>
          <p14:tracePt t="3881" x="12079288" y="3692525"/>
          <p14:tracePt t="3889" x="12141200" y="3703638"/>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983AF5-8466-4810-AB5B-109CC7839BFA}"/>
              </a:ext>
            </a:extLst>
          </p:cNvPr>
          <p:cNvSpPr txBox="1"/>
          <p:nvPr/>
        </p:nvSpPr>
        <p:spPr>
          <a:xfrm>
            <a:off x="808382" y="450191"/>
            <a:ext cx="10575235" cy="5632311"/>
          </a:xfrm>
          <a:prstGeom prst="rect">
            <a:avLst/>
          </a:prstGeom>
          <a:noFill/>
        </p:spPr>
        <p:txBody>
          <a:bodyPr wrap="square">
            <a:spAutoFit/>
          </a:bodyPr>
          <a:lstStyle/>
          <a:p>
            <a:pPr algn="just" rtl="1"/>
            <a:r>
              <a:rPr lang="ar-IQ" sz="3600" dirty="0">
                <a:cs typeface="Ali-A-Traditional" pitchFamily="2" charset="-78"/>
              </a:rPr>
              <a:t>ويتمثل الزمن النحوي في اختلاف دلالة الصِّيغة الواحِدة أو الفعل الواحِد من سياقٍ إلى آخر. وقد أفادنا استقراءِ النّصُوص العربية، أنّه يمكن للصِّيغة الواحِدة، بل الفعل الواحِد، أن تتعدّد دلالته الزمنيّة وتختلِف تبعاً لاختلافِ السِّياق أو الاستعمال، الأمر الّذي ينفي تقيّد الصِّيغة بزمنٍ مُعيّن ثابِت مُطِّرد. ونسُوق هُنا فعلاً واحِداً في استعمالاتٍ أو سياقاتٍ مُتعدِّدة لنرى اختلافَ دَلالتِه، فالأصلُ في صيغةِ الماضي أن تدُلَّ على الزّمن الماضِي، وسنجدها هُنا تأتي لدَلالاتٍ مُختلِفة، وسنمثّل بالفعلِ "أتى" وصيغته "فعل"، في هذه الأمثلة القرآنية:</a:t>
            </a:r>
          </a:p>
          <a:p>
            <a:pPr algn="just" rtl="1"/>
            <a:r>
              <a:rPr lang="ar-IQ" sz="3600" dirty="0">
                <a:cs typeface="Ali-A-Traditional" pitchFamily="2" charset="-78"/>
              </a:rPr>
              <a:t>قال تعالى: [أَتَى أَمْرُ اللهِ فلا تَسْتَعْجِلُوه](النحل: 1)، [فَتَولَّى فِرْعُونُ فَجَمعَ كَيْدَه، ثمّ أتى](طه: 60)، [إِنَّمَا صَنَعُوا كَيْدُ سَاحِرٍ وَلَا يُفْلِحُ السَّاحِرُ حَيْثُ أَتَى](طه: 69). [إلا مَنْ أتى الله بقلبٍ سليم](الشعراء: 89).</a:t>
            </a:r>
          </a:p>
        </p:txBody>
      </p:sp>
    </p:spTree>
    <p:custDataLst>
      <p:tags r:id="rId1"/>
    </p:custDataLst>
    <p:extLst>
      <p:ext uri="{BB962C8B-B14F-4D97-AF65-F5344CB8AC3E}">
        <p14:creationId xmlns:p14="http://schemas.microsoft.com/office/powerpoint/2010/main" val="3011245336"/>
      </p:ext>
    </p:extLst>
  </p:cSld>
  <p:clrMapOvr>
    <a:masterClrMapping/>
  </p:clrMapOvr>
  <mc:AlternateContent xmlns:mc="http://schemas.openxmlformats.org/markup-compatibility/2006" xmlns:p14="http://schemas.microsoft.com/office/powerpoint/2010/main">
    <mc:Choice Requires="p14">
      <p:transition spd="slow" p14:dur="2000" advTm="147270"/>
    </mc:Choice>
    <mc:Fallback xmlns="">
      <p:transition spd="slow" advTm="147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50" x="11853863" y="3541713"/>
          <p14:tracePt t="65" x="11528425" y="3516313"/>
          <p14:tracePt t="73" x="11366500" y="3516313"/>
          <p14:tracePt t="81" x="11228388" y="3529013"/>
          <p14:tracePt t="89" x="11090275" y="3554413"/>
          <p14:tracePt t="97" x="10977563" y="3567113"/>
          <p14:tracePt t="103" x="10890250" y="3567113"/>
          <p14:tracePt t="112" x="10828338" y="3567113"/>
          <p14:tracePt t="121" x="10777538" y="3567113"/>
          <p14:tracePt t="128" x="10715625" y="3567113"/>
          <p14:tracePt t="136" x="10677525" y="3567113"/>
          <p14:tracePt t="145" x="10664825" y="3567113"/>
          <p14:tracePt t="152" x="10652125" y="3567113"/>
          <p14:tracePt t="157" x="10626725" y="3579813"/>
          <p14:tracePt t="166" x="10614025" y="3579813"/>
          <p14:tracePt t="173" x="10602913" y="3579813"/>
          <p14:tracePt t="182" x="10602913" y="3590925"/>
          <p14:tracePt t="189" x="10590213" y="3590925"/>
          <p14:tracePt t="429" x="10590213" y="3603625"/>
          <p14:tracePt t="2444" x="10652125" y="3641725"/>
          <p14:tracePt t="2452" x="10726738" y="3667125"/>
          <p14:tracePt t="2461" x="10839450" y="3703638"/>
          <p14:tracePt t="2466" x="10928350" y="3729038"/>
          <p14:tracePt t="2475" x="11028363" y="3754438"/>
          <p14:tracePt t="2482" x="11077575" y="3779838"/>
          <p14:tracePt t="2489" x="11153775" y="3803650"/>
          <p14:tracePt t="2497" x="11215688" y="3803650"/>
          <p14:tracePt t="2505" x="11241088" y="3816350"/>
          <p14:tracePt t="2513" x="11253788" y="3841750"/>
          <p14:tracePt t="2519" x="11277600" y="3841750"/>
          <p14:tracePt t="2529" x="11290300" y="3841750"/>
          <p14:tracePt t="2536" x="11303000" y="3854450"/>
          <p14:tracePt t="2544" x="11315700" y="3854450"/>
          <p14:tracePt t="2552" x="11341100" y="3867150"/>
          <p14:tracePt t="2560" x="11366500" y="3867150"/>
          <p14:tracePt t="2567" x="11428413" y="3867150"/>
          <p14:tracePt t="2575" x="11515725" y="3867150"/>
          <p14:tracePt t="2581" x="11603038" y="3867150"/>
          <p14:tracePt t="2590" x="11703050" y="3841750"/>
          <p14:tracePt t="2597" x="11815763" y="3803650"/>
          <p14:tracePt t="2605" x="11991975" y="3779838"/>
          <p14:tracePt t="2612" x="12179300" y="3754438"/>
          <p14:tracePt t="30255" x="12117388" y="3090863"/>
          <p14:tracePt t="30263" x="12053888" y="3078163"/>
          <p14:tracePt t="30271" x="11991975" y="3054350"/>
          <p14:tracePt t="30279" x="11917363" y="3028950"/>
          <p14:tracePt t="30287" x="11841163" y="2990850"/>
          <p14:tracePt t="30295" x="11753850" y="2965450"/>
          <p14:tracePt t="30303" x="11653838" y="2941638"/>
          <p14:tracePt t="30310" x="11553825" y="2916238"/>
          <p14:tracePt t="30319" x="11441113" y="2890838"/>
          <p14:tracePt t="30325" x="11353800" y="2865438"/>
          <p14:tracePt t="30333" x="11277600" y="2852738"/>
          <p14:tracePt t="30342" x="11202988" y="2828925"/>
          <p14:tracePt t="30349" x="11115675" y="2816225"/>
          <p14:tracePt t="30357" x="11015663" y="2803525"/>
          <p14:tracePt t="30363" x="10902950" y="2778125"/>
          <p14:tracePt t="30371" x="10752138" y="2752725"/>
          <p14:tracePt t="30379" x="10590213" y="2716213"/>
          <p14:tracePt t="30387" x="10426700" y="2703513"/>
          <p14:tracePt t="30395" x="10252075" y="2690813"/>
          <p14:tracePt t="30403" x="10088563" y="2678113"/>
          <p14:tracePt t="30410" x="9963150" y="2665413"/>
          <p14:tracePt t="30419" x="9852025" y="2665413"/>
          <p14:tracePt t="30425" x="9763125" y="2652713"/>
          <p14:tracePt t="30433" x="9688513" y="2652713"/>
          <p14:tracePt t="30441" x="9626600" y="2652713"/>
          <p14:tracePt t="30450" x="9601200" y="2652713"/>
          <p14:tracePt t="30457" x="9575800" y="2652713"/>
          <p14:tracePt t="30465" x="9563100" y="2652713"/>
          <p14:tracePt t="30471" x="9537700" y="2640013"/>
          <p14:tracePt t="30479" x="9501188" y="2627313"/>
          <p14:tracePt t="30487" x="9475788" y="2616200"/>
          <p14:tracePt t="30495" x="9437688" y="2590800"/>
          <p14:tracePt t="30503" x="9413875" y="2578100"/>
          <p14:tracePt t="30511" x="9388475" y="2552700"/>
          <p14:tracePt t="30518" x="9350375" y="2540000"/>
          <p14:tracePt t="30527" x="9312275" y="2516188"/>
          <p14:tracePt t="30533" x="9275763" y="2503488"/>
          <p14:tracePt t="30542" x="9224963" y="2478088"/>
          <p14:tracePt t="30549" x="9188450" y="2452688"/>
          <p14:tracePt t="30557" x="9163050" y="2439988"/>
          <p14:tracePt t="30565" x="9112250" y="2414588"/>
          <p14:tracePt t="30572" x="9075738" y="2403475"/>
          <p14:tracePt t="30579" x="9050338" y="2378075"/>
          <p14:tracePt t="30587" x="8999538" y="2365375"/>
          <p14:tracePt t="30595" x="8963025" y="2339975"/>
          <p14:tracePt t="30604" x="8912225" y="2314575"/>
          <p14:tracePt t="30611" x="8874125" y="2303463"/>
          <p14:tracePt t="30620" x="8824913" y="2278063"/>
          <p14:tracePt t="30627" x="8763000" y="2252663"/>
          <p14:tracePt t="30634" x="8712200" y="2227263"/>
          <p14:tracePt t="30641" x="8661400" y="2201863"/>
          <p14:tracePt t="30649" x="8637588" y="2190750"/>
          <p14:tracePt t="30657" x="8624888" y="2178050"/>
          <p14:tracePt t="30665" x="8612188" y="2165350"/>
          <p14:tracePt t="30673" x="8599488" y="2152650"/>
          <p14:tracePt t="30680" x="8586788" y="2139950"/>
          <p14:tracePt t="30688" x="8574088" y="2127250"/>
          <p14:tracePt t="30703" x="8561388" y="2114550"/>
          <p14:tracePt t="30720" x="8548688" y="2101850"/>
          <p14:tracePt t="30734" x="8537575" y="2089150"/>
          <p14:tracePt t="30742" x="8524875" y="2078038"/>
          <p14:tracePt t="30749" x="8524875" y="2065338"/>
          <p14:tracePt t="30758" x="8512175" y="2065338"/>
          <p14:tracePt t="30765" x="8486775" y="2039938"/>
          <p14:tracePt t="30773" x="8474075" y="2039938"/>
          <p14:tracePt t="30781" x="8448675" y="2027238"/>
          <p14:tracePt t="30788" x="8448675" y="2014538"/>
          <p14:tracePt t="30795" x="8435975" y="2014538"/>
          <p14:tracePt t="30815" x="8435975" y="2001838"/>
          <p14:tracePt t="30850" x="8424863" y="2001838"/>
          <p14:tracePt t="30857" x="8424863" y="1989138"/>
          <p14:tracePt t="30865" x="8399463" y="1978025"/>
          <p14:tracePt t="30873" x="8386763" y="1952625"/>
          <p14:tracePt t="30888" x="8348663" y="1914525"/>
          <p14:tracePt t="30897" x="8335963" y="1901825"/>
          <p14:tracePt t="30903" x="8312150" y="1889125"/>
          <p14:tracePt t="30912" x="8312150" y="1865313"/>
          <p14:tracePt t="30920" x="8286750" y="1852613"/>
          <p14:tracePt t="30927" x="8274050" y="1827213"/>
          <p14:tracePt t="30936" x="8261350" y="1814513"/>
          <p14:tracePt t="30943" x="8248650" y="1801813"/>
          <p14:tracePt t="30952" x="8248650" y="1789113"/>
          <p14:tracePt t="30957" x="8235950" y="1789113"/>
          <p14:tracePt t="30965" x="8235950" y="1765300"/>
          <p14:tracePt t="30973" x="8223250" y="1752600"/>
          <p14:tracePt t="30981" x="8223250" y="1739900"/>
          <p14:tracePt t="30989" x="8223250" y="1727200"/>
          <p14:tracePt t="30997" x="8212138" y="1727200"/>
          <p14:tracePt t="31007" x="8212138" y="1714500"/>
          <p14:tracePt t="31015" x="8212138" y="1701800"/>
          <p14:tracePt t="31097" x="8199438" y="1689100"/>
          <p14:tracePt t="31108" x="8199438" y="1676400"/>
          <p14:tracePt t="31115" x="8186738" y="1663700"/>
          <p14:tracePt t="31122" x="8174038" y="1652588"/>
          <p14:tracePt t="31136" x="8161338" y="1639888"/>
          <p14:tracePt t="31144" x="8161338" y="1627188"/>
          <p14:tracePt t="31348" x="8148638" y="1627188"/>
          <p14:tracePt t="31355" x="8135938" y="1627188"/>
          <p14:tracePt t="31363" x="8123238" y="1614488"/>
          <p14:tracePt t="31371" x="8086725" y="1601788"/>
          <p14:tracePt t="31379" x="8048625" y="1589088"/>
          <p14:tracePt t="31386" x="8010525" y="1576388"/>
          <p14:tracePt t="31394" x="7999413" y="1563688"/>
          <p14:tracePt t="31403" x="7974013" y="1563688"/>
          <p14:tracePt t="31410" x="7948613" y="1563688"/>
          <p14:tracePt t="31426" x="7935913" y="1563688"/>
          <p14:tracePt t="31447" x="7923213" y="1563688"/>
          <p14:tracePt t="31455" x="7910513" y="1563688"/>
          <p14:tracePt t="31463" x="7897813" y="1563688"/>
          <p14:tracePt t="31471" x="7874000" y="1563688"/>
          <p14:tracePt t="31479" x="7861300" y="1563688"/>
          <p14:tracePt t="31486" x="7835900" y="1589088"/>
          <p14:tracePt t="31495" x="7823200" y="1589088"/>
          <p14:tracePt t="31503" x="7810500" y="1589088"/>
          <p14:tracePt t="31509" x="7785100" y="1601788"/>
          <p14:tracePt t="31517" x="7773988" y="1601788"/>
          <p14:tracePt t="31526" x="7761288" y="1601788"/>
          <p14:tracePt t="31553" x="7748588" y="1601788"/>
          <p14:tracePt t="31796" x="7748588" y="1614488"/>
          <p14:tracePt t="31820" x="7748588" y="1627188"/>
          <p14:tracePt t="31837" x="7761288" y="1639888"/>
          <p14:tracePt t="31861" x="7761288" y="1652588"/>
          <p14:tracePt t="31877" x="7761288" y="1663700"/>
          <p14:tracePt t="31907" x="7761288" y="1676400"/>
          <p14:tracePt t="31915" x="7773988" y="1689100"/>
          <p14:tracePt t="31923" x="7773988" y="1701800"/>
          <p14:tracePt t="31931" x="7785100" y="1714500"/>
          <p14:tracePt t="31982" x="7797800" y="1714500"/>
          <p14:tracePt t="31995" x="7797800" y="1727200"/>
          <p14:tracePt t="32002" x="7810500" y="1739900"/>
          <p14:tracePt t="32011" x="7810500" y="1765300"/>
          <p14:tracePt t="32020" x="7810500" y="1776413"/>
          <p14:tracePt t="32027" x="7823200" y="1789113"/>
          <p14:tracePt t="32036" x="7823200" y="1801813"/>
          <p14:tracePt t="32043" x="7823200" y="1827213"/>
          <p14:tracePt t="32049" x="7835900" y="1827213"/>
          <p14:tracePt t="32058" x="7835900" y="1852613"/>
          <p14:tracePt t="32065" x="7835900" y="1865313"/>
          <p14:tracePt t="32081" x="7835900" y="1889125"/>
          <p14:tracePt t="32089" x="7848600" y="1889125"/>
          <p14:tracePt t="32097" x="7848600" y="1901825"/>
          <p14:tracePt t="32111" x="7848600" y="1914525"/>
          <p14:tracePt t="32131" x="7848600" y="1927225"/>
          <p14:tracePt t="34934" x="7835900" y="1927225"/>
          <p14:tracePt t="34941" x="7835900" y="1914525"/>
          <p14:tracePt t="35083" x="7823200" y="1914525"/>
          <p14:tracePt t="35095" x="7810500" y="1914525"/>
          <p14:tracePt t="35103" x="7797800" y="1914525"/>
          <p14:tracePt t="35129" x="7785100" y="1914525"/>
          <p14:tracePt t="35141" x="7773988" y="1914525"/>
          <p14:tracePt t="35161" x="7761288" y="1914525"/>
          <p14:tracePt t="35179" x="7748588" y="1914525"/>
          <p14:tracePt t="35186" x="7723188" y="1914525"/>
          <p14:tracePt t="35195" x="7697788" y="1914525"/>
          <p14:tracePt t="35204" x="7673975" y="1939925"/>
          <p14:tracePt t="35212" x="7623175" y="1952625"/>
          <p14:tracePt t="35220" x="7561263" y="1978025"/>
          <p14:tracePt t="35225" x="7485063" y="1989138"/>
          <p14:tracePt t="35233" x="7397750" y="2014538"/>
          <p14:tracePt t="35242" x="7297738" y="2027238"/>
          <p14:tracePt t="35249" x="7210425" y="2027238"/>
          <p14:tracePt t="35257" x="7159625" y="2027238"/>
          <p14:tracePt t="35265" x="7085013" y="2027238"/>
          <p14:tracePt t="35273" x="6985000" y="2027238"/>
          <p14:tracePt t="35279" x="6872288" y="2027238"/>
          <p14:tracePt t="35287" x="6772275" y="2014538"/>
          <p14:tracePt t="35295" x="6621463" y="2014538"/>
          <p14:tracePt t="35304" x="6496050" y="1989138"/>
          <p14:tracePt t="35311" x="6321425" y="1978025"/>
          <p14:tracePt t="35321" x="6157913" y="1978025"/>
          <p14:tracePt t="35328" x="5995988" y="1965325"/>
          <p14:tracePt t="35333" x="5821363" y="1965325"/>
          <p14:tracePt t="35342" x="5670550" y="1978025"/>
          <p14:tracePt t="35349" x="5557838" y="1978025"/>
          <p14:tracePt t="35358" x="5457825" y="1978025"/>
          <p14:tracePt t="35365" x="5357813" y="1978025"/>
          <p14:tracePt t="35373" x="5270500" y="1978025"/>
          <p14:tracePt t="35381" x="5207000" y="1989138"/>
          <p14:tracePt t="35387" x="5119688" y="1989138"/>
          <p14:tracePt t="35395" x="5094288" y="1989138"/>
          <p14:tracePt t="35404" x="5068888" y="1989138"/>
          <p14:tracePt t="35411" x="5057775" y="1989138"/>
          <p14:tracePt t="37951" x="5057775" y="2014538"/>
          <p14:tracePt t="37959" x="5132388" y="2114550"/>
          <p14:tracePt t="37965" x="5219700" y="2214563"/>
          <p14:tracePt t="37973" x="5332413" y="2339975"/>
          <p14:tracePt t="37981" x="5507038" y="2503488"/>
          <p14:tracePt t="37990" x="5770563" y="2652713"/>
          <p14:tracePt t="37997" x="6108700" y="2865438"/>
          <p14:tracePt t="38004" x="6446838" y="3103563"/>
          <p14:tracePt t="38013" x="6784975" y="3290888"/>
          <p14:tracePt t="38020" x="7146925" y="3454400"/>
          <p14:tracePt t="38028" x="7523163" y="3603625"/>
          <p14:tracePt t="38035" x="7835900" y="3716338"/>
          <p14:tracePt t="38044" x="8123238" y="3841750"/>
          <p14:tracePt t="38051" x="8335963" y="3916363"/>
          <p14:tracePt t="38059" x="8612188" y="3992563"/>
          <p14:tracePt t="38067" x="8763000" y="4017963"/>
          <p14:tracePt t="38074" x="8874125" y="4054475"/>
          <p14:tracePt t="38081" x="8963025" y="4079875"/>
          <p14:tracePt t="38088" x="9012238" y="4105275"/>
          <p14:tracePt t="38097" x="9037638" y="4117975"/>
          <p14:tracePt t="38105" x="9063038" y="4129088"/>
          <p14:tracePt t="38113" x="9075738" y="4129088"/>
          <p14:tracePt t="38121" x="9088438" y="4129088"/>
          <p14:tracePt t="38128" x="9099550" y="4129088"/>
          <p14:tracePt t="38151" x="9112250" y="4129088"/>
          <p14:tracePt t="38298" x="9112250" y="4141788"/>
          <p14:tracePt t="38305" x="9137650" y="4167188"/>
          <p14:tracePt t="38314" x="9163050" y="4205288"/>
          <p14:tracePt t="38324" x="9188450" y="4230688"/>
          <p14:tracePt t="38330" x="9212263" y="4267200"/>
          <p14:tracePt t="38338" x="9237663" y="4305300"/>
          <p14:tracePt t="38343" x="9250363" y="4341813"/>
          <p14:tracePt t="38351" x="9288463" y="4354513"/>
          <p14:tracePt t="38359" x="9301163" y="4379913"/>
          <p14:tracePt t="38367" x="9312275" y="4392613"/>
          <p14:tracePt t="38375" x="9337675" y="4418013"/>
          <p14:tracePt t="38383" x="9350375" y="4430713"/>
          <p14:tracePt t="38391" x="9375775" y="4454525"/>
          <p14:tracePt t="38397" x="9388475" y="4454525"/>
          <p14:tracePt t="38404" x="9401175" y="4479925"/>
          <p14:tracePt t="38413" x="9424988" y="4479925"/>
          <p14:tracePt t="38422" x="9437688" y="4492625"/>
          <p14:tracePt t="38429" x="9463088" y="4505325"/>
          <p14:tracePt t="38438" x="9475788" y="4505325"/>
          <p14:tracePt t="38445" x="9488488" y="4505325"/>
          <p14:tracePt t="38459" x="9501188" y="4505325"/>
          <p14:tracePt t="38663" x="9501188" y="4518025"/>
          <p14:tracePt t="47601" x="9501188" y="4530725"/>
          <p14:tracePt t="47607" x="9501188" y="4543425"/>
          <p14:tracePt t="47687" x="9501188" y="4554538"/>
          <p14:tracePt t="47835" x="9488488" y="4567238"/>
          <p14:tracePt t="119212" x="9488488" y="4579938"/>
          <p14:tracePt t="119289" x="9501188" y="4579938"/>
          <p14:tracePt t="119294" x="9525000" y="4554538"/>
          <p14:tracePt t="119302" x="9588500" y="4518025"/>
          <p14:tracePt t="119311" x="9613900" y="4505325"/>
          <p14:tracePt t="119319" x="9637713" y="4479925"/>
          <p14:tracePt t="119327" x="9663113" y="4479925"/>
          <p14:tracePt t="119335" x="9675813" y="4467225"/>
          <p14:tracePt t="119343" x="9688513" y="4454525"/>
          <p14:tracePt t="119350" x="9739313" y="4379913"/>
          <p14:tracePt t="119358" x="9813925" y="4279900"/>
          <p14:tracePt t="119365" x="9888538" y="4179888"/>
          <p14:tracePt t="119374" x="9913938" y="4054475"/>
          <p14:tracePt t="119381" x="9926638" y="3941763"/>
          <p14:tracePt t="119390" x="9939338" y="3792538"/>
          <p14:tracePt t="119397" x="9939338" y="3654425"/>
          <p14:tracePt t="119405" x="9952038" y="3516313"/>
          <p14:tracePt t="119412" x="9963150" y="3403600"/>
          <p14:tracePt t="119419" x="9975850" y="3278188"/>
          <p14:tracePt t="119427" x="9975850" y="3178175"/>
          <p14:tracePt t="119435" x="9963150" y="3078163"/>
          <p14:tracePt t="119443" x="9926638" y="2978150"/>
          <p14:tracePt t="119450" x="9863138" y="2852738"/>
          <p14:tracePt t="119459" x="9775825" y="2728913"/>
          <p14:tracePt t="119465" x="9688513" y="2603500"/>
          <p14:tracePt t="119474" x="9613900" y="2478088"/>
          <p14:tracePt t="119481" x="9525000" y="2339975"/>
          <p14:tracePt t="119490" x="9424988" y="2201863"/>
          <p14:tracePt t="119497" x="9288463" y="2052638"/>
          <p14:tracePt t="119505" x="9163050" y="1952625"/>
          <p14:tracePt t="119513" x="9037638" y="1839913"/>
          <p14:tracePt t="119518" x="8937625" y="1727200"/>
          <p14:tracePt t="119527" x="8837613" y="1639888"/>
          <p14:tracePt t="119534" x="8750300" y="1563688"/>
          <p14:tracePt t="119543" x="8637588" y="1463675"/>
          <p14:tracePt t="119551" x="8524875" y="1376363"/>
          <p14:tracePt t="119559" x="8412163" y="1289050"/>
          <p14:tracePt t="119566" x="8312150" y="1201738"/>
          <p14:tracePt t="119574" x="8199438" y="1114425"/>
          <p14:tracePt t="119581" x="8086725" y="1025525"/>
          <p14:tracePt t="119590" x="7999413" y="976313"/>
          <p14:tracePt t="119597" x="7910513" y="938213"/>
          <p14:tracePt t="119605" x="7848600" y="938213"/>
          <p14:tracePt t="119613" x="7773988" y="938213"/>
          <p14:tracePt t="119621" x="7685088" y="976313"/>
          <p14:tracePt t="119627" x="7585075" y="1038225"/>
          <p14:tracePt t="119635" x="7510463" y="1114425"/>
          <p14:tracePt t="119643" x="7435850" y="1227138"/>
          <p14:tracePt t="119651" x="7359650" y="1314450"/>
          <p14:tracePt t="119659" x="7310438" y="1389063"/>
          <p14:tracePt t="119666" x="7297738" y="1450975"/>
          <p14:tracePt t="119675" x="7297738" y="1501775"/>
          <p14:tracePt t="119682" x="7297738" y="1552575"/>
          <p14:tracePt t="119689" x="7297738" y="1627188"/>
          <p14:tracePt t="119697" x="7297738" y="1701800"/>
          <p14:tracePt t="119705" x="7297738" y="1839913"/>
          <p14:tracePt t="119713" x="7297738" y="2001838"/>
          <p14:tracePt t="119721" x="7297738" y="2165350"/>
          <p14:tracePt t="119729" x="7323138" y="2352675"/>
          <p14:tracePt t="119735" x="7335838" y="2465388"/>
          <p14:tracePt t="119742" x="7359650" y="2565400"/>
          <p14:tracePt t="119751" x="7397750" y="2640013"/>
          <p14:tracePt t="119760" x="7435850" y="2716213"/>
          <p14:tracePt t="119767" x="7485063" y="2765425"/>
          <p14:tracePt t="119774" x="7561263" y="2852738"/>
          <p14:tracePt t="119782" x="7635875" y="2928938"/>
          <p14:tracePt t="119789" x="7748588" y="3003550"/>
          <p14:tracePt t="119797" x="7835900" y="3090863"/>
          <p14:tracePt t="119805" x="7923213" y="3165475"/>
          <p14:tracePt t="119813" x="7999413" y="3216275"/>
          <p14:tracePt t="119821" x="8061325" y="3267075"/>
          <p14:tracePt t="119829" x="8074025" y="3290888"/>
          <p14:tracePt t="119837" x="8086725" y="3303588"/>
          <p14:tracePt t="119844" x="8099425" y="3328988"/>
          <p14:tracePt t="119851" x="8110538" y="3354388"/>
          <p14:tracePt t="119858" x="8123238" y="3367088"/>
          <p14:tracePt t="119866" x="8123238" y="3416300"/>
          <p14:tracePt t="119875" x="8148638" y="3454400"/>
          <p14:tracePt t="119891" x="8161338" y="3516313"/>
          <p14:tracePt t="119897" x="8161338" y="3529013"/>
          <p14:tracePt t="119905" x="8161338" y="3554413"/>
          <p14:tracePt t="119913" x="8174038" y="3567113"/>
          <p14:tracePt t="119921" x="8174038" y="3579813"/>
          <p14:tracePt t="119929" x="8174038" y="3590925"/>
          <p14:tracePt t="119937" x="8174038" y="3603625"/>
          <p14:tracePt t="119945" x="8174038" y="3616325"/>
          <p14:tracePt t="119951" x="8174038" y="3641725"/>
          <p14:tracePt t="119958" x="8174038" y="3654425"/>
          <p14:tracePt t="119966" x="8186738" y="3667125"/>
          <p14:tracePt t="119975" x="8186738" y="3692525"/>
          <p14:tracePt t="119982" x="8186738" y="3703638"/>
          <p14:tracePt t="119991" x="8186738" y="3716338"/>
          <p14:tracePt t="119999" x="8199438" y="3741738"/>
          <p14:tracePt t="120005" x="8199438" y="3754438"/>
          <p14:tracePt t="120013" x="8199438" y="3767138"/>
          <p14:tracePt t="120021" x="8199438" y="3779838"/>
          <p14:tracePt t="120029" x="8199438" y="3803650"/>
          <p14:tracePt t="120037" x="8212138" y="3816350"/>
          <p14:tracePt t="120045" x="8223250" y="3841750"/>
          <p14:tracePt t="120052" x="8223250" y="3867150"/>
          <p14:tracePt t="120060" x="8235950" y="3905250"/>
          <p14:tracePt t="120066" x="8235950" y="3916363"/>
          <p14:tracePt t="120076" x="8235950" y="3941763"/>
          <p14:tracePt t="120083" x="8248650" y="3954463"/>
          <p14:tracePt t="120091" x="8248650" y="3967163"/>
          <p14:tracePt t="120099" x="8248650" y="3979863"/>
          <p14:tracePt t="120392" x="8248650" y="3992563"/>
          <p14:tracePt t="120524" x="8248650" y="4017963"/>
          <p14:tracePt t="120531" x="8261350" y="4067175"/>
          <p14:tracePt t="120540" x="8274050" y="4105275"/>
          <p14:tracePt t="120547" x="8286750" y="4141788"/>
          <p14:tracePt t="120557" x="8286750" y="4154488"/>
          <p14:tracePt t="120566" x="8299450" y="4167188"/>
          <p14:tracePt t="120570" x="8312150" y="4179888"/>
          <p14:tracePt t="125530" x="8312150" y="4192588"/>
          <p14:tracePt t="125543" x="8324850" y="4205288"/>
          <p14:tracePt t="125551" x="8335963" y="4267200"/>
          <p14:tracePt t="125558" x="8335963" y="4318000"/>
          <p14:tracePt t="125565" x="8361363" y="4379913"/>
          <p14:tracePt t="125571" x="8374063" y="4418013"/>
          <p14:tracePt t="125579" x="8374063" y="4479925"/>
          <p14:tracePt t="125587" x="8386763" y="4518025"/>
          <p14:tracePt t="125595" x="8399463" y="4543425"/>
          <p14:tracePt t="125602" x="8399463" y="4605338"/>
          <p14:tracePt t="125611" x="8399463" y="4643438"/>
          <p14:tracePt t="125618" x="8412163" y="4705350"/>
          <p14:tracePt t="125626" x="8424863" y="4768850"/>
          <p14:tracePt t="125633" x="8448675" y="4818063"/>
          <p14:tracePt t="125642" x="8461375" y="4868863"/>
          <p14:tracePt t="125649" x="8474075" y="4905375"/>
          <p14:tracePt t="125657" x="8474075" y="4981575"/>
          <p14:tracePt t="125665" x="8474075" y="5030788"/>
          <p14:tracePt t="125673" x="8474075" y="5068888"/>
          <p14:tracePt t="125679" x="8486775" y="5092700"/>
          <p14:tracePt t="125687" x="8486775" y="5118100"/>
          <p14:tracePt t="125694" x="8486775" y="5130800"/>
          <p14:tracePt t="125703" x="8486775" y="5143500"/>
          <p14:tracePt t="125710" x="8499475" y="5156200"/>
          <p14:tracePt t="125799" x="8499475" y="5168900"/>
          <p14:tracePt t="128687" x="8524875" y="5156200"/>
          <p14:tracePt t="128697" x="8537575" y="5130800"/>
          <p14:tracePt t="128702" x="8548688" y="5118100"/>
          <p14:tracePt t="128711" x="8599488" y="5105400"/>
          <p14:tracePt t="128718" x="8686800" y="5081588"/>
          <p14:tracePt t="128728" x="8799513" y="5056188"/>
          <p14:tracePt t="128733" x="8937625" y="5005388"/>
          <p14:tracePt t="128741" x="9063038" y="4968875"/>
          <p14:tracePt t="128749" x="9188450" y="4918075"/>
          <p14:tracePt t="128754" x="9337675" y="4892675"/>
          <p14:tracePt t="128763" x="9525000" y="4856163"/>
          <p14:tracePt t="128771" x="9713913" y="4830763"/>
          <p14:tracePt t="128778" x="10013950" y="4779963"/>
          <p14:tracePt t="128786" x="10326688" y="4743450"/>
          <p14:tracePt t="128795" x="10590213" y="4705350"/>
          <p14:tracePt t="128802" x="10877550" y="4667250"/>
          <p14:tracePt t="128810" x="11177588" y="4592638"/>
          <p14:tracePt t="128817" x="11390313" y="4530725"/>
          <p14:tracePt t="128826" x="11553825" y="4479925"/>
          <p14:tracePt t="128833" x="11679238" y="4454525"/>
          <p14:tracePt t="128841" x="11766550" y="4430713"/>
          <p14:tracePt t="128849" x="11841163" y="4405313"/>
          <p14:tracePt t="128856" x="11853863" y="4392613"/>
          <p14:tracePt t="128863" x="11879263" y="4367213"/>
          <p14:tracePt t="128870" x="11891963" y="4354513"/>
          <p14:tracePt t="128878" x="11904663" y="4341813"/>
          <p14:tracePt t="128895" x="11941175" y="4305300"/>
          <p14:tracePt t="128902" x="11966575" y="4279900"/>
          <p14:tracePt t="128910" x="11979275" y="4267200"/>
          <p14:tracePt t="128919" x="12004675" y="4254500"/>
          <p14:tracePt t="128927" x="12017375" y="4230688"/>
          <p14:tracePt t="128933" x="12028488" y="4217988"/>
          <p14:tracePt t="128941" x="12066588" y="4192588"/>
          <p14:tracePt t="128949" x="12079288" y="4179888"/>
          <p14:tracePt t="128957" x="12091988" y="4154488"/>
          <p14:tracePt t="128965" x="12130088" y="4141788"/>
          <p14:tracePt t="128970" x="12166600" y="4105275"/>
          <p14:tracePt t="142332" x="12017375" y="3841750"/>
          <p14:tracePt t="142338" x="11866563" y="3867150"/>
          <p14:tracePt t="142347" x="11753850" y="3867150"/>
          <p14:tracePt t="142354" x="11628438" y="3905250"/>
          <p14:tracePt t="142361" x="11479213" y="3929063"/>
          <p14:tracePt t="142367" x="11341100" y="3954463"/>
          <p14:tracePt t="142374" x="11202988" y="3979863"/>
          <p14:tracePt t="142383" x="11090275" y="4005263"/>
          <p14:tracePt t="142390" x="10990263" y="4017963"/>
          <p14:tracePt t="142399" x="10864850" y="4041775"/>
          <p14:tracePt t="142406" x="10764838" y="4041775"/>
          <p14:tracePt t="142415" x="10677525" y="4041775"/>
          <p14:tracePt t="142420" x="10590213" y="4041775"/>
          <p14:tracePt t="142430" x="10539413" y="4041775"/>
          <p14:tracePt t="142437" x="10502900" y="4041775"/>
          <p14:tracePt t="142446" x="10477500" y="4041775"/>
          <p14:tracePt t="142453" x="10452100" y="4054475"/>
          <p14:tracePt t="142462" x="10439400" y="4054475"/>
          <p14:tracePt t="142469" x="10414000" y="4054475"/>
          <p14:tracePt t="142598" x="10401300" y="4054475"/>
          <p14:tracePt t="145534" x="10414000" y="4054475"/>
          <p14:tracePt t="145541" x="10639425" y="4054475"/>
          <p14:tracePt t="145547" x="10952163" y="4029075"/>
          <p14:tracePt t="145556" x="11466513" y="3916363"/>
          <p14:tracePt t="145564" x="12017375" y="385445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1AE424-A804-4EE6-9B41-642176202DD9}"/>
              </a:ext>
            </a:extLst>
          </p:cNvPr>
          <p:cNvSpPr txBox="1"/>
          <p:nvPr/>
        </p:nvSpPr>
        <p:spPr>
          <a:xfrm>
            <a:off x="636103" y="728487"/>
            <a:ext cx="10575235" cy="5016758"/>
          </a:xfrm>
          <a:prstGeom prst="rect">
            <a:avLst/>
          </a:prstGeom>
          <a:noFill/>
        </p:spPr>
        <p:txBody>
          <a:bodyPr wrap="square">
            <a:spAutoFit/>
          </a:bodyPr>
          <a:lstStyle/>
          <a:p>
            <a:pPr algn="just" rtl="1"/>
            <a:r>
              <a:rPr lang="ar-IQ" sz="4000" dirty="0">
                <a:cs typeface="Ali-A-Traditional" pitchFamily="2" charset="-78"/>
              </a:rPr>
              <a:t>ففي الآية الكريمة الأولى: جاءَ الفعلُ "أتى" بمعنى "سيأتي" بالتّأكيد، جاء بصيغة الماضي، ولكن بمعنى الاستقبال، لأنّ معنى الجملة يفيدُ هذا، حيثُ إنّ أمرَ الله لم يأتِ بعدُ بدليل أنّهم يستعجِلونه، ولا معنى لاستعجالِ ما قد أتى وتحقّق حدوثه. </a:t>
            </a:r>
          </a:p>
          <a:p>
            <a:pPr algn="just" rtl="1"/>
            <a:r>
              <a:rPr lang="ar-IQ" sz="4000" dirty="0">
                <a:cs typeface="Ali-A-Traditional" pitchFamily="2" charset="-78"/>
              </a:rPr>
              <a:t>   وفي الآيةِ الثانية جاءتِ الصِّيغةُ "أتى" بأصلِ وضعِها لتفيد الزّمن الماضِي، وهُنا بقيت الصِّيغةُ مُحافِظةً على زمنِها الّذي كان لها في حالةِ الإفراد، وبمعنى آخر جاءَ الفعلُ ماضياً لفظاً ومعنًى، واتّفق الزّمنُ النّحويّ والزّمن الصّرفيّ، لأنّ أفعالَ فِرْعَون "تولّى، وجمعَ، وأتَى" كُلّها ماضية حقيقةً.</a:t>
            </a:r>
          </a:p>
        </p:txBody>
      </p:sp>
    </p:spTree>
    <p:custDataLst>
      <p:tags r:id="rId1"/>
    </p:custDataLst>
    <p:extLst>
      <p:ext uri="{BB962C8B-B14F-4D97-AF65-F5344CB8AC3E}">
        <p14:creationId xmlns:p14="http://schemas.microsoft.com/office/powerpoint/2010/main" val="2857250332"/>
      </p:ext>
    </p:extLst>
  </p:cSld>
  <p:clrMapOvr>
    <a:masterClrMapping/>
  </p:clrMapOvr>
  <mc:AlternateContent xmlns:mc="http://schemas.openxmlformats.org/markup-compatibility/2006" xmlns:p14="http://schemas.microsoft.com/office/powerpoint/2010/main">
    <mc:Choice Requires="p14">
      <p:transition spd="slow" p14:dur="2000" advTm="113299"/>
    </mc:Choice>
    <mc:Fallback xmlns="">
      <p:transition spd="slow" advTm="1132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3A86A75C-4F4B-4683-9AE1-C65F6400EC91}">
      <p14:laserTraceLst xmlns:p14="http://schemas.microsoft.com/office/powerpoint/2010/main">
        <p14:tracePtLst>
          <p14:tracePt t="160" x="11479213" y="3629025"/>
          <p14:tracePt t="165" x="11064875" y="3629025"/>
          <p14:tracePt t="173" x="10639425" y="3590925"/>
          <p14:tracePt t="181" x="10326688" y="3579813"/>
          <p14:tracePt t="189" x="10126663" y="3579813"/>
          <p14:tracePt t="197" x="10026650" y="3579813"/>
          <p14:tracePt t="205" x="9963150" y="3579813"/>
          <p14:tracePt t="213" x="9926638" y="3579813"/>
          <p14:tracePt t="419" x="9926638" y="3590925"/>
          <p14:tracePt t="2316" x="9939338" y="3590925"/>
          <p14:tracePt t="2324" x="10001250" y="3603625"/>
          <p14:tracePt t="2333" x="10088563" y="3629025"/>
          <p14:tracePt t="2341" x="10188575" y="3629025"/>
          <p14:tracePt t="2348" x="10326688" y="3641725"/>
          <p14:tracePt t="2357" x="10526713" y="3667125"/>
          <p14:tracePt t="2362" x="10802938" y="3667125"/>
          <p14:tracePt t="2369" x="11090275" y="3692525"/>
          <p14:tracePt t="2379" x="11366500" y="3692525"/>
          <p14:tracePt t="2386" x="11615738" y="3703638"/>
          <p14:tracePt t="2395" x="11815763" y="3703638"/>
          <p14:tracePt t="2402" x="11979275" y="3703638"/>
          <p14:tracePt t="2409" x="12166600" y="3703638"/>
          <p14:tracePt t="12312" x="10928350" y="2439988"/>
          <p14:tracePt t="12320" x="10088563" y="2252663"/>
          <p14:tracePt t="12328" x="9288463" y="2127250"/>
          <p14:tracePt t="12335" x="8624888" y="2001838"/>
          <p14:tracePt t="12343" x="8048625" y="1889125"/>
          <p14:tracePt t="12351" x="7585075" y="1801813"/>
          <p14:tracePt t="12357" x="7272338" y="1765300"/>
          <p14:tracePt t="12364" x="7097713" y="1727200"/>
          <p14:tracePt t="12373" x="6959600" y="1701800"/>
          <p14:tracePt t="12380" x="6872288" y="1676400"/>
          <p14:tracePt t="12389" x="6808788" y="1663700"/>
          <p14:tracePt t="12398" x="6746875" y="1652588"/>
          <p14:tracePt t="12405" x="6721475" y="1652588"/>
          <p14:tracePt t="12412" x="6708775" y="1652588"/>
          <p14:tracePt t="12419" x="6696075" y="1639888"/>
          <p14:tracePt t="12427" x="6659563" y="1627188"/>
          <p14:tracePt t="12435" x="6634163" y="1614488"/>
          <p14:tracePt t="12443" x="6596063" y="1614488"/>
          <p14:tracePt t="12451" x="6521450" y="1601788"/>
          <p14:tracePt t="12459" x="6459538" y="1576388"/>
          <p14:tracePt t="12465" x="6383338" y="1552575"/>
          <p14:tracePt t="12473" x="6283325" y="1527175"/>
          <p14:tracePt t="12481" x="6196013" y="1501775"/>
          <p14:tracePt t="12489" x="6121400" y="1476375"/>
          <p14:tracePt t="12498" x="6045200" y="1450975"/>
          <p14:tracePt t="12505" x="5995988" y="1439863"/>
          <p14:tracePt t="12514" x="5945188" y="1414463"/>
          <p14:tracePt t="12519" x="5908675" y="1414463"/>
          <p14:tracePt t="12527" x="5883275" y="1414463"/>
          <p14:tracePt t="12535" x="5857875" y="1414463"/>
          <p14:tracePt t="12543" x="5832475" y="1414463"/>
          <p14:tracePt t="12551" x="5821363" y="1414463"/>
          <p14:tracePt t="12559" x="5795963" y="1414463"/>
          <p14:tracePt t="12568" x="5783263" y="1414463"/>
          <p14:tracePt t="12573" x="5757863" y="1414463"/>
          <p14:tracePt t="12581" x="5708650" y="1439863"/>
          <p14:tracePt t="12589" x="5632450" y="1463675"/>
          <p14:tracePt t="12598" x="5507038" y="1489075"/>
          <p14:tracePt t="12605" x="5357813" y="1501775"/>
          <p14:tracePt t="12615" x="5194300" y="1501775"/>
          <p14:tracePt t="12621" x="4956175" y="1476375"/>
          <p14:tracePt t="12627" x="4668838" y="1450975"/>
          <p14:tracePt t="12635" x="4381500" y="1414463"/>
          <p14:tracePt t="12643" x="4092575" y="1376363"/>
          <p14:tracePt t="12651" x="3892550" y="1339850"/>
          <p14:tracePt t="12659" x="3767138" y="1314450"/>
          <p14:tracePt t="12668" x="3679825" y="1301750"/>
          <p14:tracePt t="12675" x="3592513" y="1289050"/>
          <p14:tracePt t="12681" x="3541713" y="1276350"/>
          <p14:tracePt t="12689" x="3505200" y="1276350"/>
          <p14:tracePt t="12698" x="3492500" y="1276350"/>
          <p14:tracePt t="12705" x="3479800" y="1276350"/>
          <p14:tracePt t="12725" x="3467100" y="1276350"/>
          <p14:tracePt t="12747" x="3454400" y="1276350"/>
          <p14:tracePt t="12755" x="3429000" y="1276350"/>
          <p14:tracePt t="12764" x="3417888" y="1276350"/>
          <p14:tracePt t="12771" x="3392488" y="1276350"/>
          <p14:tracePt t="12781" x="3367088" y="1276350"/>
          <p14:tracePt t="12787" x="3341688" y="1263650"/>
          <p14:tracePt t="12793" x="3305175" y="1263650"/>
          <p14:tracePt t="12801" x="3292475" y="1263650"/>
          <p14:tracePt t="12809" x="3279775" y="1250950"/>
          <p14:tracePt t="12817" x="3254375" y="1250950"/>
          <p14:tracePt t="12825" x="3254375" y="1238250"/>
          <p14:tracePt t="12833" x="3241675" y="1238250"/>
          <p14:tracePt t="12841" x="3228975" y="1227138"/>
          <p14:tracePt t="12848" x="3216275" y="1227138"/>
          <p14:tracePt t="12856" x="3205163" y="1227138"/>
          <p14:tracePt t="12864" x="3192463" y="1227138"/>
          <p14:tracePt t="12871" x="3179763" y="1227138"/>
          <p14:tracePt t="12881" x="3154363" y="1227138"/>
          <p14:tracePt t="12898" x="3128963" y="1227138"/>
          <p14:tracePt t="12901" x="3116263" y="1227138"/>
          <p14:tracePt t="12909" x="3103563" y="1227138"/>
          <p14:tracePt t="12917" x="3092450" y="1227138"/>
          <p14:tracePt t="12925" x="3054350" y="1227138"/>
          <p14:tracePt t="12934" x="3003550" y="1227138"/>
          <p14:tracePt t="12941" x="2941638" y="1227138"/>
          <p14:tracePt t="12948" x="2816225" y="1250950"/>
          <p14:tracePt t="12956" x="2690813" y="1250950"/>
          <p14:tracePt t="12965" x="2590800" y="1263650"/>
          <p14:tracePt t="12971" x="2490788" y="1263650"/>
          <p14:tracePt t="12980" x="2352675" y="1263650"/>
          <p14:tracePt t="12987" x="2252663" y="1276350"/>
          <p14:tracePt t="12996" x="2152650" y="1289050"/>
          <p14:tracePt t="13003" x="2078038" y="1289050"/>
          <p14:tracePt t="13009" x="2039938" y="1301750"/>
          <p14:tracePt t="13018" x="2027238" y="1301750"/>
          <p14:tracePt t="13025" x="2014538" y="1301750"/>
          <p14:tracePt t="13091" x="2014538" y="1314450"/>
          <p14:tracePt t="13161" x="2090738" y="1327150"/>
          <p14:tracePt t="13169" x="2190750" y="1350963"/>
          <p14:tracePt t="13175" x="2316163" y="1401763"/>
          <p14:tracePt t="13183" x="2428875" y="1427163"/>
          <p14:tracePt t="13191" x="2516188" y="1450975"/>
          <p14:tracePt t="13200" x="2616200" y="1476375"/>
          <p14:tracePt t="13207" x="2716213" y="1501775"/>
          <p14:tracePt t="13215" x="2816225" y="1514475"/>
          <p14:tracePt t="13223" x="2903538" y="1527175"/>
          <p14:tracePt t="13231" x="2967038" y="1527175"/>
          <p14:tracePt t="13237" x="3041650" y="1539875"/>
          <p14:tracePt t="13247" x="3092450" y="1539875"/>
          <p14:tracePt t="13253" x="3128963" y="1552575"/>
          <p14:tracePt t="13263" x="3141663" y="1552575"/>
          <p14:tracePt t="13269" x="3167063" y="1552575"/>
          <p14:tracePt t="13408" x="3179763" y="1552575"/>
          <p14:tracePt t="13416" x="3192463" y="1539875"/>
          <p14:tracePt t="13425" x="3216275" y="1501775"/>
          <p14:tracePt t="13434" x="3254375" y="1463675"/>
          <p14:tracePt t="13440" x="3267075" y="1439863"/>
          <p14:tracePt t="13448" x="3305175" y="1389063"/>
          <p14:tracePt t="13453" x="3341688" y="1327150"/>
          <p14:tracePt t="13462" x="3392488" y="1263650"/>
          <p14:tracePt t="13469" x="3429000" y="1189038"/>
          <p14:tracePt t="13477" x="3441700" y="1138238"/>
          <p14:tracePt t="13486" x="3467100" y="1089025"/>
          <p14:tracePt t="13493" x="3492500" y="1050925"/>
          <p14:tracePt t="13501" x="3492500" y="1001713"/>
          <p14:tracePt t="13507" x="3492500" y="925513"/>
          <p14:tracePt t="13514" x="3479800" y="863600"/>
          <p14:tracePt t="13523" x="3454400" y="801688"/>
          <p14:tracePt t="13531" x="3429000" y="750888"/>
          <p14:tracePt t="13539" x="3405188" y="688975"/>
          <p14:tracePt t="13548" x="3392488" y="663575"/>
          <p14:tracePt t="13553" x="3367088" y="650875"/>
          <p14:tracePt t="13561" x="3328988" y="625475"/>
          <p14:tracePt t="13569" x="3305175" y="600075"/>
          <p14:tracePt t="13577" x="3267075" y="600075"/>
          <p14:tracePt t="13585" x="3241675" y="600075"/>
          <p14:tracePt t="13593" x="3205163" y="600075"/>
          <p14:tracePt t="13601" x="3192463" y="600075"/>
          <p14:tracePt t="13607" x="3167063" y="600075"/>
          <p14:tracePt t="13616" x="3141663" y="625475"/>
          <p14:tracePt t="13623" x="3116263" y="638175"/>
          <p14:tracePt t="13631" x="3092450" y="663575"/>
          <p14:tracePt t="13639" x="3079750" y="688975"/>
          <p14:tracePt t="13649" x="3054350" y="712788"/>
          <p14:tracePt t="13655" x="3041650" y="738188"/>
          <p14:tracePt t="13662" x="3028950" y="763588"/>
          <p14:tracePt t="13670" x="3028950" y="788988"/>
          <p14:tracePt t="13677" x="3028950" y="838200"/>
          <p14:tracePt t="13686" x="3028950" y="863600"/>
          <p14:tracePt t="13693" x="3054350" y="889000"/>
          <p14:tracePt t="13701" x="3103563" y="938213"/>
          <p14:tracePt t="13709" x="3179763" y="976313"/>
          <p14:tracePt t="13714" x="3241675" y="1001713"/>
          <p14:tracePt t="13723" x="3328988" y="1025525"/>
          <p14:tracePt t="13731" x="3405188" y="1038225"/>
          <p14:tracePt t="13739" x="3479800" y="1050925"/>
          <p14:tracePt t="13749" x="3541713" y="1050925"/>
          <p14:tracePt t="13755" x="3605213" y="1038225"/>
          <p14:tracePt t="13764" x="3654425" y="1014413"/>
          <p14:tracePt t="13770" x="3692525" y="989013"/>
          <p14:tracePt t="13777" x="3717925" y="976313"/>
          <p14:tracePt t="13786" x="3730625" y="950913"/>
          <p14:tracePt t="13793" x="3756025" y="925513"/>
          <p14:tracePt t="13801" x="3767138" y="912813"/>
          <p14:tracePt t="13809" x="3792538" y="889000"/>
          <p14:tracePt t="13817" x="3792538" y="876300"/>
          <p14:tracePt t="13823" x="3805238" y="863600"/>
          <p14:tracePt t="13831" x="3817938" y="838200"/>
          <p14:tracePt t="13839" x="3817938" y="825500"/>
          <p14:tracePt t="13848" x="3817938" y="812800"/>
          <p14:tracePt t="13855" x="3817938" y="788988"/>
          <p14:tracePt t="13864" x="3817938" y="776288"/>
          <p14:tracePt t="13871" x="3805238" y="763588"/>
          <p14:tracePt t="13881" x="3792538" y="725488"/>
          <p14:tracePt t="13900" x="3756025" y="700088"/>
          <p14:tracePt t="13902" x="3743325" y="700088"/>
          <p14:tracePt t="13909" x="3717925" y="700088"/>
          <p14:tracePt t="13917" x="3705225" y="700088"/>
          <p14:tracePt t="13926" x="3679825" y="712788"/>
          <p14:tracePt t="13933" x="3654425" y="725488"/>
          <p14:tracePt t="13940" x="3617913" y="750888"/>
          <p14:tracePt t="13948" x="3567113" y="776288"/>
          <p14:tracePt t="13956" x="3530600" y="812800"/>
          <p14:tracePt t="13965" x="3492500" y="838200"/>
          <p14:tracePt t="13972" x="3454400" y="876300"/>
          <p14:tracePt t="13981" x="3405188" y="925513"/>
          <p14:tracePt t="13989" x="3367088" y="989013"/>
          <p14:tracePt t="13994" x="3354388" y="1038225"/>
          <p14:tracePt t="14002" x="3328988" y="1089025"/>
          <p14:tracePt t="14009" x="3305175" y="1138238"/>
          <p14:tracePt t="14019" x="3292475" y="1163638"/>
          <p14:tracePt t="14025" x="3292475" y="1176338"/>
          <p14:tracePt t="14033" x="3292475" y="1189038"/>
          <p14:tracePt t="14042" x="3292475" y="1214438"/>
          <p14:tracePt t="14048" x="3317875" y="1227138"/>
          <p14:tracePt t="14056" x="3328988" y="1250950"/>
          <p14:tracePt t="14066" x="3341688" y="1263650"/>
          <p14:tracePt t="14071" x="3379788" y="1276350"/>
          <p14:tracePt t="14081" x="3392488" y="1301750"/>
          <p14:tracePt t="14087" x="3417888" y="1314450"/>
          <p14:tracePt t="14095" x="3441700" y="1314450"/>
          <p14:tracePt t="14117" x="3454400" y="1301750"/>
          <p14:tracePt t="14125" x="3479800" y="1276350"/>
          <p14:tracePt t="14133" x="3492500" y="1250950"/>
          <p14:tracePt t="14141" x="3492500" y="1227138"/>
          <p14:tracePt t="14148" x="3492500" y="1189038"/>
          <p14:tracePt t="14157" x="3492500" y="1138238"/>
          <p14:tracePt t="14165" x="3492500" y="1063625"/>
          <p14:tracePt t="14172" x="3492500" y="1014413"/>
          <p14:tracePt t="14181" x="3467100" y="963613"/>
          <p14:tracePt t="14188" x="3441700" y="912813"/>
          <p14:tracePt t="14196" x="3417888" y="889000"/>
          <p14:tracePt t="14203" x="3392488" y="863600"/>
          <p14:tracePt t="14211" x="3328988" y="850900"/>
          <p14:tracePt t="14217" x="3292475" y="825500"/>
          <p14:tracePt t="14225" x="3241675" y="825500"/>
          <p14:tracePt t="14233" x="3205163" y="825500"/>
          <p14:tracePt t="14241" x="3154363" y="825500"/>
          <p14:tracePt t="14249" x="3128963" y="838200"/>
          <p14:tracePt t="14257" x="3067050" y="850900"/>
          <p14:tracePt t="14265" x="3028950" y="889000"/>
          <p14:tracePt t="14272" x="2967038" y="938213"/>
          <p14:tracePt t="14281" x="2928938" y="976313"/>
          <p14:tracePt t="14288" x="2890838" y="1025525"/>
          <p14:tracePt t="14296" x="2867025" y="1076325"/>
          <p14:tracePt t="14305" x="2841625" y="1150938"/>
          <p14:tracePt t="14311" x="2816225" y="1214438"/>
          <p14:tracePt t="14319" x="2816225" y="1238250"/>
          <p14:tracePt t="14325" x="2816225" y="1250950"/>
          <p14:tracePt t="14333" x="2816225" y="1276350"/>
          <p14:tracePt t="14341" x="2841625" y="1301750"/>
          <p14:tracePt t="14348" x="2867025" y="1314450"/>
          <p14:tracePt t="14357" x="2903538" y="1339850"/>
          <p14:tracePt t="14365" x="2941638" y="1350963"/>
          <p14:tracePt t="14373" x="3003550" y="1363663"/>
          <p14:tracePt t="14380" x="3067050" y="1363663"/>
          <p14:tracePt t="14388" x="3116263" y="1376363"/>
          <p14:tracePt t="14396" x="3154363" y="1376363"/>
          <p14:tracePt t="14405" x="3192463" y="1376363"/>
          <p14:tracePt t="14411" x="3205163" y="1350963"/>
          <p14:tracePt t="14420" x="3216275" y="1339850"/>
          <p14:tracePt t="14427" x="3228975" y="1314450"/>
          <p14:tracePt t="14434" x="3228975" y="1301750"/>
          <p14:tracePt t="14441" x="3228975" y="1289050"/>
          <p14:tracePt t="14451" x="3228975" y="1276350"/>
          <p14:tracePt t="14457" x="3205163" y="1250950"/>
          <p14:tracePt t="14466" x="3154363" y="1227138"/>
          <p14:tracePt t="14473" x="3067050" y="1201738"/>
          <p14:tracePt t="14482" x="2954338" y="1176338"/>
          <p14:tracePt t="14489" x="2816225" y="1150938"/>
          <p14:tracePt t="14495" x="2678113" y="1125538"/>
          <p14:tracePt t="14503" x="2554288" y="1114425"/>
          <p14:tracePt t="14511" x="2478088" y="1101725"/>
          <p14:tracePt t="14520" x="2390775" y="1089025"/>
          <p14:tracePt t="14528" x="2303463" y="1089025"/>
          <p14:tracePt t="14536" x="2228850" y="1089025"/>
          <p14:tracePt t="14541" x="2190750" y="1101725"/>
          <p14:tracePt t="14548" x="2178050" y="1114425"/>
          <p14:tracePt t="14557" x="2165350" y="1125538"/>
          <p14:tracePt t="14566" x="2152650" y="1150938"/>
          <p14:tracePt t="14574" x="2139950" y="1163638"/>
          <p14:tracePt t="14582" x="2127250" y="1189038"/>
          <p14:tracePt t="14590" x="2127250" y="1201738"/>
          <p14:tracePt t="14596" x="2116138" y="1214438"/>
          <p14:tracePt t="14604" x="2116138" y="1238250"/>
          <p14:tracePt t="14699" x="2127250" y="1238250"/>
          <p14:tracePt t="14707" x="2127250" y="1227138"/>
          <p14:tracePt t="14715" x="2139950" y="1227138"/>
          <p14:tracePt t="14723" x="2139950" y="1214438"/>
          <p14:tracePt t="14739" x="2139950" y="1189038"/>
          <p14:tracePt t="14749" x="2152650" y="1176338"/>
          <p14:tracePt t="14761" x="2152650" y="1150938"/>
          <p14:tracePt t="14777" x="2152650" y="1138238"/>
          <p14:tracePt t="14793" x="2152650" y="1125538"/>
          <p14:tracePt t="16375" x="2152650" y="1114425"/>
          <p14:tracePt t="17259" x="2116138" y="1114425"/>
          <p14:tracePt t="17267" x="2014538" y="1138238"/>
          <p14:tracePt t="17275" x="1890713" y="1150938"/>
          <p14:tracePt t="17282" x="1778000" y="1163638"/>
          <p14:tracePt t="17289" x="1614488" y="1176338"/>
          <p14:tracePt t="17299" x="1439863" y="1189038"/>
          <p14:tracePt t="17306" x="1263650" y="1189038"/>
          <p14:tracePt t="17315" x="1114425" y="1189038"/>
          <p14:tracePt t="17321" x="963613" y="1189038"/>
          <p14:tracePt t="17329" x="876300" y="1189038"/>
          <p14:tracePt t="17335" x="776288" y="1189038"/>
          <p14:tracePt t="17343" x="712788" y="1189038"/>
          <p14:tracePt t="17351" x="638175" y="1214438"/>
          <p14:tracePt t="17359" x="563563" y="1227138"/>
          <p14:tracePt t="17368" x="512763" y="1238250"/>
          <p14:tracePt t="17375" x="450850" y="1263650"/>
          <p14:tracePt t="17383" x="400050" y="1289050"/>
          <p14:tracePt t="17389" x="363538" y="1301750"/>
          <p14:tracePt t="17399" x="312738" y="1327150"/>
          <p14:tracePt t="17405" x="300038" y="1327150"/>
          <p14:tracePt t="17413" x="274638" y="1339850"/>
          <p14:tracePt t="17421" x="263525" y="1339850"/>
          <p14:tracePt t="17513" x="263525" y="1363663"/>
          <p14:tracePt t="17521" x="274638" y="1376363"/>
          <p14:tracePt t="17529" x="300038" y="1401763"/>
          <p14:tracePt t="17538" x="363538" y="1414463"/>
          <p14:tracePt t="17545" x="450850" y="1439863"/>
          <p14:tracePt t="17552" x="550863" y="1489075"/>
          <p14:tracePt t="17560" x="688975" y="1527175"/>
          <p14:tracePt t="17568" x="863600" y="1576388"/>
          <p14:tracePt t="17575" x="1089025" y="1614488"/>
          <p14:tracePt t="17584" x="1376363" y="1652588"/>
          <p14:tracePt t="17591" x="1714500" y="1714500"/>
          <p14:tracePt t="17598" x="2065338" y="1752600"/>
          <p14:tracePt t="17605" x="2390775" y="1789113"/>
          <p14:tracePt t="17614" x="2803525" y="1827213"/>
          <p14:tracePt t="17621" x="3179763" y="1827213"/>
          <p14:tracePt t="17629" x="3517900" y="1827213"/>
          <p14:tracePt t="17637" x="4005263" y="1876425"/>
          <p14:tracePt t="17645" x="4494213" y="1914525"/>
          <p14:tracePt t="17653" x="4919663" y="1965325"/>
          <p14:tracePt t="17659" x="5270500" y="2001838"/>
          <p14:tracePt t="17667" x="5619750" y="2014538"/>
          <p14:tracePt t="17675" x="5945188" y="2052638"/>
          <p14:tracePt t="17683" x="6196013" y="2078038"/>
          <p14:tracePt t="17691" x="6421438" y="2101850"/>
          <p14:tracePt t="17700" x="6708775" y="2139950"/>
          <p14:tracePt t="17707" x="6959600" y="2152650"/>
          <p14:tracePt t="17714" x="7134225" y="2165350"/>
          <p14:tracePt t="17722" x="7297738" y="2165350"/>
          <p14:tracePt t="17730" x="7472363" y="2165350"/>
          <p14:tracePt t="17738" x="7623175" y="2165350"/>
          <p14:tracePt t="17745" x="7785100" y="2165350"/>
          <p14:tracePt t="17755" x="7948613" y="2165350"/>
          <p14:tracePt t="17761" x="8086725" y="2190750"/>
          <p14:tracePt t="17769" x="8199438" y="2190750"/>
          <p14:tracePt t="17775" x="8312150" y="2190750"/>
          <p14:tracePt t="17782" x="8399463" y="2201863"/>
          <p14:tracePt t="17792" x="8474075" y="2201863"/>
          <p14:tracePt t="17799" x="8524875" y="2201863"/>
          <p14:tracePt t="17807" x="8537575" y="2201863"/>
          <p14:tracePt t="17816" x="8561388" y="2214563"/>
          <p14:tracePt t="17870" x="8574088" y="2214563"/>
          <p14:tracePt t="17877" x="8612188" y="2214563"/>
          <p14:tracePt t="17883" x="8686800" y="2214563"/>
          <p14:tracePt t="17891" x="8774113" y="2201863"/>
          <p14:tracePt t="17902" x="8874125" y="2201863"/>
          <p14:tracePt t="17908" x="8963025" y="2190750"/>
          <p14:tracePt t="17916" x="9050338" y="2190750"/>
          <p14:tracePt t="17923" x="9112250" y="2190750"/>
          <p14:tracePt t="17932" x="9163050" y="2178050"/>
          <p14:tracePt t="17938" x="9237663" y="2178050"/>
          <p14:tracePt t="17946" x="9288463" y="2165350"/>
          <p14:tracePt t="17954" x="9363075" y="2165350"/>
          <p14:tracePt t="17961" x="9437688" y="2165350"/>
          <p14:tracePt t="17970" x="9513888" y="2178050"/>
          <p14:tracePt t="17977" x="9613900" y="2201863"/>
          <p14:tracePt t="17985" x="9688513" y="2214563"/>
          <p14:tracePt t="17991" x="9750425" y="2214563"/>
          <p14:tracePt t="18000" x="9826625" y="2227263"/>
          <p14:tracePt t="18007" x="9863138" y="2227263"/>
          <p14:tracePt t="18016" x="9913938" y="2227263"/>
          <p14:tracePt t="18024" x="9952038" y="2227263"/>
          <p14:tracePt t="18034" x="9988550" y="2227263"/>
          <p14:tracePt t="18039" x="10013950" y="2227263"/>
          <p14:tracePt t="18045" x="10052050" y="2227263"/>
          <p14:tracePt t="18053" x="10064750" y="2227263"/>
          <p14:tracePt t="18061" x="10088563" y="2227263"/>
          <p14:tracePt t="18070" x="10101263" y="2239963"/>
          <p14:tracePt t="18077" x="10113963" y="2239963"/>
          <p14:tracePt t="18579" x="10101263" y="2239963"/>
          <p14:tracePt t="20142" x="10101263" y="2252663"/>
          <p14:tracePt t="20166" x="10101263" y="2265363"/>
          <p14:tracePt t="24720" x="10088563" y="2265363"/>
          <p14:tracePt t="24729" x="10075863" y="2265363"/>
          <p14:tracePt t="25002" x="10064750" y="2265363"/>
          <p14:tracePt t="25040" x="10052050" y="2252663"/>
          <p14:tracePt t="25074" x="10039350" y="2252663"/>
          <p14:tracePt t="25156" x="10026650" y="2252663"/>
          <p14:tracePt t="25170" x="10001250" y="2252663"/>
          <p14:tracePt t="25178" x="9988550" y="2252663"/>
          <p14:tracePt t="25185" x="9975850" y="2252663"/>
          <p14:tracePt t="25193" x="9952038" y="2252663"/>
          <p14:tracePt t="25200" x="9939338" y="2252663"/>
          <p14:tracePt t="25209" x="9926638" y="2252663"/>
          <p14:tracePt t="25217" x="9913938" y="2252663"/>
          <p14:tracePt t="25224" x="9901238" y="2252663"/>
          <p14:tracePt t="25231" x="9888538" y="2252663"/>
          <p14:tracePt t="25247" x="9875838" y="2252663"/>
          <p14:tracePt t="25271" x="9863138" y="2252663"/>
          <p14:tracePt t="26812" x="9863138" y="2265363"/>
          <p14:tracePt t="26820" x="9863138" y="2278063"/>
          <p14:tracePt t="26827" x="9888538" y="2303463"/>
          <p14:tracePt t="26836" x="9901238" y="2314575"/>
          <p14:tracePt t="26841" x="9913938" y="2314575"/>
          <p14:tracePt t="27028" x="9913938" y="2303463"/>
          <p14:tracePt t="30006" x="9901238" y="2314575"/>
          <p14:tracePt t="30014" x="9875838" y="2314575"/>
          <p14:tracePt t="30022" x="9852025" y="2327275"/>
          <p14:tracePt t="30033" x="9813925" y="2339975"/>
          <p14:tracePt t="30038" x="9775825" y="2339975"/>
          <p14:tracePt t="30043" x="9763125" y="2352675"/>
          <p14:tracePt t="30051" x="9739313" y="2352675"/>
          <p14:tracePt t="30059" x="9713913" y="2365375"/>
          <p14:tracePt t="30068" x="9701213" y="2365375"/>
          <p14:tracePt t="30075" x="9688513" y="2378075"/>
          <p14:tracePt t="30085" x="9663113" y="2378075"/>
          <p14:tracePt t="30089" x="9650413" y="2378075"/>
          <p14:tracePt t="30097" x="9637713" y="2378075"/>
          <p14:tracePt t="30105" x="9626600" y="2378075"/>
          <p14:tracePt t="30121" x="9613900" y="2378075"/>
          <p14:tracePt t="30195" x="9613900" y="2390775"/>
          <p14:tracePt t="30213" x="9613900" y="2403475"/>
          <p14:tracePt t="30221" x="9613900" y="2439988"/>
          <p14:tracePt t="30229" x="9626600" y="2452688"/>
          <p14:tracePt t="30237" x="9637713" y="2490788"/>
          <p14:tracePt t="30245" x="9663113" y="2552700"/>
          <p14:tracePt t="30252" x="9688513" y="2603500"/>
          <p14:tracePt t="30259" x="9713913" y="2652713"/>
          <p14:tracePt t="30268" x="9763125" y="2703513"/>
          <p14:tracePt t="30275" x="9801225" y="2752725"/>
          <p14:tracePt t="30284" x="9852025" y="2803525"/>
          <p14:tracePt t="30291" x="9901238" y="2852738"/>
          <p14:tracePt t="30299" x="9939338" y="2903538"/>
          <p14:tracePt t="30306" x="9975850" y="2928938"/>
          <p14:tracePt t="30313" x="10001250" y="2965450"/>
          <p14:tracePt t="30322" x="10013950" y="2978150"/>
          <p14:tracePt t="30329" x="10039350" y="3003550"/>
          <p14:tracePt t="30337" x="10039350" y="3016250"/>
          <p14:tracePt t="30345" x="10064750" y="3028950"/>
          <p14:tracePt t="30354" x="10064750" y="3054350"/>
          <p14:tracePt t="30359" x="10064750" y="3065463"/>
          <p14:tracePt t="30368" x="10064750" y="3078163"/>
          <p14:tracePt t="30375" x="10064750" y="3103563"/>
          <p14:tracePt t="30385" x="10075863" y="3103563"/>
          <p14:tracePt t="30391" x="10075863" y="3116263"/>
          <p14:tracePt t="30399" x="10088563" y="3128963"/>
          <p14:tracePt t="30408" x="10101263" y="3141663"/>
          <p14:tracePt t="30413" x="10113963" y="3165475"/>
          <p14:tracePt t="30421" x="10139363" y="3178175"/>
          <p14:tracePt t="30429" x="10152063" y="3203575"/>
          <p14:tracePt t="30438" x="10188575" y="3216275"/>
          <p14:tracePt t="30445" x="10213975" y="3241675"/>
          <p14:tracePt t="30453" x="10252075" y="3254375"/>
          <p14:tracePt t="30461" x="10288588" y="3278188"/>
          <p14:tracePt t="30468" x="10352088" y="3303588"/>
          <p14:tracePt t="30475" x="10390188" y="3316288"/>
          <p14:tracePt t="30485" x="10426700" y="3328988"/>
          <p14:tracePt t="30491" x="10464800" y="3354388"/>
          <p14:tracePt t="30499" x="10502900" y="3354388"/>
          <p14:tracePt t="30508" x="10526713" y="3367088"/>
          <p14:tracePt t="30515" x="10552113" y="3378200"/>
          <p14:tracePt t="30523" x="10564813" y="3378200"/>
          <p14:tracePt t="30529" x="10590213" y="3378200"/>
          <p14:tracePt t="30537" x="10602913" y="3378200"/>
          <p14:tracePt t="30545" x="10614025" y="3378200"/>
          <p14:tracePt t="30553" x="10626725" y="3378200"/>
          <p14:tracePt t="30561" x="10664825" y="3378200"/>
          <p14:tracePt t="30568" x="10677525" y="3390900"/>
          <p14:tracePt t="30577" x="10702925" y="3390900"/>
          <p14:tracePt t="30585" x="10715625" y="3390900"/>
          <p14:tracePt t="30591" x="10752138" y="3390900"/>
          <p14:tracePt t="30599" x="10777538" y="3390900"/>
          <p14:tracePt t="30608" x="10802938" y="3390900"/>
          <p14:tracePt t="30615" x="10815638" y="3390900"/>
          <p14:tracePt t="30623" x="10828338" y="3390900"/>
          <p14:tracePt t="30631" x="10852150" y="3390900"/>
          <p14:tracePt t="30894" x="10852150" y="3378200"/>
          <p14:tracePt t="30903" x="10864850" y="3378200"/>
          <p14:tracePt t="30909" x="10864850" y="3367088"/>
          <p14:tracePt t="31267" x="10864850" y="3354388"/>
          <p14:tracePt t="31402" x="10864850" y="3341688"/>
          <p14:tracePt t="32320" x="10852150" y="3341688"/>
          <p14:tracePt t="34313" x="10852150" y="3328988"/>
          <p14:tracePt t="36215" x="10852150" y="3341688"/>
          <p14:tracePt t="37052" x="10852150" y="3354388"/>
          <p14:tracePt t="42194" x="10839450" y="3354388"/>
          <p14:tracePt t="42211" x="10828338" y="3354388"/>
          <p14:tracePt t="44082" x="10815638" y="3354388"/>
          <p14:tracePt t="44233" x="10802938" y="3354388"/>
          <p14:tracePt t="44244" x="10802938" y="3367088"/>
          <p14:tracePt t="45495" x="10802938" y="3378200"/>
          <p14:tracePt t="45854" x="10802938" y="3367088"/>
          <p14:tracePt t="48104" x="10802938" y="3354388"/>
          <p14:tracePt t="48153" x="10802938" y="3341688"/>
          <p14:tracePt t="48312" x="10828338" y="3354388"/>
          <p14:tracePt t="48322" x="10890250" y="3367088"/>
          <p14:tracePt t="48329" x="10939463" y="3378200"/>
          <p14:tracePt t="48337" x="11028363" y="3403600"/>
          <p14:tracePt t="48345" x="11141075" y="3454400"/>
          <p14:tracePt t="48350" x="11241088" y="3503613"/>
          <p14:tracePt t="48358" x="11328400" y="3541713"/>
          <p14:tracePt t="48365" x="11415713" y="3579813"/>
          <p14:tracePt t="48372" x="11490325" y="3603625"/>
          <p14:tracePt t="48381" x="11515725" y="3616325"/>
          <p14:tracePt t="48389" x="11541125" y="3616325"/>
          <p14:tracePt t="48403" x="11553825" y="3616325"/>
          <p14:tracePt t="48411" x="11566525" y="3616325"/>
          <p14:tracePt t="48419" x="11579225" y="3616325"/>
          <p14:tracePt t="48427" x="11615738" y="3616325"/>
          <p14:tracePt t="48435" x="11641138" y="3616325"/>
          <p14:tracePt t="48443" x="11666538" y="3616325"/>
          <p14:tracePt t="48451" x="11715750" y="3616325"/>
          <p14:tracePt t="48456" x="11741150" y="3616325"/>
          <p14:tracePt t="48465" x="11791950" y="3616325"/>
          <p14:tracePt t="48473" x="11828463" y="3616325"/>
          <p14:tracePt t="48481" x="11853863" y="3616325"/>
          <p14:tracePt t="48490" x="11879263" y="3616325"/>
          <p14:tracePt t="48498" x="11904663" y="3616325"/>
          <p14:tracePt t="48506" x="11941175" y="3616325"/>
          <p14:tracePt t="48511" x="11953875" y="3616325"/>
          <p14:tracePt t="48519" x="11966575" y="3616325"/>
          <p14:tracePt t="48527" x="11979275" y="3616325"/>
          <p14:tracePt t="48535" x="12004675" y="3616325"/>
          <p14:tracePt t="48585" x="12017375" y="3616325"/>
          <p14:tracePt t="48605" x="12079288" y="3616325"/>
          <p14:tracePt t="48613" x="12153900" y="3629025"/>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09F455-EDD1-4411-892B-8AFE569A6D62}"/>
              </a:ext>
            </a:extLst>
          </p:cNvPr>
          <p:cNvSpPr txBox="1"/>
          <p:nvPr/>
        </p:nvSpPr>
        <p:spPr>
          <a:xfrm>
            <a:off x="861391" y="715617"/>
            <a:ext cx="10482470" cy="5016758"/>
          </a:xfrm>
          <a:prstGeom prst="rect">
            <a:avLst/>
          </a:prstGeom>
          <a:noFill/>
        </p:spPr>
        <p:txBody>
          <a:bodyPr wrap="square">
            <a:spAutoFit/>
          </a:bodyPr>
          <a:lstStyle/>
          <a:p>
            <a:pPr algn="just" rtl="1"/>
            <a:r>
              <a:rPr lang="ar-IQ" sz="4000" dirty="0">
                <a:cs typeface="Ali-A-Traditional" pitchFamily="2" charset="-78"/>
              </a:rPr>
              <a:t>وفي الآيةِ الثّالِثة وردَ الفعلُ "أتى" بمعنى "يأتي" إذ لو أريدَ الماضي لكان النصّ وما أفلحَ السّاحِرُ حيثُ أتى، وإنّما انتقلَ من الحديثِ عن موقِفٍ مُعيّن وسحرة مُعيّنين هم الّذين كادُوا لموسى - عليه السّلام - إلى الحديث عن حُكمٍ عام مُطلَق وقاعِدة مُطّرِدة في إرادةِ الله، مفادُها أنّ السّاحِرَ أيّ ساحِر في أيّ زمانٍ ومكان لا يفلح</a:t>
            </a:r>
            <a:r>
              <a:rPr lang="ar-IQ" sz="4000" dirty="0">
                <a:cs typeface="Ali-A-Alwand" pitchFamily="2" charset="-78"/>
              </a:rPr>
              <a:t>؛</a:t>
            </a:r>
            <a:r>
              <a:rPr lang="ar-IQ" sz="4000" dirty="0">
                <a:cs typeface="Ali-A-Traditional" pitchFamily="2" charset="-78"/>
              </a:rPr>
              <a:t> لأنّه على غير الحقّ، وهُنا يكونُ الفعلُ "أتى" غير مُقيّد بالماضِي، بل غير مُقيّد بزمنٍ مُعيّن، بل يفيدُ العمُوم.</a:t>
            </a:r>
          </a:p>
          <a:p>
            <a:pPr algn="just" rtl="1"/>
            <a:r>
              <a:rPr lang="ar-IQ" sz="4000" dirty="0">
                <a:cs typeface="Ali-A-Traditional" pitchFamily="2" charset="-78"/>
              </a:rPr>
              <a:t>   أمّا في الآية الرّابعة فالحديثُ عن يومٍ لم يأتِ بعدُ هو يومُ القيامة الّذي لم يقع، فلا بُدّ أنْ يكونَ الفعلُ "أتى" مُستقبليّاً".</a:t>
            </a:r>
          </a:p>
        </p:txBody>
      </p:sp>
    </p:spTree>
    <p:custDataLst>
      <p:tags r:id="rId1"/>
    </p:custDataLst>
    <p:extLst>
      <p:ext uri="{BB962C8B-B14F-4D97-AF65-F5344CB8AC3E}">
        <p14:creationId xmlns:p14="http://schemas.microsoft.com/office/powerpoint/2010/main" val="893364958"/>
      </p:ext>
    </p:extLst>
  </p:cSld>
  <p:clrMapOvr>
    <a:masterClrMapping/>
  </p:clrMapOvr>
  <mc:AlternateContent xmlns:mc="http://schemas.openxmlformats.org/markup-compatibility/2006" xmlns:p14="http://schemas.microsoft.com/office/powerpoint/2010/main">
    <mc:Choice Requires="p14">
      <p:transition spd="slow" p14:dur="2000" advTm="111975"/>
    </mc:Choice>
    <mc:Fallback xmlns="">
      <p:transition spd="slow" advTm="1119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66A1D51-49CE-4560-B96A-5D8BF6ECCA2C}"/>
              </a:ext>
            </a:extLst>
          </p:cNvPr>
          <p:cNvSpPr txBox="1"/>
          <p:nvPr/>
        </p:nvSpPr>
        <p:spPr>
          <a:xfrm>
            <a:off x="1232452" y="500846"/>
            <a:ext cx="9912626" cy="5632311"/>
          </a:xfrm>
          <a:prstGeom prst="rect">
            <a:avLst/>
          </a:prstGeom>
          <a:noFill/>
        </p:spPr>
        <p:txBody>
          <a:bodyPr wrap="square">
            <a:spAutoFit/>
          </a:bodyPr>
          <a:lstStyle/>
          <a:p>
            <a:pPr algn="just" rtl="1"/>
            <a:r>
              <a:rPr lang="ar-IQ" sz="3600" dirty="0">
                <a:cs typeface="Ali-A-Traditional" pitchFamily="2" charset="-78"/>
              </a:rPr>
              <a:t>وقد ذكر النّحاة عدداً مِنَ الحالاتِ الّتي تردُ فيها صيغةُ الماضِي بمعنى الاستقبال؛ وتتمثّل هذه الحالات فيما يأتي:</a:t>
            </a:r>
          </a:p>
          <a:p>
            <a:pPr algn="just" rtl="1"/>
            <a:r>
              <a:rPr lang="ar-IQ" sz="3600" dirty="0">
                <a:cs typeface="Ali-A-Traditional" pitchFamily="2" charset="-78"/>
              </a:rPr>
              <a:t>1- بعد (لا) المسبوقة بالقَسَم</a:t>
            </a:r>
            <a:r>
              <a:rPr lang="ar-IQ" sz="3600" dirty="0">
                <a:cs typeface="Ali-A-Alwand" pitchFamily="2" charset="-78"/>
              </a:rPr>
              <a:t>؛</a:t>
            </a:r>
            <a:r>
              <a:rPr lang="ar-IQ" sz="3600" dirty="0">
                <a:cs typeface="Ali-A-Traditional" pitchFamily="2" charset="-78"/>
              </a:rPr>
              <a:t> نحو: والله لا فعلتُ. قالُ ابنُ السرّاج: "ويقعُ بعدَها في القَسَم الفعلُ الماضِي في معنى المستقبل، وذلِكَ قولُكَ: "واللهِ لا فعلتُ". إنّما المعنى: لا أفعلُ؛ لأنّ قولَكَ في القَسَم" لا أفعلُ إنّما هو لما يقع. الأصول في النحو: 1/ 400.</a:t>
            </a:r>
          </a:p>
          <a:p>
            <a:pPr algn="just" rtl="1"/>
            <a:r>
              <a:rPr lang="ar-IQ" sz="3600" dirty="0">
                <a:cs typeface="Ali-A-Traditional" pitchFamily="2" charset="-78"/>
              </a:rPr>
              <a:t>2- بعد "كُلّما، وحيثُ، وحيثما"</a:t>
            </a:r>
            <a:r>
              <a:rPr lang="ar-IQ" sz="3600" dirty="0">
                <a:cs typeface="Ali-A-Alwand" pitchFamily="2" charset="-78"/>
              </a:rPr>
              <a:t>؛</a:t>
            </a:r>
            <a:r>
              <a:rPr lang="ar-IQ" sz="3600" dirty="0">
                <a:cs typeface="Ali-A-Traditional" pitchFamily="2" charset="-78"/>
              </a:rPr>
              <a:t> كقولِه تعالى: [كُلَّمَا أُلْقِيَ فِيهَا فَوْجٌ سَأَلَهُمْ خَزَنَتُهَا أَلَمْ يَأْتِكُمْ نَذِيرٌ](الملك: 8)، وقولُه تعالى: [وَمِنْ حَيْثُ خَرَجْتَ فَوَلِّ وَجْهَكَ شَطْرَ الْمَسْجِدِ الْحَرَامِ وَحَيْثُ مَا كُنتُمْ فَوَلُّوا وُجُوهَكُمْ شَطْرَهُ](البقرة: 150).</a:t>
            </a:r>
          </a:p>
        </p:txBody>
      </p:sp>
    </p:spTree>
    <p:custDataLst>
      <p:tags r:id="rId1"/>
    </p:custDataLst>
    <p:extLst>
      <p:ext uri="{BB962C8B-B14F-4D97-AF65-F5344CB8AC3E}">
        <p14:creationId xmlns:p14="http://schemas.microsoft.com/office/powerpoint/2010/main" val="2752454017"/>
      </p:ext>
    </p:extLst>
  </p:cSld>
  <p:clrMapOvr>
    <a:masterClrMapping/>
  </p:clrMapOvr>
  <mc:AlternateContent xmlns:mc="http://schemas.openxmlformats.org/markup-compatibility/2006" xmlns:p14="http://schemas.microsoft.com/office/powerpoint/2010/main">
    <mc:Choice Requires="p14">
      <p:transition spd="slow" p14:dur="2000" advTm="136031"/>
    </mc:Choice>
    <mc:Fallback xmlns="">
      <p:transition spd="slow" advTm="1360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heel(1)">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heel(1)">
                                      <p:cBhvr>
                                        <p:cTn id="12" dur="20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heel(1)">
                                      <p:cBhvr>
                                        <p:cTn id="17"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44110-2BCF-4596-B692-5F5BBE28662D}"/>
              </a:ext>
            </a:extLst>
          </p:cNvPr>
          <p:cNvSpPr>
            <a:spLocks noGrp="1"/>
          </p:cNvSpPr>
          <p:nvPr>
            <p:ph type="title"/>
          </p:nvPr>
        </p:nvSpPr>
        <p:spPr>
          <a:xfrm>
            <a:off x="685801" y="609600"/>
            <a:ext cx="10131425" cy="5075583"/>
          </a:xfrm>
        </p:spPr>
        <p:txBody>
          <a:bodyPr>
            <a:noAutofit/>
          </a:bodyPr>
          <a:lstStyle/>
          <a:p>
            <a:pPr marL="0" marR="0" indent="182880" algn="r" rtl="1">
              <a:lnSpc>
                <a:spcPct val="107000"/>
              </a:lnSpc>
              <a:spcBef>
                <a:spcPts val="0"/>
              </a:spcBef>
              <a:spcAft>
                <a:spcPts val="0"/>
              </a:spcAft>
            </a:pPr>
            <a:r>
              <a:rPr lang="ar-SA" dirty="0">
                <a:effectLst/>
                <a:latin typeface="Calibri" panose="020F0502020204030204" pitchFamily="34" charset="0"/>
                <a:ea typeface="Calibri" panose="020F0502020204030204" pitchFamily="34" charset="0"/>
                <a:cs typeface="Ali-A-Traditional" pitchFamily="2" charset="-78"/>
              </a:rPr>
              <a:t> </a:t>
            </a:r>
            <a:br>
              <a:rPr lang="en-US" dirty="0">
                <a:effectLst/>
                <a:latin typeface="Calibri" panose="020F0502020204030204" pitchFamily="34" charset="0"/>
                <a:ea typeface="Calibri" panose="020F0502020204030204" pitchFamily="34" charset="0"/>
                <a:cs typeface="Ali-A-Traditional" pitchFamily="2" charset="-78"/>
              </a:rPr>
            </a:br>
            <a:r>
              <a:rPr lang="ar-SA" dirty="0">
                <a:effectLst/>
                <a:latin typeface="Calibri" panose="020F0502020204030204" pitchFamily="34" charset="0"/>
                <a:ea typeface="Calibri" panose="020F0502020204030204" pitchFamily="34" charset="0"/>
                <a:cs typeface="Ali-A-Traditional" pitchFamily="2" charset="-78"/>
              </a:rPr>
              <a:t>3- بعد همزة التسوية: نحو: سواءٌ عليّ أقمتُ أم قعدتُ، فالحديثُ هُنا عن أمرٍ مُستقبليّ يتحقّق بعدُ.</a:t>
            </a:r>
            <a:br>
              <a:rPr lang="en-US" dirty="0">
                <a:effectLst/>
                <a:latin typeface="Calibri" panose="020F0502020204030204" pitchFamily="34" charset="0"/>
                <a:ea typeface="Calibri" panose="020F0502020204030204" pitchFamily="34" charset="0"/>
                <a:cs typeface="Ali-A-Traditional" pitchFamily="2" charset="-78"/>
              </a:rPr>
            </a:br>
            <a:r>
              <a:rPr lang="ar-SA" dirty="0">
                <a:effectLst/>
                <a:latin typeface="Calibri" panose="020F0502020204030204" pitchFamily="34" charset="0"/>
                <a:ea typeface="Calibri" panose="020F0502020204030204" pitchFamily="34" charset="0"/>
                <a:cs typeface="Ali-A-Traditional" pitchFamily="2" charset="-78"/>
              </a:rPr>
              <a:t>4- </a:t>
            </a:r>
            <a:r>
              <a:rPr lang="ar-IQ" dirty="0">
                <a:effectLst/>
                <a:latin typeface="Calibri" panose="020F0502020204030204" pitchFamily="34" charset="0"/>
                <a:ea typeface="Calibri" panose="020F0502020204030204" pitchFamily="34" charset="0"/>
                <a:cs typeface="Ali-A-Traditional" pitchFamily="2" charset="-78"/>
              </a:rPr>
              <a:t>بعدَ موصُولٍ عام يكونُ مبُتدَأ</a:t>
            </a:r>
            <a:r>
              <a:rPr lang="ar-IQ" dirty="0">
                <a:effectLst/>
                <a:latin typeface="Calibri" panose="020F0502020204030204" pitchFamily="34" charset="0"/>
                <a:ea typeface="Calibri" panose="020F0502020204030204" pitchFamily="34" charset="0"/>
                <a:cs typeface="Ali-A-Alwand" pitchFamily="2" charset="-78"/>
              </a:rPr>
              <a:t>؛</a:t>
            </a:r>
            <a:r>
              <a:rPr lang="ar-IQ" dirty="0">
                <a:effectLst/>
                <a:latin typeface="Calibri" panose="020F0502020204030204" pitchFamily="34" charset="0"/>
                <a:ea typeface="Calibri" panose="020F0502020204030204" pitchFamily="34" charset="0"/>
                <a:cs typeface="Ali-A-Traditional" pitchFamily="2" charset="-78"/>
              </a:rPr>
              <a:t> نحو: "الّذي أتانِي فلهُ دينارٌ"، فهو بمعنى: "الّذي يأتيني"، والحديثُ عن أمرٍ مُستقبليّ لم يقع بعدُ.</a:t>
            </a:r>
            <a:br>
              <a:rPr lang="en-US" dirty="0">
                <a:effectLst/>
                <a:latin typeface="Calibri" panose="020F0502020204030204" pitchFamily="34" charset="0"/>
                <a:ea typeface="Calibri" panose="020F0502020204030204" pitchFamily="34" charset="0"/>
                <a:cs typeface="Ali-A-Traditional" pitchFamily="2" charset="-78"/>
              </a:rPr>
            </a:br>
            <a:r>
              <a:rPr lang="ar-IQ" dirty="0">
                <a:effectLst/>
                <a:latin typeface="Calibri" panose="020F0502020204030204" pitchFamily="34" charset="0"/>
                <a:ea typeface="Calibri" panose="020F0502020204030204" pitchFamily="34" charset="0"/>
                <a:cs typeface="Ali-A-Traditional" pitchFamily="2" charset="-78"/>
              </a:rPr>
              <a:t>5- بعد نكرةٍ عامّة يكونُ الفعلُ الماضِي صفةً لها</a:t>
            </a:r>
            <a:r>
              <a:rPr lang="ar-IQ" dirty="0">
                <a:effectLst/>
                <a:latin typeface="Calibri" panose="020F0502020204030204" pitchFamily="34" charset="0"/>
                <a:ea typeface="Calibri" panose="020F0502020204030204" pitchFamily="34" charset="0"/>
                <a:cs typeface="Ali-A-Alwand" pitchFamily="2" charset="-78"/>
              </a:rPr>
              <a:t>؛</a:t>
            </a:r>
            <a:r>
              <a:rPr lang="ar-IQ" dirty="0">
                <a:effectLst/>
                <a:latin typeface="Calibri" panose="020F0502020204030204" pitchFamily="34" charset="0"/>
                <a:ea typeface="Calibri" panose="020F0502020204030204" pitchFamily="34" charset="0"/>
                <a:cs typeface="Ali-A-Traditional" pitchFamily="2" charset="-78"/>
              </a:rPr>
              <a:t> نحو: "كُلُّ رَجُلٍ أتانِي فلهُ دِينارٌ".</a:t>
            </a:r>
            <a:br>
              <a:rPr lang="en-US" dirty="0">
                <a:effectLst/>
                <a:latin typeface="Calibri" panose="020F0502020204030204" pitchFamily="34" charset="0"/>
                <a:ea typeface="Calibri" panose="020F0502020204030204" pitchFamily="34" charset="0"/>
                <a:cs typeface="Ali-A-Traditional" pitchFamily="2" charset="-78"/>
              </a:rPr>
            </a:br>
            <a:r>
              <a:rPr lang="ar-IQ" dirty="0">
                <a:effectLst/>
                <a:latin typeface="Calibri" panose="020F0502020204030204" pitchFamily="34" charset="0"/>
                <a:ea typeface="Calibri" panose="020F0502020204030204" pitchFamily="34" charset="0"/>
                <a:cs typeface="Ali-A-Traditional" pitchFamily="2" charset="-78"/>
              </a:rPr>
              <a:t>6- في التّحضيض على أمرٍ ماضٍ يُمكن تدارُكُه؛ نحو: هلا زُرْتَنا، فهو بمعنى: هل تزورُنا.</a:t>
            </a:r>
            <a:br>
              <a:rPr lang="en-US" dirty="0">
                <a:effectLst/>
                <a:latin typeface="Calibri" panose="020F0502020204030204" pitchFamily="34" charset="0"/>
                <a:ea typeface="Calibri" panose="020F0502020204030204" pitchFamily="34" charset="0"/>
                <a:cs typeface="Ali-A-Traditional" pitchFamily="2" charset="-78"/>
              </a:rPr>
            </a:br>
            <a:endParaRPr lang="en-US" dirty="0">
              <a:cs typeface="Ali-A-Traditional" pitchFamily="2" charset="-78"/>
            </a:endParaRPr>
          </a:p>
        </p:txBody>
      </p:sp>
    </p:spTree>
    <p:extLst>
      <p:ext uri="{BB962C8B-B14F-4D97-AF65-F5344CB8AC3E}">
        <p14:creationId xmlns:p14="http://schemas.microsoft.com/office/powerpoint/2010/main" val="35010169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553012"/>
    </mc:Choice>
    <mc:Fallback xmlns="">
      <p:transition spd="slow" advTm="55301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4|2|1.3|16.8"/>
</p:tagLst>
</file>

<file path=ppt/tags/tag2.xml><?xml version="1.0" encoding="utf-8"?>
<p:tagLst xmlns:a="http://schemas.openxmlformats.org/drawingml/2006/main" xmlns:r="http://schemas.openxmlformats.org/officeDocument/2006/relationships" xmlns:p="http://schemas.openxmlformats.org/presentationml/2006/main">
  <p:tag name="TIMING" val="|3.4|128"/>
</p:tagLst>
</file>

<file path=ppt/tags/tag3.xml><?xml version="1.0" encoding="utf-8"?>
<p:tagLst xmlns:a="http://schemas.openxmlformats.org/drawingml/2006/main" xmlns:r="http://schemas.openxmlformats.org/officeDocument/2006/relationships" xmlns:p="http://schemas.openxmlformats.org/presentationml/2006/main">
  <p:tag name="TIMING" val="|3.1|46.1"/>
</p:tagLst>
</file>

<file path=ppt/tags/tag4.xml><?xml version="1.0" encoding="utf-8"?>
<p:tagLst xmlns:a="http://schemas.openxmlformats.org/drawingml/2006/main" xmlns:r="http://schemas.openxmlformats.org/officeDocument/2006/relationships" xmlns:p="http://schemas.openxmlformats.org/presentationml/2006/main">
  <p:tag name="TIMING" val="|0.7|95.9"/>
</p:tagLst>
</file>

<file path=ppt/tags/tag5.xml><?xml version="1.0" encoding="utf-8"?>
<p:tagLst xmlns:a="http://schemas.openxmlformats.org/drawingml/2006/main" xmlns:r="http://schemas.openxmlformats.org/officeDocument/2006/relationships" xmlns:p="http://schemas.openxmlformats.org/presentationml/2006/main">
  <p:tag name="TIMING" val="|0.6|20|81.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Override1.xml><?xml version="1.0" encoding="utf-8"?>
<a:themeOverride xmlns:a="http://schemas.openxmlformats.org/drawingml/2006/main">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themeOverride>
</file>

<file path=docProps/app.xml><?xml version="1.0" encoding="utf-8"?>
<Properties xmlns="http://schemas.openxmlformats.org/officeDocument/2006/extended-properties" xmlns:vt="http://schemas.openxmlformats.org/officeDocument/2006/docPropsVTypes">
  <Template/>
  <TotalTime>736</TotalTime>
  <Words>706</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Celestial</vt:lpstr>
      <vt:lpstr>PowerPoint Presentation</vt:lpstr>
      <vt:lpstr>PowerPoint Presentation</vt:lpstr>
      <vt:lpstr>PowerPoint Presentation</vt:lpstr>
      <vt:lpstr>PowerPoint Presentation</vt:lpstr>
      <vt:lpstr>PowerPoint Presentation</vt:lpstr>
      <vt:lpstr>PowerPoint Presentation</vt:lpstr>
      <vt:lpstr>  3- بعد همزة التسوية: نحو: سواءٌ عليّ أقمتُ أم قعدتُ، فالحديثُ هُنا عن أمرٍ مُستقبليّ يتحقّق بعدُ. 4- بعدَ موصُولٍ عام يكونُ مبُتدَأ؛ نحو: "الّذي أتانِي فلهُ دينارٌ"، فهو بمعنى: "الّذي يأتيني"، والحديثُ عن أمرٍ مُستقبليّ لم يقع بعدُ. 5- بعد نكرةٍ عامّة يكونُ الفعلُ الماضِي صفةً لها؛ نحو: "كُلُّ رَجُلٍ أتانِي فلهُ دِينارٌ". 6- في التّحضيض على أمرٍ ماضٍ يُمكن تدارُكُه؛ نحو: هلا زُرْتَنا، فهو بمعنى: هل تزورُنا.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Kakon Soft</dc:creator>
  <cp:lastModifiedBy>Kakonsoft</cp:lastModifiedBy>
  <cp:revision>52</cp:revision>
  <dcterms:created xsi:type="dcterms:W3CDTF">2020-10-20T17:15:15Z</dcterms:created>
  <dcterms:modified xsi:type="dcterms:W3CDTF">2021-05-22T00:01:52Z</dcterms:modified>
</cp:coreProperties>
</file>