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288" y="1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F679F2-E945-45F1-9CE5-5CECA13C2DA2}" type="datetimeFigureOut">
              <a:rPr lang="ar-SA" smtClean="0"/>
              <a:t>22/03/1436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CDC1B4A-CEF5-4311-B7DD-C2485441FF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36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C1B4A-CEF5-4311-B7DD-C2485441FFD7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418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C1B4A-CEF5-4311-B7DD-C2485441FFD7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486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8000" dirty="0" smtClean="0">
                <a:solidFill>
                  <a:schemeClr val="tx1"/>
                </a:solidFill>
              </a:rPr>
              <a:t>علامات </a:t>
            </a:r>
            <a:r>
              <a:rPr lang="ar-SA" sz="8000" dirty="0" smtClean="0">
                <a:solidFill>
                  <a:schemeClr val="tx1"/>
                </a:solidFill>
              </a:rPr>
              <a:t>الأسماء</a:t>
            </a:r>
            <a:endParaRPr lang="ar-IQ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764704"/>
            <a:ext cx="5554960" cy="5904656"/>
          </a:xfrm>
        </p:spPr>
        <p:txBody>
          <a:bodyPr>
            <a:noAutofit/>
          </a:bodyPr>
          <a:lstStyle/>
          <a:p>
            <a:pPr algn="justLow" hangingPunct="0"/>
            <a:r>
              <a:rPr lang="ar-IQ" sz="2800" dirty="0">
                <a:cs typeface="Ali-A-Traditional" pitchFamily="2" charset="-78"/>
              </a:rPr>
              <a:t> والقَوْلُ: عبارةٌ عَنِ: اللفظِ الدالِّ على </a:t>
            </a:r>
            <a:r>
              <a:rPr lang="ar-IQ" sz="2800" dirty="0" smtClean="0">
                <a:cs typeface="Ali-A-Traditional" pitchFamily="2" charset="-78"/>
              </a:rPr>
              <a:t>معنى</a:t>
            </a:r>
            <a:r>
              <a:rPr lang="ar-IQ" sz="2800" dirty="0" smtClean="0">
                <a:cs typeface="Ali-A-Alwand" pitchFamily="2" charset="-78"/>
              </a:rPr>
              <a:t>؛ </a:t>
            </a:r>
            <a:r>
              <a:rPr lang="ar-IQ" sz="2800" dirty="0">
                <a:cs typeface="Ali-A-Traditional" pitchFamily="2" charset="-78"/>
              </a:rPr>
              <a:t>فهو أَعَمُّ مِنَ الكلامِ، والكَلِمِ، والكَلِمَةِ؛ عمُوماً </a:t>
            </a:r>
            <a:r>
              <a:rPr lang="ar-IQ" sz="2800" dirty="0" smtClean="0">
                <a:cs typeface="Ali-A-Traditional" pitchFamily="2" charset="-78"/>
              </a:rPr>
              <a:t>مُطلقاً. </a:t>
            </a:r>
            <a:r>
              <a:rPr lang="ar-IQ" sz="2800" dirty="0">
                <a:cs typeface="Ali-A-Traditional" pitchFamily="2" charset="-78"/>
              </a:rPr>
              <a:t>وبالْجُمْلَةِ </a:t>
            </a:r>
            <a:r>
              <a:rPr lang="ar-IQ" sz="2800" b="1" u="sng" dirty="0">
                <a:cs typeface="Ali-A-Traditional" pitchFamily="2" charset="-78"/>
              </a:rPr>
              <a:t>فالْقَوْلُ يُطْلَقُ على كُلِّ مَلْفُوظٍ، سواءٌ كان مُفرداً أَمْ مُرَكّبَاً، مُفيداً أَمْ غَيْرَ </a:t>
            </a:r>
            <a:r>
              <a:rPr lang="ar-IQ" sz="2800" b="1" u="sng" dirty="0" smtClean="0">
                <a:cs typeface="Ali-A-Traditional" pitchFamily="2" charset="-78"/>
              </a:rPr>
              <a:t>مُفيدٍ</a:t>
            </a:r>
            <a:r>
              <a:rPr lang="ar-IQ" sz="2800" dirty="0" smtClean="0">
                <a:cs typeface="Ali-A-Traditional" pitchFamily="2" charset="-78"/>
              </a:rPr>
              <a:t>. </a:t>
            </a:r>
            <a:r>
              <a:rPr lang="ar-IQ" sz="2800" dirty="0">
                <a:cs typeface="Ali-A-Traditional" pitchFamily="2" charset="-78"/>
              </a:rPr>
              <a:t>وتُطلق الكلمةُ </a:t>
            </a:r>
            <a:r>
              <a:rPr lang="ar-IQ" sz="2800" dirty="0" smtClean="0">
                <a:cs typeface="Ali-A-Traditional" pitchFamily="2" charset="-78"/>
              </a:rPr>
              <a:t>لغةً، </a:t>
            </a:r>
            <a:r>
              <a:rPr lang="ar-IQ" sz="2800" dirty="0">
                <a:cs typeface="Ali-A-Traditional" pitchFamily="2" charset="-78"/>
              </a:rPr>
              <a:t>ويُراد بها </a:t>
            </a:r>
            <a:r>
              <a:rPr lang="ar-IQ" sz="2800" dirty="0" smtClean="0">
                <a:cs typeface="Ali-A-Traditional" pitchFamily="2" charset="-78"/>
              </a:rPr>
              <a:t>الكلام، </a:t>
            </a:r>
            <a:r>
              <a:rPr lang="ar-IQ" sz="2800" dirty="0">
                <a:cs typeface="Ali-A-Traditional" pitchFamily="2" charset="-78"/>
              </a:rPr>
              <a:t>نحو: [كَلاَ إِنَّهَا كَلِمَةٌ هُوَ قَائِلُهَا</a:t>
            </a:r>
            <a:r>
              <a:rPr lang="ar-IQ" sz="2800" dirty="0" smtClean="0">
                <a:cs typeface="Ali-A-Traditional" pitchFamily="2" charset="-78"/>
              </a:rPr>
              <a:t>]، </a:t>
            </a:r>
            <a:r>
              <a:rPr lang="ar-IQ" sz="2800" dirty="0">
                <a:cs typeface="Ali-A-Traditional" pitchFamily="2" charset="-78"/>
              </a:rPr>
              <a:t>وذلك كثيرٌ لا </a:t>
            </a:r>
            <a:r>
              <a:rPr lang="ar-IQ" sz="2800" dirty="0" smtClean="0">
                <a:cs typeface="Ali-A-Traditional" pitchFamily="2" charset="-78"/>
              </a:rPr>
              <a:t>قليلٌ.</a:t>
            </a:r>
            <a:endParaRPr lang="en-US" sz="2800" dirty="0">
              <a:cs typeface="Ali-A-Traditional" pitchFamily="2" charset="-78"/>
            </a:endParaRPr>
          </a:p>
          <a:p>
            <a:pPr algn="justLow" hangingPunct="0"/>
            <a:r>
              <a:rPr lang="ar-SA" sz="2800" dirty="0" smtClean="0">
                <a:cs typeface="Ali-A-Traditional" pitchFamily="2" charset="-78"/>
              </a:rPr>
              <a:t>موطن </a:t>
            </a:r>
            <a:r>
              <a:rPr lang="ar-SA" sz="2800" dirty="0">
                <a:cs typeface="Ali-A-Traditional" pitchFamily="2" charset="-78"/>
              </a:rPr>
              <a:t>الشاهِد: (كلمة) وجه الاستشهاد: مجيء "كلمة" في الآية الكريمة دالّة على معناها اللغويّ</a:t>
            </a:r>
            <a:r>
              <a:rPr lang="ar-SA" sz="2800" dirty="0">
                <a:cs typeface="Ali-A-Alwand" pitchFamily="2" charset="-78"/>
              </a:rPr>
              <a:t>؛ </a:t>
            </a:r>
            <a:r>
              <a:rPr lang="ar-SA" sz="2800" dirty="0">
                <a:cs typeface="Ali-A-Traditional" pitchFamily="2" charset="-78"/>
              </a:rPr>
              <a:t>لأنه أُريدَ بها الكلام الذي قاله القائِل: [رَبِّ </a:t>
            </a:r>
            <a:r>
              <a:rPr lang="ar-SA" sz="2800" dirty="0" smtClean="0">
                <a:cs typeface="Ali-A-Traditional" pitchFamily="2" charset="-78"/>
              </a:rPr>
              <a:t>ارْجِعُونِي* لَعَلِّي </a:t>
            </a:r>
            <a:r>
              <a:rPr lang="ar-SA" sz="2800" dirty="0">
                <a:cs typeface="Ali-A-Traditional" pitchFamily="2" charset="-78"/>
              </a:rPr>
              <a:t>أَعْمَلُ صَالِحًا فِيمَا تَرَكْتُ](ا</a:t>
            </a:r>
            <a:r>
              <a:rPr lang="ar-SA" sz="2000" dirty="0">
                <a:cs typeface="Ali-A-Traditional" pitchFamily="2" charset="-78"/>
              </a:rPr>
              <a:t>لمؤمنون:99 – 100</a:t>
            </a:r>
            <a:r>
              <a:rPr lang="ar-SA" sz="2800" dirty="0">
                <a:cs typeface="Ali-A-Traditional" pitchFamily="2" charset="-78"/>
              </a:rPr>
              <a:t>)</a:t>
            </a:r>
            <a:r>
              <a:rPr lang="ar-SA" sz="2800" dirty="0">
                <a:cs typeface="Ali-A-Alwand" pitchFamily="2" charset="-78"/>
              </a:rPr>
              <a:t>؛</a:t>
            </a:r>
            <a:r>
              <a:rPr lang="ar-SA" sz="2800" dirty="0">
                <a:cs typeface="Ali-A-Traditional" pitchFamily="2" charset="-78"/>
              </a:rPr>
              <a:t> وعندما تُطلق "كلمة" لغةً ويُراد بها الكلام</a:t>
            </a:r>
            <a:r>
              <a:rPr lang="ar-SA" sz="2800" dirty="0">
                <a:cs typeface="Ali-A-Alwand" pitchFamily="2" charset="-78"/>
              </a:rPr>
              <a:t>؛ </a:t>
            </a:r>
            <a:r>
              <a:rPr lang="ar-SA" sz="2800" dirty="0">
                <a:cs typeface="Ali-A-Traditional" pitchFamily="2" charset="-78"/>
              </a:rPr>
              <a:t>فذاك مجازٌ مِنْ بابِ تسميةِ الشَّيءِ باسمِ جزئهِ</a:t>
            </a:r>
            <a:r>
              <a:rPr lang="ar-SA" sz="2800" dirty="0" smtClean="0">
                <a:cs typeface="Ali-A-Traditional" pitchFamily="2" charset="-78"/>
              </a:rPr>
              <a:t>.</a:t>
            </a:r>
            <a:endParaRPr lang="en-US" sz="2800" dirty="0">
              <a:cs typeface="Ali-A-Traditional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08758"/>
            <a:ext cx="2505075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Autofit/>
          </a:bodyPr>
          <a:lstStyle/>
          <a:p>
            <a:pPr algn="justLow" hangingPunct="0"/>
            <a:r>
              <a:rPr lang="ar-SA" sz="2800" dirty="0" smtClean="0">
                <a:cs typeface="Ali-A-Traditional" pitchFamily="2" charset="-78"/>
              </a:rPr>
              <a:t>    </a:t>
            </a:r>
            <a:r>
              <a:rPr lang="ar-IQ" sz="2800" b="1" u="sng" dirty="0" smtClean="0">
                <a:solidFill>
                  <a:srgbClr val="FF0000"/>
                </a:solidFill>
                <a:cs typeface="Ali-A-Traditional" pitchFamily="2" charset="-78"/>
              </a:rPr>
              <a:t>وقولُهُ</a:t>
            </a:r>
            <a:r>
              <a:rPr lang="ar-IQ" sz="2800" b="1" u="sng" dirty="0">
                <a:solidFill>
                  <a:srgbClr val="FF0000"/>
                </a:solidFill>
                <a:cs typeface="Ali-A-Traditional" pitchFamily="2" charset="-78"/>
              </a:rPr>
              <a:t>: "وَكِلْمَةٌ بِهَا كَلامٌ قَدْ يُؤَمْ</a:t>
            </a:r>
            <a:r>
              <a:rPr lang="ar-IQ" sz="2800" dirty="0">
                <a:cs typeface="Ali-A-Traditional" pitchFamily="2" charset="-78"/>
              </a:rPr>
              <a:t>" استعملَ ها هُنا كِلْمَةً على لُغةِ التَّمِيميين، ومعنى: "يُؤَمْ" يُقْصَد. يُقالُ: أَمَّ الرَّجُلُ الشَّيْءَ يَؤُمُّهُ إِذا قَصَدَ نَحْوَهُ، يُريدُ أنَّ الكَلِمَةَ قَدْ تُطْلَقُ على الكلامِ التَّام، ويُقْصَدُ بِها قصدُه، وهذا الإطلاقُ لُغويّ، لا اصْطِلاحيّ، وهو الّذِي قَصَدَ، ومثالُ ذَلِكَ قولهُ تعالى: [وَكَلِمَةُ اللهِ هِيَ الْعُلْيَا](التوبة:40)، يعني: لا إلهَ إلاّ الله، وكذلِكَ قولُهُ: [وَأَلْزَمَهُمْ كَلِمَةُ التَّقْوَى](الفتح:26)، وقال تعالى: [وجَعَلَهَا كَلِمَةً باقيةً في عَقِبِهِ](الزخرف:28) يعني ما تقدَّمَ مِنْ كلامهِ. وفي الحديث: (الكَلِمَةُ الطّيِّبَةُ صَدَقَةٌ)(الحديث في مسند الإمام أحمد: 2/ 374)، وفي الصَّحيح: أصدقُ كَلِمَةٍ </a:t>
            </a:r>
            <a:r>
              <a:rPr lang="ar-IQ" sz="2800" dirty="0" smtClean="0">
                <a:cs typeface="Ali-A-Traditional" pitchFamily="2" charset="-78"/>
              </a:rPr>
              <a:t>قَالَها</a:t>
            </a:r>
            <a:r>
              <a:rPr lang="ar-SA" sz="2800" dirty="0" smtClean="0">
                <a:cs typeface="Ali-A-Traditional" pitchFamily="2" charset="-78"/>
              </a:rPr>
              <a:t> شاعِرٌ كلمةُ</a:t>
            </a:r>
            <a:r>
              <a:rPr lang="ar-IQ" sz="2800" dirty="0" smtClean="0">
                <a:cs typeface="Ali-A-Traditional" pitchFamily="2" charset="-78"/>
              </a:rPr>
              <a:t> لَبِيْدٌ</a:t>
            </a:r>
            <a:r>
              <a:rPr lang="ar-SA" sz="2800" smtClean="0">
                <a:cs typeface="Ali-A-Traditional" pitchFamily="2" charset="-78"/>
              </a:rPr>
              <a:t>)</a:t>
            </a:r>
            <a:r>
              <a:rPr lang="ar-IQ" sz="2800" smtClean="0">
                <a:cs typeface="Ali-A-Traditional" pitchFamily="2" charset="-78"/>
              </a:rPr>
              <a:t> </a:t>
            </a:r>
            <a:r>
              <a:rPr lang="ar-IQ" sz="2800" dirty="0">
                <a:cs typeface="Ali-A-Traditional" pitchFamily="2" charset="-78"/>
              </a:rPr>
              <a:t>(ديوان لبيد: 256):</a:t>
            </a:r>
            <a:endParaRPr lang="en-US" sz="2800" dirty="0">
              <a:cs typeface="Ali-A-Traditional" pitchFamily="2" charset="-78"/>
            </a:endParaRPr>
          </a:p>
          <a:p>
            <a:pPr algn="justLow" hangingPunct="0"/>
            <a:r>
              <a:rPr lang="ar-SA" sz="2800" b="1" dirty="0" smtClean="0">
                <a:cs typeface="Ali-A-Traditional" pitchFamily="2" charset="-78"/>
              </a:rPr>
              <a:t>           </a:t>
            </a:r>
            <a:r>
              <a:rPr lang="ar-IQ" sz="2800" b="1" dirty="0" smtClean="0">
                <a:cs typeface="Ali-A-Traditional" pitchFamily="2" charset="-78"/>
              </a:rPr>
              <a:t>أَلاَ </a:t>
            </a:r>
            <a:r>
              <a:rPr lang="ar-IQ" sz="2800" b="1" dirty="0">
                <a:cs typeface="Ali-A-Traditional" pitchFamily="2" charset="-78"/>
              </a:rPr>
              <a:t>كُلُّ شيْءٍ مَا خَلا اللهَ باطِلُ    وَكُلُّ نعيمٍ لا محالَةَ زَائِلُ</a:t>
            </a:r>
            <a:endParaRPr lang="en-US" sz="2800" b="1" dirty="0">
              <a:cs typeface="Ali-A-Traditional" pitchFamily="2" charset="-78"/>
            </a:endParaRPr>
          </a:p>
          <a:p>
            <a:pPr algn="justLow" hangingPunct="0"/>
            <a:r>
              <a:rPr lang="ar-IQ" sz="2800" dirty="0">
                <a:cs typeface="Ali-A-Traditional" pitchFamily="2" charset="-78"/>
              </a:rPr>
              <a:t>  والكلمةُ أيضاً: القصيدةُ بطُولِها، يُقال: كَلِمَةُ فُلانٍ بمعنى: قصيدةُ </a:t>
            </a:r>
            <a:r>
              <a:rPr lang="ar-IQ" sz="2800" dirty="0" smtClean="0">
                <a:cs typeface="Ali-A-Traditional" pitchFamily="2" charset="-78"/>
              </a:rPr>
              <a:t>فلان</a:t>
            </a:r>
            <a:r>
              <a:rPr lang="ar-SA" sz="2800" dirty="0" smtClean="0">
                <a:cs typeface="Ali-A-Traditional" pitchFamily="2" charset="-78"/>
              </a:rPr>
              <a:t>.</a:t>
            </a:r>
            <a:endParaRPr lang="ar-IQ" sz="2800" dirty="0">
              <a:cs typeface="Ali-A-Traditional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3"/>
          <a:stretch/>
        </p:blipFill>
        <p:spPr>
          <a:xfrm>
            <a:off x="395536" y="-34733"/>
            <a:ext cx="2016224" cy="16818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980728"/>
            <a:ext cx="5266928" cy="3600400"/>
          </a:xfrm>
        </p:spPr>
        <p:txBody>
          <a:bodyPr>
            <a:normAutofit/>
          </a:bodyPr>
          <a:lstStyle/>
          <a:p>
            <a:pPr algn="justLow"/>
            <a:r>
              <a:rPr lang="ar-IQ" sz="4400" b="1" u="sng" dirty="0">
                <a:solidFill>
                  <a:srgbClr val="FF0000"/>
                </a:solidFill>
                <a:cs typeface="Ali-A-Traditional" pitchFamily="2" charset="-78"/>
              </a:rPr>
              <a:t>الكلمة</a:t>
            </a:r>
            <a:r>
              <a:rPr lang="ar-IQ" sz="4400" dirty="0">
                <a:cs typeface="Ali-A-Traditional" pitchFamily="2" charset="-78"/>
              </a:rPr>
              <a:t>: "</a:t>
            </a:r>
            <a:r>
              <a:rPr lang="ar-IQ" sz="4400" u="sng" dirty="0">
                <a:cs typeface="Ali-A-Traditional" pitchFamily="2" charset="-78"/>
              </a:rPr>
              <a:t>هي اللفظ الموضوع لمعنى مفرد</a:t>
            </a:r>
            <a:r>
              <a:rPr lang="ar-IQ" sz="4400" dirty="0">
                <a:cs typeface="Ali-A-Traditional" pitchFamily="2" charset="-78"/>
              </a:rPr>
              <a:t>". فقولنا الموضوع لمعنى أخرج المهمل كديز وقولنا مفرد أخرج الكلام فإنه موضوع لمعنى غير </a:t>
            </a:r>
            <a:r>
              <a:rPr lang="ar-IQ" sz="4400" dirty="0" smtClean="0">
                <a:cs typeface="Ali-A-Traditional" pitchFamily="2" charset="-78"/>
              </a:rPr>
              <a:t>مفرد</a:t>
            </a:r>
            <a:r>
              <a:rPr lang="ar-SA" sz="4400" dirty="0" smtClean="0">
                <a:cs typeface="Ali-A-Traditional" pitchFamily="2" charset="-78"/>
              </a:rPr>
              <a:t>.</a:t>
            </a:r>
            <a:endParaRPr lang="ar-IQ" dirty="0">
              <a:cs typeface="Ali-A-Traditional" pitchFamily="2" charset="-78"/>
            </a:endParaRPr>
          </a:p>
        </p:txBody>
      </p:sp>
      <p:pic>
        <p:nvPicPr>
          <p:cNvPr id="1026" name="Picture 2" descr="D:\في الإنشاء والتعبير\صور معبرة للباور بوينت\reading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207" y="692696"/>
            <a:ext cx="3207300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endParaRPr lang="ar-IQ" dirty="0">
              <a:cs typeface="Ali-A-Traditional" pitchFamily="2" charset="-78"/>
            </a:endParaRPr>
          </a:p>
        </p:txBody>
      </p:sp>
      <p:pic>
        <p:nvPicPr>
          <p:cNvPr id="3075" name="Picture 3" descr="D:\في الإنشاء والتعبير\صور معبرة للباور بوينت\survey2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944"/>
            <a:ext cx="1500198" cy="109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357718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050" name="Picture 2" descr="D:\في الإنشاء والتعبير\صور معبرة للباور بوينت\القراءة المنهج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143272" cy="2105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ar-IQ" dirty="0">
              <a:cs typeface="Ali-A-Traditional" pitchFamily="2" charset="-78"/>
            </a:endParaRPr>
          </a:p>
        </p:txBody>
      </p:sp>
      <p:pic>
        <p:nvPicPr>
          <p:cNvPr id="4098" name="Picture 2" descr="D:\في الإنشاء والتعبير\صور معبرة للباور بوينت\children_reading.jpg"/>
          <p:cNvPicPr>
            <a:picLocks noChangeAspect="1" noChangeArrowheads="1"/>
          </p:cNvPicPr>
          <p:nvPr/>
        </p:nvPicPr>
        <p:blipFill>
          <a:blip r:embed="rId2"/>
          <a:srcRect l="22210"/>
          <a:stretch>
            <a:fillRect/>
          </a:stretch>
        </p:blipFill>
        <p:spPr bwMode="auto">
          <a:xfrm>
            <a:off x="500034" y="95536"/>
            <a:ext cx="2286016" cy="1640044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 algn="just"/>
            <a:endParaRPr lang="ar-IQ" dirty="0">
              <a:cs typeface="Ali-A-Traditional" pitchFamily="2" charset="-78"/>
            </a:endParaRPr>
          </a:p>
        </p:txBody>
      </p:sp>
      <p:pic>
        <p:nvPicPr>
          <p:cNvPr id="5122" name="Picture 2" descr="D:\في الإنشاء والتعبير\صور معبرة للباور بوينت\projects_kids_reading_pic_7591226_jpg_49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14348" y="40944"/>
            <a:ext cx="2286016" cy="152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endParaRPr lang="ar-IQ" dirty="0">
              <a:cs typeface="Ali-A-Traditional" pitchFamily="2" charset="-78"/>
            </a:endParaRPr>
          </a:p>
        </p:txBody>
      </p:sp>
      <p:pic>
        <p:nvPicPr>
          <p:cNvPr id="7171" name="Picture 3" descr="D:\في الإنشاء والتعبير\صور معبرة للباور بوينت\039140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785786" y="126940"/>
            <a:ext cx="1285884" cy="194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/>
          </a:bodyPr>
          <a:lstStyle/>
          <a:p>
            <a:pPr algn="just"/>
            <a:endParaRPr lang="ar-IQ" dirty="0">
              <a:cs typeface="Ali-A-Traditional" pitchFamily="2" charset="-78"/>
            </a:endParaRPr>
          </a:p>
        </p:txBody>
      </p:sp>
      <p:pic>
        <p:nvPicPr>
          <p:cNvPr id="6146" name="Picture 2" descr="D:\في الإنشاء والتعبير\صور معبرة للباور بوينت\w_re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1928826" cy="1271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Autofit/>
          </a:bodyPr>
          <a:lstStyle/>
          <a:p>
            <a:pPr algn="just"/>
            <a:endParaRPr lang="ar-IQ" sz="3400" dirty="0">
              <a:cs typeface="Ali-A-Traditional" pitchFamily="2" charset="-78"/>
            </a:endParaRPr>
          </a:p>
        </p:txBody>
      </p:sp>
      <p:pic>
        <p:nvPicPr>
          <p:cNvPr id="8194" name="Picture 2" descr="D:\في الإنشاء والتعبير\صور معبرة للباور بوينت\kids-reading-poe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1928826" cy="1431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6972"/>
            <a:ext cx="8229600" cy="3697627"/>
          </a:xfrm>
        </p:spPr>
        <p:txBody>
          <a:bodyPr/>
          <a:lstStyle/>
          <a:p>
            <a:pPr algn="just"/>
            <a:r>
              <a:rPr lang="ar-IQ" dirty="0">
                <a:cs typeface="Al_Khat" pitchFamily="2" charset="-78"/>
              </a:rPr>
              <a:t>يقول الناظم</a:t>
            </a:r>
          </a:p>
          <a:p>
            <a:pPr algn="just"/>
            <a:r>
              <a:rPr lang="ar-IQ" dirty="0">
                <a:cs typeface="Al_Khat" pitchFamily="2" charset="-78"/>
              </a:rPr>
              <a:t>بِالْجَرِّ وَالتَّنْوِيْنِ وَالنِّدَا وَأَلْ        </a:t>
            </a:r>
            <a:r>
              <a:rPr lang="ar-IQ" dirty="0" smtClean="0">
                <a:cs typeface="Al_Khat" pitchFamily="2" charset="-78"/>
              </a:rPr>
              <a:t>وَمُسْنَدٍ </a:t>
            </a:r>
            <a:r>
              <a:rPr lang="ar-IQ" dirty="0">
                <a:cs typeface="Al_Khat" pitchFamily="2" charset="-78"/>
              </a:rPr>
              <a:t>لِلاسْمِ تَمْيِيزٌ حَصَلْ              </a:t>
            </a:r>
            <a:endParaRPr lang="ar-IQ" dirty="0">
              <a:cs typeface="Al_Khat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265"/>
          <a:stretch/>
        </p:blipFill>
        <p:spPr>
          <a:xfrm>
            <a:off x="683568" y="260648"/>
            <a:ext cx="3240782" cy="236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93916"/>
          </a:xfrm>
        </p:spPr>
        <p:txBody>
          <a:bodyPr/>
          <a:lstStyle/>
          <a:p>
            <a:pPr algn="just"/>
            <a:endParaRPr lang="ar-IQ" dirty="0">
              <a:cs typeface="Ali-A-Traditional" pitchFamily="2" charset="-78"/>
            </a:endParaRPr>
          </a:p>
        </p:txBody>
      </p:sp>
      <p:pic>
        <p:nvPicPr>
          <p:cNvPr id="9218" name="Picture 2" descr="D:\في الإنشاء والتعبير\صور معبرة للباور بوينت\Boys20reading20boo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2324086" cy="1545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pPr algn="just"/>
            <a:endParaRPr lang="ar-IQ" dirty="0">
              <a:cs typeface="Ali-A-Traditional" pitchFamily="2" charset="-78"/>
            </a:endParaRPr>
          </a:p>
        </p:txBody>
      </p:sp>
      <p:pic>
        <p:nvPicPr>
          <p:cNvPr id="10242" name="Picture 2" descr="D:\في الإنشاء والتعبير\صور معبرة للباور بوينت\المذاكرة في جنح الظلام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48" y="142852"/>
            <a:ext cx="2428892" cy="1684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7"/>
          </a:xfrm>
        </p:spPr>
        <p:txBody>
          <a:bodyPr>
            <a:noAutofit/>
          </a:bodyPr>
          <a:lstStyle/>
          <a:p>
            <a:pPr hangingPunct="0"/>
            <a:r>
              <a:rPr lang="ar-SA" sz="1800" b="1" u="sng" dirty="0">
                <a:cs typeface="Ali-A-Traditional" pitchFamily="2" charset="-78"/>
              </a:rPr>
              <a:t>الاسْمُ </a:t>
            </a:r>
            <a:r>
              <a:rPr lang="ar-SA" sz="1800" b="1" u="sng" dirty="0" smtClean="0">
                <a:cs typeface="Ali-A-Traditional" pitchFamily="2" charset="-78"/>
              </a:rPr>
              <a:t>(*) </a:t>
            </a:r>
            <a:r>
              <a:rPr lang="ar-SA" sz="1800" b="1" u="sng" dirty="0">
                <a:cs typeface="Ali-A-Traditional" pitchFamily="2" charset="-78"/>
              </a:rPr>
              <a:t>وَعَلامَاتُهُ</a:t>
            </a:r>
            <a:endParaRPr lang="en-US" sz="1800" dirty="0">
              <a:cs typeface="Ali-A-Traditional" pitchFamily="2" charset="-78"/>
            </a:endParaRPr>
          </a:p>
          <a:p>
            <a:pPr hangingPunct="0"/>
            <a:r>
              <a:rPr lang="ar-SA" sz="1800" dirty="0">
                <a:cs typeface="Ali-A-Traditional" pitchFamily="2" charset="-78"/>
              </a:rPr>
              <a:t>	</a:t>
            </a:r>
            <a:r>
              <a:rPr lang="ar-SA" sz="1800" b="1" u="sng" dirty="0">
                <a:cs typeface="Ali-A-Traditional" pitchFamily="2" charset="-78"/>
              </a:rPr>
              <a:t>الاسمُ لغةً</a:t>
            </a:r>
            <a:r>
              <a:rPr lang="ar-SA" sz="1800" dirty="0">
                <a:cs typeface="Ali-A-Traditional" pitchFamily="2" charset="-78"/>
              </a:rPr>
              <a:t>: ما دلَّ على مُسَمَّاه، واصطلاحـاً: ما دلَّ على معنًى في نَفْسِهِ ولَمْ يَقْتَرِن  بزمن، كخالدٍ، وفَرَسٍ، وعصفُورٍ، ودارٍ، وحِنْطةٍ، </a:t>
            </a:r>
            <a:r>
              <a:rPr lang="ar-SA" sz="1800" dirty="0" smtClean="0">
                <a:cs typeface="Ali-A-Traditional" pitchFamily="2" charset="-78"/>
              </a:rPr>
              <a:t>وماءٍ.</a:t>
            </a:r>
            <a:endParaRPr lang="en-US" sz="1800" dirty="0">
              <a:cs typeface="Ali-A-Traditional" pitchFamily="2" charset="-78"/>
            </a:endParaRPr>
          </a:p>
          <a:p>
            <a:pPr hangingPunct="0"/>
            <a:r>
              <a:rPr lang="ar-SA" sz="1800" u="sng" dirty="0">
                <a:cs typeface="Ali-A-Traditional" pitchFamily="2" charset="-78"/>
              </a:rPr>
              <a:t>يتميَّزُ </a:t>
            </a:r>
            <a:r>
              <a:rPr lang="ar-SA" sz="1800" u="sng" dirty="0" smtClean="0">
                <a:cs typeface="Ali-A-Traditional" pitchFamily="2" charset="-78"/>
              </a:rPr>
              <a:t>الاسمُ عن </a:t>
            </a:r>
            <a:r>
              <a:rPr lang="ar-SA" sz="1800" u="sng" dirty="0">
                <a:cs typeface="Ali-A-Traditional" pitchFamily="2" charset="-78"/>
              </a:rPr>
              <a:t>الفعلِ والحرفِ بخمسِ علامات</a:t>
            </a:r>
            <a:r>
              <a:rPr lang="ar-SA" sz="1800" dirty="0">
                <a:cs typeface="Ali-A-Traditional" pitchFamily="2" charset="-78"/>
              </a:rPr>
              <a:t>: </a:t>
            </a:r>
            <a:endParaRPr lang="en-US" sz="1800" dirty="0">
              <a:cs typeface="Ali-A-Traditional" pitchFamily="2" charset="-78"/>
            </a:endParaRPr>
          </a:p>
          <a:p>
            <a:pPr hangingPunct="0"/>
            <a:r>
              <a:rPr lang="ar-SA" sz="1800" b="1" u="sng" dirty="0">
                <a:cs typeface="Ali-A-Traditional" pitchFamily="2" charset="-78"/>
              </a:rPr>
              <a:t>إحداها: الجرُّ</a:t>
            </a:r>
            <a:r>
              <a:rPr lang="ar-SA" sz="1800" dirty="0">
                <a:cs typeface="Ali-A-Traditional" pitchFamily="2" charset="-78"/>
              </a:rPr>
              <a:t>، هو عبارةٌ عَنْ عَمَلِ </a:t>
            </a:r>
            <a:r>
              <a:rPr lang="ar-SA" sz="1800" dirty="0" smtClean="0">
                <a:cs typeface="Ali-A-Traditional" pitchFamily="2" charset="-78"/>
              </a:rPr>
              <a:t>الجارِّ، </a:t>
            </a:r>
            <a:r>
              <a:rPr lang="ar-SA" sz="1800" dirty="0">
                <a:cs typeface="Ali-A-Traditional" pitchFamily="2" charset="-78"/>
              </a:rPr>
              <a:t>وليسَ المرادُ بهِ حرفَ الجرِّ؛ لأنه قد يدخُل في </a:t>
            </a:r>
            <a:r>
              <a:rPr lang="ar-SA" sz="1800" dirty="0" smtClean="0">
                <a:cs typeface="Ali-A-Traditional" pitchFamily="2" charset="-78"/>
              </a:rPr>
              <a:t>اللفظِ، على </a:t>
            </a:r>
            <a:r>
              <a:rPr lang="ar-SA" sz="1800" dirty="0">
                <a:cs typeface="Ali-A-Traditional" pitchFamily="2" charset="-78"/>
              </a:rPr>
              <a:t>ما ليسَ باسم، نحو: "عَجِبْتُ مِنْ أَنْ قُمْتَ</a:t>
            </a:r>
            <a:r>
              <a:rPr lang="ar-SA" sz="1800" dirty="0" smtClean="0">
                <a:cs typeface="Ali-A-Traditional" pitchFamily="2" charset="-78"/>
              </a:rPr>
              <a:t>"(**) </a:t>
            </a:r>
            <a:r>
              <a:rPr lang="ar-SA" sz="1800" dirty="0">
                <a:cs typeface="Ali-A-Traditional" pitchFamily="2" charset="-78"/>
              </a:rPr>
              <a:t>(وهذا مؤوّل بعجبتُ من قيامِك)، بَلِ المرادُ بهِ الكسرةُ التي يُحْدِثُها عامِلُ الجرِّ، سواء كان العامِلُ حَرْفاً، أم إضافةً أم تبعيَّةً</a:t>
            </a:r>
            <a:r>
              <a:rPr lang="ar-SA" sz="1800" dirty="0" smtClean="0">
                <a:cs typeface="Ali-A-Traditional" pitchFamily="2" charset="-78"/>
              </a:rPr>
              <a:t>(***)، </a:t>
            </a:r>
            <a:r>
              <a:rPr lang="ar-SA" sz="1800" dirty="0">
                <a:cs typeface="Ali-A-Traditional" pitchFamily="2" charset="-78"/>
              </a:rPr>
              <a:t>وقدِ اجتمعت في البَسْمَلَةِ</a:t>
            </a:r>
            <a:r>
              <a:rPr lang="ar-SA" sz="1800" dirty="0" smtClean="0">
                <a:cs typeface="Ali-A-Traditional" pitchFamily="2" charset="-78"/>
              </a:rPr>
              <a:t>(****). </a:t>
            </a:r>
            <a:r>
              <a:rPr lang="ar-SA" sz="1800" dirty="0">
                <a:cs typeface="Ali-A-Traditional" pitchFamily="2" charset="-78"/>
              </a:rPr>
              <a:t>وقال النَّاظِم بالجرِّ، ولم يَقُلْ: بحروف الجرِّ.</a:t>
            </a:r>
            <a:endParaRPr lang="en-US" sz="1800" dirty="0">
              <a:cs typeface="Ali-A-Traditional" pitchFamily="2" charset="-78"/>
            </a:endParaRPr>
          </a:p>
          <a:p>
            <a:pPr hangingPunct="0"/>
            <a:r>
              <a:rPr lang="ar-SA" sz="1800" dirty="0" smtClean="0">
                <a:cs typeface="Ali-A-Traditional" pitchFamily="2" charset="-78"/>
              </a:rPr>
              <a:t>* </a:t>
            </a:r>
            <a:r>
              <a:rPr lang="ar-SA" sz="1800" u="sng" dirty="0">
                <a:cs typeface="Ali-A-Traditional" pitchFamily="2" charset="-78"/>
              </a:rPr>
              <a:t>الاسم</a:t>
            </a:r>
            <a:r>
              <a:rPr lang="ar-SA" sz="1800" dirty="0">
                <a:cs typeface="Ali-A-Traditional" pitchFamily="2" charset="-78"/>
              </a:rPr>
              <a:t>: مشتقٌ من السمو وهو العلو في رأي بَصْرِي، سمي بذلك لعلوه على أخويه الفعل والحرف لاستغنائه عنهما وافتقارهما إليه، وقيل: مشتق من السمة وهي العلامة في رأي كوفي، سُمِّي بذلك لأنه علامة على مُسمَّاه.</a:t>
            </a:r>
            <a:endParaRPr lang="en-US" sz="1800" dirty="0">
              <a:cs typeface="Ali-A-Traditional" pitchFamily="2" charset="-78"/>
            </a:endParaRPr>
          </a:p>
          <a:p>
            <a:pPr hangingPunct="0"/>
            <a:r>
              <a:rPr lang="ar-SA" sz="1800" dirty="0" smtClean="0">
                <a:cs typeface="Ali-A-Traditional" pitchFamily="2" charset="-78"/>
              </a:rPr>
              <a:t>* الاسمُ كلمةٌ دالّةٌ تدلُّ بذاتِها</a:t>
            </a:r>
            <a:r>
              <a:rPr lang="ar-SA" sz="1800" dirty="0" smtClean="0">
                <a:cs typeface="Ali-A-Alwand" pitchFamily="2" charset="-78"/>
              </a:rPr>
              <a:t>؛</a:t>
            </a:r>
            <a:r>
              <a:rPr lang="ar-SA" sz="1800" dirty="0" smtClean="0">
                <a:cs typeface="Ali-A-Traditional" pitchFamily="2" charset="-78"/>
              </a:rPr>
              <a:t> أي: من غيرِ احتياجٍ إلى كلمةٍ أُخرى، على شيءٍ ولا تقترِنُ بزمن، وهذا الشيءُ قد يكون محسوساً: كـ:"محمَّد"، أو يُدرك بالعقل مثل: علم، شجاعة...</a:t>
            </a:r>
            <a:endParaRPr lang="en-US" sz="1800" dirty="0" smtClean="0">
              <a:cs typeface="Ali-A-Traditional" pitchFamily="2" charset="-78"/>
            </a:endParaRPr>
          </a:p>
          <a:p>
            <a:pPr hangingPunct="0"/>
            <a:r>
              <a:rPr lang="ar-SA" sz="1800" dirty="0" smtClean="0">
                <a:cs typeface="Ali-A-Traditional" pitchFamily="2" charset="-78"/>
              </a:rPr>
              <a:t>** قُيِّد بذلك</a:t>
            </a:r>
            <a:r>
              <a:rPr lang="ar-SA" sz="1800" dirty="0" smtClean="0">
                <a:cs typeface="Ali-A-Alwand" pitchFamily="2" charset="-78"/>
              </a:rPr>
              <a:t>؛</a:t>
            </a:r>
            <a:r>
              <a:rPr lang="ar-SA" sz="1800" dirty="0" smtClean="0">
                <a:cs typeface="Ali-A-Traditional" pitchFamily="2" charset="-78"/>
              </a:rPr>
              <a:t> لأنَّ ما بَعْدَ "مِنْ" في المثالِ اسمٌ بالتأويل؛ أي: من قيامِك.</a:t>
            </a:r>
            <a:endParaRPr lang="en-US" sz="1800" dirty="0" smtClean="0">
              <a:cs typeface="Ali-A-Traditional" pitchFamily="2" charset="-78"/>
            </a:endParaRPr>
          </a:p>
          <a:p>
            <a:pPr hangingPunct="0"/>
            <a:r>
              <a:rPr lang="ar-SA" sz="1800" dirty="0" smtClean="0">
                <a:cs typeface="Ali-A-Traditional" pitchFamily="2" charset="-78"/>
              </a:rPr>
              <a:t>*** </a:t>
            </a:r>
            <a:r>
              <a:rPr lang="ar-SA" sz="1800" dirty="0">
                <a:cs typeface="Ali-A-Traditional" pitchFamily="2" charset="-78"/>
              </a:rPr>
              <a:t>الصحيح أنَّ الجارَّ في الإضافةِ هو المضاف لا الإضافة، وفي التبعيَّة عامِلُ المتبوع مِنْ حرفٍ أو مضاف - في غير البدل - لا التبعية.</a:t>
            </a:r>
            <a:endParaRPr lang="en-US" sz="1800" dirty="0">
              <a:cs typeface="Ali-A-Traditional" pitchFamily="2" charset="-78"/>
            </a:endParaRPr>
          </a:p>
          <a:p>
            <a:pPr hangingPunct="0"/>
            <a:r>
              <a:rPr lang="ar-SA" sz="1800" dirty="0" smtClean="0">
                <a:cs typeface="Ali-A-Traditional" pitchFamily="2" charset="-78"/>
              </a:rPr>
              <a:t>**** فـ"اسم</a:t>
            </a:r>
            <a:r>
              <a:rPr lang="ar-SA" sz="1800" dirty="0">
                <a:cs typeface="Ali-A-Traditional" pitchFamily="2" charset="-78"/>
              </a:rPr>
              <a:t>": مجرور بالحرف، ولفظ الجلالة مجرور بالإضافة، (الرحمن الرحيم): مجرورانِ بالتبعيَّةِ للموصُوف.</a:t>
            </a:r>
            <a:endParaRPr lang="en-US" sz="1800" dirty="0">
              <a:cs typeface="Ali-A-Traditional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54" t="20174" r="10289" b="27342"/>
          <a:stretch/>
        </p:blipFill>
        <p:spPr>
          <a:xfrm>
            <a:off x="323528" y="497058"/>
            <a:ext cx="2520280" cy="1078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554" y="548680"/>
            <a:ext cx="6252245" cy="5976664"/>
          </a:xfrm>
        </p:spPr>
        <p:txBody>
          <a:bodyPr>
            <a:normAutofit/>
          </a:bodyPr>
          <a:lstStyle/>
          <a:p>
            <a:pPr algn="just" hangingPunct="0"/>
            <a:r>
              <a:rPr lang="ar-SA" sz="3200" dirty="0">
                <a:cs typeface="Ali-A-Traditional" pitchFamily="2" charset="-78"/>
              </a:rPr>
              <a:t> </a:t>
            </a:r>
            <a:r>
              <a:rPr lang="ar-SA" sz="3200" dirty="0" smtClean="0">
                <a:cs typeface="Ali-A-Traditional" pitchFamily="2" charset="-78"/>
              </a:rPr>
              <a:t>   يميز </a:t>
            </a:r>
            <a:r>
              <a:rPr lang="ar-SA" sz="3200" dirty="0">
                <a:cs typeface="Ali-A-Traditional" pitchFamily="2" charset="-78"/>
              </a:rPr>
              <a:t>الاسم عن الفعل والحرف بعلامات كثيرة منها: الجرُّ سواء كان بالحرف، أو الإضافة، أو التبعية، نحو: مررت بغلام زيد الفاضل</a:t>
            </a:r>
            <a:r>
              <a:rPr lang="ar-SA" sz="3200" dirty="0" smtClean="0">
                <a:cs typeface="Ali-A-Traditional" pitchFamily="2" charset="-78"/>
              </a:rPr>
              <a:t>(*) </a:t>
            </a:r>
            <a:r>
              <a:rPr lang="ar-SA" sz="3200" dirty="0">
                <a:cs typeface="Ali-A-Traditional" pitchFamily="2" charset="-78"/>
              </a:rPr>
              <a:t>فالغلام مجرورٌ بالحرف، وزيد مجرورٌ بالإِضافة، والفاضِلِ مجرورٌ بالتبعيَّة.</a:t>
            </a:r>
            <a:endParaRPr lang="en-US" sz="3200" dirty="0">
              <a:cs typeface="Ali-A-Traditional" pitchFamily="2" charset="-78"/>
            </a:endParaRPr>
          </a:p>
          <a:p>
            <a:pPr algn="just" hangingPunct="0"/>
            <a:r>
              <a:rPr lang="ar-SA" sz="3200" dirty="0" smtClean="0">
                <a:cs typeface="Ali-A-Traditional" pitchFamily="2" charset="-78"/>
              </a:rPr>
              <a:t>* </a:t>
            </a:r>
            <a:r>
              <a:rPr lang="ar-SA" sz="3200" u="sng" dirty="0">
                <a:cs typeface="Ali-A-Traditional" pitchFamily="2" charset="-78"/>
              </a:rPr>
              <a:t>مررت بغلام زيد الفاضل</a:t>
            </a:r>
            <a:r>
              <a:rPr lang="ar-SA" sz="3200" dirty="0">
                <a:cs typeface="Ali-A-Traditional" pitchFamily="2" charset="-78"/>
              </a:rPr>
              <a:t>: (مررت) فعل وفاعل (بغلام) جار ومجرور (الباء) حرف جر (غلام)  مجرور (بالباء) (غلام) مضاف و(زيد) مضاف إليه مجرور (الفاضل) نعت لزيد تبعه في جره.</a:t>
            </a:r>
            <a:endParaRPr lang="en-US" sz="3200" dirty="0">
              <a:cs typeface="Ali-A-Traditional" pitchFamily="2" charset="-78"/>
            </a:endParaRPr>
          </a:p>
        </p:txBody>
      </p:sp>
      <p:pic>
        <p:nvPicPr>
          <p:cNvPr id="3074" name="Picture 2" descr="C:\Users\Saad\Desktop\لليد\لوحة للفنان الألماني كارل شبيتزفيج تحت عنوان قارض الكتب.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00035" y="285729"/>
            <a:ext cx="1934520" cy="2999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2894"/>
            <a:ext cx="8229600" cy="4011706"/>
          </a:xfrm>
        </p:spPr>
        <p:txBody>
          <a:bodyPr>
            <a:normAutofit fontScale="92500" lnSpcReduction="10000"/>
          </a:bodyPr>
          <a:lstStyle/>
          <a:p>
            <a:pPr algn="justLow" hangingPunct="0"/>
            <a:r>
              <a:rPr lang="ar-SA" sz="3200" b="1" u="sng" dirty="0">
                <a:cs typeface="Ali-A-Traditional" pitchFamily="2" charset="-78"/>
              </a:rPr>
              <a:t>الثانية: </a:t>
            </a:r>
            <a:r>
              <a:rPr lang="ar-SA" sz="3200" b="1" u="sng" dirty="0" smtClean="0">
                <a:cs typeface="Ali-A-Traditional" pitchFamily="2" charset="-78"/>
              </a:rPr>
              <a:t>التَّنْوِين</a:t>
            </a:r>
            <a:r>
              <a:rPr lang="ar-SA" sz="3200" dirty="0" smtClean="0">
                <a:cs typeface="Ali-A-Traditional" pitchFamily="2" charset="-78"/>
              </a:rPr>
              <a:t>: </a:t>
            </a:r>
            <a:r>
              <a:rPr lang="ar-SA" sz="3300" dirty="0" smtClean="0">
                <a:cs typeface="Ali-A-Traditional" pitchFamily="2" charset="-78"/>
              </a:rPr>
              <a:t>لغةً التصويتُ. </a:t>
            </a:r>
            <a:r>
              <a:rPr lang="ar-SA" sz="3300" dirty="0">
                <a:cs typeface="Ali-A-Traditional" pitchFamily="2" charset="-78"/>
              </a:rPr>
              <a:t>يُقال: </a:t>
            </a:r>
            <a:r>
              <a:rPr lang="ar-SA" sz="3300" dirty="0" smtClean="0">
                <a:cs typeface="Ali-A-Traditional" pitchFamily="2" charset="-78"/>
              </a:rPr>
              <a:t>نوَّنَ الطائِرُ </a:t>
            </a:r>
            <a:r>
              <a:rPr lang="ar-SA" sz="3300" dirty="0">
                <a:cs typeface="Ali-A-Traditional" pitchFamily="2" charset="-78"/>
              </a:rPr>
              <a:t>إذا </a:t>
            </a:r>
            <a:r>
              <a:rPr lang="ar-SA" sz="3300" dirty="0" smtClean="0">
                <a:cs typeface="Ali-A-Traditional" pitchFamily="2" charset="-78"/>
              </a:rPr>
              <a:t>صوَّت. واصطلاحاً: </a:t>
            </a:r>
            <a:r>
              <a:rPr lang="ar-SA" sz="3200" dirty="0" smtClean="0">
                <a:cs typeface="Ali-A-Traditional" pitchFamily="2" charset="-78"/>
              </a:rPr>
              <a:t>هو نونٌ </a:t>
            </a:r>
            <a:r>
              <a:rPr lang="ar-SA" sz="3200" dirty="0">
                <a:cs typeface="Ali-A-Traditional" pitchFamily="2" charset="-78"/>
              </a:rPr>
              <a:t>ساكنةٌ زائدةٌ تلحقُ آخر الأسماءِ المعربة لفظاً وتفارقها خطّاً لغير </a:t>
            </a:r>
            <a:r>
              <a:rPr lang="ar-SA" sz="3200" dirty="0" smtClean="0">
                <a:cs typeface="Ali-A-Traditional" pitchFamily="2" charset="-78"/>
              </a:rPr>
              <a:t>توكيد. </a:t>
            </a:r>
            <a:r>
              <a:rPr lang="ar-SA" sz="3200" dirty="0">
                <a:cs typeface="Ali-A-Traditional" pitchFamily="2" charset="-78"/>
              </a:rPr>
              <a:t>فخرجَ بقيدِ السكون النونُ في "ضَيْفَنٍ" للطّفَيْلِيِّ</a:t>
            </a:r>
            <a:r>
              <a:rPr lang="ar-SA" sz="3200" dirty="0" smtClean="0">
                <a:cs typeface="Ali-A-Traditional" pitchFamily="2" charset="-78"/>
              </a:rPr>
              <a:t>(*)، </a:t>
            </a:r>
            <a:r>
              <a:rPr lang="ar-SA" sz="3200" dirty="0">
                <a:cs typeface="Ali-A-Traditional" pitchFamily="2" charset="-78"/>
              </a:rPr>
              <a:t>و"رَعْشَنٍ" للمُرْتَعِشِ، وبقيدِ </a:t>
            </a:r>
            <a:r>
              <a:rPr lang="ar-SA" sz="3200" dirty="0" smtClean="0">
                <a:cs typeface="Ali-A-Traditional" pitchFamily="2" charset="-78"/>
              </a:rPr>
              <a:t>الآخِرِ </a:t>
            </a:r>
            <a:r>
              <a:rPr lang="ar-SA" sz="3200" dirty="0">
                <a:cs typeface="Ali-A-Traditional" pitchFamily="2" charset="-78"/>
              </a:rPr>
              <a:t>النونُ في "انْكَسَرَ"، و"مُنْكَسِر"، وبقولي: "لَفْظاً لا خطّاً" النونُ اللاحقةُ لآخر القوافي</a:t>
            </a:r>
            <a:r>
              <a:rPr lang="ar-SA" sz="3200" dirty="0" smtClean="0">
                <a:cs typeface="Ali-A-Traditional" pitchFamily="2" charset="-78"/>
              </a:rPr>
              <a:t>(**)، </a:t>
            </a:r>
            <a:r>
              <a:rPr lang="ar-SA" sz="3200" dirty="0">
                <a:cs typeface="Ali-A-Traditional" pitchFamily="2" charset="-78"/>
              </a:rPr>
              <a:t>وبقولي: "لغير توكيد" نونُ نحو: [لَنَسْفَعَاً</a:t>
            </a:r>
            <a:r>
              <a:rPr lang="ar-SA" sz="3200" dirty="0" smtClean="0">
                <a:cs typeface="Ali-A-Traditional" pitchFamily="2" charset="-78"/>
              </a:rPr>
              <a:t>](</a:t>
            </a:r>
            <a:r>
              <a:rPr lang="ar-SA" sz="1900" dirty="0">
                <a:cs typeface="Ali-A-Traditional" pitchFamily="2" charset="-78"/>
              </a:rPr>
              <a:t>سورة العلق: </a:t>
            </a:r>
            <a:r>
              <a:rPr lang="ar-SA" sz="1700" dirty="0">
                <a:cs typeface="Ali-A-Traditional" pitchFamily="2" charset="-78"/>
              </a:rPr>
              <a:t>15</a:t>
            </a:r>
            <a:r>
              <a:rPr lang="ar-SA" sz="3200" dirty="0" smtClean="0">
                <a:cs typeface="Ali-A-Traditional" pitchFamily="2" charset="-78"/>
              </a:rPr>
              <a:t>)، و"لَتَضْرِبُنْ </a:t>
            </a:r>
            <a:r>
              <a:rPr lang="ar-SA" sz="3200" dirty="0">
                <a:cs typeface="Ali-A-Traditional" pitchFamily="2" charset="-78"/>
              </a:rPr>
              <a:t>يا قَوْمُ</a:t>
            </a:r>
            <a:r>
              <a:rPr lang="ar-SA" sz="3200">
                <a:cs typeface="Ali-A-Traditional" pitchFamily="2" charset="-78"/>
              </a:rPr>
              <a:t>"، </a:t>
            </a:r>
            <a:r>
              <a:rPr lang="ar-SA" sz="3200" smtClean="0">
                <a:cs typeface="Ali-A-Traditional" pitchFamily="2" charset="-78"/>
              </a:rPr>
              <a:t>و"لَتَضْرِبِن يا </a:t>
            </a:r>
            <a:r>
              <a:rPr lang="ar-SA" sz="3200" dirty="0">
                <a:cs typeface="Ali-A-Traditional" pitchFamily="2" charset="-78"/>
              </a:rPr>
              <a:t>هِنْدُ</a:t>
            </a:r>
            <a:r>
              <a:rPr lang="ar-SA" sz="3200" dirty="0" smtClean="0">
                <a:cs typeface="Ali-A-Traditional" pitchFamily="2" charset="-78"/>
              </a:rPr>
              <a:t>".</a:t>
            </a:r>
            <a:endParaRPr lang="en-US" sz="3200" dirty="0">
              <a:cs typeface="Ali-A-Traditional" pitchFamily="2" charset="-78"/>
            </a:endParaRPr>
          </a:p>
          <a:p>
            <a:pPr algn="justLow" hangingPunct="0"/>
            <a:r>
              <a:rPr lang="ar-SA" sz="3200" dirty="0" smtClean="0">
                <a:cs typeface="Ali-A-Traditional" pitchFamily="2" charset="-78"/>
              </a:rPr>
              <a:t>* هو </a:t>
            </a:r>
            <a:r>
              <a:rPr lang="ar-SA" sz="3200" dirty="0">
                <a:cs typeface="Ali-A-Traditional" pitchFamily="2" charset="-78"/>
              </a:rPr>
              <a:t>الذي يجيءُ مع الضيفِ في مأدبةٍ أو وليمةٍ مُتَطفِّلاً مِنْ غير </a:t>
            </a:r>
            <a:r>
              <a:rPr lang="ar-SA" sz="3200" dirty="0" smtClean="0">
                <a:cs typeface="Ali-A-Traditional" pitchFamily="2" charset="-78"/>
              </a:rPr>
              <a:t>دعوةٍ لَهُ.</a:t>
            </a:r>
            <a:endParaRPr lang="en-US" sz="3200" dirty="0">
              <a:cs typeface="Ali-A-Traditional" pitchFamily="2" charset="-78"/>
            </a:endParaRPr>
          </a:p>
          <a:p>
            <a:pPr algn="justLow" hangingPunct="0"/>
            <a:r>
              <a:rPr lang="ar-SA" sz="3200" dirty="0" smtClean="0">
                <a:cs typeface="Ali-A-Traditional" pitchFamily="2" charset="-78"/>
              </a:rPr>
              <a:t>** جمع </a:t>
            </a:r>
            <a:r>
              <a:rPr lang="ar-SA" sz="3200" dirty="0">
                <a:cs typeface="Ali-A-Traditional" pitchFamily="2" charset="-78"/>
              </a:rPr>
              <a:t>قافية</a:t>
            </a:r>
            <a:r>
              <a:rPr lang="ar-SA" sz="3200" dirty="0">
                <a:cs typeface="Ali-A-Alwand" pitchFamily="2" charset="-78"/>
              </a:rPr>
              <a:t>؛</a:t>
            </a:r>
            <a:r>
              <a:rPr lang="ar-SA" sz="3200" dirty="0">
                <a:cs typeface="Ali-A-Traditional" pitchFamily="2" charset="-78"/>
              </a:rPr>
              <a:t> وهي </a:t>
            </a:r>
            <a:r>
              <a:rPr lang="ar-SA" sz="3200" dirty="0" smtClean="0">
                <a:cs typeface="Ali-A-Traditional" pitchFamily="2" charset="-78"/>
              </a:rPr>
              <a:t>آخرُ </a:t>
            </a:r>
            <a:r>
              <a:rPr lang="ar-SA" sz="3200" dirty="0">
                <a:cs typeface="Ali-A-Traditional" pitchFamily="2" charset="-78"/>
              </a:rPr>
              <a:t>كلمةٍ في البيت من الشعر، أو هي الحرفُ الذي تُبْنَى عليهِ </a:t>
            </a:r>
            <a:r>
              <a:rPr lang="ar-SA" sz="3200" dirty="0" smtClean="0">
                <a:cs typeface="Ali-A-Traditional" pitchFamily="2" charset="-78"/>
              </a:rPr>
              <a:t>القصيدةُ.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6" y="188640"/>
            <a:ext cx="2378749" cy="2039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ar-IQ" sz="3600" b="1" dirty="0">
                <a:solidFill>
                  <a:srgbClr val="FF0000"/>
                </a:solidFill>
                <a:cs typeface="Ali-A-Traditional" pitchFamily="2" charset="-78"/>
              </a:rPr>
              <a:t>و</a:t>
            </a:r>
            <a:r>
              <a:rPr lang="ar-IQ" sz="3600" b="1" u="sng" dirty="0">
                <a:solidFill>
                  <a:srgbClr val="FF0000"/>
                </a:solidFill>
                <a:cs typeface="Ali-A-Traditional" pitchFamily="2" charset="-78"/>
              </a:rPr>
              <a:t>الكَلِم</a:t>
            </a:r>
            <a:r>
              <a:rPr lang="ar-IQ" sz="3600" dirty="0">
                <a:cs typeface="Ali-A-Traditional" pitchFamily="2" charset="-78"/>
              </a:rPr>
              <a:t>: </a:t>
            </a:r>
            <a:r>
              <a:rPr lang="ar-SA" sz="3600" dirty="0">
                <a:cs typeface="Ali-A-Traditional" pitchFamily="2" charset="-78"/>
              </a:rPr>
              <a:t>هُوَ مَا تَرَكّبَ مِنْ ثَلاثِ كَلِمَاتٍ فَأَكْثَر، ولَمْ يَحْسُنِ السُّكُوت عَلَيْهِ - نحو: "إِنْ قَامَ زَيْدٌ". ولا يَتَرَكّبُ الكَلامُ إِلاّ مِنْ اسْمَيْنِ، كـ"زَيْدٌ قَائِمٌ" أَوْ مِنْ فِعْلٍ واسم كـ"قَامَ زَيْدٌ"، وَكَقَوْلِ الْمُصَنِّف: "</a:t>
            </a:r>
            <a:r>
              <a:rPr lang="ar-SA" sz="3600" u="sng" dirty="0">
                <a:cs typeface="Ali-A-Traditional" pitchFamily="2" charset="-78"/>
              </a:rPr>
              <a:t>اسْتَقِمْ</a:t>
            </a:r>
            <a:r>
              <a:rPr lang="ar-SA" sz="3600" dirty="0">
                <a:cs typeface="Ali-A-Traditional" pitchFamily="2" charset="-78"/>
              </a:rPr>
              <a:t>" فإنَّهُ كَلامٌ مُرَكّب مِنْ فِعْلِ أَمْرٍ وفاعِلٍ مُستتر، والتَّقديرُ: اسْتَقِمْ أَنْتَ؛ فاستغنى بالمثال عَنْ أَنْ يقولَ: "فائدةً يَحْسُنُ السكوتُ عَلَيْهَا" فكأنه قَالَ: الكُلامُ: هُوَ اللّفْظُ المفيدُ فَائِدَةً كَفَائِدَةِ </a:t>
            </a:r>
            <a:r>
              <a:rPr lang="ar-SA" sz="3600" dirty="0" smtClean="0">
                <a:cs typeface="Ali-A-Traditional" pitchFamily="2" charset="-78"/>
              </a:rPr>
              <a:t>اسْتَقِمْ</a:t>
            </a:r>
            <a:r>
              <a:rPr lang="ar-SA" sz="3600" dirty="0">
                <a:cs typeface="Ali-A-Traditional" pitchFamily="2" charset="-78"/>
              </a:rPr>
              <a:t> "</a:t>
            </a:r>
            <a:r>
              <a:rPr lang="ar-SA" sz="3600" dirty="0" smtClean="0">
                <a:cs typeface="Ali-A-Traditional" pitchFamily="2" charset="-78"/>
              </a:rPr>
              <a:t>.</a:t>
            </a:r>
            <a:endParaRPr lang="ar-IQ" sz="3600" dirty="0">
              <a:solidFill>
                <a:srgbClr val="C00000"/>
              </a:solidFill>
              <a:cs typeface="Ali-A-Traditional" pitchFamily="2" charset="-78"/>
            </a:endParaRPr>
          </a:p>
        </p:txBody>
      </p:sp>
      <p:pic>
        <p:nvPicPr>
          <p:cNvPr id="7170" name="Picture 2" descr="C:\Users\Saad\Pictures\النجا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73981">
            <a:off x="1339767" y="28737"/>
            <a:ext cx="1229507" cy="1845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60848"/>
            <a:ext cx="8229600" cy="4511424"/>
          </a:xfrm>
        </p:spPr>
        <p:txBody>
          <a:bodyPr>
            <a:noAutofit/>
          </a:bodyPr>
          <a:lstStyle/>
          <a:p>
            <a:pPr algn="just"/>
            <a:r>
              <a:rPr lang="ar-SA" sz="3600" b="1" u="sng" dirty="0">
                <a:solidFill>
                  <a:srgbClr val="FF0000"/>
                </a:solidFill>
                <a:cs typeface="Ali-A-Traditional" pitchFamily="2" charset="-78"/>
              </a:rPr>
              <a:t>والكَلِمُ</a:t>
            </a:r>
            <a:r>
              <a:rPr lang="ar-SA" sz="3600" u="sng" dirty="0">
                <a:cs typeface="Ali-A-Traditional" pitchFamily="2" charset="-78"/>
              </a:rPr>
              <a:t>: هو (</a:t>
            </a:r>
            <a:r>
              <a:rPr lang="ar-IQ" sz="3600" u="sng" dirty="0">
                <a:cs typeface="Ali-A-Traditional" pitchFamily="2" charset="-78"/>
              </a:rPr>
              <a:t>اسمُ جِنْسٍ جَمعيّ</a:t>
            </a:r>
            <a:r>
              <a:rPr lang="ar-IQ" sz="3600" dirty="0">
                <a:cs typeface="Ali-A-Traditional" pitchFamily="2" charset="-78"/>
              </a:rPr>
              <a:t>)، واحِدُهُ كَلِمَة، وهي: الاسمُ، والفِعْلُ، والحرف، ومعنى كونه اسمَ جِنْسٍ جمعيّ أنهُ يدُلُّ على جماعةٍ، وإذا زِيْدَ على لفظهِ تاءُ التأنيثِ، فقيلَ: (كَلِمَةٌ) نَقَصَ مَعْنَاهُ، وصارَ دالاً على الواحِد، ونظيرُهُ: لَبِنٌ ولَبِنَةٌ، ونَبْقٌ </a:t>
            </a:r>
            <a:r>
              <a:rPr lang="ar-IQ" sz="3600" dirty="0" smtClean="0">
                <a:cs typeface="Ali-A-Traditional" pitchFamily="2" charset="-78"/>
              </a:rPr>
              <a:t>ونَبْقَةٌ. </a:t>
            </a:r>
            <a:r>
              <a:rPr lang="ar-IQ" sz="3600" dirty="0">
                <a:cs typeface="Ali-A-Traditional" pitchFamily="2" charset="-78"/>
              </a:rPr>
              <a:t>واسمُ الجِنْسِ على نوعين: الأول: </a:t>
            </a:r>
            <a:r>
              <a:rPr lang="ar-IQ" sz="3600" u="sng" dirty="0">
                <a:cs typeface="Ali-A-Traditional" pitchFamily="2" charset="-78"/>
              </a:rPr>
              <a:t>اسم جنس إفرادي</a:t>
            </a:r>
            <a:r>
              <a:rPr lang="ar-IQ" sz="3600" dirty="0">
                <a:cs typeface="Ali-A-Traditional" pitchFamily="2" charset="-78"/>
              </a:rPr>
              <a:t>؛ وهو "ما دلَّ على القليل والكثير من جنسٍ واحِد بلفظٍ واحِد"، وذلك: كـ"ماء، وتراب، وزيت، وخل، وذهب، ولبن"؛ ومنه المصدر: كـ"ضَرْب، وشُرْب، وقِيام، </a:t>
            </a:r>
            <a:r>
              <a:rPr lang="ar-IQ" sz="3600" dirty="0" smtClean="0">
                <a:cs typeface="Ali-A-Traditional" pitchFamily="2" charset="-78"/>
              </a:rPr>
              <a:t>وجلُوس</a:t>
            </a:r>
            <a:r>
              <a:rPr lang="ar-IQ" sz="3600" dirty="0">
                <a:cs typeface="Ali-A-Traditional" pitchFamily="2" charset="-78"/>
              </a:rPr>
              <a:t>"</a:t>
            </a:r>
            <a:r>
              <a:rPr lang="ar-SA" sz="3600" dirty="0" smtClean="0">
                <a:cs typeface="Ali-A-Traditional" pitchFamily="2" charset="-78"/>
              </a:rPr>
              <a:t>.</a:t>
            </a:r>
            <a:endParaRPr lang="ar-IQ" sz="3600" b="1" dirty="0">
              <a:cs typeface="Ali-A-Traditional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02024" cy="187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Low"/>
            <a:r>
              <a:rPr lang="ar-IQ" sz="3200" dirty="0">
                <a:cs typeface="Ali-A-Traditional" pitchFamily="2" charset="-78"/>
              </a:rPr>
              <a:t>والثاني:</a:t>
            </a:r>
            <a:r>
              <a:rPr lang="ar-IQ" sz="3200" b="1" dirty="0">
                <a:solidFill>
                  <a:srgbClr val="FF0000"/>
                </a:solidFill>
                <a:cs typeface="Ali-A-Traditional" pitchFamily="2" charset="-78"/>
              </a:rPr>
              <a:t> </a:t>
            </a:r>
            <a:r>
              <a:rPr lang="ar-IQ" sz="3200" b="1" u="sng" dirty="0">
                <a:solidFill>
                  <a:srgbClr val="FF0000"/>
                </a:solidFill>
                <a:cs typeface="Ali-A-Traditional" pitchFamily="2" charset="-78"/>
              </a:rPr>
              <a:t>اسم جنس جمعيّ</a:t>
            </a:r>
            <a:r>
              <a:rPr lang="ar-IQ" sz="3200" dirty="0">
                <a:cs typeface="Ali-A-Alwand" pitchFamily="2" charset="-78"/>
              </a:rPr>
              <a:t>؛</a:t>
            </a:r>
            <a:r>
              <a:rPr lang="ar-IQ" sz="3200" dirty="0">
                <a:cs typeface="Ali-A-Traditional" pitchFamily="2" charset="-78"/>
              </a:rPr>
              <a:t> وهو: ما يُفرّق بينهُ وبين واحدهِ بالتاءِ غالباً؛ وذلك بأن يكون الواحِد بالتاء، واللفظ الدّال على الجمعِ بغير تاء، وذلك: مثل: كَلِم وكَلِمَة، وبَقَرْ وبقرة، وشَجَر وشَجَرة، ونخل ونخلة...، وقولنا: "غالباً" للإشارة إلى شيئين</a:t>
            </a:r>
            <a:r>
              <a:rPr lang="ar-IQ" sz="3200" dirty="0">
                <a:cs typeface="Ali-A-Alwand" pitchFamily="2" charset="-78"/>
              </a:rPr>
              <a:t>؛</a:t>
            </a:r>
            <a:r>
              <a:rPr lang="ar-IQ" sz="3200" dirty="0">
                <a:cs typeface="Ali-A-Traditional" pitchFamily="2" charset="-78"/>
              </a:rPr>
              <a:t> أولهما: أنه قد يُفرّق بين الواحِدِ واللفظِ الدالِّ على الجمع بالياءِ المشدَّدة، نحو: روم وروميّ، وزنج وزنجيّ... وثانيهما: أنه قد يكون اللفظُ الدالُّ على الجمعِ مقترناً بالتَّاء، والمفرد خالياً منها، عكس الغالب، نحو: كَمءْ، وكمأة، وذلك النوع في العربيَّة قليل </a:t>
            </a:r>
            <a:r>
              <a:rPr lang="ar-IQ" sz="3200" dirty="0" smtClean="0">
                <a:cs typeface="Ali-A-Traditional" pitchFamily="2" charset="-78"/>
              </a:rPr>
              <a:t>جدَّاً</a:t>
            </a:r>
            <a:r>
              <a:rPr lang="ar-SA" sz="3200" dirty="0" smtClean="0">
                <a:cs typeface="Ali-A-Traditional" pitchFamily="2" charset="-78"/>
              </a:rPr>
              <a:t>.</a:t>
            </a:r>
            <a:endParaRPr lang="ar-IQ" sz="3200" b="1" dirty="0">
              <a:solidFill>
                <a:srgbClr val="0070C0"/>
              </a:solidFill>
              <a:cs typeface="Ali-A-Traditional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0" y="260648"/>
            <a:ext cx="2511760" cy="1641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0480"/>
          </a:xfrm>
        </p:spPr>
        <p:txBody>
          <a:bodyPr>
            <a:noAutofit/>
          </a:bodyPr>
          <a:lstStyle/>
          <a:p>
            <a:pPr algn="justLow"/>
            <a:r>
              <a:rPr lang="ar-SA" sz="3600" dirty="0" smtClean="0">
                <a:cs typeface="Ali-A-Traditional" pitchFamily="2" charset="-78"/>
              </a:rPr>
              <a:t>     </a:t>
            </a:r>
            <a:r>
              <a:rPr lang="ar-IQ" sz="3600" dirty="0" smtClean="0">
                <a:cs typeface="Ali-A-Traditional" pitchFamily="2" charset="-78"/>
              </a:rPr>
              <a:t>وقد </a:t>
            </a:r>
            <a:r>
              <a:rPr lang="ar-IQ" sz="3600" dirty="0">
                <a:cs typeface="Ali-A-Traditional" pitchFamily="2" charset="-78"/>
              </a:rPr>
              <a:t>أكّد أبو هشام الأنصاريّ أيضاً أن شرطَ الكلامِ: (هو) الإفادة، وأنه من كلمتين، والمشهور أن أقلَّ الجمعِ ثلاثةٌ. وأن في الكلامِ والكَلِم عموماً وخصُوصاً، فالكَلِمُ أعَمُّ مِنْ جِهَةِ المعنى</a:t>
            </a:r>
            <a:r>
              <a:rPr lang="ar-IQ" sz="3600" dirty="0">
                <a:cs typeface="Ali-A-Alwand" pitchFamily="2" charset="-78"/>
              </a:rPr>
              <a:t>؛</a:t>
            </a:r>
            <a:r>
              <a:rPr lang="ar-IQ" sz="3600" dirty="0">
                <a:cs typeface="Ali-A-Traditional" pitchFamily="2" charset="-78"/>
              </a:rPr>
              <a:t> لاطلاقهِ على المفيد وغير المفيد، وأخصُّ من جهةِ اللفظِ</a:t>
            </a:r>
            <a:r>
              <a:rPr lang="ar-IQ" sz="3600" dirty="0">
                <a:cs typeface="Ali-A-Alwand" pitchFamily="2" charset="-78"/>
              </a:rPr>
              <a:t>؛</a:t>
            </a:r>
            <a:r>
              <a:rPr lang="ar-IQ" sz="3600" dirty="0">
                <a:cs typeface="Ali-A-Traditional" pitchFamily="2" charset="-78"/>
              </a:rPr>
              <a:t> </a:t>
            </a:r>
            <a:r>
              <a:rPr lang="ar-IQ" sz="3600" dirty="0" smtClean="0">
                <a:cs typeface="Ali-A-Traditional" pitchFamily="2" charset="-78"/>
              </a:rPr>
              <a:t>لكونه</a:t>
            </a:r>
            <a:r>
              <a:rPr lang="ar-SA" sz="3600" dirty="0" smtClean="0">
                <a:cs typeface="Ali-A-Traditional" pitchFamily="2" charset="-78"/>
              </a:rPr>
              <a:t>ِ</a:t>
            </a:r>
            <a:r>
              <a:rPr lang="ar-IQ" sz="3600" dirty="0" smtClean="0">
                <a:cs typeface="Ali-A-Traditional" pitchFamily="2" charset="-78"/>
              </a:rPr>
              <a:t> </a:t>
            </a:r>
            <a:r>
              <a:rPr lang="ar-IQ" sz="3600" dirty="0">
                <a:cs typeface="Ali-A-Traditional" pitchFamily="2" charset="-78"/>
              </a:rPr>
              <a:t>لا يُطلق على المركّب مِنْ كلمتين، فنحو: "زَيْدٌ قَامَ أبوهُ</a:t>
            </a:r>
            <a:r>
              <a:rPr lang="ar-IQ" sz="3600" dirty="0" smtClean="0">
                <a:cs typeface="Ali-A-Traditional" pitchFamily="2" charset="-78"/>
              </a:rPr>
              <a:t>" </a:t>
            </a:r>
            <a:r>
              <a:rPr lang="ar-IQ" sz="3600" dirty="0">
                <a:cs typeface="Ali-A-Traditional" pitchFamily="2" charset="-78"/>
              </a:rPr>
              <a:t>كلام</a:t>
            </a:r>
            <a:r>
              <a:rPr lang="ar-IQ" sz="3600" dirty="0">
                <a:cs typeface="Ali-A-Alwand" pitchFamily="2" charset="-78"/>
              </a:rPr>
              <a:t>؛</a:t>
            </a:r>
            <a:r>
              <a:rPr lang="ar-IQ" sz="3600" dirty="0">
                <a:cs typeface="Ali-A-Traditional" pitchFamily="2" charset="-78"/>
              </a:rPr>
              <a:t> لوجُود الفائدة، وكَلِم</a:t>
            </a:r>
            <a:r>
              <a:rPr lang="ar-IQ" sz="3600" dirty="0">
                <a:cs typeface="Ali-A-Alwand" pitchFamily="2" charset="-78"/>
              </a:rPr>
              <a:t>؛</a:t>
            </a:r>
            <a:r>
              <a:rPr lang="ar-IQ" sz="3600" dirty="0">
                <a:cs typeface="Ali-A-Traditional" pitchFamily="2" charset="-78"/>
              </a:rPr>
              <a:t> لوجُودِ الثلاثة بل الأربعة، و"قامَ زَيْدٌ" كلامٌ لا كَلِم، و"إن قامَ زَيْدٌ" بالعكس فهو كَلِمٌ لا </a:t>
            </a:r>
            <a:r>
              <a:rPr lang="ar-IQ" sz="3600" dirty="0" smtClean="0">
                <a:cs typeface="Ali-A-Traditional" pitchFamily="2" charset="-78"/>
              </a:rPr>
              <a:t>كلام</a:t>
            </a:r>
            <a:r>
              <a:rPr lang="ar-SA" sz="3600" dirty="0" smtClean="0">
                <a:cs typeface="Ali-A-Traditional" pitchFamily="2" charset="-78"/>
              </a:rPr>
              <a:t>.</a:t>
            </a:r>
            <a:endParaRPr lang="en-US" sz="3600" dirty="0">
              <a:cs typeface="Ali-A-Traditional" pitchFamily="2" charset="-78"/>
            </a:endParaRPr>
          </a:p>
          <a:p>
            <a:pPr algn="justLow"/>
            <a:endParaRPr lang="ar-IQ" sz="3600" dirty="0" smtClean="0">
              <a:cs typeface="Ali-A-Traditional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94421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1143</TotalTime>
  <Words>942</Words>
  <Application>Microsoft Office PowerPoint</Application>
  <PresentationFormat>On-screen Show (4:3)</PresentationFormat>
  <Paragraphs>29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علامات الأسماء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DR.Ahmed Saker 2o1O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Saad</dc:creator>
  <cp:lastModifiedBy>Document</cp:lastModifiedBy>
  <cp:revision>72</cp:revision>
  <dcterms:created xsi:type="dcterms:W3CDTF">2011-11-17T08:06:41Z</dcterms:created>
  <dcterms:modified xsi:type="dcterms:W3CDTF">2015-01-12T21:33:17Z</dcterms:modified>
</cp:coreProperties>
</file>