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Lst>
  <p:sldSz cx="9144000" cy="6858000" type="screen4x3"/>
  <p:notesSz cx="6742113" cy="9872663"/>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1" d="100"/>
          <a:sy n="61" d="100"/>
        </p:scale>
        <p:origin x="144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20531" y="0"/>
            <a:ext cx="2921582" cy="493633"/>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61" y="0"/>
            <a:ext cx="2921582" cy="493633"/>
          </a:xfrm>
          <a:prstGeom prst="rect">
            <a:avLst/>
          </a:prstGeom>
        </p:spPr>
        <p:txBody>
          <a:bodyPr vert="horz" lIns="91440" tIns="45720" rIns="91440" bIns="45720" rtlCol="1"/>
          <a:lstStyle>
            <a:lvl1pPr algn="l">
              <a:defRPr sz="1200"/>
            </a:lvl1pPr>
          </a:lstStyle>
          <a:p>
            <a:fld id="{87F950F9-363F-43D1-A022-E33791BECD0E}" type="datetimeFigureOut">
              <a:rPr lang="ar-IQ" smtClean="0"/>
              <a:t>18/11/1445</a:t>
            </a:fld>
            <a:endParaRPr lang="ar-IQ"/>
          </a:p>
        </p:txBody>
      </p:sp>
      <p:sp>
        <p:nvSpPr>
          <p:cNvPr id="4" name="Slide Image Placeholder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74212" y="4689515"/>
            <a:ext cx="5393690" cy="4442698"/>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20531" y="9377316"/>
            <a:ext cx="2921582" cy="493633"/>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61" y="9377316"/>
            <a:ext cx="2921582" cy="493633"/>
          </a:xfrm>
          <a:prstGeom prst="rect">
            <a:avLst/>
          </a:prstGeom>
        </p:spPr>
        <p:txBody>
          <a:bodyPr vert="horz" lIns="91440" tIns="45720" rIns="91440" bIns="45720" rtlCol="1" anchor="b"/>
          <a:lstStyle>
            <a:lvl1pPr algn="l">
              <a:defRPr sz="1200"/>
            </a:lvl1pPr>
          </a:lstStyle>
          <a:p>
            <a:fld id="{04B1A78A-C33F-42D4-90A8-CF58A0CCEB83}" type="slidenum">
              <a:rPr lang="ar-IQ" smtClean="0"/>
              <a:t>‹#›</a:t>
            </a:fld>
            <a:endParaRPr lang="ar-IQ"/>
          </a:p>
        </p:txBody>
      </p:sp>
    </p:spTree>
    <p:extLst>
      <p:ext uri="{BB962C8B-B14F-4D97-AF65-F5344CB8AC3E}">
        <p14:creationId xmlns:p14="http://schemas.microsoft.com/office/powerpoint/2010/main" val="366175524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63E09F12-38F4-41F6-9F17-C08FF5ED7A3D}" type="datetimeFigureOut">
              <a:rPr lang="ar-IQ" smtClean="0"/>
              <a:pPr/>
              <a:t>18/11/1445</a:t>
            </a:fld>
            <a:endParaRPr lang="ar-IQ"/>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ar-IQ"/>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1182127-E212-4039-88A6-70BE07B838EC}"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3E09F12-38F4-41F6-9F17-C08FF5ED7A3D}" type="datetimeFigureOut">
              <a:rPr lang="ar-IQ" smtClean="0"/>
              <a:pPr/>
              <a:t>18/11/1445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1182127-E212-4039-88A6-70BE07B838EC}"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3E09F12-38F4-41F6-9F17-C08FF5ED7A3D}" type="datetimeFigureOut">
              <a:rPr lang="ar-IQ" smtClean="0"/>
              <a:pPr/>
              <a:t>18/11/1445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1182127-E212-4039-88A6-70BE07B838EC}"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63E09F12-38F4-41F6-9F17-C08FF5ED7A3D}" type="datetimeFigureOut">
              <a:rPr lang="ar-IQ" smtClean="0"/>
              <a:pPr/>
              <a:t>18/11/1445</a:t>
            </a:fld>
            <a:endParaRPr lang="ar-IQ"/>
          </a:p>
        </p:txBody>
      </p:sp>
      <p:sp>
        <p:nvSpPr>
          <p:cNvPr id="9" name="Slide Number Placeholder 8"/>
          <p:cNvSpPr>
            <a:spLocks noGrp="1"/>
          </p:cNvSpPr>
          <p:nvPr>
            <p:ph type="sldNum" sz="quarter" idx="15"/>
          </p:nvPr>
        </p:nvSpPr>
        <p:spPr/>
        <p:txBody>
          <a:bodyPr rtlCol="0"/>
          <a:lstStyle/>
          <a:p>
            <a:fld id="{51182127-E212-4039-88A6-70BE07B838EC}" type="slidenum">
              <a:rPr lang="ar-IQ" smtClean="0"/>
              <a:pPr/>
              <a:t>‹#›</a:t>
            </a:fld>
            <a:endParaRPr lang="ar-IQ"/>
          </a:p>
        </p:txBody>
      </p:sp>
      <p:sp>
        <p:nvSpPr>
          <p:cNvPr id="10" name="Footer Placeholder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3E09F12-38F4-41F6-9F17-C08FF5ED7A3D}" type="datetimeFigureOut">
              <a:rPr lang="ar-IQ" smtClean="0"/>
              <a:pPr/>
              <a:t>18/11/1445</a:t>
            </a:fld>
            <a:endParaRPr lang="ar-IQ"/>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ar-IQ"/>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1182127-E212-4039-88A6-70BE07B838EC}"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63E09F12-38F4-41F6-9F17-C08FF5ED7A3D}" type="datetimeFigureOut">
              <a:rPr lang="ar-IQ" smtClean="0"/>
              <a:pPr/>
              <a:t>18/11/1445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1182127-E212-4039-88A6-70BE07B838EC}" type="slidenum">
              <a:rPr lang="ar-IQ" smtClean="0"/>
              <a:pPr/>
              <a:t>‹#›</a:t>
            </a:fld>
            <a:endParaRPr lang="ar-IQ"/>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63E09F12-38F4-41F6-9F17-C08FF5ED7A3D}" type="datetimeFigureOut">
              <a:rPr lang="ar-IQ" smtClean="0"/>
              <a:pPr/>
              <a:t>18/11/1445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1182127-E212-4039-88A6-70BE07B838EC}" type="slidenum">
              <a:rPr lang="ar-IQ" smtClean="0"/>
              <a:pPr/>
              <a:t>‹#›</a:t>
            </a:fld>
            <a:endParaRPr lang="ar-IQ"/>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63E09F12-38F4-41F6-9F17-C08FF5ED7A3D}" type="datetimeFigureOut">
              <a:rPr lang="ar-IQ" smtClean="0"/>
              <a:pPr/>
              <a:t>18/11/1445</a:t>
            </a:fld>
            <a:endParaRPr lang="ar-IQ"/>
          </a:p>
        </p:txBody>
      </p:sp>
      <p:sp>
        <p:nvSpPr>
          <p:cNvPr id="7" name="Slide Number Placeholder 6"/>
          <p:cNvSpPr>
            <a:spLocks noGrp="1"/>
          </p:cNvSpPr>
          <p:nvPr>
            <p:ph type="sldNum" sz="quarter" idx="11"/>
          </p:nvPr>
        </p:nvSpPr>
        <p:spPr/>
        <p:txBody>
          <a:bodyPr rtlCol="0"/>
          <a:lstStyle/>
          <a:p>
            <a:fld id="{51182127-E212-4039-88A6-70BE07B838EC}" type="slidenum">
              <a:rPr lang="ar-IQ" smtClean="0"/>
              <a:pPr/>
              <a:t>‹#›</a:t>
            </a:fld>
            <a:endParaRPr lang="ar-IQ"/>
          </a:p>
        </p:txBody>
      </p:sp>
      <p:sp>
        <p:nvSpPr>
          <p:cNvPr id="8" name="Footer Placeholder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E09F12-38F4-41F6-9F17-C08FF5ED7A3D}" type="datetimeFigureOut">
              <a:rPr lang="ar-IQ" smtClean="0"/>
              <a:pPr/>
              <a:t>18/11/1445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1182127-E212-4039-88A6-70BE07B838EC}"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63E09F12-38F4-41F6-9F17-C08FF5ED7A3D}" type="datetimeFigureOut">
              <a:rPr lang="ar-IQ" smtClean="0"/>
              <a:pPr/>
              <a:t>18/11/1445</a:t>
            </a:fld>
            <a:endParaRPr lang="ar-IQ"/>
          </a:p>
        </p:txBody>
      </p:sp>
      <p:sp>
        <p:nvSpPr>
          <p:cNvPr id="22" name="Slide Number Placeholder 21"/>
          <p:cNvSpPr>
            <a:spLocks noGrp="1"/>
          </p:cNvSpPr>
          <p:nvPr>
            <p:ph type="sldNum" sz="quarter" idx="15"/>
          </p:nvPr>
        </p:nvSpPr>
        <p:spPr/>
        <p:txBody>
          <a:bodyPr rtlCol="0"/>
          <a:lstStyle/>
          <a:p>
            <a:fld id="{51182127-E212-4039-88A6-70BE07B838EC}" type="slidenum">
              <a:rPr lang="ar-IQ" smtClean="0"/>
              <a:pPr/>
              <a:t>‹#›</a:t>
            </a:fld>
            <a:endParaRPr lang="ar-IQ"/>
          </a:p>
        </p:txBody>
      </p:sp>
      <p:sp>
        <p:nvSpPr>
          <p:cNvPr id="23" name="Footer Placeholder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3E09F12-38F4-41F6-9F17-C08FF5ED7A3D}" type="datetimeFigureOut">
              <a:rPr lang="ar-IQ" smtClean="0"/>
              <a:pPr/>
              <a:t>18/11/1445</a:t>
            </a:fld>
            <a:endParaRPr lang="ar-IQ"/>
          </a:p>
        </p:txBody>
      </p:sp>
      <p:sp>
        <p:nvSpPr>
          <p:cNvPr id="18" name="Slide Number Placeholder 17"/>
          <p:cNvSpPr>
            <a:spLocks noGrp="1"/>
          </p:cNvSpPr>
          <p:nvPr>
            <p:ph type="sldNum" sz="quarter" idx="11"/>
          </p:nvPr>
        </p:nvSpPr>
        <p:spPr/>
        <p:txBody>
          <a:bodyPr rtlCol="0"/>
          <a:lstStyle/>
          <a:p>
            <a:fld id="{51182127-E212-4039-88A6-70BE07B838EC}" type="slidenum">
              <a:rPr lang="ar-IQ" smtClean="0"/>
              <a:pPr/>
              <a:t>‹#›</a:t>
            </a:fld>
            <a:endParaRPr lang="ar-IQ"/>
          </a:p>
        </p:txBody>
      </p:sp>
      <p:sp>
        <p:nvSpPr>
          <p:cNvPr id="21" name="Footer Placeholder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3E09F12-38F4-41F6-9F17-C08FF5ED7A3D}" type="datetimeFigureOut">
              <a:rPr lang="ar-IQ" smtClean="0"/>
              <a:pPr/>
              <a:t>18/11/1445</a:t>
            </a:fld>
            <a:endParaRPr lang="ar-IQ"/>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1182127-E212-4039-88A6-70BE07B838EC}"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0232" y="1857364"/>
            <a:ext cx="6172200" cy="1571636"/>
          </a:xfrm>
        </p:spPr>
        <p:txBody>
          <a:bodyPr>
            <a:normAutofit/>
          </a:bodyPr>
          <a:lstStyle/>
          <a:p>
            <a:pPr algn="ctr"/>
            <a:r>
              <a:rPr lang="ar-IQ" sz="4800" dirty="0">
                <a:cs typeface="Ali-A-Jiddah" pitchFamily="2" charset="-78"/>
              </a:rPr>
              <a:t>توكيد الفعل المضارع بالنون</a:t>
            </a:r>
          </a:p>
        </p:txBody>
      </p:sp>
      <p:sp>
        <p:nvSpPr>
          <p:cNvPr id="4" name="Title 1"/>
          <p:cNvSpPr txBox="1">
            <a:spLocks/>
          </p:cNvSpPr>
          <p:nvPr/>
        </p:nvSpPr>
        <p:spPr>
          <a:xfrm>
            <a:off x="2125962" y="5286388"/>
            <a:ext cx="2160286" cy="485762"/>
          </a:xfrm>
          <a:prstGeom prst="rect">
            <a:avLst/>
          </a:prstGeom>
        </p:spPr>
        <p:txBody>
          <a:bodyPr vert="horz" anchor="b">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IQ" b="1" cap="small" dirty="0">
                <a:solidFill>
                  <a:schemeClr val="tx2"/>
                </a:solidFill>
                <a:latin typeface="+mj-lt"/>
                <a:ea typeface="+mj-ea"/>
                <a:cs typeface="Ali-A-Jiddah" pitchFamily="2" charset="-78"/>
              </a:rPr>
              <a:t>إعداد: د.سعد صهيب</a:t>
            </a:r>
            <a:endParaRPr kumimoji="0" lang="ar-IQ" b="1" i="0" u="none" strike="noStrike" kern="1200" cap="small" spc="0" normalizeH="0" baseline="0" noProof="0" dirty="0">
              <a:ln>
                <a:noFill/>
              </a:ln>
              <a:solidFill>
                <a:schemeClr val="tx2"/>
              </a:solidFill>
              <a:effectLst/>
              <a:uLnTx/>
              <a:uFillTx/>
              <a:latin typeface="+mj-lt"/>
              <a:ea typeface="+mj-ea"/>
              <a:cs typeface="Ali-A-Jiddah"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58" y="1142984"/>
            <a:ext cx="8358246" cy="5330968"/>
          </a:xfrm>
        </p:spPr>
        <p:txBody>
          <a:bodyPr>
            <a:normAutofit/>
          </a:bodyPr>
          <a:lstStyle/>
          <a:p>
            <a:r>
              <a:rPr lang="ar-SA" sz="3500" b="1" dirty="0">
                <a:cs typeface="Ali-A-Traditional" pitchFamily="2" charset="-78"/>
              </a:rPr>
              <a:t>وَالْرَّفْعَ وَالنَّصْبَ اجْعَلَنْ إعْرَابا</a:t>
            </a:r>
            <a:r>
              <a:rPr lang="ar-IQ" sz="3500" b="1" dirty="0">
                <a:cs typeface="Ali-A-Traditional" pitchFamily="2" charset="-78"/>
              </a:rPr>
              <a:t>     </a:t>
            </a:r>
            <a:r>
              <a:rPr lang="ar-SA" sz="3500" b="1" dirty="0">
                <a:cs typeface="Ali-A-Traditional" pitchFamily="2" charset="-78"/>
              </a:rPr>
              <a:t>لاِسْمٍ وَفِعْـلٍ نَحْـوُ لَنْ أهَـابَا</a:t>
            </a:r>
            <a:endParaRPr lang="en-US" sz="3500" dirty="0">
              <a:cs typeface="Ali-A-Traditional" pitchFamily="2" charset="-78"/>
            </a:endParaRPr>
          </a:p>
          <a:p>
            <a:r>
              <a:rPr lang="ar-SA" sz="3500" b="1" dirty="0">
                <a:cs typeface="Ali-A-Traditional" pitchFamily="2" charset="-78"/>
              </a:rPr>
              <a:t>والاسْمُ قَدْ خُصِّصَ بِالْجَرِّ كَمَا</a:t>
            </a:r>
            <a:r>
              <a:rPr lang="ar-IQ" sz="3500" b="1" dirty="0">
                <a:cs typeface="Ali-A-Traditional" pitchFamily="2" charset="-78"/>
              </a:rPr>
              <a:t>    </a:t>
            </a:r>
            <a:r>
              <a:rPr lang="ar-SA" sz="3500" b="1" dirty="0">
                <a:cs typeface="Ali-A-Traditional" pitchFamily="2" charset="-78"/>
              </a:rPr>
              <a:t>قَدْ خُصِّصَ الْفِعْلُ بِأنْ  يَنْجـَزِمَا</a:t>
            </a:r>
            <a:endParaRPr lang="ar-IQ" sz="3500" b="1" dirty="0">
              <a:cs typeface="Ali-A-Traditional" pitchFamily="2" charset="-78"/>
            </a:endParaRPr>
          </a:p>
          <a:p>
            <a:pPr algn="justLow" hangingPunct="0"/>
            <a:r>
              <a:rPr lang="ar-SA" sz="4000" dirty="0">
                <a:cs typeface="Ali-A-Traditional" pitchFamily="2" charset="-78"/>
              </a:rPr>
              <a:t>والرفع والنصب يشترك فيهما ا</a:t>
            </a:r>
            <a:r>
              <a:rPr lang="ar-IQ" sz="4000" dirty="0">
                <a:cs typeface="Ali-A-Traditional" pitchFamily="2" charset="-78"/>
              </a:rPr>
              <a:t>لأس</a:t>
            </a:r>
            <a:r>
              <a:rPr lang="ar-SA" sz="4000" dirty="0">
                <a:cs typeface="Ali-A-Traditional" pitchFamily="2" charset="-78"/>
              </a:rPr>
              <a:t>م</a:t>
            </a:r>
            <a:r>
              <a:rPr lang="ar-IQ" sz="4000" dirty="0">
                <a:cs typeface="Ali-A-Traditional" pitchFamily="2" charset="-78"/>
              </a:rPr>
              <a:t>ا</a:t>
            </a:r>
            <a:r>
              <a:rPr lang="ar-SA" sz="4000" dirty="0">
                <a:cs typeface="Ali-A-Traditional" pitchFamily="2" charset="-78"/>
              </a:rPr>
              <a:t>ء، والأفعال</a:t>
            </a:r>
            <a:r>
              <a:rPr lang="ar-IQ" sz="4000" dirty="0">
                <a:cs typeface="Ali-A-Alwand" pitchFamily="2" charset="-78"/>
              </a:rPr>
              <a:t>؛</a:t>
            </a:r>
            <a:r>
              <a:rPr lang="ar-SA" sz="4000" dirty="0">
                <a:cs typeface="Ali-A-Traditional" pitchFamily="2" charset="-78"/>
              </a:rPr>
              <a:t> نحو: زيد يقوم</a:t>
            </a:r>
            <a:r>
              <a:rPr lang="ar-IQ" sz="4000" baseline="30000" dirty="0">
                <a:cs typeface="Ali-A-Traditional" pitchFamily="2" charset="-78"/>
              </a:rPr>
              <a:t>،</a:t>
            </a:r>
            <a:r>
              <a:rPr lang="ar-SA" sz="4000" dirty="0">
                <a:cs typeface="Ali-A-Traditional" pitchFamily="2" charset="-78"/>
              </a:rPr>
              <a:t> وإنَّ زيدا ل</a:t>
            </a:r>
            <a:r>
              <a:rPr lang="ar-IQ" sz="4000" dirty="0">
                <a:cs typeface="Ali-A-Traditional" pitchFamily="2" charset="-78"/>
              </a:rPr>
              <a:t>َ</a:t>
            </a:r>
            <a:r>
              <a:rPr lang="ar-SA" sz="4000" dirty="0">
                <a:cs typeface="Ali-A-Traditional" pitchFamily="2" charset="-78"/>
              </a:rPr>
              <a:t>ن</a:t>
            </a:r>
            <a:r>
              <a:rPr lang="ar-IQ" sz="4000" dirty="0">
                <a:cs typeface="Ali-A-Traditional" pitchFamily="2" charset="-78"/>
              </a:rPr>
              <a:t>ْ</a:t>
            </a:r>
            <a:r>
              <a:rPr lang="ar-SA" sz="4000" dirty="0">
                <a:cs typeface="Ali-A-Traditional" pitchFamily="2" charset="-78"/>
              </a:rPr>
              <a:t> ي</a:t>
            </a:r>
            <a:r>
              <a:rPr lang="ar-IQ" sz="4000" dirty="0">
                <a:cs typeface="Ali-A-Traditional" pitchFamily="2" charset="-78"/>
              </a:rPr>
              <a:t>َ</a:t>
            </a:r>
            <a:r>
              <a:rPr lang="ar-SA" sz="4000" dirty="0">
                <a:cs typeface="Ali-A-Traditional" pitchFamily="2" charset="-78"/>
              </a:rPr>
              <a:t>ه</a:t>
            </a:r>
            <a:r>
              <a:rPr lang="ar-IQ" sz="4000" dirty="0">
                <a:cs typeface="Ali-A-Traditional" pitchFamily="2" charset="-78"/>
              </a:rPr>
              <a:t>َ</a:t>
            </a:r>
            <a:r>
              <a:rPr lang="ar-SA" sz="4000" dirty="0">
                <a:cs typeface="Ali-A-Traditional" pitchFamily="2" charset="-78"/>
              </a:rPr>
              <a:t>اب</a:t>
            </a:r>
            <a:r>
              <a:rPr lang="ar-IQ" sz="4000" dirty="0">
                <a:cs typeface="Ali-A-Traditional" pitchFamily="2" charset="-78"/>
              </a:rPr>
              <a:t>َ</a:t>
            </a:r>
            <a:r>
              <a:rPr lang="ar-IQ" sz="4000" baseline="30000" dirty="0">
                <a:cs typeface="Ali-A-Traditional" pitchFamily="2" charset="-78"/>
              </a:rPr>
              <a:t>.</a:t>
            </a:r>
            <a:endParaRPr lang="en-US" sz="4000" dirty="0">
              <a:cs typeface="Ali-A-Traditional" pitchFamily="2" charset="-78"/>
            </a:endParaRPr>
          </a:p>
          <a:p>
            <a:pPr algn="justLow" hangingPunct="0"/>
            <a:r>
              <a:rPr lang="ar-SA" sz="4000" dirty="0">
                <a:cs typeface="Ali-A-Traditional" pitchFamily="2" charset="-78"/>
              </a:rPr>
              <a:t>وأما الجر</a:t>
            </a:r>
            <a:r>
              <a:rPr lang="ar-IQ" sz="4000" dirty="0">
                <a:cs typeface="Ali-A-Traditional" pitchFamily="2" charset="-78"/>
              </a:rPr>
              <a:t> </a:t>
            </a:r>
            <a:r>
              <a:rPr lang="ar-SA" sz="4000" dirty="0">
                <a:cs typeface="Ali-A-Traditional" pitchFamily="2" charset="-78"/>
              </a:rPr>
              <a:t>فمختص با</a:t>
            </a:r>
            <a:r>
              <a:rPr lang="ar-IQ" sz="4000" dirty="0">
                <a:cs typeface="Ali-A-Traditional" pitchFamily="2" charset="-78"/>
              </a:rPr>
              <a:t>لأ</a:t>
            </a:r>
            <a:r>
              <a:rPr lang="ar-SA" sz="4000" dirty="0">
                <a:cs typeface="Ali-A-Traditional" pitchFamily="2" charset="-78"/>
              </a:rPr>
              <a:t>سم</a:t>
            </a:r>
            <a:r>
              <a:rPr lang="ar-IQ" sz="4000" dirty="0">
                <a:cs typeface="Ali-A-Traditional" pitchFamily="2" charset="-78"/>
              </a:rPr>
              <a:t>ا</a:t>
            </a:r>
            <a:r>
              <a:rPr lang="ar-SA" sz="4000" dirty="0">
                <a:cs typeface="Ali-A-Traditional" pitchFamily="2" charset="-78"/>
              </a:rPr>
              <a:t>ء</a:t>
            </a:r>
            <a:r>
              <a:rPr lang="ar-IQ" sz="4000" dirty="0">
                <a:cs typeface="Ali-A-Alwand" pitchFamily="2" charset="-78"/>
              </a:rPr>
              <a:t>؛</a:t>
            </a:r>
            <a:r>
              <a:rPr lang="ar-SA" sz="4000" dirty="0">
                <a:cs typeface="Ali-A-Traditional" pitchFamily="2" charset="-78"/>
              </a:rPr>
              <a:t> نحو: مررت بزيد</a:t>
            </a:r>
            <a:r>
              <a:rPr lang="ar-IQ" sz="4000" baseline="30000" dirty="0">
                <a:cs typeface="Ali-A-Traditional" pitchFamily="2" charset="-78"/>
              </a:rPr>
              <a:t>،</a:t>
            </a:r>
            <a:r>
              <a:rPr lang="ar-IQ" sz="4000" dirty="0">
                <a:cs typeface="Ali-A-Traditional" pitchFamily="2" charset="-78"/>
              </a:rPr>
              <a:t> </a:t>
            </a:r>
            <a:r>
              <a:rPr lang="ar-SA" sz="4000" dirty="0">
                <a:cs typeface="Ali-A-Traditional" pitchFamily="2" charset="-78"/>
              </a:rPr>
              <a:t>والجزم مختص بالأفعا</a:t>
            </a:r>
            <a:r>
              <a:rPr lang="ar-IQ" sz="4000" dirty="0">
                <a:cs typeface="Ali-A-Traditional" pitchFamily="2" charset="-78"/>
              </a:rPr>
              <a:t>َ</a:t>
            </a:r>
            <a:r>
              <a:rPr lang="ar-SA" sz="4000" dirty="0">
                <a:cs typeface="Ali-A-Traditional" pitchFamily="2" charset="-78"/>
              </a:rPr>
              <a:t>ل نحو : لم يضرب</a:t>
            </a:r>
            <a:r>
              <a:rPr lang="ar-IQ" sz="4000" baseline="30000" dirty="0">
                <a:cs typeface="Ali-A-Traditional" pitchFamily="2" charset="-78"/>
              </a:rPr>
              <a:t>.</a:t>
            </a:r>
            <a:endParaRPr lang="en-US" sz="4000" dirty="0">
              <a:cs typeface="Ali-A-Traditional" pitchFamily="2" charset="-78"/>
            </a:endParaRPr>
          </a:p>
          <a:p>
            <a:endParaRPr lang="ar-IQ" sz="3600" dirty="0">
              <a:cs typeface="Ali-A-Traditional"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800" decel="100000"/>
                                        <p:tgtEl>
                                          <p:spTgt spid="3">
                                            <p:txEl>
                                              <p:pRg st="2" end="2"/>
                                            </p:txEl>
                                          </p:spTgt>
                                        </p:tgtEl>
                                      </p:cBhvr>
                                    </p:animEffect>
                                    <p:anim calcmode="lin" valueType="num">
                                      <p:cBhvr>
                                        <p:cTn id="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800" decel="100000"/>
                                        <p:tgtEl>
                                          <p:spTgt spid="3">
                                            <p:txEl>
                                              <p:pRg st="0" end="0"/>
                                            </p:txEl>
                                          </p:spTgt>
                                        </p:tgtEl>
                                      </p:cBhvr>
                                    </p:animEffect>
                                    <p:anim calcmode="lin" valueType="num">
                                      <p:cBhvr>
                                        <p:cTn id="1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800" decel="100000"/>
                                        <p:tgtEl>
                                          <p:spTgt spid="3">
                                            <p:txEl>
                                              <p:pRg st="1" end="1"/>
                                            </p:txEl>
                                          </p:spTgt>
                                        </p:tgtEl>
                                      </p:cBhvr>
                                    </p:animEffect>
                                    <p:anim calcmode="lin" valueType="num">
                                      <p:cBhvr>
                                        <p:cTn id="28"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800" decel="100000"/>
                                        <p:tgtEl>
                                          <p:spTgt spid="3">
                                            <p:txEl>
                                              <p:pRg st="3" end="3"/>
                                            </p:txEl>
                                          </p:spTgt>
                                        </p:tgtEl>
                                      </p:cBhvr>
                                    </p:animEffect>
                                    <p:anim calcmode="lin" valueType="num">
                                      <p:cBhvr>
                                        <p:cTn id="38"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r>
              <a:rPr lang="ar-SA" sz="3600" u="sng" dirty="0">
                <a:solidFill>
                  <a:srgbClr val="FF0000"/>
                </a:solidFill>
                <a:cs typeface="Ali-A-Traditional" pitchFamily="2" charset="-78"/>
              </a:rPr>
              <a:t>وأنواع الإعراب أربعة</a:t>
            </a:r>
            <a:r>
              <a:rPr lang="ar-SA" sz="3600" dirty="0">
                <a:cs typeface="Ali-A-Traditional" pitchFamily="2" charset="-78"/>
              </a:rPr>
              <a:t>:</a:t>
            </a:r>
            <a:endParaRPr lang="en-US" sz="3600" dirty="0">
              <a:cs typeface="Ali-A-Traditional" pitchFamily="2" charset="-78"/>
            </a:endParaRPr>
          </a:p>
          <a:p>
            <a:pPr lvl="1"/>
            <a:r>
              <a:rPr lang="ar-SA" sz="3600" dirty="0">
                <a:cs typeface="Ali-A-Traditional" pitchFamily="2" charset="-78"/>
              </a:rPr>
              <a:t>الرفع في الاسم والفعل.</a:t>
            </a:r>
            <a:endParaRPr lang="en-US" sz="3600" dirty="0">
              <a:cs typeface="Ali-A-Traditional" pitchFamily="2" charset="-78"/>
            </a:endParaRPr>
          </a:p>
          <a:p>
            <a:pPr lvl="1"/>
            <a:r>
              <a:rPr lang="ar-SA" sz="3600" dirty="0">
                <a:cs typeface="Ali-A-Traditional" pitchFamily="2" charset="-78"/>
              </a:rPr>
              <a:t>النصب في الاسم والفعل.</a:t>
            </a:r>
            <a:endParaRPr lang="en-US" sz="3600" dirty="0">
              <a:cs typeface="Ali-A-Traditional" pitchFamily="2" charset="-78"/>
            </a:endParaRPr>
          </a:p>
          <a:p>
            <a:pPr lvl="1"/>
            <a:r>
              <a:rPr lang="ar-SA" sz="3600" dirty="0">
                <a:cs typeface="Ali-A-Traditional" pitchFamily="2" charset="-78"/>
              </a:rPr>
              <a:t>الجر في الاسم.</a:t>
            </a:r>
            <a:endParaRPr lang="en-US" sz="3600" dirty="0">
              <a:cs typeface="Ali-A-Traditional" pitchFamily="2" charset="-78"/>
            </a:endParaRPr>
          </a:p>
          <a:p>
            <a:pPr lvl="1"/>
            <a:r>
              <a:rPr lang="ar-SA" sz="3600" dirty="0">
                <a:cs typeface="Ali-A-Traditional" pitchFamily="2" charset="-78"/>
              </a:rPr>
              <a:t>الجزم في الفعل.</a:t>
            </a:r>
            <a:endParaRPr lang="en-US" sz="3600" dirty="0">
              <a:cs typeface="Ali-A-Traditional" pitchFamily="2" charset="-78"/>
            </a:endParaRPr>
          </a:p>
          <a:p>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nodeType="clickEffect">
                                  <p:stCondLst>
                                    <p:cond delay="0"/>
                                  </p:stCondLst>
                                  <p:childTnLst>
                                    <p:set>
                                      <p:cBhvr>
                                        <p:cTn id="41" dur="1" fill="hold">
                                          <p:stCondLst>
                                            <p:cond delay="0"/>
                                          </p:stCondLst>
                                        </p:cTn>
                                        <p:tgtEl>
                                          <p:spTgt spid="3">
                                            <p:txEl>
                                              <p:pRg st="1" end="1"/>
                                            </p:txEl>
                                          </p:spTgt>
                                        </p:tgtEl>
                                        <p:attrNameLst>
                                          <p:attrName>style.visibility</p:attrName>
                                        </p:attrNameLst>
                                      </p:cBhvr>
                                      <p:to>
                                        <p:strVal val="visible"/>
                                      </p:to>
                                    </p:set>
                                    <p:anim calcmode="lin" valueType="num">
                                      <p:cBhvr>
                                        <p:cTn id="4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normAutofit/>
          </a:bodyPr>
          <a:lstStyle/>
          <a:p>
            <a:pPr algn="justLow"/>
            <a:r>
              <a:rPr lang="ar-SA" sz="3200" dirty="0">
                <a:cs typeface="Ali-A-Traditional" pitchFamily="2" charset="-78"/>
              </a:rPr>
              <a:t>ولهذه الأنواع الأربعة علامات أصول وعلامات فروع. </a:t>
            </a:r>
            <a:r>
              <a:rPr lang="ar-SA" sz="3200" dirty="0">
                <a:solidFill>
                  <a:srgbClr val="FF0000"/>
                </a:solidFill>
                <a:cs typeface="Ali-A-Traditional" pitchFamily="2" charset="-78"/>
              </a:rPr>
              <a:t>فالأصول أربعة</a:t>
            </a:r>
            <a:r>
              <a:rPr lang="ar-SA" sz="3200" dirty="0">
                <a:cs typeface="Ali-A-Traditional" pitchFamily="2" charset="-78"/>
              </a:rPr>
              <a:t>:</a:t>
            </a:r>
            <a:endParaRPr lang="en-US" sz="3200" dirty="0">
              <a:cs typeface="Ali-A-Traditional" pitchFamily="2" charset="-78"/>
            </a:endParaRPr>
          </a:p>
          <a:p>
            <a:pPr lvl="0" algn="justLow"/>
            <a:r>
              <a:rPr lang="ar-SA" sz="3200" dirty="0">
                <a:solidFill>
                  <a:srgbClr val="FF0000"/>
                </a:solidFill>
                <a:cs typeface="Ali-A-Traditional" pitchFamily="2" charset="-78"/>
              </a:rPr>
              <a:t>الضمة</a:t>
            </a:r>
            <a:r>
              <a:rPr lang="en-US" sz="3200" dirty="0">
                <a:cs typeface="Ali-A-Traditional" pitchFamily="2" charset="-78"/>
              </a:rPr>
              <a:t>:</a:t>
            </a:r>
            <a:r>
              <a:rPr lang="ar-SA" sz="3200" dirty="0">
                <a:cs typeface="Ali-A-Traditional" pitchFamily="2" charset="-78"/>
              </a:rPr>
              <a:t> للرفع.</a:t>
            </a:r>
            <a:endParaRPr lang="en-US" sz="3200" dirty="0">
              <a:cs typeface="Ali-A-Traditional" pitchFamily="2" charset="-78"/>
            </a:endParaRPr>
          </a:p>
          <a:p>
            <a:pPr algn="justLow"/>
            <a:r>
              <a:rPr lang="ar-SA" sz="3200" dirty="0">
                <a:solidFill>
                  <a:srgbClr val="FF0000"/>
                </a:solidFill>
                <a:cs typeface="Ali-A-Traditional" pitchFamily="2" charset="-78"/>
              </a:rPr>
              <a:t>الفتحة</a:t>
            </a:r>
            <a:r>
              <a:rPr lang="ar-SA" sz="3200" dirty="0">
                <a:cs typeface="Ali-A-Traditional" pitchFamily="2" charset="-78"/>
              </a:rPr>
              <a:t> للنصب. كقولك: الطالبُ المجدُّ لن يتأخرَ. </a:t>
            </a:r>
            <a:endParaRPr lang="ar-IQ" sz="3200" dirty="0">
              <a:cs typeface="Ali-A-Traditional" pitchFamily="2" charset="-78"/>
            </a:endParaRPr>
          </a:p>
          <a:p>
            <a:pPr lvl="0" algn="justLow"/>
            <a:r>
              <a:rPr lang="ar-SA" sz="3200" dirty="0">
                <a:solidFill>
                  <a:srgbClr val="FF0000"/>
                </a:solidFill>
                <a:cs typeface="Ali-A-Traditional" pitchFamily="2" charset="-78"/>
              </a:rPr>
              <a:t>الكسرة</a:t>
            </a:r>
            <a:r>
              <a:rPr lang="ar-SA" sz="3200" dirty="0">
                <a:cs typeface="Ali-A-Traditional" pitchFamily="2" charset="-78"/>
              </a:rPr>
              <a:t> للجر</a:t>
            </a:r>
            <a:r>
              <a:rPr lang="ar-IQ" sz="3200" dirty="0">
                <a:cs typeface="Ali-A-Traditional" pitchFamily="2" charset="-78"/>
              </a:rPr>
              <a:t>.</a:t>
            </a:r>
            <a:r>
              <a:rPr lang="ar-SA" sz="3200" dirty="0">
                <a:cs typeface="Ali-A-Traditional" pitchFamily="2" charset="-78"/>
              </a:rPr>
              <a:t> </a:t>
            </a:r>
            <a:endParaRPr lang="en-US" sz="3200" dirty="0">
              <a:cs typeface="Ali-A-Traditional" pitchFamily="2" charset="-78"/>
            </a:endParaRPr>
          </a:p>
          <a:p>
            <a:pPr lvl="0" algn="justLow"/>
            <a:r>
              <a:rPr lang="ar-SA" sz="3200" dirty="0">
                <a:solidFill>
                  <a:srgbClr val="FF0000"/>
                </a:solidFill>
                <a:cs typeface="Ali-A-Traditional" pitchFamily="2" charset="-78"/>
              </a:rPr>
              <a:t>السكون</a:t>
            </a:r>
            <a:r>
              <a:rPr lang="ar-IQ" sz="3200" baseline="30000" dirty="0">
                <a:cs typeface="Ali-A-Traditional" pitchFamily="2" charset="-78"/>
              </a:rPr>
              <a:t>:</a:t>
            </a:r>
            <a:r>
              <a:rPr lang="ar-SA" sz="3200" dirty="0">
                <a:cs typeface="Ali-A-Traditional" pitchFamily="2" charset="-78"/>
              </a:rPr>
              <a:t> وهو حذف الحركة للجزم، كقوله تعالى: </a:t>
            </a:r>
            <a:r>
              <a:rPr lang="en-US" sz="3200" dirty="0">
                <a:cs typeface="Ali-A-Traditional" pitchFamily="2" charset="-78"/>
                <a:sym typeface="AGA Arabesque"/>
              </a:rPr>
              <a:t></a:t>
            </a:r>
            <a:r>
              <a:rPr lang="ar-SA" sz="3200" dirty="0">
                <a:cs typeface="Ali-A-Traditional" pitchFamily="2" charset="-78"/>
              </a:rPr>
              <a:t>لَمْ يَلِدْ وَلَمْ يُولَدْ</a:t>
            </a:r>
            <a:r>
              <a:rPr lang="en-US" sz="3200" dirty="0">
                <a:cs typeface="Ali-A-Traditional" pitchFamily="2" charset="-78"/>
                <a:sym typeface="AGA Arabesque"/>
              </a:rPr>
              <a:t></a:t>
            </a:r>
            <a:r>
              <a:rPr lang="ar-SA" sz="3200" dirty="0">
                <a:cs typeface="Ali-A-Traditional" pitchFamily="2" charset="-78"/>
              </a:rPr>
              <a:t>.</a:t>
            </a:r>
            <a:endParaRPr lang="en-US" sz="3200" dirty="0">
              <a:cs typeface="Ali-A-Traditional" pitchFamily="2" charset="-78"/>
            </a:endParaRPr>
          </a:p>
          <a:p>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just"/>
            <a:r>
              <a:rPr lang="ar-SA" sz="2800" dirty="0">
                <a:cs typeface="Ali-A-Traditional" pitchFamily="2" charset="-78"/>
              </a:rPr>
              <a:t>وأما العلامات الفرعية فهي واقعة في سبعة أبواب</a:t>
            </a:r>
            <a:r>
              <a:rPr lang="ar-IQ" sz="2800" dirty="0">
                <a:cs typeface="Ali-A-Traditional" pitchFamily="2" charset="-78"/>
              </a:rPr>
              <a:t>.</a:t>
            </a:r>
            <a:endParaRPr lang="en-US" sz="2800" dirty="0">
              <a:cs typeface="Ali-A-Traditional" pitchFamily="2" charset="-78"/>
            </a:endParaRPr>
          </a:p>
          <a:p>
            <a:pPr algn="just"/>
            <a:r>
              <a:rPr lang="ar-SA" sz="2800" dirty="0">
                <a:cs typeface="Ali-A-Traditional" pitchFamily="2" charset="-78"/>
              </a:rPr>
              <a:t>وهذا معنى قوله: (والرفع والنصب . . . إلخ) أي: اجعل الرفع والنصب إعراباً للاسم والفعل. نحو: (لن أهابا) وقد خصص الاسم بالجر، كما خصص الفعل بالجزم، فارفع بالضمة، وانصب بالفتحة، وجر بالكسرة، واجزم بالتسكين. والإعراب بغير ما ذكر يكون نيابياً. نحو (جا) فعل ماضٍ قُصِرَ للضرورة. (أخو) فاعل مرفوع بالواو نيابة عن الضمة، وهو مضاف و(بني نمر) مضاف إليه مجرور بالياء نيابة عن الكسرة. وهو مضاف ونمر مضاف إليه مجرور بالكسرة الظاهرة، وسكن لأجل الوقف.</a:t>
            </a:r>
            <a:endParaRPr lang="en-US" sz="2800" dirty="0">
              <a:cs typeface="Ali-A-Traditional" pitchFamily="2" charset="-78"/>
            </a:endParaRPr>
          </a:p>
          <a:p>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sz="quarter" idx="1"/>
          </p:nvPr>
        </p:nvSpPr>
        <p:spPr/>
        <p:txBody>
          <a:bodyPr>
            <a:normAutofit lnSpcReduction="10000"/>
          </a:bodyPr>
          <a:lstStyle/>
          <a:p>
            <a:pPr algn="just"/>
            <a:r>
              <a:rPr lang="ar-IQ" sz="3200" b="1" u="sng" dirty="0">
                <a:cs typeface="Ali-A-Traditional" pitchFamily="2" charset="-78"/>
              </a:rPr>
              <a:t>ملاحظة</a:t>
            </a:r>
            <a:r>
              <a:rPr lang="ar-IQ" sz="3200" dirty="0">
                <a:cs typeface="Ali-A-Traditional" pitchFamily="2" charset="-78"/>
              </a:rPr>
              <a:t>: يُعرَبُ الفعلُ المضارِع إذا اتَّصَل بهِ نون التوكيد اتصالاً غير مُباشِر، أي: وقعَ فاصِلٌ بينهما كـ(ألف الاثنين، وواو الجماعة، وياء المخاطبة).</a:t>
            </a:r>
            <a:endParaRPr lang="en-US" sz="3200" dirty="0">
              <a:cs typeface="Ali-A-Traditional" pitchFamily="2" charset="-78"/>
            </a:endParaRPr>
          </a:p>
          <a:p>
            <a:pPr algn="just"/>
            <a:r>
              <a:rPr lang="ar-IQ" sz="3200" u="sng" dirty="0">
                <a:cs typeface="Ali-A-Traditional" pitchFamily="2" charset="-78"/>
              </a:rPr>
              <a:t>يضربُ</a:t>
            </a:r>
            <a:r>
              <a:rPr lang="ar-IQ" sz="3200" dirty="0">
                <a:cs typeface="Ali-A-Traditional" pitchFamily="2" charset="-78"/>
              </a:rPr>
              <a:t> (فعل مضارع)، </a:t>
            </a:r>
            <a:r>
              <a:rPr lang="ar-IQ" sz="3200" u="sng" dirty="0">
                <a:cs typeface="Ali-A-Traditional" pitchFamily="2" charset="-78"/>
              </a:rPr>
              <a:t>يَضْرِبَانِ</a:t>
            </a:r>
            <a:r>
              <a:rPr lang="ar-IQ" sz="3200" dirty="0">
                <a:cs typeface="Ali-A-Traditional" pitchFamily="2" charset="-78"/>
              </a:rPr>
              <a:t> (فعل مضارع مرفوع بثبوت النون)، </a:t>
            </a:r>
            <a:r>
              <a:rPr lang="ar-IQ" sz="3200" u="sng" dirty="0">
                <a:cs typeface="Ali-A-Traditional" pitchFamily="2" charset="-78"/>
              </a:rPr>
              <a:t>يَضْرِبَانِّ</a:t>
            </a:r>
            <a:r>
              <a:rPr lang="ar-IQ" sz="3200" dirty="0">
                <a:cs typeface="Ali-A-Traditional" pitchFamily="2" charset="-78"/>
              </a:rPr>
              <a:t> (فعل مضارع مرفوع بالنون المحذوفة لكراهة توالي الأمثال).</a:t>
            </a:r>
            <a:endParaRPr lang="en-US" sz="3200" dirty="0">
              <a:cs typeface="Ali-A-Traditional" pitchFamily="2" charset="-78"/>
            </a:endParaRPr>
          </a:p>
          <a:p>
            <a:pPr algn="just"/>
            <a:r>
              <a:rPr lang="ar-IQ" sz="3200" b="1" u="sng" dirty="0">
                <a:cs typeface="Ali-A-Traditional" pitchFamily="2" charset="-78"/>
              </a:rPr>
              <a:t>فمثال الفعل المضارِع المسند إلى (ألف الاثنين)</a:t>
            </a:r>
            <a:r>
              <a:rPr lang="ar-IQ" sz="3200" dirty="0">
                <a:cs typeface="Ali-A-Alwand" pitchFamily="2" charset="-78"/>
              </a:rPr>
              <a:t>؛</a:t>
            </a:r>
            <a:r>
              <a:rPr lang="ar-IQ" sz="3200" dirty="0">
                <a:cs typeface="Ali-A-Traditional" pitchFamily="2" charset="-78"/>
              </a:rPr>
              <a:t> نحو: (لِتَجْتَهِدَانِّ، ولِتَدْعُوَانِّ، ولِتَطْوِيَانِّ، ولِتَرْضَيَانِّ، وَلِتَقُولانِّ، أمَّا فعل الأمر المسند إلى (ألف الاثنين</a:t>
            </a:r>
            <a:r>
              <a:rPr lang="ar-IQ" sz="3200" dirty="0">
                <a:cs typeface="Ali-A-Alwand" pitchFamily="2" charset="-78"/>
              </a:rPr>
              <a:t>)؛</a:t>
            </a:r>
            <a:r>
              <a:rPr lang="ar-IQ" sz="3200" dirty="0">
                <a:cs typeface="Ali-A-Traditional" pitchFamily="2" charset="-78"/>
              </a:rPr>
              <a:t> فنحو: (اجْتَهِدَانِّ، وَادْعُوَانِّ، واطْوِيَانِّ، وارْضَيَانِّ، وقُولانِّ"، ونحو قَوْلِنا: "هَلْ تَضْرِبَانِّ بالكرةِ".</a:t>
            </a:r>
            <a:endParaRPr lang="en-US" sz="3200" dirty="0">
              <a:cs typeface="Ali-A-Traditional" pitchFamily="2" charset="-78"/>
            </a:endParaRPr>
          </a:p>
          <a:p>
            <a:endParaRPr lang="ar-IQ" dirty="0">
              <a:cs typeface="Ali-A-Traditional" pitchFamily="2" charset="-78"/>
            </a:endParaRPr>
          </a:p>
        </p:txBody>
      </p:sp>
      <p:sp>
        <p:nvSpPr>
          <p:cNvPr id="4" name="Footer Placeholder 3"/>
          <p:cNvSpPr>
            <a:spLocks noGrp="1"/>
          </p:cNvSpPr>
          <p:nvPr>
            <p:ph type="ftr" sz="quarter" idx="16"/>
          </p:nvPr>
        </p:nvSpPr>
        <p:spPr/>
        <p:txBody>
          <a:bodyPr/>
          <a:lstStyle/>
          <a:p>
            <a:r>
              <a:rPr lang="ar-IQ"/>
              <a:t>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14356"/>
            <a:ext cx="7467600" cy="5759596"/>
          </a:xfrm>
        </p:spPr>
        <p:txBody>
          <a:bodyPr>
            <a:normAutofit lnSpcReduction="10000"/>
          </a:bodyPr>
          <a:lstStyle/>
          <a:p>
            <a:r>
              <a:rPr lang="ar-IQ" sz="3200" u="sng" dirty="0">
                <a:cs typeface="Ali-A-Traditional" pitchFamily="2" charset="-78"/>
              </a:rPr>
              <a:t>تَضْرِبَانِّ</a:t>
            </a:r>
            <a:r>
              <a:rPr lang="ar-IQ" sz="3200" dirty="0">
                <a:cs typeface="Ali-A-Traditional" pitchFamily="2" charset="-78"/>
              </a:rPr>
              <a:t>: فعل مضارِع مرفُوع وعلامةُ رفعهِ النون المحذوفة لكراهةِ توالي الأمثال. وألف الاثنين ضمير متَّصِل مبني في محلِّ رفعٍ فاعِل.</a:t>
            </a:r>
            <a:endParaRPr lang="en-US" sz="3200" dirty="0">
              <a:cs typeface="Ali-A-Traditional" pitchFamily="2" charset="-78"/>
            </a:endParaRPr>
          </a:p>
          <a:p>
            <a:r>
              <a:rPr lang="ar-IQ" sz="3200" u="sng" dirty="0">
                <a:cs typeface="Ali-A-Traditional" pitchFamily="2" charset="-78"/>
              </a:rPr>
              <a:t>تَضْرِبَانِّ</a:t>
            </a:r>
            <a:r>
              <a:rPr lang="ar-IQ" sz="3200" dirty="0">
                <a:cs typeface="Ali-A-Traditional" pitchFamily="2" charset="-78"/>
              </a:rPr>
              <a:t>: لا يُبْنَى على الفتحِ، لأن الألفَ وقعَ فاصِلاً بين الفعلِ المضارِع وبين النون الثقيلة.</a:t>
            </a:r>
          </a:p>
          <a:p>
            <a:endParaRPr lang="ar-IQ" sz="3200" dirty="0">
              <a:cs typeface="Ali-A-Traditional" pitchFamily="2" charset="-78"/>
            </a:endParaRPr>
          </a:p>
          <a:p>
            <a:endParaRPr lang="ar-IQ" sz="3200" dirty="0">
              <a:cs typeface="Ali-A-Traditional" pitchFamily="2" charset="-78"/>
            </a:endParaRPr>
          </a:p>
          <a:p>
            <a:endParaRPr lang="ar-IQ" sz="3200" dirty="0">
              <a:cs typeface="Ali-A-Traditional" pitchFamily="2" charset="-78"/>
            </a:endParaRPr>
          </a:p>
          <a:p>
            <a:r>
              <a:rPr lang="ar-IQ" sz="3200" dirty="0">
                <a:cs typeface="Ali-A-Traditional" pitchFamily="2" charset="-78"/>
              </a:rPr>
              <a:t>أمَّا (اضْرِبَانِّ): فعل أمر مبني على حذفِ النونِ، وألف الاثنين ضمير متَّصِل مبني في محلِّ رفعٍ فاعِل.</a:t>
            </a:r>
            <a:endParaRPr lang="en-US" sz="3200" dirty="0">
              <a:cs typeface="Ali-A-Traditional" pitchFamily="2" charset="-78"/>
            </a:endParaRPr>
          </a:p>
          <a:p>
            <a:pPr>
              <a:buNone/>
            </a:pPr>
            <a:r>
              <a:rPr lang="ar-IQ" dirty="0"/>
              <a:t> </a:t>
            </a:r>
            <a:endParaRPr lang="en-US" dirty="0"/>
          </a:p>
          <a:p>
            <a:endParaRPr lang="ar-IQ" dirty="0"/>
          </a:p>
        </p:txBody>
      </p:sp>
      <p:pic>
        <p:nvPicPr>
          <p:cNvPr id="7" name="Picture 6"/>
          <p:cNvPicPr/>
          <p:nvPr/>
        </p:nvPicPr>
        <p:blipFill>
          <a:blip r:embed="rId2"/>
          <a:srcRect l="5126" t="61228" r="6097" b="23860"/>
          <a:stretch>
            <a:fillRect/>
          </a:stretch>
        </p:blipFill>
        <p:spPr bwMode="auto">
          <a:xfrm>
            <a:off x="214282" y="3286124"/>
            <a:ext cx="8286808" cy="92869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p:cTn id="1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85728"/>
            <a:ext cx="7467600" cy="6188224"/>
          </a:xfrm>
        </p:spPr>
        <p:txBody>
          <a:bodyPr/>
          <a:lstStyle/>
          <a:p>
            <a:r>
              <a:rPr lang="ar-IQ" b="1" u="sng" dirty="0">
                <a:cs typeface="Ali-A-Traditional" pitchFamily="2" charset="-78"/>
              </a:rPr>
              <a:t>ومثال الفعل المضارِع المسند إلى (واوِ الجماعة)</a:t>
            </a:r>
            <a:r>
              <a:rPr lang="ar-IQ" dirty="0">
                <a:cs typeface="Ali-A-Alwand" pitchFamily="2" charset="-78"/>
              </a:rPr>
              <a:t>؛</a:t>
            </a:r>
            <a:r>
              <a:rPr lang="ar-IQ" dirty="0">
                <a:cs typeface="Ali-A-Traditional" pitchFamily="2" charset="-78"/>
              </a:rPr>
              <a:t> نحو: (لِتَجْتَهِدُنَّ، ولِتَدْعُنَّ، ولِتَطْوُنَّ، وَلِتَرْضَوُنَّ، وَلِتَقُولُنَّ)، أمَّا أمَّا فعل الأمر المسند إلى (واو الجماعة)</a:t>
            </a:r>
            <a:r>
              <a:rPr lang="ar-IQ" dirty="0">
                <a:cs typeface="Ali-A-Alwand" pitchFamily="2" charset="-78"/>
              </a:rPr>
              <a:t>؛</a:t>
            </a:r>
            <a:r>
              <a:rPr lang="ar-IQ" dirty="0">
                <a:cs typeface="Ali-A-Traditional" pitchFamily="2" charset="-78"/>
              </a:rPr>
              <a:t> فنحو: (اجْتَهِدُنَّ، وَادْعُنَّ، واطْوُنَّ، وَارْضَوُنَّ، وقُولُنَّ).  </a:t>
            </a:r>
            <a:endParaRPr lang="en-US" dirty="0">
              <a:cs typeface="Ali-A-Traditional" pitchFamily="2" charset="-78"/>
            </a:endParaRPr>
          </a:p>
          <a:p>
            <a:r>
              <a:rPr lang="ar-IQ" dirty="0">
                <a:cs typeface="Ali-A-Traditional" pitchFamily="2" charset="-78"/>
              </a:rPr>
              <a:t>(</a:t>
            </a:r>
            <a:r>
              <a:rPr lang="ar-IQ" u="sng" dirty="0">
                <a:cs typeface="Ali-A-Traditional" pitchFamily="2" charset="-78"/>
              </a:rPr>
              <a:t>أنتم تضرِبُون بالكُرَة</a:t>
            </a:r>
            <a:r>
              <a:rPr lang="ar-IQ" dirty="0">
                <a:cs typeface="Ali-A-Traditional" pitchFamily="2" charset="-78"/>
              </a:rPr>
              <a:t>) (</a:t>
            </a:r>
            <a:r>
              <a:rPr lang="ar-IQ" b="1" u="sng" dirty="0">
                <a:cs typeface="Ali-A-Traditional" pitchFamily="2" charset="-78"/>
              </a:rPr>
              <a:t>تَضْرِبَنَّ</a:t>
            </a:r>
            <a:r>
              <a:rPr lang="ar-IQ" dirty="0">
                <a:cs typeface="Ali-A-Traditional" pitchFamily="2" charset="-78"/>
              </a:rPr>
              <a:t>): فعل مضارع مبني على الفتح لاتصالهِ بنون التوكيد الثقيلة اتصالاً مُباشِراً.</a:t>
            </a:r>
            <a:endParaRPr lang="en-US" dirty="0">
              <a:cs typeface="Ali-A-Traditional" pitchFamily="2" charset="-78"/>
            </a:endParaRPr>
          </a:p>
          <a:p>
            <a:r>
              <a:rPr lang="ar-IQ" u="sng" dirty="0">
                <a:solidFill>
                  <a:srgbClr val="FF0000"/>
                </a:solidFill>
                <a:cs typeface="Ali-A-Traditional" pitchFamily="2" charset="-78"/>
              </a:rPr>
              <a:t>أنتم</a:t>
            </a:r>
            <a:r>
              <a:rPr lang="ar-IQ" dirty="0">
                <a:cs typeface="Ali-A-Traditional" pitchFamily="2" charset="-78"/>
              </a:rPr>
              <a:t>: ضمير منفصل مبني على السكون في محلِّ رفعٍ مبتدأ.</a:t>
            </a:r>
            <a:endParaRPr lang="en-US" dirty="0">
              <a:cs typeface="Ali-A-Traditional" pitchFamily="2" charset="-78"/>
            </a:endParaRPr>
          </a:p>
          <a:p>
            <a:r>
              <a:rPr lang="ar-IQ" u="sng" dirty="0">
                <a:solidFill>
                  <a:srgbClr val="FF0000"/>
                </a:solidFill>
                <a:cs typeface="Ali-A-Traditional" pitchFamily="2" charset="-78"/>
              </a:rPr>
              <a:t>تضرِبُون</a:t>
            </a:r>
            <a:r>
              <a:rPr lang="ar-IQ" dirty="0">
                <a:cs typeface="Ali-A-Traditional" pitchFamily="2" charset="-78"/>
              </a:rPr>
              <a:t>: فعل مضارع مرفوع وعلامةُ رفعهِ ثبوت النون لأنه من الأفعالِ الخمسة. و</a:t>
            </a:r>
            <a:r>
              <a:rPr lang="ar-IQ" u="sng" dirty="0">
                <a:solidFill>
                  <a:srgbClr val="FF0000"/>
                </a:solidFill>
                <a:cs typeface="Ali-A-Traditional" pitchFamily="2" charset="-78"/>
              </a:rPr>
              <a:t>الواو</a:t>
            </a:r>
            <a:r>
              <a:rPr lang="ar-IQ" dirty="0">
                <a:cs typeface="Ali-A-Traditional" pitchFamily="2" charset="-78"/>
              </a:rPr>
              <a:t>: ضمير متَّصِل مبني في محلِّ رفعٍ فاعِل.</a:t>
            </a:r>
            <a:endParaRPr lang="en-US" dirty="0">
              <a:cs typeface="Ali-A-Traditional" pitchFamily="2" charset="-78"/>
            </a:endParaRPr>
          </a:p>
          <a:p>
            <a:r>
              <a:rPr lang="ar-IQ" u="sng" dirty="0">
                <a:solidFill>
                  <a:srgbClr val="FF0000"/>
                </a:solidFill>
                <a:cs typeface="Ali-A-Traditional" pitchFamily="2" charset="-78"/>
              </a:rPr>
              <a:t>الكرةَ</a:t>
            </a:r>
            <a:r>
              <a:rPr lang="ar-IQ" dirty="0">
                <a:cs typeface="Ali-A-Traditional" pitchFamily="2" charset="-78"/>
              </a:rPr>
              <a:t>: مفعُول به منصوب وعلامةُ نصبهِ الفتحة الظاهرة في آخره.</a:t>
            </a:r>
            <a:endParaRPr lang="en-US" dirty="0">
              <a:cs typeface="Ali-A-Traditional" pitchFamily="2" charset="-78"/>
            </a:endParaRPr>
          </a:p>
          <a:p>
            <a:endParaRPr lang="ar-IQ" dirty="0">
              <a:cs typeface="Ali-A-Traditional" pitchFamily="2" charset="-78"/>
            </a:endParaRPr>
          </a:p>
        </p:txBody>
      </p:sp>
      <p:pic>
        <p:nvPicPr>
          <p:cNvPr id="4" name="Picture 3"/>
          <p:cNvPicPr/>
          <p:nvPr/>
        </p:nvPicPr>
        <p:blipFill>
          <a:blip r:embed="rId2"/>
          <a:srcRect l="6497" t="31056" r="9109" b="47619"/>
          <a:stretch>
            <a:fillRect/>
          </a:stretch>
        </p:blipFill>
        <p:spPr bwMode="auto">
          <a:xfrm>
            <a:off x="357158" y="4000504"/>
            <a:ext cx="8358214" cy="1785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additive="base">
                                        <p:cTn id="42" dur="500" fill="hold"/>
                                        <p:tgtEl>
                                          <p:spTgt spid="4"/>
                                        </p:tgtEl>
                                        <p:attrNameLst>
                                          <p:attrName>ppt_x</p:attrName>
                                        </p:attrNameLst>
                                      </p:cBhvr>
                                      <p:tavLst>
                                        <p:tav tm="0">
                                          <p:val>
                                            <p:strVal val="#ppt_x"/>
                                          </p:val>
                                        </p:tav>
                                        <p:tav tm="100000">
                                          <p:val>
                                            <p:strVal val="#ppt_x"/>
                                          </p:val>
                                        </p:tav>
                                      </p:tavLst>
                                    </p:anim>
                                    <p:anim calcmode="lin" valueType="num">
                                      <p:cBhvr additive="base">
                                        <p:cTn id="4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normAutofit/>
          </a:bodyPr>
          <a:lstStyle/>
          <a:p>
            <a:pPr algn="just"/>
            <a:r>
              <a:rPr lang="ar-IQ" sz="3200" b="1" u="sng" dirty="0">
                <a:cs typeface="Ali-A-Traditional" pitchFamily="2" charset="-78"/>
              </a:rPr>
              <a:t>ومثال الفعل المضارِع المسند إلى (ياءِ المخاطَبة)</a:t>
            </a:r>
            <a:r>
              <a:rPr lang="ar-IQ" sz="3200" dirty="0">
                <a:cs typeface="Ali-A-Alwand" pitchFamily="2" charset="-78"/>
              </a:rPr>
              <a:t>؛</a:t>
            </a:r>
            <a:r>
              <a:rPr lang="ar-IQ" sz="3200" dirty="0">
                <a:cs typeface="Ali-A-Traditional" pitchFamily="2" charset="-78"/>
              </a:rPr>
              <a:t> نحو: (لِتَجْتَهِدِنَّ، ولِتَدْعِنَّ، ولِتَطْوِنَّ، وَلِتَرْضَيِنَّ، وَلِتَقُولِنَّ)، أمَّا أمَّا فعل الأمر المسند إلى (ياء المخاطبة)</a:t>
            </a:r>
            <a:r>
              <a:rPr lang="ar-IQ" sz="3200" dirty="0">
                <a:cs typeface="Ali-A-Alwand" pitchFamily="2" charset="-78"/>
              </a:rPr>
              <a:t>؛</a:t>
            </a:r>
            <a:r>
              <a:rPr lang="ar-IQ" sz="3200" dirty="0">
                <a:cs typeface="Ali-A-Traditional" pitchFamily="2" charset="-78"/>
              </a:rPr>
              <a:t> فنحو: (اجْتَهِدِنَّ، وَادْعِنَّ، واطْوِنَّ، وَارْضَيِنَّ، وقُولِنَّ).  </a:t>
            </a:r>
            <a:endParaRPr lang="en-US" sz="3200" dirty="0">
              <a:cs typeface="Ali-A-Traditional" pitchFamily="2" charset="-78"/>
            </a:endParaRPr>
          </a:p>
          <a:p>
            <a:pPr algn="just"/>
            <a:endParaRPr lang="ar-IQ" sz="3200" dirty="0">
              <a:cs typeface="Ali-A-Traditional" pitchFamily="2" charset="-78"/>
            </a:endParaRPr>
          </a:p>
        </p:txBody>
      </p:sp>
      <p:pic>
        <p:nvPicPr>
          <p:cNvPr id="4" name="Picture 3"/>
          <p:cNvPicPr/>
          <p:nvPr/>
        </p:nvPicPr>
        <p:blipFill>
          <a:blip r:embed="rId2"/>
          <a:srcRect l="6107" t="45342" r="10174" b="37267"/>
          <a:stretch>
            <a:fillRect/>
          </a:stretch>
        </p:blipFill>
        <p:spPr bwMode="auto">
          <a:xfrm>
            <a:off x="285720" y="3715608"/>
            <a:ext cx="8215370" cy="192882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justLow"/>
            <a:r>
              <a:rPr lang="ar-IQ" sz="3200" b="1" u="sng" dirty="0">
                <a:cs typeface="Ali-A-Traditional" pitchFamily="2" charset="-78"/>
              </a:rPr>
              <a:t>ومثال الفعل المضارِع المسند إلى (نون النسوة)</a:t>
            </a:r>
            <a:r>
              <a:rPr lang="ar-IQ" sz="3200" b="1" dirty="0">
                <a:cs typeface="Ali-A-Traditional" pitchFamily="2" charset="-78"/>
              </a:rPr>
              <a:t> </a:t>
            </a:r>
            <a:r>
              <a:rPr lang="ar-IQ" sz="3200" dirty="0">
                <a:cs typeface="Ali-A-Traditional" pitchFamily="2" charset="-78"/>
              </a:rPr>
              <a:t>جِئْتَ بألفٍ فارقة بين النونين</a:t>
            </a:r>
            <a:r>
              <a:rPr lang="ar-IQ" sz="3200" dirty="0">
                <a:cs typeface="Ali-A-Alwand" pitchFamily="2" charset="-78"/>
              </a:rPr>
              <a:t>؛</a:t>
            </a:r>
            <a:r>
              <a:rPr lang="ar-IQ" sz="3200" dirty="0">
                <a:cs typeface="Ali-A-Traditional" pitchFamily="2" charset="-78"/>
              </a:rPr>
              <a:t> نحو: (لِتَجْتَهِدْنانِّ، ولِتَدْعُونانِّ، ولِتَطْوِينَانِّ، وَلِتَرْضَيْنَانِّ، وَلِتَقُولْنَانِّ)، أمَّا فعل الأمر المسند إلى (نون النسوة)</a:t>
            </a:r>
            <a:r>
              <a:rPr lang="ar-IQ" sz="3200" dirty="0">
                <a:cs typeface="Ali-A-Alwand" pitchFamily="2" charset="-78"/>
              </a:rPr>
              <a:t>؛</a:t>
            </a:r>
            <a:r>
              <a:rPr lang="ar-IQ" sz="3200" dirty="0">
                <a:cs typeface="Ali-A-Traditional" pitchFamily="2" charset="-78"/>
              </a:rPr>
              <a:t> فنحو: (اجْتَهِدْنانِّ، وَادْعُونانِّ، واطْوِنَانِّ، وَارْضَيْنَانِّ، وقُولْنَانِّ).  </a:t>
            </a:r>
            <a:endParaRPr lang="en-US" sz="3200" dirty="0">
              <a:cs typeface="Ali-A-Traditional" pitchFamily="2" charset="-78"/>
            </a:endParaRPr>
          </a:p>
          <a:p>
            <a:r>
              <a:rPr lang="ar-IQ" sz="2000" dirty="0"/>
              <a:t>لتدعونَّانّ: فعل مضارع مبني على السكون، لاتصاله بنون النسوة، ونون النسوة ضمير متصل مبني محل رفع فاعل، والألف زائدة للفصل، ونون التوكيد المشددة حرف، لا </a:t>
            </a:r>
            <a:r>
              <a:rPr lang="ar-IQ" sz="2000"/>
              <a:t>محل له من الإعراب.</a:t>
            </a:r>
            <a:endParaRPr lang="ar-IQ" sz="2000" dirty="0"/>
          </a:p>
        </p:txBody>
      </p:sp>
      <p:pic>
        <p:nvPicPr>
          <p:cNvPr id="4" name="Picture 3"/>
          <p:cNvPicPr/>
          <p:nvPr/>
        </p:nvPicPr>
        <p:blipFill>
          <a:blip r:embed="rId2"/>
          <a:srcRect l="5591" t="30849" r="9969" b="47619"/>
          <a:stretch>
            <a:fillRect/>
          </a:stretch>
        </p:blipFill>
        <p:spPr bwMode="auto">
          <a:xfrm>
            <a:off x="234326" y="4581128"/>
            <a:ext cx="7858180" cy="184826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sz="quarter" idx="1"/>
          </p:nvPr>
        </p:nvSpPr>
        <p:spPr/>
        <p:txBody>
          <a:bodyPr>
            <a:noAutofit/>
          </a:bodyPr>
          <a:lstStyle/>
          <a:p>
            <a:r>
              <a:rPr lang="ar-SA" sz="3200" b="1" dirty="0">
                <a:cs typeface="Ali-A-Traditional" pitchFamily="2" charset="-78"/>
              </a:rPr>
              <a:t>وَكُلُّ حَرْفٍ مُسْتَحِـقٌ لِلْبِنَا </a:t>
            </a:r>
            <a:r>
              <a:rPr lang="en-US" sz="3200" b="1" dirty="0">
                <a:cs typeface="Ali-A-Traditional" pitchFamily="2" charset="-78"/>
              </a:rPr>
              <a:t>       </a:t>
            </a:r>
            <a:r>
              <a:rPr lang="ar-SA" sz="3200" b="1" dirty="0">
                <a:cs typeface="Ali-A-Traditional" pitchFamily="2" charset="-78"/>
              </a:rPr>
              <a:t>وَالأَصْلُ فِي الْمَبْنِيِّ أَنْ يُسَكَّنَا </a:t>
            </a:r>
            <a:endParaRPr lang="ar-IQ" sz="3200" b="1" dirty="0">
              <a:cs typeface="Ali-A-Traditional" pitchFamily="2" charset="-78"/>
            </a:endParaRPr>
          </a:p>
          <a:p>
            <a:pPr algn="just"/>
            <a:r>
              <a:rPr lang="ar-IQ" sz="3200" b="1" dirty="0">
                <a:cs typeface="Ali-A-Traditional" pitchFamily="2" charset="-78"/>
              </a:rPr>
              <a:t>الحروف كلها مبنية إذ لا يعتورها ما تفتقر في دلالتها عليه إلى إعراب نحو أخذت من الدراهم فالتبعيض مستفاد من لفظ من بدون الإعراب والأصل في البناء أن يكون على السكون لأنه أخف من الحركة ولا يحرك المبني إلا لسبب كالتخلص من التقاء الساكنين.</a:t>
            </a:r>
          </a:p>
          <a:p>
            <a:r>
              <a:rPr lang="ar-SA" sz="3200" b="1" dirty="0">
                <a:solidFill>
                  <a:srgbClr val="FF0000"/>
                </a:solidFill>
                <a:cs typeface="Ali-A-Traditional" pitchFamily="2" charset="-78"/>
              </a:rPr>
              <a:t>والبناء</a:t>
            </a:r>
            <a:r>
              <a:rPr lang="en-US" sz="3200" b="1" dirty="0">
                <a:cs typeface="Ali-A-Traditional" pitchFamily="2" charset="-78"/>
              </a:rPr>
              <a:t>:</a:t>
            </a:r>
            <a:r>
              <a:rPr lang="ar-SA" sz="3200" b="1" dirty="0">
                <a:cs typeface="Ali-A-Traditional" pitchFamily="2" charset="-78"/>
              </a:rPr>
              <a:t> لزوم آخر الكلمة حالة واحدة. وأنواع البناء أربعة:</a:t>
            </a:r>
            <a:endParaRPr lang="en-US" sz="3200" b="1" dirty="0">
              <a:cs typeface="Ali-A-Traditional" pitchFamily="2" charset="-78"/>
            </a:endParaRPr>
          </a:p>
          <a:p>
            <a:r>
              <a:rPr lang="ar-SA" sz="3200" b="1" dirty="0">
                <a:cs typeface="Ali-A-Traditional" pitchFamily="2" charset="-78"/>
              </a:rPr>
              <a:t>البناء على </a:t>
            </a:r>
            <a:r>
              <a:rPr lang="ar-IQ" sz="3200" b="1" dirty="0">
                <a:solidFill>
                  <a:srgbClr val="FF0000"/>
                </a:solidFill>
                <a:cs typeface="Ali-A-Traditional" pitchFamily="2" charset="-78"/>
              </a:rPr>
              <a:t>ال</a:t>
            </a:r>
            <a:r>
              <a:rPr lang="ar-SA" sz="3200" b="1" dirty="0">
                <a:solidFill>
                  <a:srgbClr val="FF0000"/>
                </a:solidFill>
                <a:cs typeface="Ali-A-Traditional" pitchFamily="2" charset="-78"/>
              </a:rPr>
              <a:t>سكون</a:t>
            </a:r>
            <a:r>
              <a:rPr lang="ar-SA" sz="3200" b="1" dirty="0">
                <a:cs typeface="Ali-A-Traditional" pitchFamily="2" charset="-78"/>
              </a:rPr>
              <a:t>. وهو الأصل، لأنه أخف من الحركة. ولذا دخل في الاسم والفعل والحرف، مثل: اكتبْ، كمْ، مِنْ.</a:t>
            </a:r>
            <a:endParaRPr lang="ar-IQ" sz="3200" b="1" dirty="0">
              <a:cs typeface="Ali-A-Traditional"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1" end="1"/>
                                            </p:txEl>
                                          </p:spTgt>
                                        </p:tgtEl>
                                      </p:cBhvr>
                                    </p:animEffect>
                                  </p:childTnLst>
                                </p:cTn>
                              </p:par>
                              <p:par>
                                <p:cTn id="15" presetID="29"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8"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
                                            <p:txEl>
                                              <p:pRg st="2" end="2"/>
                                            </p:txEl>
                                          </p:spTgt>
                                        </p:tgtEl>
                                      </p:cBhvr>
                                    </p:animEffect>
                                  </p:childTnLst>
                                </p:cTn>
                              </p:par>
                              <p:par>
                                <p:cTn id="20" presetID="29"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sz="quarter" idx="1"/>
          </p:nvPr>
        </p:nvSpPr>
        <p:spPr/>
        <p:txBody>
          <a:bodyPr>
            <a:normAutofit/>
          </a:bodyPr>
          <a:lstStyle/>
          <a:p>
            <a:pPr lvl="0" algn="just"/>
            <a:r>
              <a:rPr lang="ar-SA" sz="3600" dirty="0">
                <a:solidFill>
                  <a:srgbClr val="FF0000"/>
                </a:solidFill>
                <a:cs typeface="Ali-A-Traditional" pitchFamily="2" charset="-78"/>
              </a:rPr>
              <a:t>الفتح</a:t>
            </a:r>
            <a:r>
              <a:rPr lang="ar-SA" sz="3600" dirty="0">
                <a:cs typeface="Ali-A-Traditional" pitchFamily="2" charset="-78"/>
              </a:rPr>
              <a:t>: وهو أقرب الحركات إلى السكون. ولذا دخل في الاسم والحرف والفعل. مثل: كيف، قام، واو العطف. </a:t>
            </a:r>
            <a:endParaRPr lang="ar-IQ" sz="3600" dirty="0">
              <a:cs typeface="Ali-A-Traditional" pitchFamily="2" charset="-78"/>
            </a:endParaRPr>
          </a:p>
          <a:p>
            <a:pPr lvl="0" algn="just"/>
            <a:r>
              <a:rPr lang="ar-SA" sz="3600" dirty="0">
                <a:solidFill>
                  <a:srgbClr val="FF0000"/>
                </a:solidFill>
                <a:cs typeface="Ali-A-Traditional" pitchFamily="2" charset="-78"/>
              </a:rPr>
              <a:t>الكسر</a:t>
            </a:r>
            <a:r>
              <a:rPr lang="ar-SA" sz="3600" dirty="0">
                <a:cs typeface="Ali-A-Traditional" pitchFamily="2" charset="-78"/>
              </a:rPr>
              <a:t>: وهو في الاسم والحرف دون الفعل، مثل (هؤلاء) والباء في نحو مررت بزيد</a:t>
            </a:r>
            <a:r>
              <a:rPr lang="ar-IQ" sz="3600" dirty="0">
                <a:cs typeface="Ali-A-Traditional" pitchFamily="2" charset="-78"/>
              </a:rPr>
              <a:t>.</a:t>
            </a:r>
          </a:p>
          <a:p>
            <a:pPr marR="8180" algn="just">
              <a:buFont typeface="Traditional Arabic"/>
              <a:buChar char="1"/>
            </a:pPr>
            <a:r>
              <a:rPr lang="ar-SA" sz="3600" dirty="0">
                <a:solidFill>
                  <a:srgbClr val="FF0000"/>
                </a:solidFill>
                <a:cs typeface="Ali-A-Traditional" pitchFamily="2" charset="-78"/>
              </a:rPr>
              <a:t>الضم</a:t>
            </a:r>
            <a:r>
              <a:rPr lang="ar-SA" sz="3600" dirty="0">
                <a:cs typeface="Ali-A-Traditional" pitchFamily="2" charset="-78"/>
              </a:rPr>
              <a:t>: وهو في الاسم والحرف دون الفعل – أيضاً – مثل (حيثُ) و(منذُ) (على اعتبارها حرف جر) أما الضم في آخر الفعل الماضي مثل (الطلاب حضرُوا) فليس بأصل</a:t>
            </a:r>
            <a:r>
              <a:rPr lang="ar-IQ" sz="3600" dirty="0">
                <a:cs typeface="Ali-A-Traditional" pitchFamily="2" charset="-78"/>
              </a:rPr>
              <a:t>ي</a:t>
            </a:r>
            <a:r>
              <a:rPr lang="ar-SA" sz="3600" dirty="0">
                <a:cs typeface="Ali-A-Traditional" pitchFamily="2" charset="-78"/>
              </a:rPr>
              <a:t>، إنما هو ضم عارض لمناسبة الواو، كما مضى.</a:t>
            </a:r>
            <a:endParaRPr lang="en-US" sz="3600" dirty="0">
              <a:cs typeface="Ali-A-Traditional" pitchFamily="2" charset="-78"/>
            </a:endParaRPr>
          </a:p>
          <a:p>
            <a:pPr lvl="0" algn="just"/>
            <a:endParaRPr lang="ar-IQ" sz="3600" dirty="0">
              <a:cs typeface="Ali-A-Traditional"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sz="quarter" idx="1"/>
          </p:nvPr>
        </p:nvSpPr>
        <p:spPr/>
        <p:txBody>
          <a:bodyPr/>
          <a:lstStyle/>
          <a:p>
            <a:pPr algn="ctr"/>
            <a:r>
              <a:rPr lang="ar-IQ" sz="3600" dirty="0">
                <a:solidFill>
                  <a:srgbClr val="FF0000"/>
                </a:solidFill>
                <a:cs typeface="Ali-A-Traditional" pitchFamily="2" charset="-78"/>
              </a:rPr>
              <a:t>أَنْوَاعُ الْبِنَاءِ والإعْرَاب</a:t>
            </a:r>
          </a:p>
          <a:p>
            <a:r>
              <a:rPr lang="ar-IQ" sz="2800" dirty="0">
                <a:cs typeface="Ali-A-Traditional" pitchFamily="2" charset="-78"/>
              </a:rPr>
              <a:t>       </a:t>
            </a:r>
            <a:r>
              <a:rPr lang="ar-IQ" sz="2800" u="sng" dirty="0">
                <a:solidFill>
                  <a:srgbClr val="FF0000"/>
                </a:solidFill>
                <a:cs typeface="Ali-A-Traditional" pitchFamily="2" charset="-78"/>
              </a:rPr>
              <a:t>أنواع البناء أربعة</a:t>
            </a:r>
            <a:r>
              <a:rPr lang="ar-IQ" sz="2800" dirty="0">
                <a:cs typeface="Ali-A-Traditional" pitchFamily="2" charset="-78"/>
              </a:rPr>
              <a:t>: السكون، والفتح،  الضم ، والكسر.</a:t>
            </a:r>
          </a:p>
          <a:p>
            <a:r>
              <a:rPr lang="ar-IQ" sz="2800" dirty="0">
                <a:cs typeface="Ali-A-Traditional" pitchFamily="2" charset="-78"/>
              </a:rPr>
              <a:t>       فهذه الأربعة مختصة بالبناء نحو: أينَ ، وأمسِ ، حيثُ، وكمْ ، فلا يقال في نحو : حيث مرفوع ، بل يقال مبني على الضم.</a:t>
            </a:r>
          </a:p>
          <a:p>
            <a:r>
              <a:rPr lang="ar-IQ" sz="2800" dirty="0">
                <a:cs typeface="Ali-A-Traditional" pitchFamily="2" charset="-78"/>
              </a:rPr>
              <a:t>تقول: ”أعملُ حيث يعمل أبي“ فـ(حيث) ظرف مكان مبني على الضمِّ في محلِّ نصبٍ مفعول فيه لفعلِ (أعمل).</a:t>
            </a:r>
          </a:p>
          <a:p>
            <a:r>
              <a:rPr lang="ar-IQ" sz="2800" dirty="0">
                <a:cs typeface="Ali-A-Traditional" pitchFamily="2" charset="-78"/>
              </a:rPr>
              <a:t>       </a:t>
            </a:r>
            <a:r>
              <a:rPr lang="ar-IQ" sz="2800" u="sng" dirty="0">
                <a:solidFill>
                  <a:srgbClr val="FF0000"/>
                </a:solidFill>
                <a:cs typeface="Ali-A-Traditional" pitchFamily="2" charset="-78"/>
              </a:rPr>
              <a:t>وأنواع الإعراب أربعة</a:t>
            </a:r>
            <a:r>
              <a:rPr lang="ar-IQ" sz="2800" dirty="0">
                <a:cs typeface="Ali-A-Traditional" pitchFamily="2" charset="-78"/>
              </a:rPr>
              <a:t>: الرفع ، والنصب ، والجر ، والجزم.</a:t>
            </a:r>
          </a:p>
          <a:p>
            <a:r>
              <a:rPr lang="ar-IQ" sz="2800" dirty="0">
                <a:cs typeface="Ali-A-Traditional" pitchFamily="2" charset="-78"/>
              </a:rPr>
              <a:t>وهذه مختصة بالإعراب،  فلا يقال : في نحو : زيد قائم، زيد مضموم ، بل يقال : مرفوع وعلامة رفعه ضم آخره .</a:t>
            </a:r>
            <a:endParaRPr lang="en-US" sz="2800" dirty="0">
              <a:cs typeface="Ali-A-Traditional" pitchFamily="2" charset="-78"/>
            </a:endParaRPr>
          </a:p>
          <a:p>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1" end="1"/>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2" end="2"/>
                                            </p:txEl>
                                          </p:spTgt>
                                        </p:tgtEl>
                                      </p:cBhvr>
                                    </p:animEffect>
                                  </p:childTnLst>
                                </p:cTn>
                              </p:par>
                              <p:par>
                                <p:cTn id="15" presetID="29"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18"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9"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25"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3">
                                            <p:txEl>
                                              <p:pRg st="4" end="4"/>
                                            </p:txEl>
                                          </p:spTgt>
                                        </p:tgtEl>
                                      </p:cBhvr>
                                    </p:animEffect>
                                  </p:childTnLst>
                                </p:cTn>
                              </p:par>
                              <p:par>
                                <p:cTn id="27" presetID="29"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9" presetClass="entr" presetSubtype="0" fill="hold" nodeType="clickEffect">
                                  <p:stCondLst>
                                    <p:cond delay="0"/>
                                  </p:stCondLst>
                                  <p:childTnLst>
                                    <p:set>
                                      <p:cBhvr>
                                        <p:cTn id="35" dur="1" fill="hold">
                                          <p:stCondLst>
                                            <p:cond delay="0"/>
                                          </p:stCondLst>
                                        </p:cTn>
                                        <p:tgtEl>
                                          <p:spTgt spid="3">
                                            <p:txEl>
                                              <p:pRg st="0" end="0"/>
                                            </p:txEl>
                                          </p:spTgt>
                                        </p:tgtEl>
                                        <p:attrNameLst>
                                          <p:attrName>style.visibility</p:attrName>
                                        </p:attrNameLst>
                                      </p:cBhvr>
                                      <p:to>
                                        <p:strVal val="visible"/>
                                      </p:to>
                                    </p:set>
                                    <p:anim calcmode="lin" valueType="num">
                                      <p:cBhvr>
                                        <p:cTn id="36"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37"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8" dur="1000"/>
                                        <p:tgtEl>
                                          <p:spTgt spid="3">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additive="base">
                                        <p:cTn id="4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112</TotalTime>
  <Words>972</Words>
  <Application>Microsoft Office PowerPoint</Application>
  <PresentationFormat>On-screen Show (4:3)</PresentationFormat>
  <Paragraphs>50</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Calibri</vt:lpstr>
      <vt:lpstr>Century Schoolbook</vt:lpstr>
      <vt:lpstr>Traditional Arabic</vt:lpstr>
      <vt:lpstr>Wingdings</vt:lpstr>
      <vt:lpstr>Wingdings 2</vt:lpstr>
      <vt:lpstr>Oriel</vt:lpstr>
      <vt:lpstr>توكيد الفعل المضارع بالنون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By DR.Ahmed Saker 2o1O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Saad</dc:creator>
  <cp:lastModifiedBy>max</cp:lastModifiedBy>
  <cp:revision>21</cp:revision>
  <dcterms:created xsi:type="dcterms:W3CDTF">2012-12-09T18:41:41Z</dcterms:created>
  <dcterms:modified xsi:type="dcterms:W3CDTF">2024-05-25T16:57:09Z</dcterms:modified>
</cp:coreProperties>
</file>