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83" r:id="rId2"/>
    <p:sldId id="261" r:id="rId3"/>
    <p:sldId id="284" r:id="rId4"/>
    <p:sldId id="296" r:id="rId5"/>
    <p:sldId id="264" r:id="rId6"/>
    <p:sldId id="256" r:id="rId7"/>
    <p:sldId id="297" r:id="rId8"/>
    <p:sldId id="298" r:id="rId9"/>
    <p:sldId id="299" r:id="rId10"/>
    <p:sldId id="300" r:id="rId11"/>
    <p:sldId id="29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78193BE-135C-4AB6-9612-BB3A9598C7E4}" type="datetimeFigureOut">
              <a:rPr lang="en-US" smtClean="0"/>
              <a:pPr/>
              <a:t>9/12/2023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84778FC-7C7A-474D-9139-03308AD80EB4}" type="slidenum">
              <a:rPr lang="en-US" smtClean="0"/>
              <a:pPr/>
              <a:t>‹#›</a:t>
            </a:fld>
            <a:endParaRPr lang="en-US"/>
          </a:p>
        </p:txBody>
      </p:sp>
    </p:spTree>
    <p:extLst>
      <p:ext uri="{BB962C8B-B14F-4D97-AF65-F5344CB8AC3E}">
        <p14:creationId xmlns:p14="http://schemas.microsoft.com/office/powerpoint/2010/main" val="16077862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4778FC-7C7A-474D-9139-03308AD80EB4}" type="slidenum">
              <a:rPr lang="en-US" smtClean="0"/>
              <a:pPr/>
              <a:t>1</a:t>
            </a:fld>
            <a:endParaRPr lang="en-US"/>
          </a:p>
        </p:txBody>
      </p:sp>
    </p:spTree>
    <p:extLst>
      <p:ext uri="{BB962C8B-B14F-4D97-AF65-F5344CB8AC3E}">
        <p14:creationId xmlns:p14="http://schemas.microsoft.com/office/powerpoint/2010/main" val="15124296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4778FC-7C7A-474D-9139-03308AD80EB4}" type="slidenum">
              <a:rPr lang="en-US" smtClean="0"/>
              <a:pPr/>
              <a:t>2</a:t>
            </a:fld>
            <a:endParaRPr lang="en-US"/>
          </a:p>
        </p:txBody>
      </p:sp>
    </p:spTree>
    <p:extLst>
      <p:ext uri="{BB962C8B-B14F-4D97-AF65-F5344CB8AC3E}">
        <p14:creationId xmlns:p14="http://schemas.microsoft.com/office/powerpoint/2010/main" val="24445842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4778FC-7C7A-474D-9139-03308AD80EB4}" type="slidenum">
              <a:rPr lang="en-US" smtClean="0"/>
              <a:pPr/>
              <a:t>5</a:t>
            </a:fld>
            <a:endParaRPr lang="en-US"/>
          </a:p>
        </p:txBody>
      </p:sp>
    </p:spTree>
    <p:extLst>
      <p:ext uri="{BB962C8B-B14F-4D97-AF65-F5344CB8AC3E}">
        <p14:creationId xmlns:p14="http://schemas.microsoft.com/office/powerpoint/2010/main" val="31471977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4778FC-7C7A-474D-9139-03308AD80EB4}" type="slidenum">
              <a:rPr lang="en-US" smtClean="0"/>
              <a:pPr/>
              <a:t>6</a:t>
            </a:fld>
            <a:endParaRPr lang="en-US"/>
          </a:p>
        </p:txBody>
      </p:sp>
    </p:spTree>
    <p:extLst>
      <p:ext uri="{BB962C8B-B14F-4D97-AF65-F5344CB8AC3E}">
        <p14:creationId xmlns:p14="http://schemas.microsoft.com/office/powerpoint/2010/main" val="18845611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FF5002D-A51F-45DE-9A86-EA4D8190339F}" type="datetimeFigureOut">
              <a:rPr lang="en-US" smtClean="0"/>
              <a:pPr/>
              <a:t>9/12/2023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6B7D0B-2C8B-4701-8811-29740ED11C9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F5002D-A51F-45DE-9A86-EA4D8190339F}" type="datetimeFigureOut">
              <a:rPr lang="en-US" smtClean="0"/>
              <a:pPr/>
              <a:t>9/12/2023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6B7D0B-2C8B-4701-8811-29740ED11C9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F5002D-A51F-45DE-9A86-EA4D8190339F}" type="datetimeFigureOut">
              <a:rPr lang="en-US" smtClean="0"/>
              <a:pPr/>
              <a:t>9/12/2023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6B7D0B-2C8B-4701-8811-29740ED11C9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F5002D-A51F-45DE-9A86-EA4D8190339F}" type="datetimeFigureOut">
              <a:rPr lang="en-US" smtClean="0"/>
              <a:pPr/>
              <a:t>9/12/2023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6B7D0B-2C8B-4701-8811-29740ED11C9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FF5002D-A51F-45DE-9A86-EA4D8190339F}" type="datetimeFigureOut">
              <a:rPr lang="en-US" smtClean="0"/>
              <a:pPr/>
              <a:t>9/12/2023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6B7D0B-2C8B-4701-8811-29740ED11C9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FF5002D-A51F-45DE-9A86-EA4D8190339F}" type="datetimeFigureOut">
              <a:rPr lang="en-US" smtClean="0"/>
              <a:pPr/>
              <a:t>9/12/2023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6B7D0B-2C8B-4701-8811-29740ED11C9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FF5002D-A51F-45DE-9A86-EA4D8190339F}" type="datetimeFigureOut">
              <a:rPr lang="en-US" smtClean="0"/>
              <a:pPr/>
              <a:t>9/12/2023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6B7D0B-2C8B-4701-8811-29740ED11C9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FF5002D-A51F-45DE-9A86-EA4D8190339F}" type="datetimeFigureOut">
              <a:rPr lang="en-US" smtClean="0"/>
              <a:pPr/>
              <a:t>9/12/2023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6B7D0B-2C8B-4701-8811-29740ED11C9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F5002D-A51F-45DE-9A86-EA4D8190339F}" type="datetimeFigureOut">
              <a:rPr lang="en-US" smtClean="0"/>
              <a:pPr/>
              <a:t>9/12/2023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6B7D0B-2C8B-4701-8811-29740ED11C9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F5002D-A51F-45DE-9A86-EA4D8190339F}" type="datetimeFigureOut">
              <a:rPr lang="en-US" smtClean="0"/>
              <a:pPr/>
              <a:t>9/12/2023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6B7D0B-2C8B-4701-8811-29740ED11C9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F5002D-A51F-45DE-9A86-EA4D8190339F}" type="datetimeFigureOut">
              <a:rPr lang="en-US" smtClean="0"/>
              <a:pPr/>
              <a:t>9/12/2023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6B7D0B-2C8B-4701-8811-29740ED11C9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F5002D-A51F-45DE-9A86-EA4D8190339F}" type="datetimeFigureOut">
              <a:rPr lang="en-US" smtClean="0"/>
              <a:pPr/>
              <a:t>9/12/2023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6B7D0B-2C8B-4701-8811-29740ED11C9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457201"/>
            <a:ext cx="8915400" cy="3810000"/>
          </a:xfrm>
        </p:spPr>
        <p:txBody>
          <a:bodyPr>
            <a:normAutofit/>
          </a:bodyPr>
          <a:lstStyle/>
          <a:p>
            <a:pPr rtl="1"/>
            <a:r>
              <a:rPr lang="ar-SA" b="1" dirty="0">
                <a:solidFill>
                  <a:srgbClr val="FF0000"/>
                </a:solidFill>
              </a:rPr>
              <a:t>تحلیل و قیاس محددات الإستهلاك المنزلي للمیاە في مرکز مدینة </a:t>
            </a:r>
            <a:r>
              <a:rPr lang="ar-SA" b="1" dirty="0" smtClean="0">
                <a:solidFill>
                  <a:srgbClr val="FF0000"/>
                </a:solidFill>
              </a:rPr>
              <a:t>سوران</a:t>
            </a:r>
            <a:r>
              <a:rPr lang="ar-IQ" b="1" dirty="0" smtClean="0">
                <a:solidFill>
                  <a:srgbClr val="FF0000"/>
                </a:solidFill>
              </a:rPr>
              <a:t/>
            </a:r>
            <a:br>
              <a:rPr lang="ar-IQ" b="1" dirty="0" smtClean="0">
                <a:solidFill>
                  <a:srgbClr val="FF0000"/>
                </a:solidFill>
              </a:rPr>
            </a:br>
            <a:r>
              <a:rPr lang="ar-SA" b="1" dirty="0" smtClean="0">
                <a:solidFill>
                  <a:srgbClr val="FF0000"/>
                </a:solidFill>
              </a:rPr>
              <a:t> (</a:t>
            </a:r>
            <a:r>
              <a:rPr lang="ar-SA" b="1" dirty="0">
                <a:solidFill>
                  <a:srgbClr val="FF0000"/>
                </a:solidFill>
              </a:rPr>
              <a:t>دراسة میدانیة للعام 2023)</a:t>
            </a:r>
            <a:br>
              <a:rPr lang="ar-SA" b="1" dirty="0">
                <a:solidFill>
                  <a:srgbClr val="FF0000"/>
                </a:solidFill>
              </a:rPr>
            </a:br>
            <a:r>
              <a:rPr lang="en-US" dirty="0">
                <a:solidFill>
                  <a:srgbClr val="FF0000"/>
                </a:solidFill>
              </a:rPr>
              <a:t/>
            </a:r>
            <a:br>
              <a:rPr lang="en-US" dirty="0">
                <a:solidFill>
                  <a:srgbClr val="FF0000"/>
                </a:solidFill>
              </a:rPr>
            </a:br>
            <a:endParaRPr lang="en-US" sz="6600" b="1" dirty="0">
              <a:solidFill>
                <a:srgbClr val="FF000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228600" y="2895600"/>
            <a:ext cx="8686800" cy="3810000"/>
          </a:xfrm>
        </p:spPr>
        <p:txBody>
          <a:bodyPr>
            <a:normAutofit fontScale="85000" lnSpcReduction="20000"/>
          </a:bodyPr>
          <a:lstStyle/>
          <a:p>
            <a:r>
              <a:rPr lang="ar-SA" sz="4000" b="1" dirty="0" smtClean="0">
                <a:solidFill>
                  <a:srgbClr val="C00000"/>
                </a:solidFill>
                <a:effectLst>
                  <a:outerShdw blurRad="38100" dist="38100" dir="2700000" algn="tl">
                    <a:srgbClr val="000000">
                      <a:alpha val="43137"/>
                    </a:srgbClr>
                  </a:outerShdw>
                </a:effectLst>
              </a:rPr>
              <a:t>ئ</a:t>
            </a:r>
            <a:r>
              <a:rPr lang="ar-OM" sz="4000" b="1" dirty="0" smtClean="0">
                <a:solidFill>
                  <a:srgbClr val="C00000"/>
                </a:solidFill>
                <a:effectLst>
                  <a:outerShdw blurRad="38100" dist="38100" dir="2700000" algn="tl">
                    <a:srgbClr val="000000">
                      <a:alpha val="43137"/>
                    </a:srgbClr>
                  </a:outerShdw>
                </a:effectLst>
              </a:rPr>
              <a:t>ه</a:t>
            </a:r>
            <a:r>
              <a:rPr lang="ar-SA" sz="4000" b="1" dirty="0" smtClean="0">
                <a:solidFill>
                  <a:srgbClr val="C00000"/>
                </a:solidFill>
                <a:effectLst>
                  <a:outerShdw blurRad="38100" dist="38100" dir="2700000" algn="tl">
                    <a:srgbClr val="000000">
                      <a:alpha val="43137"/>
                    </a:srgbClr>
                  </a:outerShdw>
                </a:effectLst>
              </a:rPr>
              <a:t> </a:t>
            </a:r>
            <a:r>
              <a:rPr lang="ar-SA" sz="4000" b="1" dirty="0">
                <a:solidFill>
                  <a:srgbClr val="C00000"/>
                </a:solidFill>
                <a:effectLst>
                  <a:outerShdw blurRad="38100" dist="38100" dir="2700000" algn="tl">
                    <a:srgbClr val="000000">
                      <a:alpha val="43137"/>
                    </a:srgbClr>
                  </a:outerShdw>
                </a:effectLst>
              </a:rPr>
              <a:t>ڤين ملاباس صالح </a:t>
            </a:r>
            <a:endParaRPr lang="ar-IQ" sz="4000" b="1" dirty="0" smtClean="0">
              <a:solidFill>
                <a:srgbClr val="C00000"/>
              </a:solidFill>
              <a:effectLst>
                <a:outerShdw blurRad="38100" dist="38100" dir="2700000" algn="tl">
                  <a:srgbClr val="000000">
                    <a:alpha val="43137"/>
                  </a:srgbClr>
                </a:outerShdw>
              </a:effectLst>
            </a:endParaRPr>
          </a:p>
          <a:p>
            <a:r>
              <a:rPr lang="ar-OM" sz="4000" b="1" dirty="0">
                <a:solidFill>
                  <a:srgbClr val="C00000"/>
                </a:solidFill>
                <a:effectLst>
                  <a:outerShdw blurRad="38100" dist="38100" dir="2700000" algn="tl">
                    <a:srgbClr val="000000">
                      <a:alpha val="43137"/>
                    </a:srgbClr>
                  </a:outerShdw>
                </a:effectLst>
              </a:rPr>
              <a:t>البروفیسور</a:t>
            </a:r>
            <a:r>
              <a:rPr lang="ar-IQ" sz="4000" b="1" dirty="0">
                <a:solidFill>
                  <a:srgbClr val="C00000"/>
                </a:solidFill>
                <a:effectLst>
                  <a:outerShdw blurRad="38100" dist="38100" dir="2700000" algn="tl">
                    <a:srgbClr val="000000">
                      <a:alpha val="43137"/>
                    </a:srgbClr>
                  </a:outerShdw>
                </a:effectLst>
              </a:rPr>
              <a:t> </a:t>
            </a:r>
            <a:r>
              <a:rPr lang="ar-SA" sz="4000" b="1" dirty="0" smtClean="0">
                <a:solidFill>
                  <a:srgbClr val="C00000"/>
                </a:solidFill>
                <a:effectLst>
                  <a:outerShdw blurRad="38100" dist="38100" dir="2700000" algn="tl">
                    <a:srgbClr val="000000">
                      <a:alpha val="43137"/>
                    </a:srgbClr>
                  </a:outerShdw>
                </a:effectLst>
              </a:rPr>
              <a:t>الدكتور</a:t>
            </a:r>
            <a:r>
              <a:rPr lang="ar-IQ" sz="4000" b="1" dirty="0" smtClean="0">
                <a:solidFill>
                  <a:srgbClr val="C00000"/>
                </a:solidFill>
                <a:effectLst>
                  <a:outerShdw blurRad="38100" dist="38100" dir="2700000" algn="tl">
                    <a:srgbClr val="000000">
                      <a:alpha val="43137"/>
                    </a:srgbClr>
                  </a:outerShdw>
                </a:effectLst>
              </a:rPr>
              <a:t> </a:t>
            </a:r>
          </a:p>
          <a:p>
            <a:r>
              <a:rPr lang="ar-SA" sz="4000" b="1" dirty="0" smtClean="0">
                <a:solidFill>
                  <a:srgbClr val="C00000"/>
                </a:solidFill>
                <a:effectLst>
                  <a:outerShdw blurRad="38100" dist="38100" dir="2700000" algn="tl">
                    <a:srgbClr val="000000">
                      <a:alpha val="43137"/>
                    </a:srgbClr>
                  </a:outerShdw>
                </a:effectLst>
              </a:rPr>
              <a:t> صباح صابر محمد </a:t>
            </a:r>
            <a:r>
              <a:rPr lang="ar-JO" sz="4000" b="1" dirty="0" smtClean="0">
                <a:solidFill>
                  <a:srgbClr val="C00000"/>
                </a:solidFill>
                <a:effectLst>
                  <a:outerShdw blurRad="38100" dist="38100" dir="2700000" algn="tl">
                    <a:srgbClr val="000000">
                      <a:alpha val="43137"/>
                    </a:srgbClr>
                  </a:outerShdw>
                </a:effectLst>
              </a:rPr>
              <a:t>خۆشناو</a:t>
            </a:r>
            <a:endParaRPr lang="ar-IQ" sz="4000" b="1" dirty="0" smtClean="0">
              <a:solidFill>
                <a:srgbClr val="C00000"/>
              </a:solidFill>
              <a:effectLst>
                <a:outerShdw blurRad="38100" dist="38100" dir="2700000" algn="tl">
                  <a:srgbClr val="000000">
                    <a:alpha val="43137"/>
                  </a:srgbClr>
                </a:outerShdw>
              </a:effectLst>
            </a:endParaRPr>
          </a:p>
          <a:p>
            <a:pPr rtl="1"/>
            <a:r>
              <a:rPr lang="ar-IQ" sz="4000" b="1" dirty="0">
                <a:solidFill>
                  <a:srgbClr val="C00000"/>
                </a:solidFill>
                <a:effectLst>
                  <a:outerShdw blurRad="38100" dist="38100" dir="2700000" algn="tl">
                    <a:srgbClr val="000000">
                      <a:alpha val="43137"/>
                    </a:srgbClr>
                  </a:outerShdw>
                </a:effectLst>
              </a:rPr>
              <a:t>أستاذ </a:t>
            </a:r>
            <a:r>
              <a:rPr lang="ar-IQ" sz="4000" b="1" dirty="0" smtClean="0">
                <a:solidFill>
                  <a:srgbClr val="C00000"/>
                </a:solidFill>
                <a:effectLst>
                  <a:outerShdw blurRad="38100" dist="38100" dir="2700000" algn="tl">
                    <a:srgbClr val="000000">
                      <a:alpha val="43137"/>
                    </a:srgbClr>
                  </a:outerShdw>
                </a:effectLst>
              </a:rPr>
              <a:t>الاقتصاد </a:t>
            </a:r>
            <a:r>
              <a:rPr lang="ar-IQ" sz="4000" b="1" dirty="0">
                <a:solidFill>
                  <a:srgbClr val="C00000"/>
                </a:solidFill>
                <a:effectLst>
                  <a:outerShdw blurRad="38100" dist="38100" dir="2700000" algn="tl">
                    <a:srgbClr val="000000">
                      <a:alpha val="43137"/>
                    </a:srgbClr>
                  </a:outerShdw>
                </a:effectLst>
              </a:rPr>
              <a:t>الكلي والمالية العامة </a:t>
            </a:r>
            <a:endParaRPr lang="en-US" sz="4000" b="1" dirty="0">
              <a:solidFill>
                <a:srgbClr val="C00000"/>
              </a:solidFill>
              <a:effectLst>
                <a:outerShdw blurRad="38100" dist="38100" dir="2700000" algn="tl">
                  <a:srgbClr val="000000">
                    <a:alpha val="43137"/>
                  </a:srgbClr>
                </a:outerShdw>
              </a:effectLst>
            </a:endParaRPr>
          </a:p>
          <a:p>
            <a:pPr rtl="1"/>
            <a:r>
              <a:rPr lang="ar-IQ" sz="4000" b="1" dirty="0">
                <a:solidFill>
                  <a:srgbClr val="C00000"/>
                </a:solidFill>
                <a:effectLst>
                  <a:outerShdw blurRad="38100" dist="38100" dir="2700000" algn="tl">
                    <a:srgbClr val="000000">
                      <a:alpha val="43137"/>
                    </a:srgbClr>
                  </a:outerShdw>
                </a:effectLst>
              </a:rPr>
              <a:t>قسم </a:t>
            </a:r>
            <a:r>
              <a:rPr lang="ar-IQ" sz="4000" b="1" dirty="0" smtClean="0">
                <a:solidFill>
                  <a:srgbClr val="C00000"/>
                </a:solidFill>
                <a:effectLst>
                  <a:outerShdw blurRad="38100" dist="38100" dir="2700000" algn="tl">
                    <a:srgbClr val="000000">
                      <a:alpha val="43137"/>
                    </a:srgbClr>
                  </a:outerShdw>
                </a:effectLst>
              </a:rPr>
              <a:t>الاقتصاد </a:t>
            </a:r>
            <a:r>
              <a:rPr lang="ar-IQ" sz="4000" b="1" dirty="0">
                <a:solidFill>
                  <a:srgbClr val="C00000"/>
                </a:solidFill>
                <a:effectLst>
                  <a:outerShdw blurRad="38100" dist="38100" dir="2700000" algn="tl">
                    <a:srgbClr val="000000">
                      <a:alpha val="43137"/>
                    </a:srgbClr>
                  </a:outerShdw>
                </a:effectLst>
              </a:rPr>
              <a:t>/ كلية الإدارة </a:t>
            </a:r>
            <a:r>
              <a:rPr lang="ar-IQ" sz="4000" b="1" dirty="0" smtClean="0">
                <a:solidFill>
                  <a:srgbClr val="C00000"/>
                </a:solidFill>
                <a:effectLst>
                  <a:outerShdw blurRad="38100" dist="38100" dir="2700000" algn="tl">
                    <a:srgbClr val="000000">
                      <a:alpha val="43137"/>
                    </a:srgbClr>
                  </a:outerShdw>
                </a:effectLst>
              </a:rPr>
              <a:t>والاقتصاد</a:t>
            </a:r>
            <a:endParaRPr lang="en-US" sz="4000" b="1" dirty="0">
              <a:solidFill>
                <a:srgbClr val="C00000"/>
              </a:solidFill>
              <a:effectLst>
                <a:outerShdw blurRad="38100" dist="38100" dir="2700000" algn="tl">
                  <a:srgbClr val="000000">
                    <a:alpha val="43137"/>
                  </a:srgbClr>
                </a:outerShdw>
              </a:effectLst>
            </a:endParaRPr>
          </a:p>
          <a:p>
            <a:pPr rtl="1"/>
            <a:r>
              <a:rPr lang="ar-IQ" sz="4000" b="1" dirty="0">
                <a:solidFill>
                  <a:srgbClr val="C00000"/>
                </a:solidFill>
                <a:effectLst>
                  <a:outerShdw blurRad="38100" dist="38100" dir="2700000" algn="tl">
                    <a:srgbClr val="000000">
                      <a:alpha val="43137"/>
                    </a:srgbClr>
                  </a:outerShdw>
                </a:effectLst>
              </a:rPr>
              <a:t>جامعة صلاح الدين – أربيل</a:t>
            </a:r>
            <a:endParaRPr lang="en-US" sz="4000" b="1" dirty="0">
              <a:solidFill>
                <a:srgbClr val="C00000"/>
              </a:solidFill>
              <a:effectLst>
                <a:outerShdw blurRad="38100" dist="38100" dir="2700000" algn="tl">
                  <a:srgbClr val="000000">
                    <a:alpha val="43137"/>
                  </a:srgbClr>
                </a:outerShdw>
              </a:effectLst>
            </a:endParaRPr>
          </a:p>
          <a:p>
            <a:pPr rtl="1"/>
            <a:r>
              <a:rPr lang="ar-OM" sz="4000" b="1" dirty="0" smtClean="0">
                <a:solidFill>
                  <a:srgbClr val="C00000"/>
                </a:solidFill>
                <a:effectLst>
                  <a:outerShdw blurRad="38100" dist="38100" dir="2700000" algn="tl">
                    <a:srgbClr val="000000">
                      <a:alpha val="43137"/>
                    </a:srgbClr>
                  </a:outerShdw>
                </a:effectLst>
              </a:rPr>
              <a:t>2023</a:t>
            </a:r>
            <a:endParaRPr lang="en-US" sz="4000" b="1" dirty="0">
              <a:solidFill>
                <a:srgbClr val="C00000"/>
              </a:solidFill>
              <a:effectLst>
                <a:outerShdw blurRad="38100" dist="38100" dir="2700000" algn="tl">
                  <a:srgbClr val="000000">
                    <a:alpha val="43137"/>
                  </a:srgbClr>
                </a:outerShdw>
              </a:effectLst>
            </a:endParaRPr>
          </a:p>
          <a:p>
            <a:endParaRPr lang="en-US" sz="4000" b="1" dirty="0">
              <a:solidFill>
                <a:srgbClr val="C00000"/>
              </a:solidFill>
              <a:effectLst>
                <a:outerShdw blurRad="38100" dist="38100" dir="2700000" algn="tl">
                  <a:srgbClr val="000000">
                    <a:alpha val="43137"/>
                  </a:srgbClr>
                </a:outerShdw>
              </a:effectLst>
            </a:endParaRPr>
          </a:p>
        </p:txBody>
      </p:sp>
    </p:spTree>
  </p:cSld>
  <p:clrMapOvr>
    <a:masterClrMapping/>
  </p:clrMapOvr>
  <p:transition spd="slow">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200"/>
          </a:xfrm>
        </p:spPr>
        <p:txBody>
          <a:bodyPr>
            <a:normAutofit fontScale="90000"/>
          </a:bodyPr>
          <a:lstStyle/>
          <a:p>
            <a:r>
              <a:rPr lang="ar-IQ" dirty="0" smtClean="0"/>
              <a:t>المقترحات</a:t>
            </a:r>
            <a:endParaRPr lang="en-US" dirty="0"/>
          </a:p>
        </p:txBody>
      </p:sp>
      <p:sp>
        <p:nvSpPr>
          <p:cNvPr id="3" name="Content Placeholder 2"/>
          <p:cNvSpPr>
            <a:spLocks noGrp="1"/>
          </p:cNvSpPr>
          <p:nvPr>
            <p:ph idx="1"/>
          </p:nvPr>
        </p:nvSpPr>
        <p:spPr>
          <a:xfrm>
            <a:off x="76200" y="457200"/>
            <a:ext cx="9067800" cy="6400800"/>
          </a:xfrm>
        </p:spPr>
        <p:txBody>
          <a:bodyPr>
            <a:normAutofit fontScale="62500" lnSpcReduction="20000"/>
          </a:bodyPr>
          <a:lstStyle/>
          <a:p>
            <a:pPr algn="just" rtl="1"/>
            <a:r>
              <a:rPr lang="ar-IQ" dirty="0" smtClean="0"/>
              <a:t>1-تأسيس </a:t>
            </a:r>
            <a:r>
              <a:rPr lang="ar-IQ" dirty="0"/>
              <a:t>مركز متخصص بأبحاث الماء تابع الى مديرية ماء مدينة سوران يأخذ بنظر الإعتبار دراسة المتغيرات الحضرية والإجتماعية والإقتصادية والفنية والمناخية في منطقة البحث.</a:t>
            </a:r>
          </a:p>
          <a:p>
            <a:pPr algn="just" rtl="1"/>
            <a:r>
              <a:rPr lang="ar-IQ" dirty="0" smtClean="0"/>
              <a:t>2-أهمية </a:t>
            </a:r>
            <a:r>
              <a:rPr lang="ar-IQ" dirty="0"/>
              <a:t>تدريب الكوادر المتخصصة في مديرية ماء سوران على تنفيذ الدراسة التخطيطية لبيان مواطن الخلل والفجوات ومواطن الضعف بهدف معالجتها والإرتقاء بمستوى أداء الخدمة فضلاً عن الوقوف على الحاجة الفعلية قبل أداء الخطة.</a:t>
            </a:r>
          </a:p>
          <a:p>
            <a:pPr algn="just" rtl="1"/>
            <a:r>
              <a:rPr lang="ar-IQ" dirty="0" smtClean="0"/>
              <a:t>3-منع </a:t>
            </a:r>
            <a:r>
              <a:rPr lang="ar-IQ" dirty="0"/>
              <a:t>التجاوزات التي تحصل على شبكة توزيع مياه الشرب غير القانونية وتشريع القوانين التي تحرم هذا التجاوز.</a:t>
            </a:r>
          </a:p>
          <a:p>
            <a:pPr algn="just" rtl="1"/>
            <a:r>
              <a:rPr lang="ar-IQ" dirty="0" smtClean="0"/>
              <a:t>4-إنشاء </a:t>
            </a:r>
            <a:r>
              <a:rPr lang="ar-IQ" dirty="0"/>
              <a:t>محطات مع شبكات للماء الخام للتقليل من إستهلاك المياه الصالحة للشرب.</a:t>
            </a:r>
          </a:p>
          <a:p>
            <a:pPr algn="just" rtl="1"/>
            <a:r>
              <a:rPr lang="ar-IQ" dirty="0" smtClean="0"/>
              <a:t>5-مراقبة </a:t>
            </a:r>
            <a:r>
              <a:rPr lang="ar-IQ" dirty="0"/>
              <a:t>شبكة الأنابيب الناقلة والأنابيب الرئيسة لمنع التسربات التي تحصل وتسبب الضائعات.</a:t>
            </a:r>
          </a:p>
          <a:p>
            <a:pPr algn="just" rtl="1"/>
            <a:r>
              <a:rPr lang="ar-IQ" dirty="0" smtClean="0"/>
              <a:t>6-توعية </a:t>
            </a:r>
            <a:r>
              <a:rPr lang="ar-IQ" dirty="0"/>
              <a:t>المواطنين بأهمية المياه كثروة وطنية من الضروري عدم هدرها والمحافظة عليها.</a:t>
            </a:r>
          </a:p>
          <a:p>
            <a:pPr algn="just" rtl="1"/>
            <a:r>
              <a:rPr lang="ar-IQ" dirty="0" smtClean="0"/>
              <a:t>7-على </a:t>
            </a:r>
            <a:r>
              <a:rPr lang="ar-IQ" dirty="0"/>
              <a:t>الحكومة في الإقليم إعادة تنظيم سياساتها المتعلقة برسوم الاستهلاك وإصلاح نظام تعريفة المياه واعداد هيكل التعريفة المعتمدة على الاستهلاك وتطبيقها على وجه السرعة، واكمال تركيب عدادات المياه المنزلية؛ بهدف تقليل استهلاك المياه وإهدارها ولتلبية استرداد التكاليف، واطلاع المواطنين والمستهلكين على أسعار وقيمة المياه. </a:t>
            </a:r>
          </a:p>
          <a:p>
            <a:pPr algn="just" rtl="1"/>
            <a:r>
              <a:rPr lang="ar-IQ" dirty="0" smtClean="0"/>
              <a:t>8- </a:t>
            </a:r>
            <a:r>
              <a:rPr lang="ar-IQ" dirty="0"/>
              <a:t>إجراء مسح دائم وإنشاء قاعدة بيانات حديثة يجب تحديثها سنويًا ونشر التقارير والمؤشرات الدورية المتعلقة بمعدلات الانتاج والاستهلاك المياه وتقديرات الطلب اليومي والشهري والسنوي.</a:t>
            </a:r>
          </a:p>
          <a:p>
            <a:pPr algn="just" rtl="1"/>
            <a:r>
              <a:rPr lang="ar-IQ" dirty="0" smtClean="0"/>
              <a:t>9-الاستبدال </a:t>
            </a:r>
            <a:r>
              <a:rPr lang="ar-IQ" dirty="0"/>
              <a:t>في الاجزاء القديمة من الشبكات المياه خاصة الانابيب ذات القطر الصغير والشبكات غير الكفوءة ومنع التسربات.</a:t>
            </a:r>
          </a:p>
          <a:p>
            <a:pPr algn="just" rtl="1"/>
            <a:r>
              <a:rPr lang="ar-IQ" dirty="0" smtClean="0"/>
              <a:t>10-التحسينات </a:t>
            </a:r>
            <a:r>
              <a:rPr lang="ar-IQ" dirty="0"/>
              <a:t>في شبكة التوزيع؛ كي تعمل بشكل صحيح بحيث يمكن للمستهلكين الوصول إلى المياه في جميع الأوقات، دون الحاجة إلى المضخات المعززة والتخزين.</a:t>
            </a:r>
          </a:p>
          <a:p>
            <a:pPr algn="just" rtl="1"/>
            <a:r>
              <a:rPr lang="ar-IQ" dirty="0"/>
              <a:t>11-	استخدام التكنولوجيات المتطورة في إعادة معالجة المياه العادمة في المنازل لبعض الاستخدامات، كسقي الحدائق، وغسل المرائب وما الى ذلك. </a:t>
            </a:r>
          </a:p>
          <a:p>
            <a:pPr algn="just" rtl="1"/>
            <a:endParaRPr lang="en-US" dirty="0"/>
          </a:p>
        </p:txBody>
      </p:sp>
    </p:spTree>
    <p:extLst>
      <p:ext uri="{BB962C8B-B14F-4D97-AF65-F5344CB8AC3E}">
        <p14:creationId xmlns:p14="http://schemas.microsoft.com/office/powerpoint/2010/main" val="8901262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73762"/>
          </a:xfrm>
        </p:spPr>
        <p:txBody>
          <a:bodyPr/>
          <a:lstStyle/>
          <a:p>
            <a:pPr lvl="1" algn="ctr" rtl="0">
              <a:spcBef>
                <a:spcPct val="0"/>
              </a:spcBef>
            </a:pPr>
            <a:r>
              <a:rPr lang="ar-IQ" sz="6000" b="1" dirty="0" smtClean="0">
                <a:solidFill>
                  <a:srgbClr val="FF0000"/>
                </a:solidFill>
              </a:rPr>
              <a:t>شكراً للحضور والإستماع</a:t>
            </a:r>
            <a:r>
              <a:rPr lang="en-US" sz="6000" b="1" dirty="0" smtClean="0">
                <a:solidFill>
                  <a:srgbClr val="FF0000"/>
                </a:solidFill>
              </a:rPr>
              <a:t/>
            </a:r>
            <a:br>
              <a:rPr lang="en-US" sz="6000" b="1" dirty="0" smtClean="0">
                <a:solidFill>
                  <a:srgbClr val="FF0000"/>
                </a:solidFill>
              </a:rPr>
            </a:br>
            <a:endParaRPr lang="en-US" dirty="0"/>
          </a:p>
        </p:txBody>
      </p:sp>
    </p:spTree>
    <p:extLst>
      <p:ext uri="{BB962C8B-B14F-4D97-AF65-F5344CB8AC3E}">
        <p14:creationId xmlns:p14="http://schemas.microsoft.com/office/powerpoint/2010/main" val="3197334134"/>
      </p:ext>
    </p:extLst>
  </p:cSld>
  <p:clrMapOvr>
    <a:masterClrMapping/>
  </p:clrMapOvr>
  <p:transition spd="med">
    <p:pul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0"/>
            <a:ext cx="8839200" cy="533400"/>
          </a:xfrm>
        </p:spPr>
        <p:txBody>
          <a:bodyPr>
            <a:noAutofit/>
          </a:bodyPr>
          <a:lstStyle/>
          <a:p>
            <a:pPr rtl="1"/>
            <a:r>
              <a:rPr lang="ar-IQ" sz="3200" dirty="0" smtClean="0">
                <a:solidFill>
                  <a:srgbClr val="C00000"/>
                </a:solidFill>
              </a:rPr>
              <a:t>المقدمة</a:t>
            </a:r>
            <a:endParaRPr lang="en-US" sz="3200" dirty="0">
              <a:solidFill>
                <a:srgbClr val="C00000"/>
              </a:solidFill>
            </a:endParaRPr>
          </a:p>
        </p:txBody>
      </p:sp>
      <p:sp>
        <p:nvSpPr>
          <p:cNvPr id="3" name="Subtitle 2"/>
          <p:cNvSpPr>
            <a:spLocks noGrp="1"/>
          </p:cNvSpPr>
          <p:nvPr>
            <p:ph type="subTitle" idx="1"/>
          </p:nvPr>
        </p:nvSpPr>
        <p:spPr>
          <a:xfrm>
            <a:off x="0" y="457200"/>
            <a:ext cx="8991600" cy="6400800"/>
          </a:xfrm>
        </p:spPr>
        <p:txBody>
          <a:bodyPr>
            <a:normAutofit/>
          </a:bodyPr>
          <a:lstStyle/>
          <a:p>
            <a:pPr algn="just" rtl="1"/>
            <a:r>
              <a:rPr lang="ar-IQ" b="1" dirty="0">
                <a:solidFill>
                  <a:schemeClr val="tx1"/>
                </a:solidFill>
              </a:rPr>
              <a:t>أصبح موضوع توفير الماء الصافي بالكمية والنوعية المطلوبة لجميع النشاطات أحد أهم الأهداف في مختلف بلدان العالم بعد التوسع والنمو الكبيرين في مساحات وسكان المدن خصوصاً في السنوات الأخيرة من هذا القرن، فضلاً عن التنوع والتوسع في شكل ومستويات النشاطات الحضرية. وتقدر نسبة الزيادة في استخدام المياه على النطاق العالمي بستة أضعاف خلال المائة عام الماضية.</a:t>
            </a:r>
          </a:p>
          <a:p>
            <a:pPr algn="just" rtl="1"/>
            <a:r>
              <a:rPr lang="ar-IQ" b="1" dirty="0">
                <a:solidFill>
                  <a:schemeClr val="tx1"/>
                </a:solidFill>
              </a:rPr>
              <a:t>على الرغم من ان مدينة سوران معروفة من حيث موقعها غنية بالموارد وبخاصةً المياه، الا ان بعض مناطقها تعاني من مشكلة نقص المياه للاحتياجات المنزلية وخاصة في فصل الصيف. تأتي أهمية الدراسة من خلال تحليل محددات الاستهلاك المنزلي للمياه في مركز مدينة سوران وقياس الإستهلاك لبيان الواقع المائي، وذلك لغرض الاستفادة منها من قبل حكومة إقليم كوردستان – العراق.</a:t>
            </a:r>
          </a:p>
          <a:p>
            <a:pPr algn="just" rtl="1"/>
            <a:endParaRPr lang="ar-IQ" b="1" dirty="0" smtClean="0">
              <a:solidFill>
                <a:schemeClr val="tx1"/>
              </a:solidFill>
            </a:endParaRPr>
          </a:p>
        </p:txBody>
      </p:sp>
    </p:spTree>
  </p:cSld>
  <p:clrMapOvr>
    <a:masterClrMapping/>
  </p:clrMapOvr>
  <p:transition spd="slow">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1"/>
            <a:ext cx="7772400" cy="457199"/>
          </a:xfrm>
        </p:spPr>
        <p:txBody>
          <a:bodyPr>
            <a:normAutofit fontScale="90000"/>
          </a:bodyPr>
          <a:lstStyle/>
          <a:p>
            <a:r>
              <a:rPr lang="ar-IQ" sz="3600" b="1" dirty="0" smtClean="0">
                <a:solidFill>
                  <a:srgbClr val="C00000"/>
                </a:solidFill>
              </a:rPr>
              <a:t>المقدمة </a:t>
            </a:r>
            <a:endParaRPr lang="en-US" sz="3600" b="1" dirty="0">
              <a:solidFill>
                <a:srgbClr val="C00000"/>
              </a:solidFill>
            </a:endParaRPr>
          </a:p>
        </p:txBody>
      </p:sp>
      <p:sp>
        <p:nvSpPr>
          <p:cNvPr id="3" name="Subtitle 2"/>
          <p:cNvSpPr>
            <a:spLocks noGrp="1"/>
          </p:cNvSpPr>
          <p:nvPr>
            <p:ph type="subTitle" idx="1"/>
          </p:nvPr>
        </p:nvSpPr>
        <p:spPr>
          <a:xfrm>
            <a:off x="152400" y="457200"/>
            <a:ext cx="8915400" cy="6248400"/>
          </a:xfrm>
        </p:spPr>
        <p:txBody>
          <a:bodyPr>
            <a:normAutofit fontScale="47500" lnSpcReduction="20000"/>
          </a:bodyPr>
          <a:lstStyle/>
          <a:p>
            <a:pPr algn="just" rtl="1">
              <a:lnSpc>
                <a:spcPct val="107000"/>
              </a:lnSpc>
              <a:spcBef>
                <a:spcPts val="0"/>
              </a:spcBef>
            </a:pPr>
            <a:r>
              <a:rPr lang="ar-SA" b="1" dirty="0">
                <a:solidFill>
                  <a:srgbClr val="FF0000"/>
                </a:solidFill>
                <a:latin typeface="Calibri" panose="020F0502020204030204" pitchFamily="34" charset="0"/>
                <a:ea typeface="Calibri" panose="020F0502020204030204" pitchFamily="34" charset="0"/>
                <a:cs typeface="Simplified Arabic" panose="02020603050405020304" pitchFamily="18" charset="-78"/>
              </a:rPr>
              <a:t>أهمية الدراسة:- </a:t>
            </a:r>
            <a:endParaRPr lang="en-US" b="1" dirty="0">
              <a:solidFill>
                <a:srgbClr val="FF0000"/>
              </a:solidFill>
              <a:latin typeface="Calibri" panose="020F0502020204030204" pitchFamily="34" charset="0"/>
              <a:ea typeface="Calibri" panose="020F0502020204030204" pitchFamily="34" charset="0"/>
              <a:cs typeface="Simplified Arabic" panose="02020603050405020304" pitchFamily="18" charset="-78"/>
            </a:endParaRPr>
          </a:p>
          <a:p>
            <a:pPr algn="just" rtl="1">
              <a:lnSpc>
                <a:spcPct val="107000"/>
              </a:lnSpc>
              <a:spcBef>
                <a:spcPts val="0"/>
              </a:spcBef>
            </a:pPr>
            <a:r>
              <a:rPr lang="ar-OM" b="1" dirty="0">
                <a:solidFill>
                  <a:srgbClr val="000000"/>
                </a:solidFill>
                <a:latin typeface="Calibri" panose="020F0502020204030204" pitchFamily="34" charset="0"/>
                <a:ea typeface="Calibri" panose="020F0502020204030204" pitchFamily="34" charset="0"/>
                <a:cs typeface="Simplified Arabic" panose="02020603050405020304" pitchFamily="18" charset="-78"/>
              </a:rPr>
              <a:t>تأتي أهمية الدراسة من خلال تحليل محددات الاستهلاك المنزلي للمياه في مركز مدينة سوران وقياس الإستهلاك عليها لبيان الواقع المائي، وذلك لغرض الاستفادة منها من قبل حكومة إقليم كوردستان - العراق، والعمل على تطوير مصادر عرض المياه لتأمين احتياجات المجتمع منها، وتحقيق الأمن المائي من خلال الاستغلال الاقتصادي الامثل للمورد، والتصرف بما هو متاح منه وترشيد استهلاكه. لان الماء يشكل أهمية كبيرة لحياة الإنسان وأن تلوث الماء يشكل خطراً على حياة الإنسان، التي تعد عاملا رئيسيا محدداً لمختلف الأنشطة الاقتصادية. فضلاً عن ذلك فإن هذه الدراسة تساهم في وضع خطة لتحديد الإحتياجات الحالية والمستقبلية لمدينة سوران نتيجة التوسع العمراني الذي شهدته المدينة وتزايد حجم سكانها بالشكل الذي ولد ضغطاً كبيراً على توفير خدمات الماء الصافي الصالح للشرب فيها.</a:t>
            </a:r>
          </a:p>
          <a:p>
            <a:pPr algn="just" rtl="1">
              <a:lnSpc>
                <a:spcPct val="107000"/>
              </a:lnSpc>
              <a:spcBef>
                <a:spcPts val="0"/>
              </a:spcBef>
            </a:pPr>
            <a:r>
              <a:rPr lang="ar-SA" b="1" dirty="0" smtClean="0">
                <a:solidFill>
                  <a:srgbClr val="FF0000"/>
                </a:solidFill>
                <a:latin typeface="Calibri" panose="020F0502020204030204" pitchFamily="34" charset="0"/>
                <a:ea typeface="Calibri" panose="020F0502020204030204" pitchFamily="34" charset="0"/>
                <a:cs typeface="Simplified Arabic" panose="02020603050405020304" pitchFamily="18" charset="-78"/>
              </a:rPr>
              <a:t>مشكلة </a:t>
            </a:r>
            <a:r>
              <a:rPr lang="ar-SA" b="1" dirty="0">
                <a:solidFill>
                  <a:srgbClr val="FF0000"/>
                </a:solidFill>
                <a:latin typeface="Calibri" panose="020F0502020204030204" pitchFamily="34" charset="0"/>
                <a:ea typeface="Calibri" panose="020F0502020204030204" pitchFamily="34" charset="0"/>
                <a:cs typeface="Simplified Arabic" panose="02020603050405020304" pitchFamily="18" charset="-78"/>
              </a:rPr>
              <a:t>الدراسة:- </a:t>
            </a:r>
            <a:endParaRPr lang="en-US" sz="2000" b="1"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lvl="0" indent="-342900" algn="just" rtl="1">
              <a:lnSpc>
                <a:spcPct val="107000"/>
              </a:lnSpc>
              <a:spcBef>
                <a:spcPts val="0"/>
              </a:spcBef>
              <a:buFont typeface="Arial" pitchFamily="34" charset="0"/>
              <a:buChar char="•"/>
            </a:pPr>
            <a:r>
              <a:rPr lang="ar-OM" sz="3300" b="1" dirty="0">
                <a:solidFill>
                  <a:srgbClr val="000000"/>
                </a:solidFill>
                <a:latin typeface="Calibri" panose="020F0502020204030204" pitchFamily="34" charset="0"/>
                <a:ea typeface="Calibri" panose="020F0502020204030204" pitchFamily="34" charset="0"/>
                <a:cs typeface="Simplified Arabic" panose="02020603050405020304" pitchFamily="18" charset="-78"/>
              </a:rPr>
              <a:t>يعاني بعض سكان مدينة سوران من إشكاليات في انخفاض كفاءة المشاريع والمجمعات المائية ، وشح المياه المجهزة واستدامتها ، وتردي نوعية مياه الشرب ، وفقدان العدالة في تحقيق الرفاهية الاجتماعية لهذه الخدمة لافتقارها الى المعايير والمؤشرات التخطيطية الواضحة والشاملة في تقييم هذه الخدمة. وتتجسد مشكلة الدراسة في تحديد محددات الاستهلاك المنزلي للمياه من خلال التساؤلات التالية:- </a:t>
            </a:r>
          </a:p>
          <a:p>
            <a:pPr lvl="0" indent="-342900" algn="just" rtl="1">
              <a:lnSpc>
                <a:spcPct val="107000"/>
              </a:lnSpc>
              <a:spcBef>
                <a:spcPts val="0"/>
              </a:spcBef>
              <a:buFont typeface="Arial" pitchFamily="34" charset="0"/>
              <a:buChar char="•"/>
            </a:pPr>
            <a:r>
              <a:rPr lang="ar-OM" sz="3300" b="1" dirty="0" smtClean="0">
                <a:solidFill>
                  <a:srgbClr val="000000"/>
                </a:solidFill>
                <a:latin typeface="Calibri" panose="020F0502020204030204" pitchFamily="34" charset="0"/>
                <a:ea typeface="Calibri" panose="020F0502020204030204" pitchFamily="34" charset="0"/>
                <a:cs typeface="Simplified Arabic" panose="02020603050405020304" pitchFamily="18" charset="-78"/>
              </a:rPr>
              <a:t>1-هل </a:t>
            </a:r>
            <a:r>
              <a:rPr lang="ar-OM" sz="3300" b="1" dirty="0">
                <a:solidFill>
                  <a:srgbClr val="000000"/>
                </a:solidFill>
                <a:latin typeface="Calibri" panose="020F0502020204030204" pitchFamily="34" charset="0"/>
                <a:ea typeface="Calibri" panose="020F0502020204030204" pitchFamily="34" charset="0"/>
                <a:cs typeface="Simplified Arabic" panose="02020603050405020304" pitchFamily="18" charset="-78"/>
              </a:rPr>
              <a:t>تفي كمية الإنتاج الفعلي للمشاريع والمجمعات المائية التي تغذي مدينة سوران بالاحتياجات الحالية لسكان المدينة من الماء الصالح للشرب بالكمية والنوعية المطلوبتين، وهل يمكن رسم صورة لمستقبلها في ضوء التوسع والنمو السكاني فيها؟.</a:t>
            </a:r>
          </a:p>
          <a:p>
            <a:pPr lvl="0" indent="-342900" algn="just" rtl="1">
              <a:lnSpc>
                <a:spcPct val="107000"/>
              </a:lnSpc>
              <a:spcBef>
                <a:spcPts val="0"/>
              </a:spcBef>
              <a:buFont typeface="Arial" pitchFamily="34" charset="0"/>
              <a:buChar char="•"/>
            </a:pPr>
            <a:r>
              <a:rPr lang="ar-OM" sz="3300" b="1" dirty="0" smtClean="0">
                <a:solidFill>
                  <a:srgbClr val="000000"/>
                </a:solidFill>
                <a:latin typeface="Calibri" panose="020F0502020204030204" pitchFamily="34" charset="0"/>
                <a:ea typeface="Calibri" panose="020F0502020204030204" pitchFamily="34" charset="0"/>
                <a:cs typeface="Simplified Arabic" panose="02020603050405020304" pitchFamily="18" charset="-78"/>
              </a:rPr>
              <a:t>2-ما </a:t>
            </a:r>
            <a:r>
              <a:rPr lang="ar-OM" sz="3300" b="1" dirty="0">
                <a:solidFill>
                  <a:srgbClr val="000000"/>
                </a:solidFill>
                <a:latin typeface="Calibri" panose="020F0502020204030204" pitchFamily="34" charset="0"/>
                <a:ea typeface="Calibri" panose="020F0502020204030204" pitchFamily="34" charset="0"/>
                <a:cs typeface="Simplified Arabic" panose="02020603050405020304" pitchFamily="18" charset="-78"/>
              </a:rPr>
              <a:t>هي العوامل المؤثرة في زيادة استهلاك المنزلي للمياه في مركز مدينة سوران؟</a:t>
            </a:r>
          </a:p>
          <a:p>
            <a:pPr lvl="0" indent="-342900" algn="just" rtl="1">
              <a:lnSpc>
                <a:spcPct val="107000"/>
              </a:lnSpc>
              <a:spcBef>
                <a:spcPts val="0"/>
              </a:spcBef>
              <a:buFont typeface="Arial" pitchFamily="34" charset="0"/>
              <a:buChar char="•"/>
            </a:pPr>
            <a:r>
              <a:rPr lang="ar-OM" sz="3300" b="1" dirty="0" smtClean="0">
                <a:solidFill>
                  <a:srgbClr val="000000"/>
                </a:solidFill>
                <a:latin typeface="Calibri" panose="020F0502020204030204" pitchFamily="34" charset="0"/>
                <a:ea typeface="Calibri" panose="020F0502020204030204" pitchFamily="34" charset="0"/>
                <a:cs typeface="Simplified Arabic" panose="02020603050405020304" pitchFamily="18" charset="-78"/>
              </a:rPr>
              <a:t>3-ماهي </a:t>
            </a:r>
            <a:r>
              <a:rPr lang="ar-OM" sz="3300" b="1" dirty="0">
                <a:solidFill>
                  <a:srgbClr val="000000"/>
                </a:solidFill>
                <a:latin typeface="Calibri" panose="020F0502020204030204" pitchFamily="34" charset="0"/>
                <a:ea typeface="Calibri" panose="020F0502020204030204" pitchFamily="34" charset="0"/>
                <a:cs typeface="Simplified Arabic" panose="02020603050405020304" pitchFamily="18" charset="-78"/>
              </a:rPr>
              <a:t>اسباب تذبذب امدادات (عرض) المياه للأغراض المنزلية في مدينة سوران؟</a:t>
            </a:r>
          </a:p>
          <a:p>
            <a:pPr lvl="0" indent="-342900" algn="just" rtl="1">
              <a:lnSpc>
                <a:spcPct val="107000"/>
              </a:lnSpc>
              <a:spcBef>
                <a:spcPts val="0"/>
              </a:spcBef>
              <a:buFont typeface="Arial" pitchFamily="34" charset="0"/>
              <a:buChar char="•"/>
            </a:pPr>
            <a:r>
              <a:rPr lang="ar-OM" sz="3300" b="1" dirty="0" smtClean="0">
                <a:solidFill>
                  <a:srgbClr val="000000"/>
                </a:solidFill>
                <a:latin typeface="Calibri" panose="020F0502020204030204" pitchFamily="34" charset="0"/>
                <a:ea typeface="Calibri" panose="020F0502020204030204" pitchFamily="34" charset="0"/>
                <a:cs typeface="Simplified Arabic" panose="02020603050405020304" pitchFamily="18" charset="-78"/>
              </a:rPr>
              <a:t>4-كيف </a:t>
            </a:r>
            <a:r>
              <a:rPr lang="ar-OM" sz="3300" b="1" dirty="0">
                <a:solidFill>
                  <a:srgbClr val="000000"/>
                </a:solidFill>
                <a:latin typeface="Calibri" panose="020F0502020204030204" pitchFamily="34" charset="0"/>
                <a:ea typeface="Calibri" panose="020F0502020204030204" pitchFamily="34" charset="0"/>
                <a:cs typeface="Simplified Arabic" panose="02020603050405020304" pitchFamily="18" charset="-78"/>
              </a:rPr>
              <a:t>يمكن معالجة نقص امدادات المياه في مدينة سوران أو كيف يمكن استغلال الموارد المائية بالشكل الأمثل؟</a:t>
            </a:r>
          </a:p>
          <a:p>
            <a:pPr lvl="0" indent="-342900" algn="just" rtl="1">
              <a:lnSpc>
                <a:spcPct val="107000"/>
              </a:lnSpc>
              <a:spcBef>
                <a:spcPts val="0"/>
              </a:spcBef>
              <a:buFont typeface="Arial" pitchFamily="34" charset="0"/>
              <a:buChar char="•"/>
            </a:pPr>
            <a:r>
              <a:rPr lang="ar-OM" sz="3300" b="1" dirty="0" smtClean="0">
                <a:solidFill>
                  <a:srgbClr val="000000"/>
                </a:solidFill>
                <a:latin typeface="Calibri" panose="020F0502020204030204" pitchFamily="34" charset="0"/>
                <a:ea typeface="Calibri" panose="020F0502020204030204" pitchFamily="34" charset="0"/>
                <a:cs typeface="Simplified Arabic" panose="02020603050405020304" pitchFamily="18" charset="-78"/>
              </a:rPr>
              <a:t>5-كيف </a:t>
            </a:r>
            <a:r>
              <a:rPr lang="ar-OM" sz="3300" b="1" dirty="0">
                <a:solidFill>
                  <a:srgbClr val="000000"/>
                </a:solidFill>
                <a:latin typeface="Calibri" panose="020F0502020204030204" pitchFamily="34" charset="0"/>
                <a:ea typeface="Calibri" panose="020F0502020204030204" pitchFamily="34" charset="0"/>
                <a:cs typeface="Simplified Arabic" panose="02020603050405020304" pitchFamily="18" charset="-78"/>
              </a:rPr>
              <a:t>يمكن العمل على ترشيد استهلاك المياه للقطاع المنزلي في مدينة سوران؟</a:t>
            </a:r>
          </a:p>
          <a:p>
            <a:pPr lvl="0" algn="just" rtl="1">
              <a:lnSpc>
                <a:spcPct val="107000"/>
              </a:lnSpc>
              <a:spcBef>
                <a:spcPts val="0"/>
              </a:spcBef>
            </a:pPr>
            <a:endParaRPr lang="ar-OM" b="1" dirty="0">
              <a:solidFill>
                <a:srgbClr val="FF0000"/>
              </a:solidFill>
              <a:latin typeface="Calibri" panose="020F0502020204030204" pitchFamily="34" charset="0"/>
              <a:ea typeface="Calibri" panose="020F0502020204030204" pitchFamily="34" charset="0"/>
              <a:cs typeface="Simplified Arabic" panose="02020603050405020304" pitchFamily="18" charset="-78"/>
            </a:endParaRPr>
          </a:p>
          <a:p>
            <a:pPr lvl="0" algn="just" rtl="1">
              <a:lnSpc>
                <a:spcPct val="107000"/>
              </a:lnSpc>
              <a:spcBef>
                <a:spcPts val="0"/>
              </a:spcBef>
            </a:pPr>
            <a:r>
              <a:rPr lang="ar-SA" b="1" dirty="0">
                <a:solidFill>
                  <a:srgbClr val="FF0000"/>
                </a:solidFill>
                <a:latin typeface="Calibri" panose="020F0502020204030204" pitchFamily="34" charset="0"/>
                <a:ea typeface="Calibri" panose="020F0502020204030204" pitchFamily="34" charset="0"/>
                <a:cs typeface="Simplified Arabic" panose="02020603050405020304" pitchFamily="18" charset="-78"/>
              </a:rPr>
              <a:t>فرضيات الدراسة:- </a:t>
            </a:r>
            <a:endParaRPr lang="en-US" b="1" dirty="0">
              <a:solidFill>
                <a:srgbClr val="FF0000"/>
              </a:solidFill>
              <a:latin typeface="Calibri" panose="020F0502020204030204" pitchFamily="34" charset="0"/>
              <a:ea typeface="Calibri" panose="020F0502020204030204" pitchFamily="34" charset="0"/>
              <a:cs typeface="Simplified Arabic" panose="02020603050405020304" pitchFamily="18" charset="-78"/>
            </a:endParaRPr>
          </a:p>
          <a:p>
            <a:pPr indent="457200" algn="just" rtl="1">
              <a:lnSpc>
                <a:spcPct val="107000"/>
              </a:lnSpc>
              <a:spcBef>
                <a:spcPts val="0"/>
              </a:spcBef>
            </a:pPr>
            <a:r>
              <a:rPr lang="ar-IQ" b="1" dirty="0">
                <a:solidFill>
                  <a:srgbClr val="000000"/>
                </a:solidFill>
                <a:latin typeface="Calibri" panose="020F0502020204030204" pitchFamily="34" charset="0"/>
                <a:ea typeface="Calibri" panose="020F0502020204030204" pitchFamily="34" charset="0"/>
                <a:cs typeface="Simplified Arabic" panose="02020603050405020304" pitchFamily="18" charset="-78"/>
              </a:rPr>
              <a:t>لغرض الوصول الى أهداف الدراسة تفترض الدراسة ما يأتي:-</a:t>
            </a:r>
          </a:p>
          <a:p>
            <a:pPr indent="457200" algn="just" rtl="1">
              <a:lnSpc>
                <a:spcPct val="107000"/>
              </a:lnSpc>
              <a:spcBef>
                <a:spcPts val="0"/>
              </a:spcBef>
            </a:pPr>
            <a:r>
              <a:rPr lang="ar-IQ" b="1" dirty="0" smtClean="0">
                <a:solidFill>
                  <a:srgbClr val="000000"/>
                </a:solidFill>
                <a:latin typeface="Calibri" panose="020F0502020204030204" pitchFamily="34" charset="0"/>
                <a:ea typeface="Calibri" panose="020F0502020204030204" pitchFamily="34" charset="0"/>
                <a:cs typeface="Simplified Arabic" panose="02020603050405020304" pitchFamily="18" charset="-78"/>
              </a:rPr>
              <a:t>1-هناك </a:t>
            </a:r>
            <a:r>
              <a:rPr lang="ar-IQ" b="1" dirty="0">
                <a:solidFill>
                  <a:srgbClr val="000000"/>
                </a:solidFill>
                <a:latin typeface="Calibri" panose="020F0502020204030204" pitchFamily="34" charset="0"/>
                <a:ea typeface="Calibri" panose="020F0502020204030204" pitchFamily="34" charset="0"/>
                <a:cs typeface="Simplified Arabic" panose="02020603050405020304" pitchFamily="18" charset="-78"/>
              </a:rPr>
              <a:t>العديد من العوامل المؤثرة في إستهلاك المنزلية للمياه في مركز مدينة سوران وبشكل طردي ومنها الدخل الإجمالي الشهري للأسرة ، حجم الأسرة ، مساحة الدار ، عدد الغرف والصالات وعدد الحمامات وعدد السيارات التي تمتلكها الأسرة.</a:t>
            </a:r>
          </a:p>
          <a:p>
            <a:pPr indent="457200" algn="just" rtl="1">
              <a:lnSpc>
                <a:spcPct val="107000"/>
              </a:lnSpc>
              <a:spcBef>
                <a:spcPts val="0"/>
              </a:spcBef>
            </a:pPr>
            <a:r>
              <a:rPr lang="ar-IQ" b="1" dirty="0" smtClean="0">
                <a:solidFill>
                  <a:srgbClr val="000000"/>
                </a:solidFill>
                <a:latin typeface="Calibri" panose="020F0502020204030204" pitchFamily="34" charset="0"/>
                <a:ea typeface="Calibri" panose="020F0502020204030204" pitchFamily="34" charset="0"/>
                <a:cs typeface="Simplified Arabic" panose="02020603050405020304" pitchFamily="18" charset="-78"/>
              </a:rPr>
              <a:t>2-أن </a:t>
            </a:r>
            <a:r>
              <a:rPr lang="ar-IQ" b="1" dirty="0">
                <a:solidFill>
                  <a:srgbClr val="000000"/>
                </a:solidFill>
                <a:latin typeface="Calibri" panose="020F0502020204030204" pitchFamily="34" charset="0"/>
                <a:ea typeface="Calibri" panose="020F0502020204030204" pitchFamily="34" charset="0"/>
                <a:cs typeface="Simplified Arabic" panose="02020603050405020304" pitchFamily="18" charset="-78"/>
              </a:rPr>
              <a:t>الماء الصافي المنتج في مدينة سوران يتعرض للتسرب والهدر.</a:t>
            </a:r>
          </a:p>
          <a:p>
            <a:pPr indent="457200" algn="just" rtl="1">
              <a:lnSpc>
                <a:spcPct val="107000"/>
              </a:lnSpc>
              <a:spcBef>
                <a:spcPts val="0"/>
              </a:spcBef>
            </a:pPr>
            <a:r>
              <a:rPr lang="ar-IQ" b="1" dirty="0" smtClean="0">
                <a:solidFill>
                  <a:srgbClr val="000000"/>
                </a:solidFill>
                <a:latin typeface="Calibri" panose="020F0502020204030204" pitchFamily="34" charset="0"/>
                <a:ea typeface="Calibri" panose="020F0502020204030204" pitchFamily="34" charset="0"/>
                <a:cs typeface="Simplified Arabic" panose="02020603050405020304" pitchFamily="18" charset="-78"/>
              </a:rPr>
              <a:t>3-تسعير </a:t>
            </a:r>
            <a:r>
              <a:rPr lang="ar-IQ" b="1" dirty="0">
                <a:solidFill>
                  <a:srgbClr val="000000"/>
                </a:solidFill>
                <a:latin typeface="Calibri" panose="020F0502020204030204" pitchFamily="34" charset="0"/>
                <a:ea typeface="Calibri" panose="020F0502020204030204" pitchFamily="34" charset="0"/>
                <a:cs typeface="Simplified Arabic" panose="02020603050405020304" pitchFamily="18" charset="-78"/>
              </a:rPr>
              <a:t>المياه ليس له تأثير كبير على الإستهلاك المنزلي للمياه في مركز مدينة سوران.</a:t>
            </a:r>
          </a:p>
          <a:p>
            <a:pPr indent="457200" algn="just" rtl="1">
              <a:lnSpc>
                <a:spcPct val="107000"/>
              </a:lnSpc>
              <a:spcBef>
                <a:spcPts val="0"/>
              </a:spcBef>
            </a:pPr>
            <a:r>
              <a:rPr lang="ar-IQ" b="1" dirty="0" smtClean="0">
                <a:solidFill>
                  <a:srgbClr val="000000"/>
                </a:solidFill>
                <a:latin typeface="Calibri" panose="020F0502020204030204" pitchFamily="34" charset="0"/>
                <a:ea typeface="Calibri" panose="020F0502020204030204" pitchFamily="34" charset="0"/>
                <a:cs typeface="Simplified Arabic" panose="02020603050405020304" pitchFamily="18" charset="-78"/>
              </a:rPr>
              <a:t>4-هنالك </a:t>
            </a:r>
            <a:r>
              <a:rPr lang="ar-IQ" b="1" dirty="0">
                <a:solidFill>
                  <a:srgbClr val="000000"/>
                </a:solidFill>
                <a:latin typeface="Calibri" panose="020F0502020204030204" pitchFamily="34" charset="0"/>
                <a:ea typeface="Calibri" panose="020F0502020204030204" pitchFamily="34" charset="0"/>
                <a:cs typeface="Simplified Arabic" panose="02020603050405020304" pitchFamily="18" charset="-78"/>
              </a:rPr>
              <a:t>ضعف الوعي المائي والبيئي لدى غالبية أسر مدينة سوران.</a:t>
            </a:r>
          </a:p>
          <a:p>
            <a:pPr indent="457200" algn="just" rtl="1">
              <a:lnSpc>
                <a:spcPct val="107000"/>
              </a:lnSpc>
              <a:spcBef>
                <a:spcPts val="0"/>
              </a:spcBef>
            </a:pPr>
            <a:r>
              <a:rPr lang="ar-IQ" b="1" smtClean="0">
                <a:solidFill>
                  <a:srgbClr val="000000"/>
                </a:solidFill>
                <a:latin typeface="Calibri" panose="020F0502020204030204" pitchFamily="34" charset="0"/>
                <a:ea typeface="Calibri" panose="020F0502020204030204" pitchFamily="34" charset="0"/>
                <a:cs typeface="Simplified Arabic" panose="02020603050405020304" pitchFamily="18" charset="-78"/>
              </a:rPr>
              <a:t>5-ان </a:t>
            </a:r>
            <a:r>
              <a:rPr lang="ar-IQ" b="1" dirty="0">
                <a:solidFill>
                  <a:srgbClr val="000000"/>
                </a:solidFill>
                <a:latin typeface="Calibri" panose="020F0502020204030204" pitchFamily="34" charset="0"/>
                <a:ea typeface="Calibri" panose="020F0502020204030204" pitchFamily="34" charset="0"/>
                <a:cs typeface="Simplified Arabic" panose="02020603050405020304" pitchFamily="18" charset="-78"/>
              </a:rPr>
              <a:t>الموارد المائية المتاحة من الناحية الكمية والنوعية في مدينة سوران تكفي للإستخدامات المختلفة وعلى الأخص المنزلية، ويتحقق الفائض اذا تم استخدامها بشكل رشيد.</a:t>
            </a:r>
          </a:p>
          <a:p>
            <a:pPr indent="457200" algn="just" rtl="1">
              <a:lnSpc>
                <a:spcPct val="107000"/>
              </a:lnSpc>
              <a:spcBef>
                <a:spcPts val="0"/>
              </a:spcBef>
            </a:pPr>
            <a:endParaRPr lang="en-US" dirty="0">
              <a:solidFill>
                <a:srgbClr val="000000"/>
              </a:solidFill>
              <a:latin typeface="Calibri" panose="020F0502020204030204" pitchFamily="34" charset="0"/>
              <a:ea typeface="Calibri" panose="020F0502020204030204" pitchFamily="34" charset="0"/>
              <a:cs typeface="Simplified Arabic" panose="02020603050405020304" pitchFamily="18" charset="-78"/>
            </a:endParaRPr>
          </a:p>
          <a:p>
            <a:pPr indent="457200" algn="just" rtl="1">
              <a:lnSpc>
                <a:spcPct val="107000"/>
              </a:lnSpc>
              <a:spcBef>
                <a:spcPts val="0"/>
              </a:spcBef>
            </a:pPr>
            <a:endParaRPr lang="en-US" dirty="0">
              <a:solidFill>
                <a:srgbClr val="000000"/>
              </a:solidFill>
              <a:latin typeface="Calibri" panose="020F0502020204030204" pitchFamily="34" charset="0"/>
              <a:ea typeface="Calibri" panose="020F0502020204030204" pitchFamily="34" charset="0"/>
              <a:cs typeface="Simplified Arabic" panose="02020603050405020304" pitchFamily="18" charset="-78"/>
            </a:endParaRPr>
          </a:p>
        </p:txBody>
      </p:sp>
    </p:spTree>
    <p:extLst>
      <p:ext uri="{BB962C8B-B14F-4D97-AF65-F5344CB8AC3E}">
        <p14:creationId xmlns:p14="http://schemas.microsoft.com/office/powerpoint/2010/main" val="304256028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rmAutofit/>
          </a:bodyPr>
          <a:lstStyle/>
          <a:p>
            <a:r>
              <a:rPr lang="ar-IQ" dirty="0" smtClean="0"/>
              <a:t>المقدمة</a:t>
            </a:r>
            <a:endParaRPr lang="en-US" dirty="0"/>
          </a:p>
        </p:txBody>
      </p:sp>
      <p:sp>
        <p:nvSpPr>
          <p:cNvPr id="3" name="Content Placeholder 2"/>
          <p:cNvSpPr>
            <a:spLocks noGrp="1"/>
          </p:cNvSpPr>
          <p:nvPr>
            <p:ph idx="1"/>
          </p:nvPr>
        </p:nvSpPr>
        <p:spPr>
          <a:xfrm>
            <a:off x="152400" y="685800"/>
            <a:ext cx="8839200" cy="6172200"/>
          </a:xfrm>
        </p:spPr>
        <p:txBody>
          <a:bodyPr>
            <a:normAutofit fontScale="55000" lnSpcReduction="20000"/>
          </a:bodyPr>
          <a:lstStyle/>
          <a:p>
            <a:pPr marL="0" marR="0" algn="just" rtl="1">
              <a:lnSpc>
                <a:spcPct val="107000"/>
              </a:lnSpc>
              <a:spcBef>
                <a:spcPts val="0"/>
              </a:spcBef>
              <a:spcAft>
                <a:spcPts val="0"/>
              </a:spcAft>
            </a:pPr>
            <a:r>
              <a:rPr lang="ar-IQ" sz="3400" b="1" dirty="0">
                <a:latin typeface="Calibri" panose="020F0502020204030204" pitchFamily="34" charset="0"/>
                <a:ea typeface="Calibri" panose="020F0502020204030204" pitchFamily="34" charset="0"/>
                <a:cs typeface="Simplified Arabic" panose="02020603050405020304" pitchFamily="18" charset="-78"/>
              </a:rPr>
              <a:t>أهداف الدراسة :- </a:t>
            </a:r>
            <a:endParaRPr lang="ar-IQ" sz="3400" b="1" dirty="0" smtClean="0">
              <a:latin typeface="Calibri" panose="020F0502020204030204" pitchFamily="34" charset="0"/>
              <a:ea typeface="Calibri" panose="020F0502020204030204" pitchFamily="34" charset="0"/>
              <a:cs typeface="Simplified Arabic" panose="02020603050405020304" pitchFamily="18" charset="-78"/>
            </a:endParaRPr>
          </a:p>
          <a:p>
            <a:pPr marL="0" marR="0" algn="just" rtl="1">
              <a:lnSpc>
                <a:spcPct val="107000"/>
              </a:lnSpc>
              <a:spcBef>
                <a:spcPts val="0"/>
              </a:spcBef>
              <a:spcAft>
                <a:spcPts val="0"/>
              </a:spcAft>
            </a:pPr>
            <a:r>
              <a:rPr lang="ar-IQ" sz="3400" b="1" dirty="0">
                <a:latin typeface="Calibri" panose="020F0502020204030204" pitchFamily="34" charset="0"/>
                <a:ea typeface="Calibri" panose="020F0502020204030204" pitchFamily="34" charset="0"/>
                <a:cs typeface="Simplified Arabic" panose="02020603050405020304" pitchFamily="18" charset="-78"/>
              </a:rPr>
              <a:t>تهدف الدراسة إلى ما يأتي:</a:t>
            </a:r>
          </a:p>
          <a:p>
            <a:pPr marL="0" marR="0" algn="just" rtl="1">
              <a:lnSpc>
                <a:spcPct val="107000"/>
              </a:lnSpc>
              <a:spcBef>
                <a:spcPts val="0"/>
              </a:spcBef>
              <a:spcAft>
                <a:spcPts val="0"/>
              </a:spcAft>
            </a:pPr>
            <a:r>
              <a:rPr lang="ar-IQ" sz="3400" b="1" dirty="0">
                <a:latin typeface="Calibri" panose="020F0502020204030204" pitchFamily="34" charset="0"/>
                <a:ea typeface="Calibri" panose="020F0502020204030204" pitchFamily="34" charset="0"/>
                <a:cs typeface="Simplified Arabic" panose="02020603050405020304" pitchFamily="18" charset="-78"/>
              </a:rPr>
              <a:t>1-	دراسة إستهلاك المياه المنزلي وأهم العوامل المؤثرة فيه في مدينة سوران.</a:t>
            </a:r>
          </a:p>
          <a:p>
            <a:pPr marL="0" marR="0" algn="just" rtl="1">
              <a:lnSpc>
                <a:spcPct val="107000"/>
              </a:lnSpc>
              <a:spcBef>
                <a:spcPts val="0"/>
              </a:spcBef>
              <a:spcAft>
                <a:spcPts val="0"/>
              </a:spcAft>
            </a:pPr>
            <a:r>
              <a:rPr lang="ar-IQ" sz="3400" b="1" dirty="0">
                <a:latin typeface="Calibri" panose="020F0502020204030204" pitchFamily="34" charset="0"/>
                <a:ea typeface="Calibri" panose="020F0502020204030204" pitchFamily="34" charset="0"/>
                <a:cs typeface="Simplified Arabic" panose="02020603050405020304" pitchFamily="18" charset="-78"/>
              </a:rPr>
              <a:t>2-	 وضع حلول و معالجات نقص إمدادات المياه في مدينة سوران. </a:t>
            </a:r>
          </a:p>
          <a:p>
            <a:pPr marL="0" marR="0" algn="just" rtl="1">
              <a:lnSpc>
                <a:spcPct val="107000"/>
              </a:lnSpc>
              <a:spcBef>
                <a:spcPts val="0"/>
              </a:spcBef>
              <a:spcAft>
                <a:spcPts val="0"/>
              </a:spcAft>
            </a:pPr>
            <a:r>
              <a:rPr lang="ar-IQ" sz="3400" b="1" dirty="0">
                <a:latin typeface="Calibri" panose="020F0502020204030204" pitchFamily="34" charset="0"/>
                <a:ea typeface="Calibri" panose="020F0502020204030204" pitchFamily="34" charset="0"/>
                <a:cs typeface="Simplified Arabic" panose="02020603050405020304" pitchFamily="18" charset="-78"/>
              </a:rPr>
              <a:t>3-	تقديم عدد من المقترحات لترشيد استهلاك المياه و تحسين إدارة المياه لمعالجة نقص امدادات المياه للأغراض المنزلية في مركز مدينة سوران.</a:t>
            </a:r>
          </a:p>
          <a:p>
            <a:pPr marL="0" marR="0" algn="just" rtl="1">
              <a:lnSpc>
                <a:spcPct val="107000"/>
              </a:lnSpc>
              <a:spcBef>
                <a:spcPts val="0"/>
              </a:spcBef>
              <a:spcAft>
                <a:spcPts val="0"/>
              </a:spcAft>
            </a:pPr>
            <a:endParaRPr lang="ar-IQ" sz="3400" b="1" dirty="0">
              <a:latin typeface="Calibri" panose="020F0502020204030204" pitchFamily="34" charset="0"/>
              <a:ea typeface="Calibri" panose="020F0502020204030204" pitchFamily="34" charset="0"/>
              <a:cs typeface="Simplified Arabic" panose="02020603050405020304" pitchFamily="18" charset="-78"/>
            </a:endParaRPr>
          </a:p>
          <a:p>
            <a:pPr marL="0" marR="0" algn="just" rtl="1">
              <a:lnSpc>
                <a:spcPct val="107000"/>
              </a:lnSpc>
              <a:spcBef>
                <a:spcPts val="0"/>
              </a:spcBef>
              <a:spcAft>
                <a:spcPts val="0"/>
              </a:spcAft>
            </a:pPr>
            <a:r>
              <a:rPr lang="ar-SA" sz="3300" b="1" dirty="0" smtClean="0">
                <a:latin typeface="Calibri" panose="020F0502020204030204" pitchFamily="34" charset="0"/>
                <a:ea typeface="Calibri" panose="020F0502020204030204" pitchFamily="34" charset="0"/>
                <a:cs typeface="Simplified Arabic" panose="02020603050405020304" pitchFamily="18" charset="-78"/>
              </a:rPr>
              <a:t>منهجية </a:t>
            </a:r>
            <a:r>
              <a:rPr lang="ar-SA" sz="3300" b="1" dirty="0">
                <a:latin typeface="Calibri" panose="020F0502020204030204" pitchFamily="34" charset="0"/>
                <a:ea typeface="Calibri" panose="020F0502020204030204" pitchFamily="34" charset="0"/>
                <a:cs typeface="Simplified Arabic" panose="02020603050405020304" pitchFamily="18" charset="-78"/>
              </a:rPr>
              <a:t>الدراسة:- </a:t>
            </a:r>
            <a:endParaRPr lang="en-US" sz="3300" dirty="0">
              <a:latin typeface="Calibri" panose="020F0502020204030204" pitchFamily="34" charset="0"/>
              <a:ea typeface="Calibri" panose="020F0502020204030204" pitchFamily="34" charset="0"/>
              <a:cs typeface="Arial" panose="020B0604020202020204" pitchFamily="34" charset="0"/>
            </a:endParaRPr>
          </a:p>
          <a:p>
            <a:pPr marL="0" marR="0" indent="457200" algn="just" rtl="1">
              <a:lnSpc>
                <a:spcPct val="107000"/>
              </a:lnSpc>
              <a:spcBef>
                <a:spcPts val="0"/>
              </a:spcBef>
              <a:spcAft>
                <a:spcPts val="0"/>
              </a:spcAft>
            </a:pPr>
            <a:r>
              <a:rPr lang="ar-IQ" sz="3300" dirty="0">
                <a:latin typeface="Calibri" panose="020F0502020204030204" pitchFamily="34" charset="0"/>
                <a:ea typeface="Calibri" panose="020F0502020204030204" pitchFamily="34" charset="0"/>
                <a:cs typeface="Simplified Arabic" panose="02020603050405020304" pitchFamily="18" charset="-78"/>
              </a:rPr>
              <a:t>تعتمد الدراسة على المنهج الإستقرائي لبيان الخصائص الديموغرافية و الإقتصادية لعينة الدراسة. فضلاً عن استخدام اسلوب القياس الاقتصادي  من خلال برنامج (</a:t>
            </a:r>
            <a:r>
              <a:rPr lang="en-US" sz="3300" dirty="0">
                <a:latin typeface="Calibri" panose="020F0502020204030204" pitchFamily="34" charset="0"/>
                <a:ea typeface="Calibri" panose="020F0502020204030204" pitchFamily="34" charset="0"/>
                <a:cs typeface="Simplified Arabic" panose="02020603050405020304" pitchFamily="18" charset="-78"/>
              </a:rPr>
              <a:t>SPSS) </a:t>
            </a:r>
            <a:r>
              <a:rPr lang="ar-IQ" sz="3300" dirty="0">
                <a:latin typeface="Calibri" panose="020F0502020204030204" pitchFamily="34" charset="0"/>
                <a:ea typeface="Calibri" panose="020F0502020204030204" pitchFamily="34" charset="0"/>
                <a:cs typeface="Simplified Arabic" panose="02020603050405020304" pitchFamily="18" charset="-78"/>
              </a:rPr>
              <a:t>و ذلك لبيان أثر محددات استهلاك المنزلي للمياه في مدينة سوران. فضلاً عن الإعتماد على الكثير من المصادر من الأطاريح والرسائل الجامعية والكتب والدوريات في كتابة الجانب النظري للبحث</a:t>
            </a:r>
            <a:r>
              <a:rPr lang="ar-IQ" sz="3300" dirty="0" smtClean="0">
                <a:latin typeface="Calibri" panose="020F0502020204030204" pitchFamily="34" charset="0"/>
                <a:ea typeface="Calibri" panose="020F0502020204030204" pitchFamily="34" charset="0"/>
                <a:cs typeface="Simplified Arabic" panose="02020603050405020304" pitchFamily="18" charset="-78"/>
              </a:rPr>
              <a:t>.</a:t>
            </a:r>
          </a:p>
          <a:p>
            <a:pPr marL="0" marR="0" indent="457200" algn="just" rtl="1">
              <a:lnSpc>
                <a:spcPct val="107000"/>
              </a:lnSpc>
              <a:spcBef>
                <a:spcPts val="0"/>
              </a:spcBef>
              <a:spcAft>
                <a:spcPts val="0"/>
              </a:spcAft>
            </a:pPr>
            <a:r>
              <a:rPr lang="ar-SA" sz="3300" b="1" dirty="0">
                <a:latin typeface="Calibri" panose="020F0502020204030204" pitchFamily="34" charset="0"/>
                <a:ea typeface="Calibri" panose="020F0502020204030204" pitchFamily="34" charset="0"/>
                <a:cs typeface="Simplified Arabic" panose="02020603050405020304" pitchFamily="18" charset="-78"/>
              </a:rPr>
              <a:t>تشتمل نطاق الدراسة الموضوعات الاتية:- </a:t>
            </a:r>
          </a:p>
          <a:p>
            <a:pPr marL="0" marR="0" indent="457200" algn="just" rtl="1">
              <a:lnSpc>
                <a:spcPct val="107000"/>
              </a:lnSpc>
              <a:spcBef>
                <a:spcPts val="0"/>
              </a:spcBef>
              <a:spcAft>
                <a:spcPts val="0"/>
              </a:spcAft>
            </a:pPr>
            <a:r>
              <a:rPr lang="ar-SA" sz="3300" b="1" dirty="0">
                <a:latin typeface="Calibri" panose="020F0502020204030204" pitchFamily="34" charset="0"/>
                <a:ea typeface="Calibri" panose="020F0502020204030204" pitchFamily="34" charset="0"/>
                <a:cs typeface="Simplified Arabic" panose="02020603050405020304" pitchFamily="18" charset="-78"/>
              </a:rPr>
              <a:t>1-	الحدود الموضوعية: محددات الإستهلاك المنزلي للمياه.</a:t>
            </a:r>
          </a:p>
          <a:p>
            <a:pPr marL="0" marR="0" indent="457200" algn="just" rtl="1">
              <a:lnSpc>
                <a:spcPct val="107000"/>
              </a:lnSpc>
              <a:spcBef>
                <a:spcPts val="0"/>
              </a:spcBef>
              <a:spcAft>
                <a:spcPts val="0"/>
              </a:spcAft>
            </a:pPr>
            <a:r>
              <a:rPr lang="ar-SA" sz="3300" b="1" dirty="0">
                <a:latin typeface="Calibri" panose="020F0502020204030204" pitchFamily="34" charset="0"/>
                <a:ea typeface="Calibri" panose="020F0502020204030204" pitchFamily="34" charset="0"/>
                <a:cs typeface="Simplified Arabic" panose="02020603050405020304" pitchFamily="18" charset="-78"/>
              </a:rPr>
              <a:t>2-	الحدود البشرية:- عينة من الأسر.</a:t>
            </a:r>
          </a:p>
          <a:p>
            <a:pPr marL="0" marR="0" indent="457200" algn="just" rtl="1">
              <a:lnSpc>
                <a:spcPct val="107000"/>
              </a:lnSpc>
              <a:spcBef>
                <a:spcPts val="0"/>
              </a:spcBef>
              <a:spcAft>
                <a:spcPts val="0"/>
              </a:spcAft>
            </a:pPr>
            <a:r>
              <a:rPr lang="ar-SA" sz="3300" b="1" dirty="0">
                <a:latin typeface="Calibri" panose="020F0502020204030204" pitchFamily="34" charset="0"/>
                <a:ea typeface="Calibri" panose="020F0502020204030204" pitchFamily="34" charset="0"/>
                <a:cs typeface="Simplified Arabic" panose="02020603050405020304" pitchFamily="18" charset="-78"/>
              </a:rPr>
              <a:t>3-	الحدود المكانية:- تشمل مركز مدينة سوران.</a:t>
            </a:r>
          </a:p>
          <a:p>
            <a:pPr marL="0" marR="0" indent="457200" algn="just" rtl="1">
              <a:lnSpc>
                <a:spcPct val="107000"/>
              </a:lnSpc>
              <a:spcBef>
                <a:spcPts val="0"/>
              </a:spcBef>
              <a:spcAft>
                <a:spcPts val="0"/>
              </a:spcAft>
            </a:pPr>
            <a:r>
              <a:rPr lang="ar-SA" sz="3300" b="1" dirty="0">
                <a:latin typeface="Calibri" panose="020F0502020204030204" pitchFamily="34" charset="0"/>
                <a:ea typeface="Calibri" panose="020F0502020204030204" pitchFamily="34" charset="0"/>
                <a:cs typeface="Simplified Arabic" panose="02020603050405020304" pitchFamily="18" charset="-78"/>
              </a:rPr>
              <a:t>4-	الحدود الزمانية:- تشمل عام 2023.</a:t>
            </a:r>
          </a:p>
          <a:p>
            <a:pPr marL="0" marR="0" indent="457200" algn="just" rtl="1">
              <a:lnSpc>
                <a:spcPct val="107000"/>
              </a:lnSpc>
              <a:spcBef>
                <a:spcPts val="0"/>
              </a:spcBef>
              <a:spcAft>
                <a:spcPts val="0"/>
              </a:spcAft>
            </a:pPr>
            <a:r>
              <a:rPr lang="ar-SA" sz="3300" b="1" dirty="0" smtClean="0">
                <a:latin typeface="Calibri" panose="020F0502020204030204" pitchFamily="34" charset="0"/>
                <a:ea typeface="Calibri" panose="020F0502020204030204" pitchFamily="34" charset="0"/>
                <a:cs typeface="Simplified Arabic" panose="02020603050405020304" pitchFamily="18" charset="-78"/>
              </a:rPr>
              <a:t>عينة الدراسة: عينة الدراسة: تضمنت عينة الدراسة عدداً من الأسر في مدينة سوران للإجابة على مجموعة من الاسئلة في استمارة الاستبانة التي تم صياغتها للوصول إلى اهداف الدراسة، وقد تم توزيع استمارة الاستبانة بشكل عشوائي،  و ان عدد أفراد الدراسة بلغ (</a:t>
            </a:r>
            <a:r>
              <a:rPr lang="ar-SA" sz="3300" b="1" dirty="0" smtClean="0">
                <a:solidFill>
                  <a:srgbClr val="FF0000"/>
                </a:solidFill>
                <a:latin typeface="Calibri" panose="020F0502020204030204" pitchFamily="34" charset="0"/>
                <a:ea typeface="Calibri" panose="020F0502020204030204" pitchFamily="34" charset="0"/>
                <a:cs typeface="Simplified Arabic" panose="02020603050405020304" pitchFamily="18" charset="-78"/>
              </a:rPr>
              <a:t>395) </a:t>
            </a:r>
            <a:r>
              <a:rPr lang="ar-SA" sz="3300" b="1" dirty="0" smtClean="0">
                <a:latin typeface="Calibri" panose="020F0502020204030204" pitchFamily="34" charset="0"/>
                <a:ea typeface="Calibri" panose="020F0502020204030204" pitchFamily="34" charset="0"/>
                <a:cs typeface="Simplified Arabic" panose="02020603050405020304" pitchFamily="18" charset="-78"/>
              </a:rPr>
              <a:t>فرداً، الا ان ما تم استحصاله من استمارات صحيحة، و هو (</a:t>
            </a:r>
            <a:r>
              <a:rPr lang="ar-SA" sz="3300" b="1" dirty="0" smtClean="0">
                <a:solidFill>
                  <a:srgbClr val="FF0000"/>
                </a:solidFill>
                <a:latin typeface="Calibri" panose="020F0502020204030204" pitchFamily="34" charset="0"/>
                <a:ea typeface="Calibri" panose="020F0502020204030204" pitchFamily="34" charset="0"/>
                <a:cs typeface="Simplified Arabic" panose="02020603050405020304" pitchFamily="18" charset="-78"/>
              </a:rPr>
              <a:t>330).</a:t>
            </a:r>
          </a:p>
          <a:p>
            <a:pPr marL="0" marR="0" indent="457200" algn="just" rtl="1">
              <a:lnSpc>
                <a:spcPct val="107000"/>
              </a:lnSpc>
              <a:spcBef>
                <a:spcPts val="0"/>
              </a:spcBef>
              <a:spcAft>
                <a:spcPts val="0"/>
              </a:spcAft>
            </a:pPr>
            <a:r>
              <a:rPr lang="ar-SA" sz="3300" b="1" dirty="0" smtClean="0">
                <a:latin typeface="Calibri" panose="020F0502020204030204" pitchFamily="34" charset="0"/>
                <a:ea typeface="Calibri" panose="020F0502020204030204" pitchFamily="34" charset="0"/>
                <a:cs typeface="Simplified Arabic" panose="02020603050405020304" pitchFamily="18" charset="-78"/>
              </a:rPr>
              <a:t>نطاق وحدود الدراسة:-</a:t>
            </a:r>
            <a:endParaRPr lang="ar-IQ" sz="3300" b="1" dirty="0" smtClean="0">
              <a:latin typeface="Calibri" panose="020F0502020204030204" pitchFamily="34" charset="0"/>
              <a:ea typeface="Calibri" panose="020F0502020204030204" pitchFamily="34" charset="0"/>
              <a:cs typeface="Simplified Arabic" panose="02020603050405020304" pitchFamily="18" charset="-78"/>
            </a:endParaRPr>
          </a:p>
          <a:p>
            <a:pPr marL="0" marR="0" indent="457200" algn="just" rtl="1">
              <a:lnSpc>
                <a:spcPct val="107000"/>
              </a:lnSpc>
              <a:spcBef>
                <a:spcPts val="0"/>
              </a:spcBef>
              <a:spcAft>
                <a:spcPts val="0"/>
              </a:spcAft>
            </a:pPr>
            <a:endParaRPr lang="en-US" sz="33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4695918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76200"/>
            <a:ext cx="8915400" cy="609600"/>
          </a:xfrm>
        </p:spPr>
        <p:txBody>
          <a:bodyPr>
            <a:normAutofit fontScale="90000"/>
          </a:bodyPr>
          <a:lstStyle/>
          <a:p>
            <a:pPr rtl="1"/>
            <a:r>
              <a:rPr lang="ar-IQ" sz="4000" b="1" dirty="0" smtClean="0">
                <a:solidFill>
                  <a:srgbClr val="C00000"/>
                </a:solidFill>
              </a:rPr>
              <a:t>هيكل الدراسة</a:t>
            </a:r>
            <a:endParaRPr lang="en-US" sz="4000" b="1" dirty="0">
              <a:solidFill>
                <a:srgbClr val="C00000"/>
              </a:solidFill>
            </a:endParaRPr>
          </a:p>
        </p:txBody>
      </p:sp>
      <p:sp>
        <p:nvSpPr>
          <p:cNvPr id="3" name="Subtitle 2"/>
          <p:cNvSpPr>
            <a:spLocks noGrp="1"/>
          </p:cNvSpPr>
          <p:nvPr>
            <p:ph type="subTitle" idx="1"/>
          </p:nvPr>
        </p:nvSpPr>
        <p:spPr>
          <a:xfrm>
            <a:off x="200891" y="152400"/>
            <a:ext cx="8915400" cy="6248400"/>
          </a:xfrm>
        </p:spPr>
        <p:txBody>
          <a:bodyPr>
            <a:normAutofit fontScale="85000" lnSpcReduction="20000"/>
          </a:bodyPr>
          <a:lstStyle/>
          <a:p>
            <a:pPr algn="just" rtl="1">
              <a:lnSpc>
                <a:spcPct val="107000"/>
              </a:lnSpc>
              <a:spcBef>
                <a:spcPts val="0"/>
              </a:spcBef>
            </a:pPr>
            <a:r>
              <a:rPr lang="ar-SA" dirty="0">
                <a:solidFill>
                  <a:srgbClr val="000000"/>
                </a:solidFill>
                <a:latin typeface="Calibri" panose="020F0502020204030204" pitchFamily="34" charset="0"/>
                <a:ea typeface="Calibri" panose="020F0502020204030204" pitchFamily="34" charset="0"/>
                <a:cs typeface="Simplified Arabic" panose="02020603050405020304" pitchFamily="18" charset="-78"/>
              </a:rPr>
              <a:t>المقدمة.</a:t>
            </a:r>
            <a:endParaRPr lang="en-US" sz="14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Bef>
                <a:spcPts val="0"/>
              </a:spcBef>
            </a:pPr>
            <a:r>
              <a:rPr lang="ar-IQ" sz="2400" b="1" dirty="0">
                <a:solidFill>
                  <a:srgbClr val="FF0000"/>
                </a:solidFill>
                <a:latin typeface="Calibri" panose="020F0502020204030204" pitchFamily="34" charset="0"/>
                <a:ea typeface="Calibri" panose="020F0502020204030204" pitchFamily="34" charset="0"/>
                <a:cs typeface="Simplified Arabic" panose="02020603050405020304" pitchFamily="18" charset="-78"/>
              </a:rPr>
              <a:t>المبحث الأول  :- الإطار النظري للدراسة  </a:t>
            </a:r>
          </a:p>
          <a:p>
            <a:pPr algn="just" rtl="1">
              <a:lnSpc>
                <a:spcPct val="107000"/>
              </a:lnSpc>
              <a:spcBef>
                <a:spcPts val="0"/>
              </a:spcBef>
            </a:pPr>
            <a:r>
              <a:rPr lang="ar-IQ" sz="2200" b="1" dirty="0">
                <a:solidFill>
                  <a:srgbClr val="000000"/>
                </a:solidFill>
                <a:latin typeface="Calibri" panose="020F0502020204030204" pitchFamily="34" charset="0"/>
                <a:ea typeface="Calibri" panose="020F0502020204030204" pitchFamily="34" charset="0"/>
                <a:cs typeface="Simplified Arabic" panose="02020603050405020304" pitchFamily="18" charset="-78"/>
              </a:rPr>
              <a:t>المطلب الأول:- مفهوم الإستهلاك وأنواعه</a:t>
            </a:r>
          </a:p>
          <a:p>
            <a:pPr algn="just" rtl="1">
              <a:lnSpc>
                <a:spcPct val="107000"/>
              </a:lnSpc>
              <a:spcBef>
                <a:spcPts val="0"/>
              </a:spcBef>
            </a:pPr>
            <a:r>
              <a:rPr lang="ar-IQ" sz="2400" b="1" dirty="0">
                <a:solidFill>
                  <a:srgbClr val="7030A0"/>
                </a:solidFill>
                <a:latin typeface="Calibri" panose="020F0502020204030204" pitchFamily="34" charset="0"/>
                <a:ea typeface="Calibri" panose="020F0502020204030204" pitchFamily="34" charset="0"/>
                <a:cs typeface="Simplified Arabic" panose="02020603050405020304" pitchFamily="18" charset="-78"/>
              </a:rPr>
              <a:t>أولاً:- مفهوم وتعريف الإستهلاك: </a:t>
            </a:r>
          </a:p>
          <a:p>
            <a:pPr algn="just" rtl="1">
              <a:lnSpc>
                <a:spcPct val="107000"/>
              </a:lnSpc>
              <a:spcBef>
                <a:spcPts val="0"/>
              </a:spcBef>
            </a:pPr>
            <a:r>
              <a:rPr lang="ar-IQ" sz="2400" b="1" dirty="0">
                <a:solidFill>
                  <a:srgbClr val="7030A0"/>
                </a:solidFill>
                <a:latin typeface="Calibri" panose="020F0502020204030204" pitchFamily="34" charset="0"/>
                <a:ea typeface="Calibri" panose="020F0502020204030204" pitchFamily="34" charset="0"/>
                <a:cs typeface="Simplified Arabic" panose="02020603050405020304" pitchFamily="18" charset="-78"/>
              </a:rPr>
              <a:t>ثانياً:- أنواع الاستهلاك: هناك أنواع من الإستهلاك حسب زوايا مختلفة .</a:t>
            </a:r>
          </a:p>
          <a:p>
            <a:pPr algn="just" rtl="1">
              <a:lnSpc>
                <a:spcPct val="107000"/>
              </a:lnSpc>
              <a:spcBef>
                <a:spcPts val="0"/>
              </a:spcBef>
            </a:pPr>
            <a:r>
              <a:rPr lang="ar-IQ" sz="2000" b="1" dirty="0">
                <a:solidFill>
                  <a:srgbClr val="000000"/>
                </a:solidFill>
                <a:latin typeface="Calibri" panose="020F0502020204030204" pitchFamily="34" charset="0"/>
                <a:ea typeface="Calibri" panose="020F0502020204030204" pitchFamily="34" charset="0"/>
                <a:cs typeface="Simplified Arabic" panose="02020603050405020304" pitchFamily="18" charset="-78"/>
              </a:rPr>
              <a:t>المطلب الثاني:- محددات الاستهلاك</a:t>
            </a:r>
          </a:p>
          <a:p>
            <a:pPr algn="just" rtl="1">
              <a:lnSpc>
                <a:spcPct val="107000"/>
              </a:lnSpc>
              <a:spcBef>
                <a:spcPts val="0"/>
              </a:spcBef>
            </a:pPr>
            <a:r>
              <a:rPr lang="ar-IQ" sz="2400" b="1" dirty="0">
                <a:solidFill>
                  <a:srgbClr val="7030A0"/>
                </a:solidFill>
                <a:latin typeface="Calibri" panose="020F0502020204030204" pitchFamily="34" charset="0"/>
                <a:ea typeface="Calibri" panose="020F0502020204030204" pitchFamily="34" charset="0"/>
                <a:cs typeface="Simplified Arabic" panose="02020603050405020304" pitchFamily="18" charset="-78"/>
              </a:rPr>
              <a:t>أولاً:- المحددات الاقتصادية للاستهلاك </a:t>
            </a:r>
            <a:r>
              <a:rPr lang="ar-IQ" sz="2400" b="1" dirty="0" smtClean="0">
                <a:solidFill>
                  <a:srgbClr val="7030A0"/>
                </a:solidFill>
                <a:latin typeface="Calibri" panose="020F0502020204030204" pitchFamily="34" charset="0"/>
                <a:ea typeface="Calibri" panose="020F0502020204030204" pitchFamily="34" charset="0"/>
                <a:cs typeface="Simplified Arabic" panose="02020603050405020304" pitchFamily="18" charset="-78"/>
              </a:rPr>
              <a:t>.</a:t>
            </a:r>
          </a:p>
          <a:p>
            <a:pPr algn="just" rtl="1">
              <a:lnSpc>
                <a:spcPct val="107000"/>
              </a:lnSpc>
              <a:spcBef>
                <a:spcPts val="0"/>
              </a:spcBef>
            </a:pPr>
            <a:r>
              <a:rPr lang="ar-IQ" sz="2400" b="1" dirty="0">
                <a:solidFill>
                  <a:srgbClr val="7030A0"/>
                </a:solidFill>
                <a:latin typeface="Calibri" panose="020F0502020204030204" pitchFamily="34" charset="0"/>
                <a:ea typeface="Calibri" panose="020F0502020204030204" pitchFamily="34" charset="0"/>
                <a:cs typeface="Simplified Arabic" panose="02020603050405020304" pitchFamily="18" charset="-78"/>
              </a:rPr>
              <a:t>ثانياً:- المحددات غير الاقتصادية للاستهلاك </a:t>
            </a:r>
            <a:r>
              <a:rPr lang="ar-IQ" sz="2400" b="1" dirty="0" smtClean="0">
                <a:solidFill>
                  <a:srgbClr val="7030A0"/>
                </a:solidFill>
                <a:latin typeface="Calibri" panose="020F0502020204030204" pitchFamily="34" charset="0"/>
                <a:ea typeface="Calibri" panose="020F0502020204030204" pitchFamily="34" charset="0"/>
                <a:cs typeface="Simplified Arabic" panose="02020603050405020304" pitchFamily="18" charset="-78"/>
              </a:rPr>
              <a:t>العائلي.</a:t>
            </a:r>
          </a:p>
          <a:p>
            <a:pPr algn="just" rtl="1">
              <a:lnSpc>
                <a:spcPct val="107000"/>
              </a:lnSpc>
              <a:spcBef>
                <a:spcPts val="0"/>
              </a:spcBef>
            </a:pPr>
            <a:r>
              <a:rPr lang="ar-IQ" sz="2400" b="1" dirty="0">
                <a:solidFill>
                  <a:srgbClr val="FF0000"/>
                </a:solidFill>
                <a:latin typeface="Calibri" panose="020F0502020204030204" pitchFamily="34" charset="0"/>
                <a:ea typeface="Calibri" panose="020F0502020204030204" pitchFamily="34" charset="0"/>
                <a:cs typeface="Simplified Arabic" panose="02020603050405020304" pitchFamily="18" charset="-78"/>
              </a:rPr>
              <a:t>المبحث الثاني:- محددات إستهلاك المياه في مركز مدينة سوران</a:t>
            </a:r>
          </a:p>
          <a:p>
            <a:pPr algn="just" rtl="1">
              <a:lnSpc>
                <a:spcPct val="107000"/>
              </a:lnSpc>
              <a:spcBef>
                <a:spcPts val="0"/>
              </a:spcBef>
            </a:pPr>
            <a:r>
              <a:rPr lang="ar-IQ" sz="2000" b="1" dirty="0">
                <a:solidFill>
                  <a:srgbClr val="000000"/>
                </a:solidFill>
                <a:latin typeface="Calibri" panose="020F0502020204030204" pitchFamily="34" charset="0"/>
                <a:ea typeface="Calibri" panose="020F0502020204030204" pitchFamily="34" charset="0"/>
                <a:cs typeface="Simplified Arabic" panose="02020603050405020304" pitchFamily="18" charset="-78"/>
              </a:rPr>
              <a:t>المطلب الأول:- مجتمع الدراسة.</a:t>
            </a:r>
          </a:p>
          <a:p>
            <a:pPr algn="just" rtl="1">
              <a:lnSpc>
                <a:spcPct val="107000"/>
              </a:lnSpc>
              <a:spcBef>
                <a:spcPts val="0"/>
              </a:spcBef>
            </a:pPr>
            <a:r>
              <a:rPr lang="ar-IQ" sz="2000" b="1" dirty="0">
                <a:solidFill>
                  <a:srgbClr val="000000"/>
                </a:solidFill>
                <a:latin typeface="Calibri" panose="020F0502020204030204" pitchFamily="34" charset="0"/>
                <a:ea typeface="Calibri" panose="020F0502020204030204" pitchFamily="34" charset="0"/>
                <a:cs typeface="Simplified Arabic" panose="02020603050405020304" pitchFamily="18" charset="-78"/>
              </a:rPr>
              <a:t>المطلب الثاني:- عرض محددات الاستهلاك المنزلي للمياه.</a:t>
            </a:r>
          </a:p>
          <a:p>
            <a:pPr algn="just" rtl="1">
              <a:lnSpc>
                <a:spcPct val="107000"/>
              </a:lnSpc>
              <a:spcBef>
                <a:spcPts val="0"/>
              </a:spcBef>
            </a:pPr>
            <a:r>
              <a:rPr lang="ar-IQ" sz="2400" b="1" dirty="0">
                <a:solidFill>
                  <a:srgbClr val="7030A0"/>
                </a:solidFill>
                <a:latin typeface="Calibri" panose="020F0502020204030204" pitchFamily="34" charset="0"/>
                <a:ea typeface="Calibri" panose="020F0502020204030204" pitchFamily="34" charset="0"/>
                <a:cs typeface="Simplified Arabic" panose="02020603050405020304" pitchFamily="18" charset="-78"/>
              </a:rPr>
              <a:t>أولاُ:- العمر والتحصيل الدراسي ومهنة رب الأسرة.</a:t>
            </a:r>
          </a:p>
          <a:p>
            <a:pPr algn="just" rtl="1">
              <a:lnSpc>
                <a:spcPct val="107000"/>
              </a:lnSpc>
              <a:spcBef>
                <a:spcPts val="0"/>
              </a:spcBef>
            </a:pPr>
            <a:r>
              <a:rPr lang="ar-IQ" sz="2400" b="1" dirty="0">
                <a:solidFill>
                  <a:srgbClr val="7030A0"/>
                </a:solidFill>
                <a:latin typeface="Calibri" panose="020F0502020204030204" pitchFamily="34" charset="0"/>
                <a:ea typeface="Calibri" panose="020F0502020204030204" pitchFamily="34" charset="0"/>
                <a:cs typeface="Simplified Arabic" panose="02020603050405020304" pitchFamily="18" charset="-78"/>
              </a:rPr>
              <a:t>ثانياً:- حجم المنزل.</a:t>
            </a:r>
          </a:p>
          <a:p>
            <a:pPr algn="just" rtl="1">
              <a:lnSpc>
                <a:spcPct val="107000"/>
              </a:lnSpc>
              <a:spcBef>
                <a:spcPts val="0"/>
              </a:spcBef>
            </a:pPr>
            <a:r>
              <a:rPr lang="ar-IQ" sz="2400" b="1" dirty="0">
                <a:solidFill>
                  <a:srgbClr val="7030A0"/>
                </a:solidFill>
                <a:latin typeface="Calibri" panose="020F0502020204030204" pitchFamily="34" charset="0"/>
                <a:ea typeface="Calibri" panose="020F0502020204030204" pitchFamily="34" charset="0"/>
                <a:cs typeface="Simplified Arabic" panose="02020603050405020304" pitchFamily="18" charset="-78"/>
              </a:rPr>
              <a:t>ثالثاً:- الحديقة المنزلية.</a:t>
            </a:r>
          </a:p>
          <a:p>
            <a:pPr algn="just" rtl="1">
              <a:lnSpc>
                <a:spcPct val="107000"/>
              </a:lnSpc>
              <a:spcBef>
                <a:spcPts val="0"/>
              </a:spcBef>
            </a:pPr>
            <a:r>
              <a:rPr lang="ar-IQ" sz="2400" b="1" dirty="0">
                <a:solidFill>
                  <a:srgbClr val="7030A0"/>
                </a:solidFill>
                <a:latin typeface="Calibri" panose="020F0502020204030204" pitchFamily="34" charset="0"/>
                <a:ea typeface="Calibri" panose="020F0502020204030204" pitchFamily="34" charset="0"/>
                <a:cs typeface="Simplified Arabic" panose="02020603050405020304" pitchFamily="18" charset="-78"/>
              </a:rPr>
              <a:t>رابعاً:- امتلاك الأسرة للسيارة.</a:t>
            </a:r>
          </a:p>
          <a:p>
            <a:pPr algn="just" rtl="1">
              <a:lnSpc>
                <a:spcPct val="107000"/>
              </a:lnSpc>
              <a:spcBef>
                <a:spcPts val="0"/>
              </a:spcBef>
            </a:pPr>
            <a:r>
              <a:rPr lang="ar-IQ" sz="2400" b="1" dirty="0">
                <a:solidFill>
                  <a:srgbClr val="7030A0"/>
                </a:solidFill>
                <a:latin typeface="Calibri" panose="020F0502020204030204" pitchFamily="34" charset="0"/>
                <a:ea typeface="Calibri" panose="020F0502020204030204" pitchFamily="34" charset="0"/>
                <a:cs typeface="Simplified Arabic" panose="02020603050405020304" pitchFamily="18" charset="-78"/>
              </a:rPr>
              <a:t>خامساً:-الطاقة الاستيعابية للخزانات.</a:t>
            </a:r>
          </a:p>
          <a:p>
            <a:pPr algn="just" rtl="1">
              <a:lnSpc>
                <a:spcPct val="107000"/>
              </a:lnSpc>
              <a:spcBef>
                <a:spcPts val="0"/>
              </a:spcBef>
            </a:pPr>
            <a:r>
              <a:rPr lang="ar-IQ" sz="2400" b="1" dirty="0">
                <a:solidFill>
                  <a:srgbClr val="7030A0"/>
                </a:solidFill>
                <a:latin typeface="Calibri" panose="020F0502020204030204" pitchFamily="34" charset="0"/>
                <a:ea typeface="Calibri" panose="020F0502020204030204" pitchFamily="34" charset="0"/>
                <a:cs typeface="Simplified Arabic" panose="02020603050405020304" pitchFamily="18" charset="-78"/>
              </a:rPr>
              <a:t>سادساً:- عدد مرات ملء الخزان أسبوعياً.</a:t>
            </a:r>
          </a:p>
          <a:p>
            <a:pPr algn="just" rtl="1">
              <a:lnSpc>
                <a:spcPct val="107000"/>
              </a:lnSpc>
              <a:spcBef>
                <a:spcPts val="0"/>
              </a:spcBef>
            </a:pPr>
            <a:r>
              <a:rPr lang="ar-IQ" sz="2400" b="1" dirty="0">
                <a:solidFill>
                  <a:srgbClr val="7030A0"/>
                </a:solidFill>
                <a:latin typeface="Calibri" panose="020F0502020204030204" pitchFamily="34" charset="0"/>
                <a:ea typeface="Calibri" panose="020F0502020204030204" pitchFamily="34" charset="0"/>
                <a:cs typeface="Simplified Arabic" panose="02020603050405020304" pitchFamily="18" charset="-78"/>
              </a:rPr>
              <a:t>سابعاً:- عدد افراد الأسرة.</a:t>
            </a:r>
          </a:p>
          <a:p>
            <a:pPr algn="just" rtl="1">
              <a:lnSpc>
                <a:spcPct val="107000"/>
              </a:lnSpc>
              <a:spcBef>
                <a:spcPts val="0"/>
              </a:spcBef>
            </a:pPr>
            <a:r>
              <a:rPr lang="ar-IQ" sz="2400" b="1" dirty="0">
                <a:solidFill>
                  <a:srgbClr val="7030A0"/>
                </a:solidFill>
                <a:latin typeface="Calibri" panose="020F0502020204030204" pitchFamily="34" charset="0"/>
                <a:ea typeface="Calibri" panose="020F0502020204030204" pitchFamily="34" charset="0"/>
                <a:cs typeface="Simplified Arabic" panose="02020603050405020304" pitchFamily="18" charset="-78"/>
              </a:rPr>
              <a:t>ثامناً:- الدخل الشهري.</a:t>
            </a:r>
          </a:p>
          <a:p>
            <a:pPr algn="just" rtl="1">
              <a:lnSpc>
                <a:spcPct val="107000"/>
              </a:lnSpc>
              <a:spcBef>
                <a:spcPts val="0"/>
              </a:spcBef>
            </a:pPr>
            <a:r>
              <a:rPr lang="ar-IQ" sz="2400" b="1" dirty="0">
                <a:solidFill>
                  <a:srgbClr val="7030A0"/>
                </a:solidFill>
                <a:latin typeface="Calibri" panose="020F0502020204030204" pitchFamily="34" charset="0"/>
                <a:ea typeface="Calibri" panose="020F0502020204030204" pitchFamily="34" charset="0"/>
                <a:cs typeface="Simplified Arabic" panose="02020603050405020304" pitchFamily="18" charset="-78"/>
              </a:rPr>
              <a:t>تاسعاً:- الانفاق الشهري.</a:t>
            </a:r>
          </a:p>
          <a:p>
            <a:pPr algn="just" rtl="1">
              <a:lnSpc>
                <a:spcPct val="107000"/>
              </a:lnSpc>
              <a:spcBef>
                <a:spcPts val="0"/>
              </a:spcBef>
            </a:pPr>
            <a:r>
              <a:rPr lang="ar-IQ" sz="2400" b="1" dirty="0">
                <a:solidFill>
                  <a:srgbClr val="7030A0"/>
                </a:solidFill>
                <a:latin typeface="Calibri" panose="020F0502020204030204" pitchFamily="34" charset="0"/>
                <a:ea typeface="Calibri" panose="020F0502020204030204" pitchFamily="34" charset="0"/>
                <a:cs typeface="Simplified Arabic" panose="02020603050405020304" pitchFamily="18" charset="-78"/>
              </a:rPr>
              <a:t>عاشراً:- واقع الاستخدامات المنزلية للمياه في مدينة سوران.</a:t>
            </a:r>
          </a:p>
          <a:p>
            <a:pPr algn="just" rtl="1">
              <a:lnSpc>
                <a:spcPct val="107000"/>
              </a:lnSpc>
              <a:spcBef>
                <a:spcPts val="0"/>
              </a:spcBef>
            </a:pPr>
            <a:endParaRPr lang="ar-IQ" sz="2400" b="1" dirty="0">
              <a:solidFill>
                <a:srgbClr val="7030A0"/>
              </a:solidFill>
              <a:latin typeface="Calibri" panose="020F0502020204030204" pitchFamily="34" charset="0"/>
              <a:ea typeface="Calibri" panose="020F0502020204030204" pitchFamily="34" charset="0"/>
              <a:cs typeface="Simplified Arabic" panose="02020603050405020304" pitchFamily="18" charset="-78"/>
            </a:endParaRPr>
          </a:p>
        </p:txBody>
      </p:sp>
    </p:spTree>
  </p:cSld>
  <p:clrMapOvr>
    <a:masterClrMapping/>
  </p:clrMapOvr>
  <p:transition spd="slow">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0"/>
            <a:ext cx="8382000" cy="685800"/>
          </a:xfrm>
        </p:spPr>
        <p:txBody>
          <a:bodyPr>
            <a:noAutofit/>
          </a:bodyPr>
          <a:lstStyle/>
          <a:p>
            <a:pPr rtl="1"/>
            <a:r>
              <a:rPr lang="ar-IQ" sz="3600" b="1" dirty="0" smtClean="0">
                <a:solidFill>
                  <a:srgbClr val="C00000"/>
                </a:solidFill>
              </a:rPr>
              <a:t>هيكل الدراسة</a:t>
            </a:r>
            <a:endParaRPr lang="en-US" sz="3600" b="1" dirty="0">
              <a:solidFill>
                <a:srgbClr val="C00000"/>
              </a:solidFill>
            </a:endParaRPr>
          </a:p>
        </p:txBody>
      </p:sp>
      <p:sp>
        <p:nvSpPr>
          <p:cNvPr id="3" name="Subtitle 2"/>
          <p:cNvSpPr>
            <a:spLocks noGrp="1"/>
          </p:cNvSpPr>
          <p:nvPr>
            <p:ph type="subTitle" idx="1"/>
          </p:nvPr>
        </p:nvSpPr>
        <p:spPr>
          <a:xfrm>
            <a:off x="228600" y="533400"/>
            <a:ext cx="8763000" cy="6324600"/>
          </a:xfrm>
        </p:spPr>
        <p:txBody>
          <a:bodyPr>
            <a:noAutofit/>
          </a:bodyPr>
          <a:lstStyle/>
          <a:p>
            <a:pPr lvl="0" algn="just" rtl="1"/>
            <a:r>
              <a:rPr lang="ar-IQ" sz="2800" b="1" dirty="0">
                <a:solidFill>
                  <a:srgbClr val="FF0000"/>
                </a:solidFill>
              </a:rPr>
              <a:t>المبحث الثالث :- قياس وتحليل محددات الإستهلاك المنزلي للمياه في مركز مدينة سوران للعام </a:t>
            </a:r>
            <a:r>
              <a:rPr lang="ar-IQ" sz="2800" b="1" dirty="0" smtClean="0">
                <a:solidFill>
                  <a:srgbClr val="FF0000"/>
                </a:solidFill>
              </a:rPr>
              <a:t>2023</a:t>
            </a:r>
            <a:endParaRPr lang="ar-IQ" sz="2800" b="1" dirty="0">
              <a:solidFill>
                <a:srgbClr val="FF0000"/>
              </a:solidFill>
            </a:endParaRPr>
          </a:p>
          <a:p>
            <a:pPr lvl="0" algn="just" rtl="1"/>
            <a:r>
              <a:rPr lang="ar-IQ" sz="2800" b="1" dirty="0" smtClean="0">
                <a:solidFill>
                  <a:prstClr val="black"/>
                </a:solidFill>
              </a:rPr>
              <a:t>المطلب </a:t>
            </a:r>
            <a:r>
              <a:rPr lang="ar-IQ" sz="2800" b="1" dirty="0">
                <a:solidFill>
                  <a:prstClr val="black"/>
                </a:solidFill>
              </a:rPr>
              <a:t>الأول:- تحديد وصياغة </a:t>
            </a:r>
            <a:r>
              <a:rPr lang="ar-IQ" sz="2800" b="1" dirty="0" smtClean="0">
                <a:solidFill>
                  <a:prstClr val="black"/>
                </a:solidFill>
              </a:rPr>
              <a:t>الآنموذج.</a:t>
            </a:r>
            <a:endParaRPr lang="ar-IQ" sz="2800" b="1" dirty="0">
              <a:solidFill>
                <a:prstClr val="black"/>
              </a:solidFill>
            </a:endParaRPr>
          </a:p>
          <a:p>
            <a:pPr lvl="0" algn="just" rtl="1"/>
            <a:r>
              <a:rPr lang="ar-IQ" sz="2800" b="1" dirty="0" smtClean="0">
                <a:solidFill>
                  <a:srgbClr val="7030A0"/>
                </a:solidFill>
              </a:rPr>
              <a:t>أولاً</a:t>
            </a:r>
            <a:r>
              <a:rPr lang="ar-IQ" sz="2800" b="1" dirty="0">
                <a:solidFill>
                  <a:srgbClr val="7030A0"/>
                </a:solidFill>
              </a:rPr>
              <a:t>:-  تحديد المتغيرات الاساسية في معادلة </a:t>
            </a:r>
            <a:r>
              <a:rPr lang="ar-IQ" sz="2800" b="1" dirty="0" smtClean="0">
                <a:solidFill>
                  <a:srgbClr val="7030A0"/>
                </a:solidFill>
              </a:rPr>
              <a:t>الأنحدار.</a:t>
            </a:r>
          </a:p>
          <a:p>
            <a:pPr lvl="0" algn="just" rtl="1"/>
            <a:r>
              <a:rPr lang="ar-IQ" sz="2800" b="1" dirty="0">
                <a:solidFill>
                  <a:srgbClr val="7030A0"/>
                </a:solidFill>
              </a:rPr>
              <a:t>ثانياً:- توصيف وصياغة </a:t>
            </a:r>
            <a:r>
              <a:rPr lang="ar-IQ" sz="2800" b="1" dirty="0" smtClean="0">
                <a:solidFill>
                  <a:srgbClr val="7030A0"/>
                </a:solidFill>
              </a:rPr>
              <a:t>الأنموذج.</a:t>
            </a:r>
          </a:p>
          <a:p>
            <a:pPr lvl="0" algn="just" rtl="1"/>
            <a:r>
              <a:rPr lang="ar-IQ" sz="2800" b="1" dirty="0">
                <a:solidFill>
                  <a:srgbClr val="7030A0"/>
                </a:solidFill>
              </a:rPr>
              <a:t>ثالثاً:-  تقدير نموذج  تحليل الأنحدار بين (</a:t>
            </a:r>
            <a:r>
              <a:rPr lang="en-US" sz="2800" b="1" dirty="0">
                <a:solidFill>
                  <a:srgbClr val="7030A0"/>
                </a:solidFill>
              </a:rPr>
              <a:t>Y) </a:t>
            </a:r>
            <a:r>
              <a:rPr lang="ar-IQ" sz="2800" b="1" dirty="0">
                <a:solidFill>
                  <a:srgbClr val="7030A0"/>
                </a:solidFill>
              </a:rPr>
              <a:t>والمتغيرات </a:t>
            </a:r>
            <a:r>
              <a:rPr lang="ar-IQ" sz="2800" b="1" dirty="0" smtClean="0">
                <a:solidFill>
                  <a:srgbClr val="7030A0"/>
                </a:solidFill>
              </a:rPr>
              <a:t>المستقلة.</a:t>
            </a:r>
          </a:p>
          <a:p>
            <a:pPr lvl="0" algn="just" rtl="1"/>
            <a:r>
              <a:rPr lang="ar-IQ" sz="2800" b="1" dirty="0">
                <a:solidFill>
                  <a:prstClr val="black"/>
                </a:solidFill>
              </a:rPr>
              <a:t>المطلب الثاني:-  إختبار النموذج وتفسير نتائج التقدير.</a:t>
            </a:r>
          </a:p>
          <a:p>
            <a:pPr lvl="0" algn="just" rtl="1"/>
            <a:r>
              <a:rPr lang="ar-IQ" sz="2800" b="1" dirty="0">
                <a:solidFill>
                  <a:srgbClr val="7030A0"/>
                </a:solidFill>
              </a:rPr>
              <a:t>أولاً:-  معايير النظرية الإقتصادية</a:t>
            </a:r>
          </a:p>
          <a:p>
            <a:pPr lvl="0" algn="just" rtl="1"/>
            <a:r>
              <a:rPr lang="ar-IQ" sz="2800" b="1" dirty="0">
                <a:solidFill>
                  <a:srgbClr val="7030A0"/>
                </a:solidFill>
              </a:rPr>
              <a:t>ثانياً:- المعايير </a:t>
            </a:r>
            <a:r>
              <a:rPr lang="ar-IQ" sz="2800" b="1" dirty="0" smtClean="0">
                <a:solidFill>
                  <a:srgbClr val="7030A0"/>
                </a:solidFill>
              </a:rPr>
              <a:t>إلاحصائية.</a:t>
            </a:r>
          </a:p>
          <a:p>
            <a:pPr lvl="0" algn="just" rtl="1"/>
            <a:r>
              <a:rPr lang="ar-IQ" sz="2800" b="1" dirty="0">
                <a:solidFill>
                  <a:srgbClr val="7030A0"/>
                </a:solidFill>
              </a:rPr>
              <a:t>ثالثاً:-  المعايير </a:t>
            </a:r>
            <a:r>
              <a:rPr lang="ar-IQ" sz="2800" b="1" dirty="0" smtClean="0">
                <a:solidFill>
                  <a:srgbClr val="7030A0"/>
                </a:solidFill>
              </a:rPr>
              <a:t>القياسية.</a:t>
            </a:r>
          </a:p>
          <a:p>
            <a:pPr marL="342900" lvl="0" indent="-342900" algn="just" rtl="1">
              <a:buFontTx/>
              <a:buChar char="-"/>
            </a:pPr>
            <a:r>
              <a:rPr lang="ar-IQ" sz="2800" b="1" dirty="0" smtClean="0">
                <a:solidFill>
                  <a:srgbClr val="FF0000"/>
                </a:solidFill>
              </a:rPr>
              <a:t>الإستنتاجات.</a:t>
            </a:r>
          </a:p>
          <a:p>
            <a:pPr marL="342900" lvl="0" indent="-342900" algn="just" rtl="1">
              <a:buFontTx/>
              <a:buChar char="-"/>
            </a:pPr>
            <a:r>
              <a:rPr lang="ar-IQ" sz="2800" b="1" dirty="0" smtClean="0">
                <a:solidFill>
                  <a:srgbClr val="FF0000"/>
                </a:solidFill>
              </a:rPr>
              <a:t>- المقترحات.</a:t>
            </a:r>
            <a:endParaRPr lang="en-US" sz="2800" b="1" dirty="0">
              <a:solidFill>
                <a:srgbClr val="FF0000"/>
              </a:solidFill>
            </a:endParaRPr>
          </a:p>
        </p:txBody>
      </p:sp>
    </p:spTree>
  </p:cSld>
  <p:clrMapOvr>
    <a:masterClrMapping/>
  </p:clrMapOvr>
  <p:transition spd="slow">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rmAutofit fontScale="90000"/>
          </a:bodyPr>
          <a:lstStyle/>
          <a:p>
            <a:r>
              <a:rPr lang="ar-IQ" dirty="0" smtClean="0"/>
              <a:t>الإستنتاجات </a:t>
            </a:r>
            <a:endParaRPr lang="en-US" dirty="0"/>
          </a:p>
        </p:txBody>
      </p:sp>
      <p:sp>
        <p:nvSpPr>
          <p:cNvPr id="3" name="Content Placeholder 2"/>
          <p:cNvSpPr>
            <a:spLocks noGrp="1"/>
          </p:cNvSpPr>
          <p:nvPr>
            <p:ph idx="1"/>
          </p:nvPr>
        </p:nvSpPr>
        <p:spPr>
          <a:xfrm>
            <a:off x="152400" y="533400"/>
            <a:ext cx="8991600" cy="6172200"/>
          </a:xfrm>
        </p:spPr>
        <p:txBody>
          <a:bodyPr>
            <a:normAutofit fontScale="70000" lnSpcReduction="20000"/>
          </a:bodyPr>
          <a:lstStyle/>
          <a:p>
            <a:pPr algn="just" rtl="1"/>
            <a:r>
              <a:rPr lang="ar-IQ" dirty="0"/>
              <a:t>1-	وقد تبين أن حجم الأسرة هو أهم عامل يؤثر في استهلاك المياه وتشير النتائج إلى أن الأسر ذات عدد أفراد أكثر يستهلكون مقداراً أكبر من المياه مقارنة بالأسر ذات عدد أفراد أقل. أما داخل الأسر فينخفض متوسط استهلاك الفرد من المياه مع زيادة عدد افراد الأسرة. تتضح من الدراسة مع زيادة عدد أفراد الأسرة تتزايد كميات استهلاك المياه في مركز مدينة سوران. الأسر المكونة من (1-2) من الأفراد يستهلكون أقل كمية من المياه، وهي (28.68) م3/شهر، ويتزايد كميات المستهلكة من المياه للأسر المكونة من (3-4) افراد وهكذا على التوالي. </a:t>
            </a:r>
          </a:p>
          <a:p>
            <a:pPr algn="just" rtl="1"/>
            <a:r>
              <a:rPr lang="ar-IQ" dirty="0"/>
              <a:t>2-	 أثبتت الدراسة صحة فرضية الدراسة القائلة بأن مشكلة نقص المياه في مدينة سوران ، تكمن في عدم كفاءة إدارة التوزيع والخلل في نظام إمدادات المياه، بدليل أن مشكلة نقص المياه في مدينة سوران لا ترتبط بقلة مصادر المياه أو انتاج المياه، بل تكمن في سوء إدارة توزيع المياه وشبكات التوزيع.</a:t>
            </a:r>
          </a:p>
          <a:p>
            <a:pPr algn="just" rtl="1"/>
            <a:r>
              <a:rPr lang="ar-IQ" dirty="0"/>
              <a:t>3-	يستهلك الأسر كميات كبيرة من المياه المنزلية لري الحدائق المزروعة بالأشجار والنباتات والازهار و الأعشاب والخضراوات في بعض منها ويعد هذا من الاستخدامات الخارجية للمياه في المنازل؛ فضلاً عن ذلك يبالغ المواطنون في ري هذه المساحات أكثر مما تحتاج. وفي هذه الدراسة من بين (330) أسرة في مدينة سوران، وجد أن (141) منها أي بنسبة 42.9% توجد لديها حدائق المنزلية، و (188) منها أي بنسبة 57.1% لا توجد لديها حدائق المنزلية. وتعد الحديقة المنزلية من المحددات المهمة للطلب على المياه المنزلية في مدينة سوران. ومن المنطقي افتراض أن تلك الأسر التي توجد لديها حدائق منزلية، تستخدم المزيد من المياه.</a:t>
            </a:r>
          </a:p>
          <a:p>
            <a:pPr algn="just" rtl="1"/>
            <a:r>
              <a:rPr lang="ar-IQ" dirty="0"/>
              <a:t>4-	أن الأسر التي تمتلك السيارات تستهلك كميات أكبر من المياه مقارنة بالأسر التي لا تمتلك السيارات، وأن معدل استهلاك المياه لدى الأسر التي لا تمتلك أي سيارات هي (29.22) م3/شهر، ومن ثم فالأسر التي تمتلك سيارة هي (35.70) م3/شهر.</a:t>
            </a:r>
          </a:p>
          <a:p>
            <a:pPr algn="just" rtl="1"/>
            <a:endParaRPr lang="en-US" dirty="0"/>
          </a:p>
        </p:txBody>
      </p:sp>
    </p:spTree>
    <p:extLst>
      <p:ext uri="{BB962C8B-B14F-4D97-AF65-F5344CB8AC3E}">
        <p14:creationId xmlns:p14="http://schemas.microsoft.com/office/powerpoint/2010/main" val="40756862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76200"/>
            <a:ext cx="8839200" cy="6781800"/>
          </a:xfrm>
        </p:spPr>
        <p:txBody>
          <a:bodyPr>
            <a:noAutofit/>
          </a:bodyPr>
          <a:lstStyle/>
          <a:p>
            <a:pPr algn="just" rtl="1"/>
            <a:r>
              <a:rPr lang="ar-IQ" sz="1600" b="1" dirty="0"/>
              <a:t>5-	إن الاشارة الموجبة للمعلمات المتغيرات المستقلة (  </a:t>
            </a:r>
            <a:r>
              <a:rPr lang="en-US" sz="1600" b="1" dirty="0"/>
              <a:t>B1 ، B2 ، B3 ، B4 ، B5) </a:t>
            </a:r>
            <a:r>
              <a:rPr lang="ar-IQ" sz="1600" b="1" dirty="0"/>
              <a:t>في المعادلة التي تمثل تأثير التغير في كل من المتغيرات المستقلة (</a:t>
            </a:r>
            <a:r>
              <a:rPr lang="en-US" sz="1600" b="1" dirty="0"/>
              <a:t>X1 ، X2 ، X3 ، X4 ، X5 ) </a:t>
            </a:r>
            <a:r>
              <a:rPr lang="ar-IQ" sz="1600" b="1" dirty="0"/>
              <a:t>على المتغير التابع، تشير الى وجود علاقة طردية بين المتغيرات المستقلة والمتغير التابع، إذا ما تمت زيادة مستويات كل من المتغيرات المستقلة (</a:t>
            </a:r>
            <a:r>
              <a:rPr lang="en-US" sz="1600" b="1" dirty="0"/>
              <a:t>X1 ، X2 ، X3 ، X4 ، X5) </a:t>
            </a:r>
            <a:r>
              <a:rPr lang="ar-IQ" sz="1600" b="1" dirty="0"/>
              <a:t>بنسبة مئوية واحدة (1%) تقابلها زيادة في المتغير التابع (</a:t>
            </a:r>
            <a:r>
              <a:rPr lang="en-US" sz="1600" b="1" dirty="0"/>
              <a:t>Y) </a:t>
            </a:r>
            <a:r>
              <a:rPr lang="ar-IQ" sz="1600" b="1" dirty="0"/>
              <a:t>بنسبة (50%)</a:t>
            </a:r>
            <a:r>
              <a:rPr lang="en-US" sz="1600" b="1" dirty="0"/>
              <a:t>Log، (2%)Log، (11%)Log، (6%)Log، (4%)Log، </a:t>
            </a:r>
            <a:r>
              <a:rPr lang="ar-IQ" sz="1600" b="1" dirty="0"/>
              <a:t>بالنسبة للدراسة الحالية، وهي نتيجة طبيعية ومنطقية تنسجم مع فرضية الدراسة. وبما أن قيمة كل المعلمات تقع بين الصفر والواحد الصحيح وطردية ، فإن على العموم نتائج التقدير هي مقبولة ومنطقية و تتفق مع معايير النظرية الاقتصادية. وكانت نتيجة مؤشرات التحليل القياسي للمتغيرات المؤثرة على المتغير الأساسي المعتمد للدراسة (</a:t>
            </a:r>
            <a:r>
              <a:rPr lang="en-US" sz="1600" b="1" dirty="0"/>
              <a:t>Y) ( </a:t>
            </a:r>
            <a:r>
              <a:rPr lang="ar-IQ" sz="1600" b="1" dirty="0"/>
              <a:t>إستهلاك المياه شهرياً في مركز مدينة سوران) في النموذج كانت كما يلي:- </a:t>
            </a:r>
          </a:p>
          <a:p>
            <a:pPr algn="just" rtl="1"/>
            <a:r>
              <a:rPr lang="ar-IQ" sz="1600" b="1" dirty="0" smtClean="0"/>
              <a:t>أ‌- ( </a:t>
            </a:r>
            <a:r>
              <a:rPr lang="en-US" sz="1600" b="1" dirty="0"/>
              <a:t>X1) </a:t>
            </a:r>
            <a:r>
              <a:rPr lang="ar-IQ" sz="1600" b="1" dirty="0"/>
              <a:t>الدخل الإجمالي الشهري للأسرة ، تشير نتائج النموذج الى وجود علاقة طردية بين هذا المتغير والمتغير التابع ، حيث إن حجم المعلمة لهذ المتغير هو (0.50) وهذا يعني ان زيادة الدخل الإجمالي الشهري للأسرة بنسبة (100%)  سيؤدي الى إرتفاع إستهلاك المياة بنسبة  (50%). وهذا يتطابق مع  منطق النظرية الإقتصادية. وهي نتيجة طبيعية ومنطقية و تتلائم مع فرضية الدراسة.</a:t>
            </a:r>
          </a:p>
          <a:p>
            <a:pPr algn="just" rtl="1"/>
            <a:r>
              <a:rPr lang="ar-IQ" sz="1600" b="1" dirty="0" smtClean="0"/>
              <a:t>ب‌- (</a:t>
            </a:r>
            <a:r>
              <a:rPr lang="en-US" sz="1600" b="1" dirty="0"/>
              <a:t>X2) </a:t>
            </a:r>
            <a:r>
              <a:rPr lang="ar-IQ" sz="1600" b="1" dirty="0"/>
              <a:t>مساحة الدار، تشير نتائج النموذج الى وجود علاقة طردية بين هذا المتغير والمتغير التابع ، حيث إن حجم المعلمة لهذ المتغير هو (0.02) وهذا يعني ان زيادة مساحة الدار  بنسبة (100%)  سيؤدي الى  إرتفاع إستهلاك المياة بنسبة  (2%). وهذه النتيجة يتطابق مع منطق النظرية الإقتصادية . وهي نتيجة طبيعية ومنطقية و تتلائم مع فرضية الدراسة.</a:t>
            </a:r>
          </a:p>
          <a:p>
            <a:pPr algn="just" rtl="1"/>
            <a:r>
              <a:rPr lang="ar-IQ" sz="1600" b="1" dirty="0" smtClean="0"/>
              <a:t>ت‌- </a:t>
            </a:r>
            <a:r>
              <a:rPr lang="ar-IQ" sz="1600" b="1" dirty="0"/>
              <a:t>(3</a:t>
            </a:r>
            <a:r>
              <a:rPr lang="en-US" sz="1600" b="1" dirty="0"/>
              <a:t>X) </a:t>
            </a:r>
            <a:r>
              <a:rPr lang="ar-IQ" sz="1600" b="1" dirty="0"/>
              <a:t>عدد الغرف والصالات ، تشير نتائج النموذج الى وجود علاقة طردية بين هذا المتغير والمتغير التابع ، حيث إن حجم المعلمة لهذ المتغير هو (0.11) وهذا يعني ان زيادة عدد الغرف والصالات للأسرة بنسبة (100%)  سيؤدي الى  إرتفاع إستهلاك المياة بنسبة  (11%). وهذا التفسير يتطابق مع منطق وفلسفة النظرية الإقتصادية . وهي نتيجة طبيعية ومنطقية و تتلائم مع فرضية الدراسة.</a:t>
            </a:r>
          </a:p>
          <a:p>
            <a:pPr algn="just" rtl="1"/>
            <a:r>
              <a:rPr lang="ar-IQ" sz="1600" b="1" dirty="0" smtClean="0"/>
              <a:t>ث‌- (</a:t>
            </a:r>
            <a:r>
              <a:rPr lang="en-US" sz="1600" b="1" dirty="0"/>
              <a:t>X4) </a:t>
            </a:r>
            <a:r>
              <a:rPr lang="ar-IQ" sz="1600" b="1" dirty="0"/>
              <a:t>عدد الحمامات، تشير نتائج النموذج الى وجود علاقة طردية بين هذا المتغير والمتغير التابع ، حيث إن حجم المعلمة لهذ المتغير هو (0.067) وهذا يعني ان زيادة عدد الحمامات بنسبة (100%) سيؤدي الى  إرتفاع إستهلاك المياة بنسبة (7%). وينطبق هذه النتيجة مع مع منطوق النظرية الإقتصادية . وهي نتيجة طبيعية ومنطقية و تتلائم مع فرضية الدراسة.</a:t>
            </a:r>
          </a:p>
          <a:p>
            <a:pPr algn="just" rtl="1"/>
            <a:r>
              <a:rPr lang="ar-IQ" sz="1600" b="1" dirty="0" smtClean="0"/>
              <a:t>ج‌- </a:t>
            </a:r>
            <a:r>
              <a:rPr lang="ar-IQ" sz="1600" b="1" dirty="0"/>
              <a:t>(</a:t>
            </a:r>
            <a:r>
              <a:rPr lang="en-US" sz="1600" b="1" dirty="0"/>
              <a:t>X5) </a:t>
            </a:r>
            <a:r>
              <a:rPr lang="ar-IQ" sz="1600" b="1" dirty="0"/>
              <a:t>عدد السيارات التي تمتلكها الأسرة ، تشير نتائج النموذج الى وجود علاقة طردية بين هذا المتغير والمتغير التابع ، حيث إن حجم المعلمة لهذ المتغير هو (0.04) وهذا يعني ان زيادة عدد السيارات التي تمتلكها الأسرة بنسبة (100%)  سيؤدي الى  إرتفاع إستهلاك المياة بنسبة (4%). وهذه النتيجة والتحليل يتطابق مع منطوق النظرية الإقتصادية . وهي نتيجة طبيعية ومنطقية و تتلائم مع فرضية الدراسة.</a:t>
            </a:r>
          </a:p>
          <a:p>
            <a:pPr algn="just" rtl="1"/>
            <a:endParaRPr lang="en-US" sz="1600" b="1" dirty="0"/>
          </a:p>
        </p:txBody>
      </p:sp>
    </p:spTree>
    <p:extLst>
      <p:ext uri="{BB962C8B-B14F-4D97-AF65-F5344CB8AC3E}">
        <p14:creationId xmlns:p14="http://schemas.microsoft.com/office/powerpoint/2010/main" val="28332640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991600" cy="914400"/>
          </a:xfrm>
        </p:spPr>
        <p:txBody>
          <a:bodyPr/>
          <a:lstStyle/>
          <a:p>
            <a:r>
              <a:rPr lang="ar-IQ" dirty="0" smtClean="0"/>
              <a:t>الإستنتاجات</a:t>
            </a:r>
            <a:endParaRPr lang="en-US" dirty="0"/>
          </a:p>
        </p:txBody>
      </p:sp>
      <p:sp>
        <p:nvSpPr>
          <p:cNvPr id="3" name="Content Placeholder 2"/>
          <p:cNvSpPr>
            <a:spLocks noGrp="1"/>
          </p:cNvSpPr>
          <p:nvPr>
            <p:ph idx="1"/>
          </p:nvPr>
        </p:nvSpPr>
        <p:spPr>
          <a:xfrm>
            <a:off x="152400" y="914400"/>
            <a:ext cx="8839200" cy="5867400"/>
          </a:xfrm>
        </p:spPr>
        <p:txBody>
          <a:bodyPr>
            <a:normAutofit fontScale="85000" lnSpcReduction="10000"/>
          </a:bodyPr>
          <a:lstStyle/>
          <a:p>
            <a:pPr algn="just" rtl="1"/>
            <a:r>
              <a:rPr lang="ar-IQ" dirty="0"/>
              <a:t>6-	أظهرت نتائج التحليل من خلال النموذج القياسي للدراسة، بأن العوامل الأكثر تأثيراً في الطلب على المياه المنزلية في مدينة سوران للعام 2023، هو أولاً الدخل الإجمالي الشهري للأسرة ويليه الاعتماد مساحة الدار، ومن ثم عدد الغرف والصالات، ومن ثم عدد الحمامات وعدد السيارات التي تمتلكها الأسرة.  </a:t>
            </a:r>
          </a:p>
          <a:p>
            <a:pPr algn="just" rtl="1"/>
            <a:r>
              <a:rPr lang="ar-IQ" dirty="0"/>
              <a:t>7-	 يشير معامل التحديد المعدل (</a:t>
            </a:r>
            <a:r>
              <a:rPr lang="en-US" dirty="0"/>
              <a:t>R -2  ) </a:t>
            </a:r>
            <a:r>
              <a:rPr lang="ar-IQ" dirty="0"/>
              <a:t>إلى أن المتغيرات التوضيحية تفسر (84%) من التغيرات الحاصلة في المتغير التابع و (16%) الباقية تعزى إلى عوامل لم يتم إدخالها في هذا الأنموذج، واعتماداً على قيمتي </a:t>
            </a:r>
            <a:r>
              <a:rPr lang="en-US" dirty="0"/>
              <a:t>F </a:t>
            </a:r>
            <a:r>
              <a:rPr lang="ar-IQ" dirty="0"/>
              <a:t>و (</a:t>
            </a:r>
            <a:r>
              <a:rPr lang="en-US" dirty="0"/>
              <a:t>R -2  ) </a:t>
            </a:r>
            <a:r>
              <a:rPr lang="ar-IQ" dirty="0"/>
              <a:t>المحسوبتين يمكن القول بأن القوة التفسيرية لأنموذج الأنحدار هي عالية جداً، مما يثبت جودة التوثيق وقبول الأنموذج الكلي.</a:t>
            </a:r>
          </a:p>
          <a:p>
            <a:pPr algn="just" rtl="1"/>
            <a:r>
              <a:rPr lang="ar-IQ" dirty="0"/>
              <a:t>8-	وتبين من الاختبارات القياسية عدم وجود ارتباط خطي متعدد بين المتغيرات التوضيحية وفقاً لاختبار (</a:t>
            </a:r>
            <a:r>
              <a:rPr lang="en-US" dirty="0"/>
              <a:t>VIF) </a:t>
            </a:r>
            <a:r>
              <a:rPr lang="ar-IQ" dirty="0"/>
              <a:t>وأن قيم هذا المؤشر التي تتراوح بين (3.085 و 8.646) وهي أقل من (10) مما يدل على عدم وجود درجة عالية من الإرتباط الخطي المتعدد إلى درجة تؤثر سلباً في نتائج الآنموذج المقدر.</a:t>
            </a:r>
          </a:p>
          <a:p>
            <a:pPr algn="just" rtl="1"/>
            <a:endParaRPr lang="en-US" dirty="0"/>
          </a:p>
        </p:txBody>
      </p:sp>
    </p:spTree>
    <p:extLst>
      <p:ext uri="{BB962C8B-B14F-4D97-AF65-F5344CB8AC3E}">
        <p14:creationId xmlns:p14="http://schemas.microsoft.com/office/powerpoint/2010/main" val="14339796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742</TotalTime>
  <Words>2342</Words>
  <Application>Microsoft Office PowerPoint</Application>
  <PresentationFormat>On-screen Show (4:3)</PresentationFormat>
  <Paragraphs>111</Paragraphs>
  <Slides>11</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Simplified Arabic</vt:lpstr>
      <vt:lpstr>Times New Roman</vt:lpstr>
      <vt:lpstr>Office Theme</vt:lpstr>
      <vt:lpstr>تحلیل و قیاس محددات الإستهلاك المنزلي للمیاە في مرکز مدینة سوران  (دراسة میدانیة للعام 2023)  </vt:lpstr>
      <vt:lpstr>المقدمة</vt:lpstr>
      <vt:lpstr>المقدمة </vt:lpstr>
      <vt:lpstr>المقدمة</vt:lpstr>
      <vt:lpstr>هيكل الدراسة</vt:lpstr>
      <vt:lpstr>هيكل الدراسة</vt:lpstr>
      <vt:lpstr>الإستنتاجات </vt:lpstr>
      <vt:lpstr>PowerPoint Presentation</vt:lpstr>
      <vt:lpstr>الإستنتاجات</vt:lpstr>
      <vt:lpstr>المقترحات</vt:lpstr>
      <vt:lpstr>شكراً للحضور والإستماع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الرابع:- تقسيم النفقات العامة المبحث الأول:- التقسيمات العلمية</dc:title>
  <dc:creator>Administratr</dc:creator>
  <cp:lastModifiedBy>K</cp:lastModifiedBy>
  <cp:revision>275</cp:revision>
  <dcterms:created xsi:type="dcterms:W3CDTF">2010-10-31T04:52:57Z</dcterms:created>
  <dcterms:modified xsi:type="dcterms:W3CDTF">2023-09-12T06:37:47Z</dcterms:modified>
</cp:coreProperties>
</file>