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72" r:id="rId3"/>
    <p:sldId id="273" r:id="rId4"/>
    <p:sldId id="274" r:id="rId5"/>
    <p:sldId id="275" r:id="rId6"/>
    <p:sldId id="258" r:id="rId7"/>
    <p:sldId id="259" r:id="rId8"/>
    <p:sldId id="260" r:id="rId9"/>
    <p:sldId id="261" r:id="rId10"/>
    <p:sldId id="262" r:id="rId11"/>
    <p:sldId id="263" r:id="rId12"/>
    <p:sldId id="264" r:id="rId13"/>
    <p:sldId id="265" r:id="rId14"/>
    <p:sldId id="266" r:id="rId15"/>
    <p:sldId id="267" r:id="rId16"/>
    <p:sldId id="268"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4" d="100"/>
          <a:sy n="84" d="100"/>
        </p:scale>
        <p:origin x="2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10/10/2023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9%85%D8%B9%D8%B1%D9%81%D8%A9" TargetMode="External"/><Relationship Id="rId2" Type="http://schemas.openxmlformats.org/officeDocument/2006/relationships/hyperlink" Target="https://ar.wikipedia.org/wiki/%D8%A8%D9%8A%D8%AA%D8%B1_%D8%AF%D8%B1%D8%A7%D9%83%D8%B1"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418011" y="555846"/>
            <a:ext cx="11547566" cy="5442516"/>
          </a:xfrm>
          <a:prstGeom prst="rect">
            <a:avLst/>
          </a:prstGeom>
        </p:spPr>
        <p:txBody>
          <a:bodyPr wrap="square">
            <a:spAutoFit/>
          </a:bodyPr>
          <a:lstStyle/>
          <a:p>
            <a:pPr algn="ctr" rtl="1">
              <a:lnSpc>
                <a:spcPct val="107000"/>
              </a:lnSpc>
              <a:spcAft>
                <a:spcPts val="800"/>
              </a:spcAft>
            </a:pPr>
            <a:r>
              <a:rPr lang="ar-SA"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rPr>
              <a:t>ا</a:t>
            </a:r>
            <a:r>
              <a:rPr lang="ar-OM"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rPr>
              <a:t>لإ</a:t>
            </a:r>
            <a:r>
              <a:rPr lang="ar-SA"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rPr>
              <a:t>قتصاد المعرفي</a:t>
            </a:r>
            <a:r>
              <a:rPr lang="ar-IQ" sz="6000" b="1"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ar-IQ"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rPr>
              <a:t>و بعض </a:t>
            </a:r>
            <a:r>
              <a:rPr lang="ar-SA"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rPr>
              <a:t>التجارب الدولية</a:t>
            </a:r>
            <a:endParaRPr lang="ar-OM"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endParaRPr lang="ar-IQ" sz="6000" dirty="0" smtClean="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IQ" sz="6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البروفيسور</a:t>
            </a:r>
            <a:endParaRPr lang="ar-OM" sz="6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IQ" sz="6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الدكتور صباح صابر محمد </a:t>
            </a:r>
            <a:r>
              <a:rPr lang="ar-OM" sz="6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خۆشناو</a:t>
            </a:r>
            <a:endParaRPr lang="ar-IQ" sz="6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IQ" sz="60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أستاذ الإقتصاد الكلي والمالية العامة</a:t>
            </a:r>
            <a:endParaRPr lang="en-US" sz="6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167344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338658"/>
          </a:xfrm>
          <a:prstGeom prst="rect">
            <a:avLst/>
          </a:prstGeom>
        </p:spPr>
        <p:txBody>
          <a:bodyPr wrap="square">
            <a:spAutoFit/>
          </a:bodyPr>
          <a:lstStyle/>
          <a:p>
            <a:pPr lvl="0" algn="just" rtl="1">
              <a:lnSpc>
                <a:spcPct val="115000"/>
              </a:lnSpc>
              <a:spcAft>
                <a:spcPts val="0"/>
              </a:spcAft>
              <a:tabLst>
                <a:tab pos="5093970" algn="l"/>
              </a:tabLst>
            </a:pPr>
            <a:r>
              <a:rPr lang="ar-IQ" sz="3000" b="1" dirty="0" smtClean="0">
                <a:latin typeface="Arial" panose="020B0604020202020204" pitchFamily="34" charset="0"/>
                <a:ea typeface="Calibri" panose="020F0502020204030204" pitchFamily="34" charset="0"/>
                <a:cs typeface="Simplified Arabic" panose="02010000000000000000" pitchFamily="2" charset="-78"/>
              </a:rPr>
              <a:t>ثالثاً:- </a:t>
            </a:r>
            <a:r>
              <a:rPr lang="ar-SA" sz="3000" b="1" dirty="0" smtClean="0">
                <a:latin typeface="Arial" panose="020B0604020202020204" pitchFamily="34" charset="0"/>
                <a:ea typeface="Calibri" panose="020F0502020204030204" pitchFamily="34" charset="0"/>
                <a:cs typeface="Simplified Arabic" panose="02010000000000000000" pitchFamily="2" charset="-78"/>
              </a:rPr>
              <a:t>تجربة </a:t>
            </a:r>
            <a:r>
              <a:rPr lang="ar-SA" sz="3000" b="1" dirty="0">
                <a:latin typeface="Arial" panose="020B0604020202020204" pitchFamily="34" charset="0"/>
                <a:ea typeface="Calibri" panose="020F0502020204030204" pitchFamily="34" charset="0"/>
                <a:cs typeface="Simplified Arabic" panose="02010000000000000000" pitchFamily="2" charset="-78"/>
              </a:rPr>
              <a:t>الامارات العربية المتحدة :</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629285" algn="just" rtl="1">
              <a:lnSpc>
                <a:spcPct val="106000"/>
              </a:lnSpc>
              <a:spcAft>
                <a:spcPts val="0"/>
              </a:spcAft>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تعتبر دولة الامارات العربية المتحدة من رواد الابتكار على مستوى الدول العربية حيث حصلت </a:t>
            </a:r>
            <a:r>
              <a:rPr lang="ar-SA" sz="3000" dirty="0" smtClean="0">
                <a:latin typeface="Arial" panose="020B0604020202020204" pitchFamily="34" charset="0"/>
                <a:ea typeface="Calibri" panose="020F0502020204030204" pitchFamily="34" charset="0"/>
                <a:cs typeface="Simplified Arabic" panose="02010000000000000000" pitchFamily="2" charset="-78"/>
              </a:rPr>
              <a:t>عل</a:t>
            </a:r>
            <a:r>
              <a:rPr lang="ar-IQ" sz="3000" dirty="0" smtClean="0">
                <a:latin typeface="Arial" panose="020B0604020202020204" pitchFamily="34" charset="0"/>
                <a:ea typeface="Calibri" panose="020F0502020204030204" pitchFamily="34" charset="0"/>
                <a:cs typeface="Simplified Arabic" panose="02010000000000000000" pitchFamily="2" charset="-78"/>
              </a:rPr>
              <a:t>ى</a:t>
            </a:r>
            <a:r>
              <a:rPr lang="ar-SA" sz="3000" dirty="0" smtClean="0">
                <a:latin typeface="Arial" panose="020B0604020202020204" pitchFamily="34" charset="0"/>
                <a:ea typeface="Calibri" panose="020F0502020204030204" pitchFamily="34" charset="0"/>
                <a:cs typeface="Simplified Arabic" panose="02010000000000000000" pitchFamily="2" charset="-78"/>
              </a:rPr>
              <a:t> الترتيب35  </a:t>
            </a:r>
            <a:r>
              <a:rPr lang="ar-SA" sz="3000" dirty="0">
                <a:latin typeface="Arial" panose="020B0604020202020204" pitchFamily="34" charset="0"/>
                <a:ea typeface="Calibri" panose="020F0502020204030204" pitchFamily="34" charset="0"/>
                <a:cs typeface="Simplified Arabic" panose="02010000000000000000" pitchFamily="2" charset="-78"/>
              </a:rPr>
              <a:t>في مؤشر الابتكار العالمى في عام </a:t>
            </a:r>
            <a:r>
              <a:rPr lang="ar-SA" sz="3000" dirty="0" smtClean="0">
                <a:latin typeface="Arial" panose="020B0604020202020204" pitchFamily="34" charset="0"/>
                <a:ea typeface="Calibri" panose="020F0502020204030204" pitchFamily="34" charset="0"/>
                <a:cs typeface="Simplified Arabic" panose="02010000000000000000" pitchFamily="2" charset="-78"/>
              </a:rPr>
              <a:t>20</a:t>
            </a:r>
            <a:r>
              <a:rPr lang="ar-IQ" sz="3000" dirty="0" smtClean="0">
                <a:latin typeface="Arial" panose="020B0604020202020204" pitchFamily="34" charset="0"/>
                <a:ea typeface="Calibri" panose="020F0502020204030204" pitchFamily="34" charset="0"/>
                <a:cs typeface="Simplified Arabic" panose="02010000000000000000" pitchFamily="2" charset="-78"/>
              </a:rPr>
              <a:t>22</a:t>
            </a:r>
            <a:r>
              <a:rPr lang="ar-SA"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a:latin typeface="Arial" panose="020B0604020202020204" pitchFamily="34" charset="0"/>
                <a:ea typeface="Calibri" panose="020F0502020204030204" pitchFamily="34" charset="0"/>
                <a:cs typeface="Simplified Arabic" panose="02010000000000000000" pitchFamily="2" charset="-78"/>
              </a:rPr>
              <a:t>ومن أبرز </a:t>
            </a:r>
            <a:r>
              <a:rPr lang="ar-SA" sz="3000" dirty="0" smtClean="0">
                <a:latin typeface="Arial" panose="020B0604020202020204" pitchFamily="34" charset="0"/>
                <a:ea typeface="Calibri" panose="020F0502020204030204" pitchFamily="34" charset="0"/>
                <a:cs typeface="Simplified Arabic" panose="02010000000000000000" pitchFamily="2" charset="-78"/>
              </a:rPr>
              <a:t>ملامح </a:t>
            </a:r>
            <a:r>
              <a:rPr lang="ar-SA" sz="3000" dirty="0">
                <a:latin typeface="Arial" panose="020B0604020202020204" pitchFamily="34" charset="0"/>
                <a:ea typeface="Calibri" panose="020F0502020204030204" pitchFamily="34" charset="0"/>
                <a:cs typeface="Simplified Arabic" panose="02010000000000000000" pitchFamily="2" charset="-78"/>
              </a:rPr>
              <a:t>تجربة الامارات العربية المتحدة  :</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تشريعات جديدة لتنفيذ 30 مبادرة وطنية خلال الفترة من </a:t>
            </a:r>
            <a:r>
              <a:rPr lang="ar-SA" sz="3000" dirty="0" smtClean="0">
                <a:latin typeface="Arial" panose="020B0604020202020204" pitchFamily="34" charset="0"/>
                <a:ea typeface="Calibri" panose="020F0502020204030204" pitchFamily="34" charset="0"/>
                <a:cs typeface="Simplified Arabic" panose="02010000000000000000" pitchFamily="2" charset="-78"/>
              </a:rPr>
              <a:t>2015-</a:t>
            </a:r>
            <a:r>
              <a:rPr lang="ar-IQ"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smtClean="0">
                <a:latin typeface="Arial" panose="020B0604020202020204" pitchFamily="34" charset="0"/>
                <a:ea typeface="Calibri" panose="020F0502020204030204" pitchFamily="34" charset="0"/>
                <a:cs typeface="Simplified Arabic" panose="02010000000000000000" pitchFamily="2" charset="-78"/>
              </a:rPr>
              <a:t>20</a:t>
            </a:r>
            <a:r>
              <a:rPr lang="ar-IQ" sz="3000" dirty="0" smtClean="0">
                <a:latin typeface="Arial" panose="020B0604020202020204" pitchFamily="34" charset="0"/>
                <a:ea typeface="Calibri" panose="020F0502020204030204" pitchFamily="34" charset="0"/>
                <a:cs typeface="Simplified Arabic" panose="02010000000000000000" pitchFamily="2" charset="-78"/>
              </a:rPr>
              <a:t>22 </a:t>
            </a:r>
            <a:r>
              <a:rPr lang="ar-SA" sz="3000" dirty="0" smtClean="0">
                <a:latin typeface="Arial" panose="020B0604020202020204" pitchFamily="34" charset="0"/>
                <a:ea typeface="Calibri" panose="020F0502020204030204" pitchFamily="34" charset="0"/>
                <a:cs typeface="Simplified Arabic" panose="02010000000000000000" pitchFamily="2" charset="-78"/>
              </a:rPr>
              <a:t>كمرحلة أول</a:t>
            </a:r>
            <a:r>
              <a:rPr lang="ar-IQ" sz="3000" dirty="0" smtClean="0">
                <a:latin typeface="Arial" panose="020B0604020202020204" pitchFamily="34" charset="0"/>
                <a:ea typeface="Calibri" panose="020F0502020204030204" pitchFamily="34" charset="0"/>
                <a:cs typeface="Simplified Arabic" panose="02010000000000000000" pitchFamily="2" charset="-78"/>
              </a:rPr>
              <a:t>ى</a:t>
            </a:r>
            <a:r>
              <a:rPr lang="ar-SA"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a:latin typeface="Arial" panose="020B0604020202020204" pitchFamily="34" charset="0"/>
                <a:ea typeface="Calibri" panose="020F0502020204030204" pitchFamily="34" charset="0"/>
                <a:cs typeface="Simplified Arabic" panose="02010000000000000000" pitchFamily="2" charset="-78"/>
              </a:rPr>
              <a:t>تشمل دعم حاضنات الابتكار  وبناء القدرات الوطنية المتخصصة.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تشجيع المؤسسات البحثية لتركيز على البحوث التطبيقية في القطاعات  </a:t>
            </a:r>
            <a:r>
              <a:rPr lang="ar-SA" sz="3000" dirty="0" smtClean="0">
                <a:latin typeface="Arial" panose="020B0604020202020204" pitchFamily="34" charset="0"/>
                <a:ea typeface="Calibri" panose="020F0502020204030204" pitchFamily="34" charset="0"/>
                <a:cs typeface="Simplified Arabic" panose="02010000000000000000" pitchFamily="2" charset="-78"/>
              </a:rPr>
              <a:t>ذات </a:t>
            </a:r>
            <a:r>
              <a:rPr lang="ar-SA" sz="3000" dirty="0">
                <a:latin typeface="Arial" panose="020B0604020202020204" pitchFamily="34" charset="0"/>
                <a:ea typeface="Calibri" panose="020F0502020204030204" pitchFamily="34" charset="0"/>
                <a:cs typeface="Simplified Arabic" panose="02010000000000000000" pitchFamily="2" charset="-78"/>
              </a:rPr>
              <a:t>الأولوية الوطنية.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محفزات للقطاع الخاص وبناء الشراكات العالمية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البح</a:t>
            </a:r>
            <a:r>
              <a:rPr lang="ar-IQ" sz="3000" dirty="0" smtClean="0">
                <a:latin typeface="Arial" panose="020B0604020202020204" pitchFamily="34" charset="0"/>
                <a:ea typeface="Calibri" panose="020F0502020204030204" pitchFamily="34" charset="0"/>
                <a:cs typeface="Simplified Arabic" panose="02010000000000000000" pitchFamily="2" charset="-78"/>
              </a:rPr>
              <a:t>ث</a:t>
            </a:r>
            <a:r>
              <a:rPr lang="ar-SA" sz="3000" dirty="0" smtClean="0">
                <a:latin typeface="Arial" panose="020B0604020202020204" pitchFamily="34" charset="0"/>
                <a:ea typeface="Calibri" panose="020F0502020204030204" pitchFamily="34" charset="0"/>
                <a:cs typeface="Simplified Arabic" panose="02010000000000000000" pitchFamily="2" charset="-78"/>
              </a:rPr>
              <a:t>ية</a:t>
            </a:r>
            <a:r>
              <a:rPr lang="ar-SA" sz="3000" dirty="0">
                <a:latin typeface="Arial" panose="020B0604020202020204" pitchFamily="34" charset="0"/>
                <a:ea typeface="Calibri" panose="020F0502020204030204" pitchFamily="34" charset="0"/>
                <a:cs typeface="Simplified Arabic" panose="02010000000000000000" pitchFamily="2" charset="-78"/>
              </a:rPr>
              <a:t>، </a:t>
            </a:r>
            <a:r>
              <a:rPr lang="ar-SA" sz="3000" dirty="0" smtClean="0">
                <a:latin typeface="Arial" panose="020B0604020202020204" pitchFamily="34" charset="0"/>
                <a:ea typeface="Calibri" panose="020F0502020204030204" pitchFamily="34" charset="0"/>
                <a:cs typeface="Simplified Arabic" panose="02010000000000000000" pitchFamily="2" charset="-78"/>
              </a:rPr>
              <a:t>من خلال </a:t>
            </a:r>
            <a:r>
              <a:rPr lang="ar-SA" sz="3000" dirty="0">
                <a:latin typeface="Arial" panose="020B0604020202020204" pitchFamily="34" charset="0"/>
                <a:ea typeface="Calibri" panose="020F0502020204030204" pitchFamily="34" charset="0"/>
                <a:cs typeface="Simplified Arabic" panose="02010000000000000000" pitchFamily="2" charset="-78"/>
              </a:rPr>
              <a:t>إنشاء مراكز الابتكار والبحث العلمي وتبني التكنولوجيا الجديدة وتشجيع ودعم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الشركات </a:t>
            </a:r>
            <a:r>
              <a:rPr lang="ar-SA" sz="3000" dirty="0">
                <a:latin typeface="Arial" panose="020B0604020202020204" pitchFamily="34" charset="0"/>
                <a:ea typeface="Calibri" panose="020F0502020204030204" pitchFamily="34" charset="0"/>
                <a:cs typeface="Simplified Arabic" panose="02010000000000000000" pitchFamily="2" charset="-78"/>
              </a:rPr>
              <a:t>الوطنية لتنمية منتجات وخدمات مبتكرة.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تغيير منظومة العمل الحكومي نحو مزيد من الابتكار وتحفيز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الابتكار</a:t>
            </a:r>
            <a:r>
              <a:rPr lang="ar-IQ"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smtClean="0">
                <a:latin typeface="Arial" panose="020B0604020202020204" pitchFamily="34" charset="0"/>
                <a:ea typeface="Calibri" panose="020F0502020204030204" pitchFamily="34" charset="0"/>
                <a:cs typeface="Simplified Arabic" panose="02010000000000000000" pitchFamily="2" charset="-78"/>
              </a:rPr>
              <a:t>في  </a:t>
            </a:r>
            <a:r>
              <a:rPr lang="ar-SA" sz="3000" dirty="0">
                <a:latin typeface="Arial" panose="020B0604020202020204" pitchFamily="34" charset="0"/>
                <a:ea typeface="Calibri" panose="020F0502020204030204" pitchFamily="34" charset="0"/>
                <a:cs typeface="Simplified Arabic" panose="02010000000000000000" pitchFamily="2" charset="-78"/>
              </a:rPr>
              <a:t>القطاعات  الرئيسية ومعظمها تخدم التنمية الصناعية المستدامة، وتضم هذه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القطاعات </a:t>
            </a:r>
            <a:r>
              <a:rPr lang="ar-SA" sz="3000" dirty="0">
                <a:latin typeface="Arial" panose="020B0604020202020204" pitchFamily="34" charset="0"/>
                <a:ea typeface="Calibri" panose="020F0502020204030204" pitchFamily="34" charset="0"/>
                <a:cs typeface="Simplified Arabic" panose="02010000000000000000" pitchFamily="2" charset="-78"/>
              </a:rPr>
              <a:t>الطاقة المتجددة </a:t>
            </a:r>
            <a:r>
              <a:rPr lang="ar-SA" sz="3000" dirty="0" smtClean="0">
                <a:latin typeface="Arial" panose="020B0604020202020204" pitchFamily="34" charset="0"/>
                <a:ea typeface="Calibri" panose="020F0502020204030204" pitchFamily="34" charset="0"/>
                <a:cs typeface="Simplified Arabic" panose="02010000000000000000" pitchFamily="2" charset="-78"/>
              </a:rPr>
              <a:t>والنقل </a:t>
            </a:r>
            <a:r>
              <a:rPr lang="ar-SA" sz="3000" dirty="0">
                <a:latin typeface="Arial" panose="020B0604020202020204" pitchFamily="34" charset="0"/>
                <a:ea typeface="Calibri" panose="020F0502020204030204" pitchFamily="34" charset="0"/>
                <a:cs typeface="Simplified Arabic" panose="02010000000000000000" pitchFamily="2" charset="-78"/>
              </a:rPr>
              <a:t>و التعليم و الصحة و المياه و التكنولوجيا والفضاء</a:t>
            </a:r>
            <a:r>
              <a:rPr lang="ar-SA" sz="3000" dirty="0" smtClean="0">
                <a:latin typeface="Arial" panose="020B0604020202020204" pitchFamily="34" charset="0"/>
                <a:ea typeface="Calibri" panose="020F0502020204030204" pitchFamily="34" charset="0"/>
                <a:cs typeface="Simplified Arabic" panose="02010000000000000000" pitchFamily="2" charset="-78"/>
              </a:rPr>
              <a:t>.</a:t>
            </a:r>
            <a:endParaRPr lang="en-US" sz="3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3236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2245268"/>
            <a:ext cx="12192000" cy="3242426"/>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5093970" algn="l"/>
              </a:tabLst>
            </a:pPr>
            <a:endParaRPr lang="ar-SA" dirty="0" smtClean="0">
              <a:latin typeface="Arial" panose="020B0604020202020204" pitchFamily="34" charset="0"/>
              <a:ea typeface="Calibri" panose="020F0502020204030204" pitchFamily="34" charset="0"/>
              <a:cs typeface="Simplified Arabic" panose="02010000000000000000" pitchFamily="2" charset="-78"/>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smtClean="0">
                <a:latin typeface="Arial" panose="020B0604020202020204" pitchFamily="34" charset="0"/>
                <a:ea typeface="Calibri" panose="020F0502020204030204" pitchFamily="34" charset="0"/>
                <a:cs typeface="Simplified Arabic" panose="02010000000000000000" pitchFamily="2" charset="-78"/>
              </a:rPr>
              <a:t>تطوير </a:t>
            </a:r>
            <a:r>
              <a:rPr lang="ar-SA" sz="3200" dirty="0">
                <a:latin typeface="Arial" panose="020B0604020202020204" pitchFamily="34" charset="0"/>
                <a:ea typeface="Calibri" panose="020F0502020204030204" pitchFamily="34" charset="0"/>
                <a:cs typeface="Simplified Arabic" panose="02010000000000000000" pitchFamily="2" charset="-78"/>
              </a:rPr>
              <a:t>التعليم، توسعت </a:t>
            </a:r>
            <a:r>
              <a:rPr lang="ar-SA" sz="3200" dirty="0" smtClean="0">
                <a:latin typeface="Arial" panose="020B0604020202020204" pitchFamily="34" charset="0"/>
                <a:ea typeface="Calibri" panose="020F0502020204030204" pitchFamily="34" charset="0"/>
                <a:cs typeface="Simplified Arabic" panose="02010000000000000000" pitchFamily="2" charset="-78"/>
              </a:rPr>
              <a:t>بانشاء </a:t>
            </a:r>
            <a:r>
              <a:rPr lang="ar-SA" sz="3200" dirty="0">
                <a:latin typeface="Arial" panose="020B0604020202020204" pitchFamily="34" charset="0"/>
                <a:ea typeface="Calibri" panose="020F0502020204030204" pitchFamily="34" charset="0"/>
                <a:cs typeface="Simplified Arabic" panose="02010000000000000000" pitchFamily="2" charset="-78"/>
              </a:rPr>
              <a:t>مؤسسات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التع</a:t>
            </a:r>
            <a:r>
              <a:rPr lang="ar-IQ" sz="3200" dirty="0" smtClean="0">
                <a:latin typeface="Arial" panose="020B0604020202020204" pitchFamily="34" charset="0"/>
                <a:ea typeface="Calibri" panose="020F0502020204030204" pitchFamily="34" charset="0"/>
                <a:cs typeface="Simplified Arabic" panose="02010000000000000000" pitchFamily="2" charset="-78"/>
              </a:rPr>
              <a:t>لي</a:t>
            </a:r>
            <a:r>
              <a:rPr lang="ar-SA" sz="3200" dirty="0" smtClean="0">
                <a:latin typeface="Arial" panose="020B0604020202020204" pitchFamily="34" charset="0"/>
                <a:ea typeface="Calibri" panose="020F0502020204030204" pitchFamily="34" charset="0"/>
                <a:cs typeface="Simplified Arabic" panose="02010000000000000000" pitchFamily="2" charset="-78"/>
              </a:rPr>
              <a:t>م </a:t>
            </a:r>
            <a:r>
              <a:rPr lang="ar-SA" sz="3200" dirty="0">
                <a:latin typeface="Arial" panose="020B0604020202020204" pitchFamily="34" charset="0"/>
                <a:ea typeface="Calibri" panose="020F0502020204030204" pitchFamily="34" charset="0"/>
                <a:cs typeface="Simplified Arabic" panose="02010000000000000000" pitchFamily="2" charset="-78"/>
              </a:rPr>
              <a:t>العالي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لكتروني </a:t>
            </a:r>
            <a:r>
              <a:rPr lang="ar-SA" sz="3200" dirty="0">
                <a:latin typeface="Arial" panose="020B0604020202020204" pitchFamily="34" charset="0"/>
                <a:ea typeface="Calibri" panose="020F0502020204030204" pitchFamily="34" charset="0"/>
                <a:cs typeface="Simplified Arabic" panose="02010000000000000000" pitchFamily="2" charset="-78"/>
              </a:rPr>
              <a:t>، وعدد من المجمعات والمؤسسات والمعاهد البحثية والتقنية لتشجيع الابتكار </a:t>
            </a:r>
            <a:r>
              <a:rPr lang="ar-SA" sz="3200" dirty="0" smtClean="0">
                <a:latin typeface="Arial" panose="020B0604020202020204" pitchFamily="34" charset="0"/>
                <a:ea typeface="Calibri" panose="020F0502020204030204" pitchFamily="34" charset="0"/>
                <a:cs typeface="Simplified Arabic" panose="02010000000000000000" pitchFamily="2" charset="-78"/>
              </a:rPr>
              <a:t>وا</a:t>
            </a:r>
            <a:r>
              <a:rPr lang="ar-IQ" sz="3200" dirty="0" smtClean="0">
                <a:latin typeface="Arial" panose="020B0604020202020204" pitchFamily="34" charset="0"/>
                <a:ea typeface="Calibri" panose="020F0502020204030204" pitchFamily="34" charset="0"/>
                <a:cs typeface="Simplified Arabic" panose="02010000000000000000" pitchFamily="2" charset="-78"/>
              </a:rPr>
              <a:t>لإ</a:t>
            </a:r>
            <a:r>
              <a:rPr lang="ar-SA" sz="3200" dirty="0" smtClean="0">
                <a:latin typeface="Arial" panose="020B0604020202020204" pitchFamily="34" charset="0"/>
                <a:ea typeface="Calibri" panose="020F0502020204030204" pitchFamily="34" charset="0"/>
                <a:cs typeface="Simplified Arabic" panose="02010000000000000000" pitchFamily="2" charset="-78"/>
              </a:rPr>
              <a:t>بداع </a:t>
            </a:r>
            <a:r>
              <a:rPr lang="ar-SA" sz="3200" dirty="0">
                <a:latin typeface="Arial" panose="020B0604020202020204" pitchFamily="34" charset="0"/>
                <a:ea typeface="Calibri" panose="020F0502020204030204" pitchFamily="34" charset="0"/>
                <a:cs typeface="Simplified Arabic" panose="02010000000000000000" pitchFamily="2" charset="-78"/>
              </a:rPr>
              <a:t>والتحول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الاقتصاد المعرفي.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تحفيز نمو المشروعات الصغيرة والمتوسطة في مجال العلوم والتكنولوجيا، وتوفير المؤسسات الداعمة لنقل التكنولوجيا.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0" y="325584"/>
            <a:ext cx="12192000" cy="1772793"/>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بيئة محفزة للابتكار من خلال  توفير  بيئة مؤسسية و داعمة </a:t>
            </a:r>
            <a:r>
              <a:rPr lang="ar-SA" sz="3200" dirty="0" smtClean="0">
                <a:latin typeface="Arial" panose="020B0604020202020204" pitchFamily="34" charset="0"/>
                <a:ea typeface="Calibri" panose="020F0502020204030204" pitchFamily="34" charset="0"/>
                <a:cs typeface="Simplified Arabic" panose="02010000000000000000" pitchFamily="2" charset="-78"/>
              </a:rPr>
              <a:t>للابتكار </a:t>
            </a:r>
            <a:r>
              <a:rPr lang="ar-SA" sz="3200" dirty="0">
                <a:latin typeface="Arial" panose="020B0604020202020204" pitchFamily="34" charset="0"/>
                <a:ea typeface="Calibri" panose="020F0502020204030204" pitchFamily="34" charset="0"/>
                <a:cs typeface="Simplified Arabic" panose="02010000000000000000" pitchFamily="2" charset="-78"/>
              </a:rPr>
              <a:t>والتوسع في دعم حاضنات الابتكار والتركيز على البحث والتطوير في مجالات الابتكار وتوفير بنية تحتية تكنولوجية.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04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مستطيل 2"/>
          <p:cNvSpPr/>
          <p:nvPr/>
        </p:nvSpPr>
        <p:spPr>
          <a:xfrm>
            <a:off x="0" y="0"/>
            <a:ext cx="12192000" cy="6935873"/>
          </a:xfrm>
          <a:prstGeom prst="rect">
            <a:avLst/>
          </a:prstGeom>
        </p:spPr>
        <p:txBody>
          <a:bodyPr wrap="square">
            <a:spAutoFit/>
          </a:bodyPr>
          <a:lstStyle/>
          <a:p>
            <a:pPr indent="628650" algn="r" rtl="1">
              <a:lnSpc>
                <a:spcPct val="106000"/>
              </a:lnSpc>
              <a:spcAft>
                <a:spcPts val="0"/>
              </a:spcAft>
              <a:tabLst>
                <a:tab pos="5093970" algn="l"/>
              </a:tabLst>
            </a:pPr>
            <a:r>
              <a:rPr lang="ar-SA" sz="2800" b="1" dirty="0">
                <a:latin typeface="Arial" panose="020B0604020202020204" pitchFamily="34" charset="0"/>
                <a:ea typeface="Calibri" panose="020F0502020204030204" pitchFamily="34" charset="0"/>
                <a:cs typeface="Simplified Arabic" panose="02010000000000000000" pitchFamily="2" charset="-78"/>
              </a:rPr>
              <a:t>النتائج:</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628650" algn="r" rtl="1">
              <a:lnSpc>
                <a:spcPct val="106000"/>
              </a:lnSpc>
              <a:spcAft>
                <a:spcPts val="0"/>
              </a:spcAft>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توصلت الدراسة </a:t>
            </a:r>
            <a:r>
              <a:rPr lang="ar-SA" sz="2800" dirty="0" smtClean="0">
                <a:latin typeface="Arial" panose="020B0604020202020204" pitchFamily="34" charset="0"/>
                <a:ea typeface="Calibri" panose="020F0502020204030204" pitchFamily="34" charset="0"/>
                <a:cs typeface="Simplified Arabic" panose="02010000000000000000" pitchFamily="2" charset="-78"/>
              </a:rPr>
              <a:t>ال</a:t>
            </a:r>
            <a:r>
              <a:rPr lang="ar-IQ" sz="2800" dirty="0" smtClean="0">
                <a:latin typeface="Arial" panose="020B0604020202020204" pitchFamily="34" charset="0"/>
                <a:ea typeface="Calibri" panose="020F0502020204030204" pitchFamily="34" charset="0"/>
                <a:cs typeface="Simplified Arabic" panose="02010000000000000000" pitchFamily="2" charset="-78"/>
              </a:rPr>
              <a:t>ى</a:t>
            </a:r>
            <a:r>
              <a:rPr lang="ar-SA" sz="2800" dirty="0" smtClean="0">
                <a:latin typeface="Arial" panose="020B0604020202020204" pitchFamily="34" charset="0"/>
                <a:ea typeface="Calibri" panose="020F0502020204030204" pitchFamily="34" charset="0"/>
                <a:cs typeface="Simplified Arabic" panose="02010000000000000000" pitchFamily="2" charset="-78"/>
              </a:rPr>
              <a:t> </a:t>
            </a:r>
            <a:r>
              <a:rPr lang="ar-SA" sz="2800" dirty="0">
                <a:latin typeface="Arial" panose="020B0604020202020204" pitchFamily="34" charset="0"/>
                <a:ea typeface="Calibri" panose="020F0502020204030204" pitchFamily="34" charset="0"/>
                <a:cs typeface="Simplified Arabic" panose="02010000000000000000" pitchFamily="2" charset="-78"/>
              </a:rPr>
              <a:t>العديد من النتائج أهمها :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ان الاقتصاد المعرفي هو اتجاه متنامي </a:t>
            </a:r>
            <a:r>
              <a:rPr lang="ar-IQ" sz="2800" dirty="0" smtClean="0">
                <a:latin typeface="Arial" panose="020B0604020202020204" pitchFamily="34" charset="0"/>
                <a:ea typeface="Calibri" panose="020F0502020204030204" pitchFamily="34" charset="0"/>
                <a:cs typeface="Simplified Arabic" panose="02010000000000000000" pitchFamily="2" charset="-78"/>
              </a:rPr>
              <a:t>لآ</a:t>
            </a:r>
            <a:r>
              <a:rPr lang="ar-SA" sz="2800" dirty="0" smtClean="0">
                <a:latin typeface="Arial" panose="020B0604020202020204" pitchFamily="34" charset="0"/>
                <a:ea typeface="Calibri" panose="020F0502020204030204" pitchFamily="34" charset="0"/>
                <a:cs typeface="Simplified Arabic" panose="02010000000000000000" pitchFamily="2" charset="-78"/>
              </a:rPr>
              <a:t>فاق </a:t>
            </a:r>
            <a:r>
              <a:rPr lang="ar-SA" sz="2800" dirty="0">
                <a:latin typeface="Arial" panose="020B0604020202020204" pitchFamily="34" charset="0"/>
                <a:ea typeface="Calibri" panose="020F0502020204030204" pitchFamily="34" charset="0"/>
                <a:cs typeface="Simplified Arabic" panose="02010000000000000000" pitchFamily="2" charset="-78"/>
              </a:rPr>
              <a:t>التكامل الاقتصادي العالمي في ظل بيئة اقتصادية عالمية مفتوحة بفضل ثورة الاتصالات والمعلومات .وان الانفتاح الاقتصادي يحمل في طياته مخاطر وفي نفس الوقت يحمل فرص جديدة اذا استطاعت المؤسسات ان تطور نفسها وترفع من مستوى أدائها باستثمار تكنولوجيا المعلومات بصورة جيدة </a:t>
            </a:r>
            <a:r>
              <a:rPr lang="ar-IQ" sz="2800" dirty="0" smtClean="0">
                <a:latin typeface="Arial" panose="020B0604020202020204" pitchFamily="34" charset="0"/>
                <a:ea typeface="Calibri" panose="020F0502020204030204" pitchFamily="34" charset="0"/>
                <a:cs typeface="Simplified Arabic" panose="020100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تؤكد نظريات </a:t>
            </a:r>
            <a:r>
              <a:rPr lang="ar-SA" sz="2800" dirty="0" smtClean="0">
                <a:latin typeface="Arial" panose="020B0604020202020204" pitchFamily="34" charset="0"/>
                <a:ea typeface="Calibri" panose="020F0502020204030204" pitchFamily="34" charset="0"/>
                <a:cs typeface="Simplified Arabic" panose="02010000000000000000" pitchFamily="2" charset="-78"/>
              </a:rPr>
              <a:t>النمو الاقتصادي </a:t>
            </a:r>
            <a:r>
              <a:rPr lang="ar-SA" sz="2800" dirty="0">
                <a:latin typeface="Arial" panose="020B0604020202020204" pitchFamily="34" charset="0"/>
                <a:ea typeface="Calibri" panose="020F0502020204030204" pitchFamily="34" charset="0"/>
                <a:cs typeface="Simplified Arabic" panose="02010000000000000000" pitchFamily="2" charset="-78"/>
              </a:rPr>
              <a:t>الحديثة </a:t>
            </a:r>
            <a:r>
              <a:rPr lang="ar-SA" sz="2800" dirty="0" smtClean="0">
                <a:latin typeface="Arial" panose="020B0604020202020204" pitchFamily="34" charset="0"/>
                <a:ea typeface="Calibri" panose="020F0502020204030204" pitchFamily="34" charset="0"/>
                <a:cs typeface="Simplified Arabic" panose="02010000000000000000" pitchFamily="2" charset="-78"/>
              </a:rPr>
              <a:t>عل</a:t>
            </a:r>
            <a:r>
              <a:rPr lang="ar-IQ" sz="2800" dirty="0" smtClean="0">
                <a:latin typeface="Arial" panose="020B0604020202020204" pitchFamily="34" charset="0"/>
                <a:ea typeface="Calibri" panose="020F0502020204030204" pitchFamily="34" charset="0"/>
                <a:cs typeface="Simplified Arabic" panose="02010000000000000000" pitchFamily="2" charset="-78"/>
              </a:rPr>
              <a:t>ى</a:t>
            </a:r>
            <a:r>
              <a:rPr lang="ar-SA" sz="2800" dirty="0" smtClean="0">
                <a:latin typeface="Arial" panose="020B0604020202020204" pitchFamily="34" charset="0"/>
                <a:ea typeface="Calibri" panose="020F0502020204030204" pitchFamily="34" charset="0"/>
                <a:cs typeface="Simplified Arabic" panose="02010000000000000000" pitchFamily="2" charset="-78"/>
              </a:rPr>
              <a:t> </a:t>
            </a:r>
            <a:r>
              <a:rPr lang="ar-SA" sz="2800" dirty="0">
                <a:latin typeface="Arial" panose="020B0604020202020204" pitchFamily="34" charset="0"/>
                <a:ea typeface="Calibri" panose="020F0502020204030204" pitchFamily="34" charset="0"/>
                <a:cs typeface="Simplified Arabic" panose="02010000000000000000" pitchFamily="2" charset="-78"/>
              </a:rPr>
              <a:t>ان الاستثمار في البحوث والتطوير الابداع التقني هو الدافع </a:t>
            </a:r>
            <a:r>
              <a:rPr lang="ar-SA" sz="2800" dirty="0" smtClean="0">
                <a:latin typeface="Arial" panose="020B0604020202020204" pitchFamily="34" charset="0"/>
                <a:ea typeface="Calibri" panose="020F0502020204030204" pitchFamily="34" charset="0"/>
                <a:cs typeface="Simplified Arabic" panose="02010000000000000000" pitchFamily="2" charset="-78"/>
              </a:rPr>
              <a:t>والمحفز</a:t>
            </a:r>
            <a:r>
              <a:rPr lang="ar-IQ" sz="2800" dirty="0" smtClean="0">
                <a:latin typeface="Arial" panose="020B0604020202020204" pitchFamily="34" charset="0"/>
                <a:ea typeface="Calibri" panose="020F0502020204030204" pitchFamily="34" charset="0"/>
                <a:cs typeface="Simplified Arabic" panose="02010000000000000000" pitchFamily="2" charset="-78"/>
              </a:rPr>
              <a:t> </a:t>
            </a:r>
            <a:r>
              <a:rPr lang="ar-SA" sz="2800" dirty="0" smtClean="0">
                <a:latin typeface="Arial" panose="020B0604020202020204" pitchFamily="34" charset="0"/>
                <a:ea typeface="Calibri" panose="020F0502020204030204" pitchFamily="34" charset="0"/>
                <a:cs typeface="Simplified Arabic" panose="02010000000000000000" pitchFamily="2" charset="-78"/>
              </a:rPr>
              <a:t>للنمو </a:t>
            </a:r>
            <a:r>
              <a:rPr lang="ar-SA" sz="2800" dirty="0">
                <a:latin typeface="Arial" panose="020B0604020202020204" pitchFamily="34" charset="0"/>
                <a:ea typeface="Calibri" panose="020F0502020204030204" pitchFamily="34" charset="0"/>
                <a:cs typeface="Simplified Arabic" panose="02010000000000000000" pitchFamily="2" charset="-78"/>
              </a:rPr>
              <a:t>الاقتصادي ، </a:t>
            </a:r>
            <a:r>
              <a:rPr lang="ar-SA" sz="2800" dirty="0" smtClean="0">
                <a:latin typeface="Arial" panose="020B0604020202020204" pitchFamily="34" charset="0"/>
                <a:ea typeface="Calibri" panose="020F0502020204030204" pitchFamily="34" charset="0"/>
                <a:cs typeface="Simplified Arabic" panose="02010000000000000000" pitchFamily="2" charset="-78"/>
              </a:rPr>
              <a:t>عل</a:t>
            </a:r>
            <a:r>
              <a:rPr lang="ar-IQ" sz="2800" dirty="0" smtClean="0">
                <a:latin typeface="Arial" panose="020B0604020202020204" pitchFamily="34" charset="0"/>
                <a:ea typeface="Calibri" panose="020F0502020204030204" pitchFamily="34" charset="0"/>
                <a:cs typeface="Simplified Arabic" panose="02010000000000000000" pitchFamily="2" charset="-78"/>
              </a:rPr>
              <a:t>ى</a:t>
            </a:r>
            <a:r>
              <a:rPr lang="ar-SA" sz="2800" dirty="0" smtClean="0">
                <a:latin typeface="Arial" panose="020B0604020202020204" pitchFamily="34" charset="0"/>
                <a:ea typeface="Calibri" panose="020F0502020204030204" pitchFamily="34" charset="0"/>
                <a:cs typeface="Simplified Arabic" panose="02010000000000000000" pitchFamily="2" charset="-78"/>
              </a:rPr>
              <a:t> </a:t>
            </a:r>
            <a:r>
              <a:rPr lang="ar-SA" sz="2800" dirty="0">
                <a:latin typeface="Arial" panose="020B0604020202020204" pitchFamily="34" charset="0"/>
                <a:ea typeface="Calibri" panose="020F0502020204030204" pitchFamily="34" charset="0"/>
                <a:cs typeface="Simplified Arabic" panose="02010000000000000000" pitchFamily="2" charset="-78"/>
              </a:rPr>
              <a:t>عكس النظريات التقليدية التي كانت تعتقد ان التنافسية تكمن فيها كل دوافع التقدم وان تقنية المعلومات والاتصالات هي احد نتائج البحث والتطوير التقني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ان الاقتصاد المعرفي </a:t>
            </a:r>
            <a:r>
              <a:rPr lang="ar-IQ" sz="2800" dirty="0" smtClean="0">
                <a:latin typeface="Arial" panose="020B0604020202020204" pitchFamily="34" charset="0"/>
                <a:ea typeface="Calibri" panose="020F0502020204030204" pitchFamily="34" charset="0"/>
                <a:cs typeface="Simplified Arabic" panose="02010000000000000000" pitchFamily="2" charset="-78"/>
              </a:rPr>
              <a:t>أ</a:t>
            </a:r>
            <a:r>
              <a:rPr lang="ar-SA" sz="2800" dirty="0" smtClean="0">
                <a:latin typeface="Arial" panose="020B0604020202020204" pitchFamily="34" charset="0"/>
                <a:ea typeface="Calibri" panose="020F0502020204030204" pitchFamily="34" charset="0"/>
                <a:cs typeface="Simplified Arabic" panose="02010000000000000000" pitchFamily="2" charset="-78"/>
              </a:rPr>
              <a:t>صبح </a:t>
            </a:r>
            <a:r>
              <a:rPr lang="ar-SA" sz="2800" dirty="0">
                <a:latin typeface="Arial" panose="020B0604020202020204" pitchFamily="34" charset="0"/>
                <a:ea typeface="Calibri" panose="020F0502020204030204" pitchFamily="34" charset="0"/>
                <a:cs typeface="Simplified Arabic" panose="02010000000000000000" pitchFamily="2" charset="-78"/>
              </a:rPr>
              <a:t>ضرورة حتمية لتحقيق التنمية المستدامة </a:t>
            </a:r>
            <a:r>
              <a:rPr lang="ar-SA" sz="2800" dirty="0" smtClean="0">
                <a:latin typeface="Arial" panose="020B0604020202020204" pitchFamily="34" charset="0"/>
                <a:ea typeface="Calibri" panose="020F0502020204030204" pitchFamily="34" charset="0"/>
                <a:cs typeface="Simplified Arabic" panose="02010000000000000000" pitchFamily="2" charset="-78"/>
              </a:rPr>
              <a:t>ب</a:t>
            </a:r>
            <a:r>
              <a:rPr lang="ar-IQ" sz="2800" dirty="0" smtClean="0">
                <a:latin typeface="Arial" panose="020B0604020202020204" pitchFamily="34" charset="0"/>
                <a:ea typeface="Calibri" panose="020F0502020204030204" pitchFamily="34" charset="0"/>
                <a:cs typeface="Simplified Arabic" panose="02010000000000000000" pitchFamily="2" charset="-78"/>
              </a:rPr>
              <a:t>أ</a:t>
            </a:r>
            <a:r>
              <a:rPr lang="ar-SA" sz="2800" dirty="0" smtClean="0">
                <a:latin typeface="Arial" panose="020B0604020202020204" pitchFamily="34" charset="0"/>
                <a:ea typeface="Calibri" panose="020F0502020204030204" pitchFamily="34" charset="0"/>
                <a:cs typeface="Simplified Arabic" panose="02010000000000000000" pitchFamily="2" charset="-78"/>
              </a:rPr>
              <a:t>بعادها </a:t>
            </a:r>
            <a:r>
              <a:rPr lang="ar-SA" sz="2800" dirty="0">
                <a:latin typeface="Arial" panose="020B0604020202020204" pitchFamily="34" charset="0"/>
                <a:ea typeface="Calibri" panose="020F0502020204030204" pitchFamily="34" charset="0"/>
                <a:cs typeface="Simplified Arabic" panose="02010000000000000000" pitchFamily="2" charset="-78"/>
              </a:rPr>
              <a:t>المختلفة من خلال </a:t>
            </a:r>
            <a:r>
              <a:rPr lang="ar-SA" sz="2800" dirty="0" smtClean="0">
                <a:latin typeface="Arial" panose="020B0604020202020204" pitchFamily="34" charset="0"/>
                <a:ea typeface="Calibri" panose="020F0502020204030204" pitchFamily="34" charset="0"/>
                <a:cs typeface="Simplified Arabic" panose="02010000000000000000" pitchFamily="2" charset="-78"/>
              </a:rPr>
              <a:t>ما</a:t>
            </a:r>
            <a:r>
              <a:rPr lang="ar-IQ" sz="2800" dirty="0" smtClean="0">
                <a:latin typeface="Arial" panose="020B0604020202020204" pitchFamily="34" charset="0"/>
                <a:ea typeface="Calibri" panose="020F0502020204030204" pitchFamily="34" charset="0"/>
                <a:cs typeface="Simplified Arabic" panose="02010000000000000000" pitchFamily="2" charset="-78"/>
              </a:rPr>
              <a:t> </a:t>
            </a:r>
            <a:r>
              <a:rPr lang="ar-SA" sz="2800" dirty="0" smtClean="0">
                <a:latin typeface="Arial" panose="020B0604020202020204" pitchFamily="34" charset="0"/>
                <a:ea typeface="Calibri" panose="020F0502020204030204" pitchFamily="34" charset="0"/>
                <a:cs typeface="Simplified Arabic" panose="02010000000000000000" pitchFamily="2" charset="-78"/>
              </a:rPr>
              <a:t>يحدثه </a:t>
            </a:r>
            <a:r>
              <a:rPr lang="ar-SA" sz="2800" dirty="0">
                <a:latin typeface="Arial" panose="020B0604020202020204" pitchFamily="34" charset="0"/>
                <a:ea typeface="Calibri" panose="020F0502020204030204" pitchFamily="34" charset="0"/>
                <a:cs typeface="Simplified Arabic" panose="02010000000000000000" pitchFamily="2" charset="-78"/>
              </a:rPr>
              <a:t>من تعزيز التصنيع الشامل والمستدام وزيادة الفرص التمويلية للمشروعات الصغيرة والمتوسطة ودمجها في سلاسل القيمة ،وتحديث الصناعات القائمة وتحقيق كفاءة استخدام الموارد والارتقاء من الصناعات متوسطة التكنولوجيا نحو الصناعات ذات التكنولوجيا المتقدمة ،والتحول </a:t>
            </a:r>
            <a:r>
              <a:rPr lang="ar-SA" sz="2800" dirty="0" smtClean="0">
                <a:latin typeface="Arial" panose="020B0604020202020204" pitchFamily="34" charset="0"/>
                <a:ea typeface="Calibri" panose="020F0502020204030204" pitchFamily="34" charset="0"/>
                <a:cs typeface="Simplified Arabic" panose="02010000000000000000" pitchFamily="2" charset="-78"/>
              </a:rPr>
              <a:t>ال</a:t>
            </a:r>
            <a:r>
              <a:rPr lang="ar-IQ" sz="2800" dirty="0" smtClean="0">
                <a:latin typeface="Arial" panose="020B0604020202020204" pitchFamily="34" charset="0"/>
                <a:ea typeface="Calibri" panose="020F0502020204030204" pitchFamily="34" charset="0"/>
                <a:cs typeface="Simplified Arabic" panose="02010000000000000000" pitchFamily="2" charset="-78"/>
              </a:rPr>
              <a:t>ى</a:t>
            </a:r>
            <a:r>
              <a:rPr lang="ar-SA" sz="2800" dirty="0" smtClean="0">
                <a:latin typeface="Arial" panose="020B0604020202020204" pitchFamily="34" charset="0"/>
                <a:ea typeface="Calibri" panose="020F0502020204030204" pitchFamily="34" charset="0"/>
                <a:cs typeface="Simplified Arabic" panose="02010000000000000000" pitchFamily="2" charset="-78"/>
              </a:rPr>
              <a:t> صناعات </a:t>
            </a:r>
            <a:r>
              <a:rPr lang="ar-SA" sz="2800" dirty="0">
                <a:latin typeface="Arial" panose="020B0604020202020204" pitchFamily="34" charset="0"/>
                <a:ea typeface="Calibri" panose="020F0502020204030204" pitchFamily="34" charset="0"/>
                <a:cs typeface="Simplified Arabic" panose="02010000000000000000" pitchFamily="2" charset="-78"/>
              </a:rPr>
              <a:t>مستدامة وصديقة للبيئة.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70550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6303264"/>
          </a:xfrm>
          <a:prstGeom prst="rect">
            <a:avLst/>
          </a:prstGeom>
        </p:spPr>
        <p:txBody>
          <a:bodyPr wrap="square">
            <a:spAutoFit/>
          </a:bodyPr>
          <a:lstStyle/>
          <a:p>
            <a:pPr marL="342900" lvl="0" indent="-342900" algn="just" rtl="1">
              <a:lnSpc>
                <a:spcPct val="115000"/>
              </a:lnSpc>
              <a:spcAft>
                <a:spcPts val="0"/>
              </a:spcAft>
              <a:buFont typeface="+mj-lt"/>
              <a:buAutoNum type="arabicPeriod" startAt="4"/>
              <a:tabLst>
                <a:tab pos="5093970" algn="l"/>
              </a:tabLst>
            </a:pPr>
            <a:r>
              <a:rPr lang="ar-SA" dirty="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يسهم الاقتصاد المعرفي في زيادة القدرة التنافسية للاقتصاد وتحسين الكثير من المؤشرات مثل مؤشرات التنمية البشرية والفقر وغيرها، ويرتبط بجميع ركائز التنمية المستدامة :الاقتصاد والمجتمع والبيئة.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startAt="4"/>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تدني كفاءة وانتاجية الأنظمة التعليمية والبحثية الناتج عن اختلال التوازن بين مدخلات الأنظمة التعليمية والبحثية ومخرجاتها.</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startAt="4"/>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ان منظومات التعليم في الدول النامية والدول العربية تشكو من غلبة الكم </a:t>
            </a:r>
            <a:r>
              <a:rPr lang="ar-SA" sz="3200" dirty="0" smtClean="0">
                <a:latin typeface="Arial" panose="020B0604020202020204" pitchFamily="34" charset="0"/>
                <a:ea typeface="Calibri" panose="020F0502020204030204" pitchFamily="34" charset="0"/>
                <a:cs typeface="Simplified Arabic" panose="02010000000000000000" pitchFamily="2" charset="-78"/>
              </a:rPr>
              <a:t>عل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الكيف  ، وقصور في تعظيم المدخلات وتحويلها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مخرجات ذات جودة ،وعجزها عن مواكبة متطلبات الثورة المعلوماتية والتكنولوجية مما انعكس </a:t>
            </a:r>
            <a:r>
              <a:rPr lang="ar-SA" sz="3200" dirty="0" smtClean="0">
                <a:latin typeface="Arial" panose="020B0604020202020204" pitchFamily="34" charset="0"/>
                <a:ea typeface="Calibri" panose="020F0502020204030204" pitchFamily="34" charset="0"/>
                <a:cs typeface="Simplified Arabic" panose="02010000000000000000" pitchFamily="2" charset="-78"/>
              </a:rPr>
              <a:t>عل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تدني قدرتها في بناء </a:t>
            </a:r>
            <a:r>
              <a:rPr lang="ar-SA" sz="3200" dirty="0" smtClean="0">
                <a:latin typeface="Arial" panose="020B0604020202020204" pitchFamily="34" charset="0"/>
                <a:ea typeface="Calibri" panose="020F0502020204030204" pitchFamily="34" charset="0"/>
                <a:cs typeface="Simplified Arabic" panose="02010000000000000000" pitchFamily="2" charset="-78"/>
              </a:rPr>
              <a:t>ر</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س </a:t>
            </a:r>
            <a:r>
              <a:rPr lang="ar-SA" sz="3200" dirty="0">
                <a:latin typeface="Arial" panose="020B0604020202020204" pitchFamily="34" charset="0"/>
                <a:ea typeface="Calibri" panose="020F0502020204030204" pitchFamily="34" charset="0"/>
                <a:cs typeface="Simplified Arabic" panose="02010000000000000000" pitchFamily="2" charset="-78"/>
              </a:rPr>
              <a:t>المال البشري الكفؤ والإهمال في مسيرة التنمية البشرية المستدامة.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startAt="4"/>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ضعف وهشاشة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البني</a:t>
            </a:r>
            <a:r>
              <a:rPr lang="ar-IQ" sz="3200" dirty="0" smtClean="0">
                <a:latin typeface="Arial" panose="020B0604020202020204" pitchFamily="34" charset="0"/>
                <a:ea typeface="Calibri" panose="020F0502020204030204" pitchFamily="34" charset="0"/>
                <a:cs typeface="Simplified Arabic" panose="02010000000000000000" pitchFamily="2" charset="-78"/>
              </a:rPr>
              <a:t>ة</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الاقتصادية المرتبطة بضعف الرصيد النوعي الناتج من مخرجات العليم العالي ومن منظومة البحث والتطوير والابتكار مما ساهم في تدني قدراتها التنافسية.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6171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30629" y="0"/>
            <a:ext cx="12061370" cy="5632311"/>
          </a:xfrm>
          <a:prstGeom prst="rect">
            <a:avLst/>
          </a:prstGeom>
        </p:spPr>
        <p:txBody>
          <a:bodyPr wrap="square">
            <a:spAutoFit/>
          </a:bodyPr>
          <a:lstStyle/>
          <a:p>
            <a:pPr marL="742950" lvl="0" indent="-742950" algn="just" rtl="1">
              <a:lnSpc>
                <a:spcPct val="150000"/>
              </a:lnSpc>
              <a:spcAft>
                <a:spcPts val="0"/>
              </a:spcAft>
              <a:buFont typeface="+mj-lt"/>
              <a:buAutoNum type="arabicPeriod" startAt="8"/>
              <a:tabLst>
                <a:tab pos="5093970" algn="l"/>
              </a:tabLst>
            </a:pPr>
            <a:r>
              <a:rPr lang="ar-SA" sz="4000" dirty="0">
                <a:latin typeface="Arial" panose="020B0604020202020204" pitchFamily="34" charset="0"/>
                <a:ea typeface="Calibri" panose="020F0502020204030204" pitchFamily="34" charset="0"/>
                <a:cs typeface="Simplified Arabic" panose="02010000000000000000" pitchFamily="2" charset="-78"/>
              </a:rPr>
              <a:t>ضآلة المردود الاقتصادي للبحث والتطوير والابتكار في </a:t>
            </a:r>
            <a:r>
              <a:rPr lang="ar-SA" sz="4000" dirty="0" smtClean="0">
                <a:latin typeface="Arial" panose="020B0604020202020204" pitchFamily="34" charset="0"/>
                <a:ea typeface="Calibri" panose="020F0502020204030204" pitchFamily="34" charset="0"/>
                <a:cs typeface="Simplified Arabic" panose="02010000000000000000" pitchFamily="2" charset="-78"/>
              </a:rPr>
              <a:t>شت</a:t>
            </a:r>
            <a:r>
              <a:rPr lang="ar-IQ" sz="4000" dirty="0" smtClean="0">
                <a:latin typeface="Arial" panose="020B0604020202020204" pitchFamily="34" charset="0"/>
                <a:ea typeface="Calibri" panose="020F0502020204030204" pitchFamily="34" charset="0"/>
                <a:cs typeface="Simplified Arabic" panose="02010000000000000000" pitchFamily="2" charset="-78"/>
              </a:rPr>
              <a:t>ى</a:t>
            </a:r>
            <a:r>
              <a:rPr lang="ar-SA" sz="4000" dirty="0" smtClean="0">
                <a:latin typeface="Arial" panose="020B0604020202020204" pitchFamily="34" charset="0"/>
                <a:ea typeface="Calibri" panose="020F0502020204030204" pitchFamily="34" charset="0"/>
                <a:cs typeface="Simplified Arabic" panose="02010000000000000000" pitchFamily="2" charset="-78"/>
              </a:rPr>
              <a:t> </a:t>
            </a:r>
            <a:r>
              <a:rPr lang="ar-SA" sz="4000" dirty="0">
                <a:latin typeface="Arial" panose="020B0604020202020204" pitchFamily="34" charset="0"/>
                <a:ea typeface="Calibri" panose="020F0502020204030204" pitchFamily="34" charset="0"/>
                <a:cs typeface="Simplified Arabic" panose="02010000000000000000" pitchFamily="2" charset="-78"/>
              </a:rPr>
              <a:t>المجالات الإنتاجية مما يسهم في عجز الاقتصاد عن التحول </a:t>
            </a:r>
            <a:r>
              <a:rPr lang="ar-SA" sz="4000" dirty="0" smtClean="0">
                <a:latin typeface="Arial" panose="020B0604020202020204" pitchFamily="34" charset="0"/>
                <a:ea typeface="Calibri" panose="020F0502020204030204" pitchFamily="34" charset="0"/>
                <a:cs typeface="Simplified Arabic" panose="02010000000000000000" pitchFamily="2" charset="-78"/>
              </a:rPr>
              <a:t>ال</a:t>
            </a:r>
            <a:r>
              <a:rPr lang="ar-IQ" sz="4000" dirty="0" smtClean="0">
                <a:latin typeface="Arial" panose="020B0604020202020204" pitchFamily="34" charset="0"/>
                <a:ea typeface="Calibri" panose="020F0502020204030204" pitchFamily="34" charset="0"/>
                <a:cs typeface="Simplified Arabic" panose="02010000000000000000" pitchFamily="2" charset="-78"/>
              </a:rPr>
              <a:t>ى</a:t>
            </a:r>
            <a:r>
              <a:rPr lang="ar-SA" sz="4000" dirty="0" smtClean="0">
                <a:latin typeface="Arial" panose="020B0604020202020204" pitchFamily="34" charset="0"/>
                <a:ea typeface="Calibri" panose="020F0502020204030204" pitchFamily="34" charset="0"/>
                <a:cs typeface="Simplified Arabic" panose="02010000000000000000" pitchFamily="2" charset="-78"/>
              </a:rPr>
              <a:t> </a:t>
            </a:r>
            <a:r>
              <a:rPr lang="ar-SA" sz="4000" dirty="0">
                <a:latin typeface="Arial" panose="020B0604020202020204" pitchFamily="34" charset="0"/>
                <a:ea typeface="Calibri" panose="020F0502020204030204" pitchFamily="34" charset="0"/>
                <a:cs typeface="Simplified Arabic" panose="02010000000000000000" pitchFamily="2" charset="-78"/>
              </a:rPr>
              <a:t>اقتصاد معرفي تنافسى ويمثل </a:t>
            </a:r>
            <a:r>
              <a:rPr lang="ar-IQ" sz="4000" dirty="0" smtClean="0">
                <a:latin typeface="Arial" panose="020B0604020202020204" pitchFamily="34" charset="0"/>
                <a:ea typeface="Calibri" panose="020F0502020204030204" pitchFamily="34" charset="0"/>
                <a:cs typeface="Simplified Arabic" panose="02010000000000000000" pitchFamily="2" charset="-78"/>
              </a:rPr>
              <a:t>أ</a:t>
            </a:r>
            <a:r>
              <a:rPr lang="ar-SA" sz="4000" dirty="0" smtClean="0">
                <a:latin typeface="Arial" panose="020B0604020202020204" pitchFamily="34" charset="0"/>
                <a:ea typeface="Calibri" panose="020F0502020204030204" pitchFamily="34" charset="0"/>
                <a:cs typeface="Simplified Arabic" panose="02010000000000000000" pitchFamily="2" charset="-78"/>
              </a:rPr>
              <a:t>حد </a:t>
            </a:r>
            <a:r>
              <a:rPr lang="ar-SA" sz="4000" dirty="0">
                <a:latin typeface="Arial" panose="020B0604020202020204" pitchFamily="34" charset="0"/>
                <a:ea typeface="Calibri" panose="020F0502020204030204" pitchFamily="34" charset="0"/>
                <a:cs typeface="Simplified Arabic" panose="02010000000000000000" pitchFamily="2" charset="-78"/>
              </a:rPr>
              <a:t>التحديات التي </a:t>
            </a:r>
            <a:r>
              <a:rPr lang="ar-SA" sz="4000" dirty="0" smtClean="0">
                <a:latin typeface="Arial" panose="020B0604020202020204" pitchFamily="34" charset="0"/>
                <a:ea typeface="Calibri" panose="020F0502020204030204" pitchFamily="34" charset="0"/>
                <a:cs typeface="Simplified Arabic" panose="02010000000000000000" pitchFamily="2" charset="-78"/>
              </a:rPr>
              <a:t>تواج</a:t>
            </a:r>
            <a:r>
              <a:rPr lang="ar-IQ" sz="4000" dirty="0" smtClean="0">
                <a:latin typeface="Arial" panose="020B0604020202020204" pitchFamily="34" charset="0"/>
                <a:ea typeface="Calibri" panose="020F0502020204030204" pitchFamily="34" charset="0"/>
                <a:cs typeface="Simplified Arabic" panose="02010000000000000000" pitchFamily="2" charset="-78"/>
              </a:rPr>
              <a:t>ه</a:t>
            </a:r>
            <a:r>
              <a:rPr lang="ar-SA" sz="4000" dirty="0" smtClean="0">
                <a:latin typeface="Arial" panose="020B0604020202020204" pitchFamily="34" charset="0"/>
                <a:ea typeface="Calibri" panose="020F0502020204030204" pitchFamily="34" charset="0"/>
                <a:cs typeface="Simplified Arabic" panose="02010000000000000000" pitchFamily="2" charset="-78"/>
              </a:rPr>
              <a:t>ه </a:t>
            </a:r>
            <a:r>
              <a:rPr lang="ar-IQ" sz="4000" dirty="0" smtClean="0">
                <a:latin typeface="Arial" panose="020B0604020202020204" pitchFamily="34" charset="0"/>
                <a:ea typeface="Calibri" panose="020F0502020204030204" pitchFamily="34" charset="0"/>
                <a:cs typeface="Simplified Arabic" panose="02010000000000000000" pitchFamily="2" charset="-78"/>
              </a:rPr>
              <a:t>فضلاً عن </a:t>
            </a:r>
            <a:r>
              <a:rPr lang="ar-SA" sz="4000" dirty="0" smtClean="0">
                <a:latin typeface="Arial" panose="020B0604020202020204" pitchFamily="34" charset="0"/>
                <a:ea typeface="Calibri" panose="020F0502020204030204" pitchFamily="34" charset="0"/>
                <a:cs typeface="Simplified Arabic" panose="02010000000000000000" pitchFamily="2" charset="-78"/>
              </a:rPr>
              <a:t>البطالة </a:t>
            </a:r>
            <a:r>
              <a:rPr lang="ar-SA" sz="4000" dirty="0">
                <a:latin typeface="Arial" panose="020B0604020202020204" pitchFamily="34" charset="0"/>
                <a:ea typeface="Calibri" panose="020F0502020204030204" pitchFamily="34" charset="0"/>
                <a:cs typeface="Simplified Arabic" panose="02010000000000000000" pitchFamily="2" charset="-78"/>
              </a:rPr>
              <a:t>الهيكلية.</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mj-lt"/>
              <a:buAutoNum type="arabicPeriod" startAt="8"/>
              <a:tabLst>
                <a:tab pos="5093970" algn="l"/>
              </a:tabLst>
            </a:pPr>
            <a:r>
              <a:rPr lang="ar-SA" sz="4000" dirty="0">
                <a:latin typeface="Arial" panose="020B0604020202020204" pitchFamily="34" charset="0"/>
                <a:ea typeface="Calibri" panose="020F0502020204030204" pitchFamily="34" charset="0"/>
                <a:cs typeface="Simplified Arabic" panose="02010000000000000000" pitchFamily="2" charset="-78"/>
              </a:rPr>
              <a:t>غياب الإرادة السياسية وعدم تبنيها للتحول المعرفي </a:t>
            </a:r>
            <a:r>
              <a:rPr lang="ar-SA" sz="4000" dirty="0" smtClean="0">
                <a:latin typeface="Arial" panose="020B0604020202020204" pitchFamily="34" charset="0"/>
                <a:ea typeface="Calibri" panose="020F0502020204030204" pitchFamily="34" charset="0"/>
                <a:cs typeface="Simplified Arabic" panose="02010000000000000000" pitchFamily="2" charset="-78"/>
              </a:rPr>
              <a:t>والبني</a:t>
            </a:r>
            <a:r>
              <a:rPr lang="ar-IQ" sz="4000" dirty="0" smtClean="0">
                <a:latin typeface="Arial" panose="020B0604020202020204" pitchFamily="34" charset="0"/>
                <a:ea typeface="Calibri" panose="020F0502020204030204" pitchFamily="34" charset="0"/>
                <a:cs typeface="Simplified Arabic" panose="02010000000000000000" pitchFamily="2" charset="-78"/>
              </a:rPr>
              <a:t>ة</a:t>
            </a:r>
            <a:r>
              <a:rPr lang="ar-SA" sz="4000" dirty="0" smtClean="0">
                <a:latin typeface="Arial" panose="020B0604020202020204" pitchFamily="34" charset="0"/>
                <a:ea typeface="Calibri" panose="020F0502020204030204" pitchFamily="34" charset="0"/>
                <a:cs typeface="Simplified Arabic" panose="02010000000000000000" pitchFamily="2" charset="-78"/>
              </a:rPr>
              <a:t> </a:t>
            </a:r>
            <a:r>
              <a:rPr lang="ar-SA" sz="4000" dirty="0">
                <a:latin typeface="Arial" panose="020B0604020202020204" pitchFamily="34" charset="0"/>
                <a:ea typeface="Calibri" panose="020F0502020204030204" pitchFamily="34" charset="0"/>
                <a:cs typeface="Simplified Arabic" panose="02010000000000000000" pitchFamily="2" charset="-78"/>
              </a:rPr>
              <a:t>التحتية التكنولوجية تمثل عوائق امام التحول للاقتصاد المعرفي ومن ثم </a:t>
            </a:r>
            <a:r>
              <a:rPr lang="ar-SA" sz="4000" dirty="0" smtClean="0">
                <a:latin typeface="Arial" panose="020B0604020202020204" pitchFamily="34" charset="0"/>
                <a:ea typeface="Calibri" panose="020F0502020204030204" pitchFamily="34" charset="0"/>
                <a:cs typeface="Simplified Arabic" panose="02010000000000000000" pitchFamily="2" charset="-78"/>
              </a:rPr>
              <a:t>الت</a:t>
            </a:r>
            <a:r>
              <a:rPr lang="ar-IQ" sz="4000" dirty="0" smtClean="0">
                <a:latin typeface="Arial" panose="020B0604020202020204" pitchFamily="34" charset="0"/>
                <a:ea typeface="Calibri" panose="020F0502020204030204" pitchFamily="34" charset="0"/>
                <a:cs typeface="Simplified Arabic" panose="02010000000000000000" pitchFamily="2" charset="-78"/>
              </a:rPr>
              <a:t>أ</a:t>
            </a:r>
            <a:r>
              <a:rPr lang="ar-SA" sz="4000" dirty="0" smtClean="0">
                <a:latin typeface="Arial" panose="020B0604020202020204" pitchFamily="34" charset="0"/>
                <a:ea typeface="Calibri" panose="020F0502020204030204" pitchFamily="34" charset="0"/>
                <a:cs typeface="Simplified Arabic" panose="02010000000000000000" pitchFamily="2" charset="-78"/>
              </a:rPr>
              <a:t>خر </a:t>
            </a:r>
            <a:r>
              <a:rPr lang="ar-SA" sz="4000" dirty="0">
                <a:latin typeface="Arial" panose="020B0604020202020204" pitchFamily="34" charset="0"/>
                <a:ea typeface="Calibri" panose="020F0502020204030204" pitchFamily="34" charset="0"/>
                <a:cs typeface="Simplified Arabic" panose="02010000000000000000" pitchFamily="2" charset="-78"/>
              </a:rPr>
              <a:t>في تحقيق التنمية المستدامة.</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20442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6494085"/>
          </a:xfrm>
          <a:prstGeom prst="rect">
            <a:avLst/>
          </a:prstGeom>
        </p:spPr>
        <p:txBody>
          <a:bodyPr wrap="square">
            <a:spAutoFit/>
          </a:bodyPr>
          <a:lstStyle/>
          <a:p>
            <a:pPr indent="628650" algn="r" rtl="1">
              <a:spcAft>
                <a:spcPts val="0"/>
              </a:spcAft>
              <a:tabLst>
                <a:tab pos="5093970" algn="l"/>
              </a:tabLst>
            </a:pPr>
            <a:r>
              <a:rPr lang="ar-SA" sz="3200" b="1" dirty="0">
                <a:latin typeface="Arial" panose="020B0604020202020204" pitchFamily="34" charset="0"/>
                <a:ea typeface="Calibri" panose="020F0502020204030204" pitchFamily="34" charset="0"/>
                <a:cs typeface="Simplified Arabic" panose="02010000000000000000" pitchFamily="2" charset="-78"/>
              </a:rPr>
              <a:t>التوصيات :</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628650" algn="just" rtl="1">
              <a:spcAft>
                <a:spcPts val="0"/>
              </a:spcAft>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 بعد التعرف </a:t>
            </a:r>
            <a:r>
              <a:rPr lang="ar-SA" sz="3200" dirty="0" smtClean="0">
                <a:latin typeface="Arial" panose="020B0604020202020204" pitchFamily="34" charset="0"/>
                <a:ea typeface="Calibri" panose="020F0502020204030204" pitchFamily="34" charset="0"/>
                <a:cs typeface="Simplified Arabic" panose="02010000000000000000" pitchFamily="2" charset="-78"/>
              </a:rPr>
              <a:t>عل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ماهية الاقتصاد المعرفي ومؤشراته </a:t>
            </a:r>
            <a:r>
              <a:rPr lang="ar-SA" sz="3200" dirty="0" smtClean="0">
                <a:latin typeface="Arial" panose="020B0604020202020204" pitchFamily="34" charset="0"/>
                <a:ea typeface="Calibri" panose="020F0502020204030204" pitchFamily="34" charset="0"/>
                <a:cs typeface="Simplified Arabic" panose="02010000000000000000" pitchFamily="2" charset="-78"/>
              </a:rPr>
              <a:t>و</a:t>
            </a:r>
            <a:r>
              <a:rPr lang="ar-IQ" sz="3200" dirty="0" smtClean="0">
                <a:latin typeface="Arial" panose="020B0604020202020204" pitchFamily="34" charset="0"/>
                <a:ea typeface="Calibri" panose="020F0502020204030204" pitchFamily="34" charset="0"/>
                <a:cs typeface="Simplified Arabic" panose="02010000000000000000" pitchFamily="2" charset="-78"/>
              </a:rPr>
              <a:t>ال</a:t>
            </a:r>
            <a:r>
              <a:rPr lang="ar-SA" sz="3200" dirty="0" smtClean="0">
                <a:latin typeface="Arial" panose="020B0604020202020204" pitchFamily="34" charset="0"/>
                <a:ea typeface="Calibri" panose="020F0502020204030204" pitchFamily="34" charset="0"/>
                <a:cs typeface="Simplified Arabic" panose="02010000000000000000" pitchFamily="2" charset="-78"/>
              </a:rPr>
              <a:t>تحديات </a:t>
            </a:r>
            <a:r>
              <a:rPr lang="ar-SA" sz="3200" dirty="0">
                <a:latin typeface="Arial" panose="020B0604020202020204" pitchFamily="34" charset="0"/>
                <a:ea typeface="Calibri" panose="020F0502020204030204" pitchFamily="34" charset="0"/>
                <a:cs typeface="Simplified Arabic" panose="02010000000000000000" pitchFamily="2" charset="-78"/>
              </a:rPr>
              <a:t>التي تواجهه وعلاقته بالنمو المستدام في الفكر الاقتصادي التنموي ودوره في تحقيق  التنمية المستدامة وبالاستفادة من التجارب الدولية في هذا الصدد ، وفي ضوء النتائج التي توصلنا اليها.</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628650" algn="r" rtl="1">
              <a:spcAft>
                <a:spcPts val="0"/>
              </a:spcAft>
              <a:tabLst>
                <a:tab pos="5093970" algn="l"/>
              </a:tabLst>
            </a:pPr>
            <a:r>
              <a:rPr lang="ar-SA" sz="3200" b="1" dirty="0">
                <a:latin typeface="Arial" panose="020B0604020202020204" pitchFamily="34" charset="0"/>
                <a:ea typeface="Calibri" panose="020F0502020204030204" pitchFamily="34" charset="0"/>
                <a:cs typeface="Simplified Arabic" panose="02010000000000000000" pitchFamily="2" charset="-78"/>
              </a:rPr>
              <a:t> توصي الدراسة </a:t>
            </a:r>
            <a:r>
              <a:rPr lang="ar-SA" sz="3200" b="1" dirty="0" smtClean="0">
                <a:latin typeface="Arial" panose="020B0604020202020204" pitchFamily="34" charset="0"/>
                <a:ea typeface="Calibri" panose="020F0502020204030204" pitchFamily="34" charset="0"/>
                <a:cs typeface="Simplified Arabic" panose="02010000000000000000" pitchFamily="2" charset="-78"/>
              </a:rPr>
              <a:t>بما</a:t>
            </a:r>
            <a:r>
              <a:rPr lang="ar-IQ" sz="3200" b="1" dirty="0" smtClean="0">
                <a:latin typeface="Arial" panose="020B0604020202020204" pitchFamily="34" charset="0"/>
                <a:ea typeface="Calibri" panose="020F0502020204030204" pitchFamily="34" charset="0"/>
                <a:cs typeface="Simplified Arabic" panose="02010000000000000000" pitchFamily="2" charset="-78"/>
              </a:rPr>
              <a:t> </a:t>
            </a:r>
            <a:r>
              <a:rPr lang="ar-SA" sz="3200" b="1" dirty="0" smtClean="0">
                <a:latin typeface="Arial" panose="020B0604020202020204" pitchFamily="34" charset="0"/>
                <a:ea typeface="Calibri" panose="020F0502020204030204" pitchFamily="34" charset="0"/>
                <a:cs typeface="Simplified Arabic" panose="02010000000000000000" pitchFamily="2" charset="-78"/>
              </a:rPr>
              <a:t>يلي</a:t>
            </a:r>
            <a:r>
              <a:rPr lang="ar-SA" sz="3200" b="1" dirty="0">
                <a:latin typeface="Arial" panose="020B0604020202020204" pitchFamily="34" charset="0"/>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1- </a:t>
            </a:r>
            <a:r>
              <a:rPr lang="ar-SA" sz="3200" dirty="0" smtClean="0">
                <a:latin typeface="Arial" panose="020B0604020202020204" pitchFamily="34" charset="0"/>
                <a:ea typeface="Calibri" panose="020F0502020204030204" pitchFamily="34" charset="0"/>
                <a:cs typeface="Simplified Arabic" panose="02010000000000000000" pitchFamily="2" charset="-78"/>
              </a:rPr>
              <a:t>ينبغي عل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الدول خلق المناخ المناسب لتنامي المعرفة ، فالمعرفة أصبحت </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هم </a:t>
            </a:r>
            <a:r>
              <a:rPr lang="ar-SA" sz="3200" dirty="0">
                <a:latin typeface="Arial" panose="020B0604020202020204" pitchFamily="34" charset="0"/>
                <a:ea typeface="Calibri" panose="020F0502020204030204" pitchFamily="34" charset="0"/>
                <a:cs typeface="Simplified Arabic" panose="02010000000000000000" pitchFamily="2" charset="-78"/>
              </a:rPr>
              <a:t>عنصر من عناصر الإنتاج في الوقت الحاضر</a:t>
            </a:r>
            <a:r>
              <a:rPr lang="ar-SA" sz="3200" dirty="0" smtClean="0">
                <a:latin typeface="Arial" panose="020B0604020202020204" pitchFamily="34" charset="0"/>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2- </a:t>
            </a:r>
            <a:r>
              <a:rPr lang="ar-SA" sz="3200" dirty="0" smtClean="0">
                <a:latin typeface="Arial" panose="020B0604020202020204" pitchFamily="34" charset="0"/>
                <a:ea typeface="Calibri" panose="020F0502020204030204" pitchFamily="34" charset="0"/>
                <a:cs typeface="Simplified Arabic" panose="02010000000000000000" pitchFamily="2" charset="-78"/>
              </a:rPr>
              <a:t>ضرورة </a:t>
            </a:r>
            <a:r>
              <a:rPr lang="ar-SA" sz="3200" dirty="0">
                <a:latin typeface="Arial" panose="020B0604020202020204" pitchFamily="34" charset="0"/>
                <a:ea typeface="Calibri" panose="020F0502020204030204" pitchFamily="34" charset="0"/>
                <a:cs typeface="Simplified Arabic" panose="02010000000000000000" pitchFamily="2" charset="-78"/>
              </a:rPr>
              <a:t>توافر الإرادة السياسية المحفزة للتحول نحو الاقتصاد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المعرفي</a:t>
            </a:r>
            <a:r>
              <a:rPr lang="ar-IQ" sz="3200" dirty="0" smtClean="0">
                <a:latin typeface="Arial" panose="020B0604020202020204" pitchFamily="34" charset="0"/>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3- </a:t>
            </a:r>
            <a:r>
              <a:rPr lang="ar-SA" sz="3200" dirty="0" smtClean="0">
                <a:latin typeface="Arial" panose="020B0604020202020204" pitchFamily="34" charset="0"/>
                <a:ea typeface="Calibri" panose="020F0502020204030204" pitchFamily="34" charset="0"/>
                <a:cs typeface="Simplified Arabic" panose="02010000000000000000" pitchFamily="2" charset="-78"/>
              </a:rPr>
              <a:t>تبني </a:t>
            </a:r>
            <a:r>
              <a:rPr lang="ar-SA" sz="3200" dirty="0">
                <a:latin typeface="Arial" panose="020B0604020202020204" pitchFamily="34" charset="0"/>
                <a:ea typeface="Calibri" panose="020F0502020204030204" pitchFamily="34" charset="0"/>
                <a:cs typeface="Simplified Arabic" panose="02010000000000000000" pitchFamily="2" charset="-78"/>
              </a:rPr>
              <a:t>رؤية </a:t>
            </a:r>
            <a:r>
              <a:rPr lang="ar-IQ" sz="3200" dirty="0" smtClean="0">
                <a:latin typeface="Arial" panose="020B0604020202020204" pitchFamily="34" charset="0"/>
                <a:ea typeface="Calibri" panose="020F0502020204030204" pitchFamily="34" charset="0"/>
                <a:cs typeface="Simplified Arabic" panose="02010000000000000000" pitchFamily="2" charset="-78"/>
              </a:rPr>
              <a:t>إ</a:t>
            </a:r>
            <a:r>
              <a:rPr lang="ar-SA" sz="3200" dirty="0" smtClean="0">
                <a:latin typeface="Arial" panose="020B0604020202020204" pitchFamily="34" charset="0"/>
                <a:ea typeface="Calibri" panose="020F0502020204030204" pitchFamily="34" charset="0"/>
                <a:cs typeface="Simplified Arabic" panose="02010000000000000000" pitchFamily="2" charset="-78"/>
              </a:rPr>
              <a:t>ستراتيجية </a:t>
            </a:r>
            <a:r>
              <a:rPr lang="ar-SA" sz="3200" dirty="0">
                <a:latin typeface="Arial" panose="020B0604020202020204" pitchFamily="34" charset="0"/>
                <a:ea typeface="Calibri" panose="020F0502020204030204" pitchFamily="34" charset="0"/>
                <a:cs typeface="Simplified Arabic" panose="02010000000000000000" pitchFamily="2" charset="-78"/>
              </a:rPr>
              <a:t>وطنية شاملة للتحول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الاقتصاد المعرفي وذلك بالعمل </a:t>
            </a:r>
            <a:r>
              <a:rPr lang="ar-SA" sz="3200" dirty="0" smtClean="0">
                <a:latin typeface="Arial" panose="020B0604020202020204" pitchFamily="34" charset="0"/>
                <a:ea typeface="Calibri" panose="020F0502020204030204" pitchFamily="34" charset="0"/>
                <a:cs typeface="Simplified Arabic" panose="02010000000000000000" pitchFamily="2" charset="-78"/>
              </a:rPr>
              <a:t>عل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تطوير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البني</a:t>
            </a:r>
            <a:r>
              <a:rPr lang="ar-IQ" sz="3200" dirty="0" smtClean="0">
                <a:latin typeface="Arial" panose="020B0604020202020204" pitchFamily="34" charset="0"/>
                <a:ea typeface="Calibri" panose="020F0502020204030204" pitchFamily="34" charset="0"/>
                <a:cs typeface="Simplified Arabic" panose="02010000000000000000" pitchFamily="2" charset="-78"/>
              </a:rPr>
              <a:t>ة</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التحتية التكنولوجية ذات الصلة.</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4- </a:t>
            </a:r>
            <a:r>
              <a:rPr lang="ar-SA" sz="3200" dirty="0" smtClean="0">
                <a:latin typeface="Arial" panose="020B0604020202020204" pitchFamily="34" charset="0"/>
                <a:ea typeface="Calibri" panose="020F0502020204030204" pitchFamily="34" charset="0"/>
                <a:cs typeface="Simplified Arabic" panose="02010000000000000000" pitchFamily="2" charset="-78"/>
              </a:rPr>
              <a:t>وضع </a:t>
            </a:r>
            <a:r>
              <a:rPr lang="ar-SA" sz="3200" dirty="0">
                <a:latin typeface="Arial" panose="020B0604020202020204" pitchFamily="34" charset="0"/>
                <a:ea typeface="Calibri" panose="020F0502020204030204" pitchFamily="34" charset="0"/>
                <a:cs typeface="Simplified Arabic" panose="02010000000000000000" pitchFamily="2" charset="-78"/>
              </a:rPr>
              <a:t>الخطط الاستراتيجية الوطنية والقومية ذات الأهداف الزمنية المحددة بهدف التوجه نحو اقتصاد المعرفة، وذلك فيما يتعلق بشبكات الاتصال، والاعتماد على تكنولوجيا مستقلة وموارد بشرية قادرة على التركيب والتشغيل والصيانة، وأن تتسم بطابع المؤسسية.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65794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6986528"/>
          </a:xfrm>
          <a:prstGeom prst="rect">
            <a:avLst/>
          </a:prstGeom>
        </p:spPr>
        <p:txBody>
          <a:bodyPr wrap="square">
            <a:spAutoFit/>
          </a:bodyPr>
          <a:lstStyle/>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5- </a:t>
            </a:r>
            <a:r>
              <a:rPr lang="ar-SA" sz="3200" dirty="0" smtClean="0">
                <a:latin typeface="Arial" panose="020B0604020202020204" pitchFamily="34" charset="0"/>
                <a:ea typeface="Calibri" panose="020F0502020204030204" pitchFamily="34" charset="0"/>
                <a:cs typeface="Simplified Arabic" panose="02010000000000000000" pitchFamily="2" charset="-78"/>
              </a:rPr>
              <a:t>توجيه </a:t>
            </a:r>
            <a:r>
              <a:rPr lang="ar-SA" sz="3200" dirty="0">
                <a:latin typeface="Arial" panose="020B0604020202020204" pitchFamily="34" charset="0"/>
                <a:ea typeface="Calibri" panose="020F0502020204030204" pitchFamily="34" charset="0"/>
                <a:cs typeface="Simplified Arabic" panose="02010000000000000000" pitchFamily="2" charset="-78"/>
              </a:rPr>
              <a:t>الموارد الاقتصادية نحو الصناعات المعرفية وزيادة الايرادات عن طريق القيمة المضافة والاستفادة من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الثورة التكنلوجية </a:t>
            </a:r>
            <a:r>
              <a:rPr lang="ar-SA" sz="3200" dirty="0">
                <a:latin typeface="Arial" panose="020B0604020202020204" pitchFamily="34" charset="0"/>
                <a:ea typeface="Calibri" panose="020F0502020204030204" pitchFamily="34" charset="0"/>
                <a:cs typeface="Simplified Arabic" panose="02010000000000000000" pitchFamily="2" charset="-78"/>
              </a:rPr>
              <a:t>في الانتاج.</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6-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العمل عل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توافر </a:t>
            </a:r>
            <a:r>
              <a:rPr lang="ar-SA" sz="3200" dirty="0" smtClean="0">
                <a:latin typeface="Arial" panose="020B0604020202020204" pitchFamily="34" charset="0"/>
                <a:ea typeface="Calibri" panose="020F0502020204030204" pitchFamily="34" charset="0"/>
                <a:cs typeface="Simplified Arabic" panose="02010000000000000000" pitchFamily="2" charset="-78"/>
              </a:rPr>
              <a:t>ر</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س </a:t>
            </a:r>
            <a:r>
              <a:rPr lang="ar-SA" sz="3200" dirty="0">
                <a:latin typeface="Arial" panose="020B0604020202020204" pitchFamily="34" charset="0"/>
                <a:ea typeface="Calibri" panose="020F0502020204030204" pitchFamily="34" charset="0"/>
                <a:cs typeface="Simplified Arabic" panose="02010000000000000000" pitchFamily="2" charset="-78"/>
              </a:rPr>
              <a:t>المال البشري وتنميته من خلال التدريب والتطوير ، حيث ان </a:t>
            </a:r>
            <a:r>
              <a:rPr lang="ar-SA" sz="3200" dirty="0" smtClean="0">
                <a:latin typeface="Arial" panose="020B0604020202020204" pitchFamily="34" charset="0"/>
                <a:ea typeface="Calibri" panose="020F0502020204030204" pitchFamily="34" charset="0"/>
                <a:cs typeface="Simplified Arabic" panose="02010000000000000000" pitchFamily="2" charset="-78"/>
              </a:rPr>
              <a:t>ر</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س </a:t>
            </a:r>
            <a:r>
              <a:rPr lang="ar-SA" sz="3200" dirty="0">
                <a:latin typeface="Arial" panose="020B0604020202020204" pitchFamily="34" charset="0"/>
                <a:ea typeface="Calibri" panose="020F0502020204030204" pitchFamily="34" charset="0"/>
                <a:cs typeface="Simplified Arabic" panose="02010000000000000000" pitchFamily="2" charset="-78"/>
              </a:rPr>
              <a:t>المال البشري هو حجر الزاوية لبناء مجتمع المعرفة من جهة ودعامة تطور المؤسسة الاقتصادية ونموها ونجاحها من جهة </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خر</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7- </a:t>
            </a:r>
            <a:r>
              <a:rPr lang="ar-SA" sz="3200" dirty="0" smtClean="0">
                <a:latin typeface="Arial" panose="020B0604020202020204" pitchFamily="34" charset="0"/>
                <a:ea typeface="Calibri" panose="020F0502020204030204" pitchFamily="34" charset="0"/>
                <a:cs typeface="Simplified Arabic" panose="02010000000000000000" pitchFamily="2" charset="-78"/>
              </a:rPr>
              <a:t>إقامة </a:t>
            </a:r>
            <a:r>
              <a:rPr lang="ar-SA" sz="3200" dirty="0">
                <a:latin typeface="Arial" panose="020B0604020202020204" pitchFamily="34" charset="0"/>
                <a:ea typeface="Calibri" panose="020F0502020204030204" pitchFamily="34" charset="0"/>
                <a:cs typeface="Simplified Arabic" panose="02010000000000000000" pitchFamily="2" charset="-78"/>
              </a:rPr>
              <a:t>منظومات تعليمية وبحثية وابتكارية عالية الجودة </a:t>
            </a:r>
            <a:r>
              <a:rPr lang="ar-SA" sz="3200" dirty="0" smtClean="0">
                <a:latin typeface="Arial" panose="020B0604020202020204" pitchFamily="34" charset="0"/>
                <a:ea typeface="Calibri" panose="020F0502020204030204" pitchFamily="34" charset="0"/>
                <a:cs typeface="Simplified Arabic" panose="02010000000000000000" pitchFamily="2" charset="-78"/>
              </a:rPr>
              <a:t>لت</a:t>
            </a:r>
            <a:r>
              <a:rPr lang="ar-IQ" sz="3200" dirty="0" smtClean="0">
                <a:latin typeface="Arial" panose="020B0604020202020204" pitchFamily="34" charset="0"/>
                <a:ea typeface="Calibri" panose="020F0502020204030204" pitchFamily="34" charset="0"/>
                <a:cs typeface="Simplified Arabic" panose="02010000000000000000" pitchFamily="2" charset="-78"/>
              </a:rPr>
              <a:t>ع</a:t>
            </a:r>
            <a:r>
              <a:rPr lang="ar-SA" sz="3200" dirty="0" smtClean="0">
                <a:latin typeface="Arial" panose="020B0604020202020204" pitchFamily="34" charset="0"/>
                <a:ea typeface="Calibri" panose="020F0502020204030204" pitchFamily="34" charset="0"/>
                <a:cs typeface="Simplified Arabic" panose="02010000000000000000" pitchFamily="2" charset="-78"/>
              </a:rPr>
              <a:t>زيز </a:t>
            </a:r>
            <a:r>
              <a:rPr lang="ar-SA" sz="3200" dirty="0">
                <a:latin typeface="Arial" panose="020B0604020202020204" pitchFamily="34" charset="0"/>
                <a:ea typeface="Calibri" panose="020F0502020204030204" pitchFamily="34" charset="0"/>
                <a:cs typeface="Simplified Arabic" panose="02010000000000000000" pitchFamily="2" charset="-78"/>
              </a:rPr>
              <a:t>القدرات </a:t>
            </a:r>
            <a:r>
              <a:rPr lang="ar-SA" sz="3200" dirty="0" smtClean="0">
                <a:latin typeface="Arial" panose="020B0604020202020204" pitchFamily="34" charset="0"/>
                <a:ea typeface="Calibri" panose="020F0502020204030204" pitchFamily="34" charset="0"/>
                <a:cs typeface="Simplified Arabic" panose="02010000000000000000" pitchFamily="2" charset="-78"/>
              </a:rPr>
              <a:t>لد</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ال</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فراد </a:t>
            </a:r>
            <a:r>
              <a:rPr lang="ar-SA" sz="3200" dirty="0">
                <a:latin typeface="Arial" panose="020B0604020202020204" pitchFamily="34" charset="0"/>
                <a:ea typeface="Calibri" panose="020F0502020204030204" pitchFamily="34" charset="0"/>
                <a:cs typeface="Simplified Arabic" panose="02010000000000000000" pitchFamily="2" charset="-78"/>
              </a:rPr>
              <a:t>وبناء مهارات الابداع وحل المشكلات واتخاذ القرار والفهم والتحليل والاستنباط.</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8- </a:t>
            </a:r>
            <a:r>
              <a:rPr lang="ar-SA" sz="3200" dirty="0" smtClean="0">
                <a:latin typeface="Arial" panose="020B0604020202020204" pitchFamily="34" charset="0"/>
                <a:ea typeface="Calibri" panose="020F0502020204030204" pitchFamily="34" charset="0"/>
                <a:cs typeface="Simplified Arabic" panose="02010000000000000000" pitchFamily="2" charset="-78"/>
              </a:rPr>
              <a:t>رفع </a:t>
            </a:r>
            <a:r>
              <a:rPr lang="ar-SA" sz="3200" dirty="0">
                <a:latin typeface="Arial" panose="020B0604020202020204" pitchFamily="34" charset="0"/>
                <a:ea typeface="Calibri" panose="020F0502020204030204" pitchFamily="34" charset="0"/>
                <a:cs typeface="Simplified Arabic" panose="02010000000000000000" pitchFamily="2" charset="-78"/>
              </a:rPr>
              <a:t>الوعي المجتمعي بأهمية الاقتصاد المعرفي من خلال النشر الكامل لتعليم راقي النوعية مع إعطاء </a:t>
            </a:r>
            <a:r>
              <a:rPr lang="ar-SA" sz="3200" dirty="0" smtClean="0">
                <a:latin typeface="Arial" panose="020B0604020202020204" pitchFamily="34" charset="0"/>
                <a:ea typeface="Calibri" panose="020F0502020204030204" pitchFamily="34" charset="0"/>
                <a:cs typeface="Simplified Arabic" panose="02010000000000000000" pitchFamily="2" charset="-78"/>
              </a:rPr>
              <a:t>عناية خاصة </a:t>
            </a:r>
            <a:r>
              <a:rPr lang="ar-SA" sz="3200" dirty="0">
                <a:latin typeface="Arial" panose="020B0604020202020204" pitchFamily="34" charset="0"/>
                <a:ea typeface="Calibri" panose="020F0502020204030204" pitchFamily="34" charset="0"/>
                <a:cs typeface="Simplified Arabic" panose="02010000000000000000" pitchFamily="2" charset="-78"/>
              </a:rPr>
              <a:t>للتدريب والتأهيل المستمر وتحفيز الموهوبين والمبتكرين.</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0"/>
              </a:spcAft>
              <a:tabLst>
                <a:tab pos="5093970" algn="l"/>
              </a:tabLst>
            </a:pPr>
            <a:r>
              <a:rPr lang="ar-IQ" sz="3200" dirty="0" smtClean="0">
                <a:latin typeface="Arial" panose="020B0604020202020204" pitchFamily="34" charset="0"/>
                <a:ea typeface="Calibri" panose="020F0502020204030204" pitchFamily="34" charset="0"/>
                <a:cs typeface="Simplified Arabic" panose="02010000000000000000" pitchFamily="2" charset="-78"/>
              </a:rPr>
              <a:t>9- </a:t>
            </a:r>
            <a:r>
              <a:rPr lang="ar-SA" sz="3200" dirty="0" smtClean="0">
                <a:latin typeface="Arial" panose="020B0604020202020204" pitchFamily="34" charset="0"/>
                <a:ea typeface="Calibri" panose="020F0502020204030204" pitchFamily="34" charset="0"/>
                <a:cs typeface="Simplified Arabic" panose="02010000000000000000" pitchFamily="2" charset="-78"/>
              </a:rPr>
              <a:t>دعم </a:t>
            </a:r>
            <a:r>
              <a:rPr lang="ar-SA" sz="3200" dirty="0">
                <a:latin typeface="Arial" panose="020B0604020202020204" pitchFamily="34" charset="0"/>
                <a:ea typeface="Calibri" panose="020F0502020204030204" pitchFamily="34" charset="0"/>
                <a:cs typeface="Simplified Arabic" panose="02010000000000000000" pitchFamily="2" charset="-78"/>
              </a:rPr>
              <a:t>البحث العلمي والباحثين في مجال التقنيات المعرفية وزيادة حجم الإنفاق على البحث العلمي بحيث يشكل نسبة جيدة من الناتج القومي الإجمالي</a:t>
            </a:r>
            <a:r>
              <a:rPr lang="ar-SA" sz="3200" dirty="0" smtClean="0">
                <a:latin typeface="Arial" panose="020B0604020202020204" pitchFamily="34" charset="0"/>
                <a:ea typeface="Calibri" panose="020F0502020204030204" pitchFamily="34" charset="0"/>
                <a:cs typeface="Simplified Arabic" panose="02010000000000000000" pitchFamily="2" charset="-78"/>
              </a:rPr>
              <a:t>.</a:t>
            </a:r>
          </a:p>
          <a:p>
            <a:pPr algn="just" rtl="1">
              <a:tabLst>
                <a:tab pos="5093970" algn="l"/>
              </a:tabLst>
            </a:pPr>
            <a:r>
              <a:rPr lang="ar-IQ" sz="3200" dirty="0" smtClean="0"/>
              <a:t>10- </a:t>
            </a:r>
            <a:r>
              <a:rPr lang="ar-SA" sz="3200" dirty="0" smtClean="0"/>
              <a:t>الاستفادة </a:t>
            </a:r>
            <a:r>
              <a:rPr lang="ar-SA" sz="3200" dirty="0"/>
              <a:t>من تجارب الدول النامية الصاعدة في </a:t>
            </a:r>
            <a:r>
              <a:rPr lang="ar-SA" sz="3200" dirty="0" smtClean="0"/>
              <a:t>هذا المجال </a:t>
            </a:r>
            <a:r>
              <a:rPr lang="ar-SA" sz="3200" dirty="0"/>
              <a:t>والتعاون معها على المستوى المعرفي والتقني.</a:t>
            </a:r>
            <a:endParaRPr lang="en-US" sz="3200" dirty="0"/>
          </a:p>
          <a:p>
            <a:pPr marL="342900" lvl="0" indent="-342900" algn="r" rtl="1">
              <a:spcAft>
                <a:spcPts val="0"/>
              </a:spcAft>
              <a:buFont typeface="Wingdings" panose="05000000000000000000" pitchFamily="2" charset="2"/>
              <a:buChar char=""/>
              <a:tabLst>
                <a:tab pos="5093970" algn="l"/>
              </a:tabLs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06831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672047"/>
            <a:ext cx="10824165" cy="3474720"/>
          </a:xfrm>
        </p:spPr>
        <p:txBody>
          <a:bodyPr>
            <a:normAutofit/>
          </a:bodyPr>
          <a:lstStyle/>
          <a:p>
            <a:pPr algn="ctr"/>
            <a:r>
              <a:rPr lang="ar-IQ" sz="6600" b="1" dirty="0" smtClean="0">
                <a:solidFill>
                  <a:srgbClr val="FF0000"/>
                </a:solidFill>
              </a:rPr>
              <a:t>شكراً للحضور</a:t>
            </a:r>
            <a:br>
              <a:rPr lang="ar-IQ" sz="6600" b="1" dirty="0" smtClean="0">
                <a:solidFill>
                  <a:srgbClr val="FF0000"/>
                </a:solidFill>
              </a:rPr>
            </a:br>
            <a:r>
              <a:rPr lang="ar-IQ" sz="6600" b="1" dirty="0" smtClean="0">
                <a:solidFill>
                  <a:srgbClr val="FF0000"/>
                </a:solidFill>
              </a:rPr>
              <a:t> و لحسن الإستماع</a:t>
            </a:r>
            <a:endParaRPr lang="en-US" sz="6600" b="1" dirty="0">
              <a:solidFill>
                <a:srgbClr val="FF0000"/>
              </a:solidFill>
            </a:endParaRPr>
          </a:p>
        </p:txBody>
      </p:sp>
    </p:spTree>
    <p:extLst>
      <p:ext uri="{BB962C8B-B14F-4D97-AF65-F5344CB8AC3E}">
        <p14:creationId xmlns:p14="http://schemas.microsoft.com/office/powerpoint/2010/main" val="15636152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0"/>
            <a:ext cx="10589034" cy="731520"/>
          </a:xfrm>
        </p:spPr>
        <p:txBody>
          <a:bodyPr>
            <a:normAutofit fontScale="90000"/>
          </a:bodyPr>
          <a:lstStyle/>
          <a:p>
            <a:pPr algn="ctr"/>
            <a:r>
              <a:rPr lang="ar-IQ" dirty="0" smtClean="0"/>
              <a:t> </a:t>
            </a:r>
            <a:r>
              <a:rPr lang="ar-IQ" b="1" dirty="0" smtClean="0">
                <a:solidFill>
                  <a:srgbClr val="FF0000"/>
                </a:solidFill>
              </a:rPr>
              <a:t>مفهوم إقتصاد المعرفة</a:t>
            </a:r>
            <a:endParaRPr lang="en-US" b="1" dirty="0">
              <a:solidFill>
                <a:srgbClr val="FF0000"/>
              </a:solidFill>
            </a:endParaRPr>
          </a:p>
        </p:txBody>
      </p:sp>
      <p:sp>
        <p:nvSpPr>
          <p:cNvPr id="3" name="Subtitle 2"/>
          <p:cNvSpPr>
            <a:spLocks noGrp="1"/>
          </p:cNvSpPr>
          <p:nvPr>
            <p:ph type="subTitle" idx="1"/>
          </p:nvPr>
        </p:nvSpPr>
        <p:spPr>
          <a:xfrm>
            <a:off x="1" y="627018"/>
            <a:ext cx="12017828" cy="6087292"/>
          </a:xfrm>
        </p:spPr>
        <p:txBody>
          <a:bodyPr>
            <a:normAutofit fontScale="92500" lnSpcReduction="20000"/>
          </a:bodyPr>
          <a:lstStyle/>
          <a:p>
            <a:pPr algn="just"/>
            <a:r>
              <a:rPr lang="ar-IQ" sz="2800" dirty="0">
                <a:solidFill>
                  <a:schemeClr val="tx1"/>
                </a:solidFill>
              </a:rPr>
              <a:t>بدأ القرن الحادي والعشرين بتغيرات جذرية هامة تطرح العديد من التحديات والفرص، فضلاً عن تعاظم أهمية المعرفة (والتي تعتبر التكنولوجيا أحد عناصرها) في الاقتصاد حتى أصبحت سمة اقتصاد القرن الحادي والعشرين هي الاقتصاد المبني على المعرفة </a:t>
            </a:r>
            <a:r>
              <a:rPr lang="en-US" sz="2800" b="1" dirty="0">
                <a:solidFill>
                  <a:srgbClr val="FF0000"/>
                </a:solidFill>
              </a:rPr>
              <a:t>Knowledge-Based Economic </a:t>
            </a:r>
            <a:r>
              <a:rPr lang="ar-IQ" sz="2800" b="1" dirty="0" smtClean="0">
                <a:solidFill>
                  <a:srgbClr val="FF0000"/>
                </a:solidFill>
              </a:rPr>
              <a:t> </a:t>
            </a:r>
            <a:r>
              <a:rPr lang="ar-IQ" sz="2800" dirty="0" smtClean="0">
                <a:solidFill>
                  <a:schemeClr val="tx1"/>
                </a:solidFill>
              </a:rPr>
              <a:t>وهذا </a:t>
            </a:r>
            <a:r>
              <a:rPr lang="ar-IQ" sz="2800" dirty="0">
                <a:solidFill>
                  <a:schemeClr val="tx1"/>
                </a:solidFill>
              </a:rPr>
              <a:t>يعني أن مجتعات الغد ستكون قائمة على المعرفة وهيمنتها، ويعتبر التعليم أهم مصادر تعزيز التنافس الدولي، خاصة في مجتمع المعلومات باعتبار أن التعليم هو مفتاح المرور لدخول عصر المعرفة وتطوير المجتمعات من خلال تنمية حقيقية لرأس المال البشري الذي هو محور العملية التعليمية بما يعني أن مجتمع واقتصاد المعرفة مرتبط بمفهوم مجتمع التعليم الذي يتيح كل شيء فيه فرصا للفرد، </a:t>
            </a:r>
            <a:r>
              <a:rPr lang="ar-IQ" sz="2800" b="1" dirty="0">
                <a:solidFill>
                  <a:srgbClr val="FF0000"/>
                </a:solidFill>
              </a:rPr>
              <a:t>ليتعلم كي يعرف ويتعلم كي يعمل ويتعلم كي يعيش مع </a:t>
            </a:r>
            <a:r>
              <a:rPr lang="ar-IQ" sz="2800" b="1" dirty="0" smtClean="0">
                <a:solidFill>
                  <a:srgbClr val="FF0000"/>
                </a:solidFill>
              </a:rPr>
              <a:t>الآخرين </a:t>
            </a:r>
            <a:r>
              <a:rPr lang="ar-IQ" sz="2800" b="1" dirty="0">
                <a:solidFill>
                  <a:srgbClr val="FF0000"/>
                </a:solidFill>
              </a:rPr>
              <a:t>ويتعلم كي يحقق ذاته</a:t>
            </a:r>
            <a:r>
              <a:rPr lang="ar-IQ" sz="2800" b="1" dirty="0" smtClean="0">
                <a:solidFill>
                  <a:srgbClr val="FF0000"/>
                </a:solidFill>
              </a:rPr>
              <a:t>.</a:t>
            </a:r>
          </a:p>
          <a:p>
            <a:pPr algn="just"/>
            <a:r>
              <a:rPr lang="ar-IQ" sz="2800" dirty="0">
                <a:solidFill>
                  <a:schemeClr val="tx1"/>
                </a:solidFill>
              </a:rPr>
              <a:t>فيما قبل، كانت الأرض والعمالة ورأس المال هي العوامل الثلاثة الأساسية للإنتاج في الاقتصاد القديم. أصبحت الأصول المهمة في الاقتصاد الجديد هي المعرفة الفنية والإبداع والذكاء والمعلومات. وصار للذكاء المتجسد في برامج الكمبيوتر والتكنولوجيا عبر نطاق واسع من المنتجات أهمية تفوق أهمية رأس المال أو المواد أو العمالة. </a:t>
            </a:r>
            <a:r>
              <a:rPr lang="ar-IQ" sz="2800" b="1" dirty="0">
                <a:solidFill>
                  <a:srgbClr val="FFFF00"/>
                </a:solidFill>
              </a:rPr>
              <a:t>وتقدر الأمم المتحدة أن اقتصادات المعرفة تستأثر الآن 7 ٪ من الناتج المحلي الاجمالي العالمي وتنمو بمعدل 10 ٪ سنويا. وجدير بالذكر أن 50 ٪ من نمو الإنتاجية في الاتحاد الأوروبي هو نتيجة مباشرة لاستخدام وإنتاج تكنولوجيا المعلومات والاتصالات.</a:t>
            </a:r>
          </a:p>
          <a:p>
            <a:pPr algn="just"/>
            <a:endParaRPr lang="ar-IQ" sz="2800" dirty="0" smtClean="0">
              <a:solidFill>
                <a:schemeClr val="tx1"/>
              </a:solidFill>
            </a:endParaRPr>
          </a:p>
        </p:txBody>
      </p:sp>
    </p:spTree>
    <p:extLst>
      <p:ext uri="{BB962C8B-B14F-4D97-AF65-F5344CB8AC3E}">
        <p14:creationId xmlns:p14="http://schemas.microsoft.com/office/powerpoint/2010/main" val="1741547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075" y="1"/>
            <a:ext cx="11385868" cy="640080"/>
          </a:xfrm>
        </p:spPr>
        <p:txBody>
          <a:bodyPr>
            <a:normAutofit fontScale="90000"/>
          </a:bodyPr>
          <a:lstStyle/>
          <a:p>
            <a:pPr algn="ctr"/>
            <a:r>
              <a:rPr lang="ar-IQ" b="1" dirty="0">
                <a:solidFill>
                  <a:srgbClr val="FF0000"/>
                </a:solidFill>
              </a:rPr>
              <a:t>مفهوم إقتصاد المعرفة</a:t>
            </a:r>
            <a:endParaRPr lang="en-US" dirty="0"/>
          </a:p>
        </p:txBody>
      </p:sp>
      <p:sp>
        <p:nvSpPr>
          <p:cNvPr id="3" name="Subtitle 2"/>
          <p:cNvSpPr>
            <a:spLocks noGrp="1"/>
          </p:cNvSpPr>
          <p:nvPr>
            <p:ph type="subTitle" idx="1"/>
          </p:nvPr>
        </p:nvSpPr>
        <p:spPr>
          <a:xfrm>
            <a:off x="117567" y="548640"/>
            <a:ext cx="11913324" cy="6309360"/>
          </a:xfrm>
        </p:spPr>
        <p:txBody>
          <a:bodyPr>
            <a:noAutofit/>
          </a:bodyPr>
          <a:lstStyle/>
          <a:p>
            <a:pPr algn="just"/>
            <a:r>
              <a:rPr lang="ar-IQ" sz="2300" dirty="0" smtClean="0">
                <a:solidFill>
                  <a:srgbClr val="202122"/>
                </a:solidFill>
                <a:latin typeface="Arial" panose="020B0604020202020204" pitchFamily="34" charset="0"/>
              </a:rPr>
              <a:t>وقد </a:t>
            </a:r>
            <a:r>
              <a:rPr lang="ar-IQ" sz="2300" dirty="0">
                <a:solidFill>
                  <a:srgbClr val="202122"/>
                </a:solidFill>
                <a:latin typeface="Arial" panose="020B0604020202020204" pitchFamily="34" charset="0"/>
              </a:rPr>
              <a:t>استخدم مصطلح </a:t>
            </a:r>
            <a:r>
              <a:rPr lang="ar-IQ" sz="2300" i="1" dirty="0">
                <a:solidFill>
                  <a:srgbClr val="202122"/>
                </a:solidFill>
                <a:latin typeface="Arial" panose="020B0604020202020204" pitchFamily="34" charset="0"/>
              </a:rPr>
              <a:t>اقتصاد المعرفة ومجتمع المعرفة</a:t>
            </a:r>
            <a:r>
              <a:rPr lang="ar-IQ" sz="2300" dirty="0">
                <a:solidFill>
                  <a:srgbClr val="202122"/>
                </a:solidFill>
                <a:latin typeface="Arial" panose="020B0604020202020204" pitchFamily="34" charset="0"/>
              </a:rPr>
              <a:t> في الفصل الثاني عشر من كتاب </a:t>
            </a:r>
            <a:r>
              <a:rPr lang="en-US" sz="2300" b="1" dirty="0">
                <a:solidFill>
                  <a:srgbClr val="FF0000"/>
                </a:solidFill>
                <a:latin typeface="Arial" panose="020B0604020202020204" pitchFamily="34" charset="0"/>
              </a:rPr>
              <a:t>The Age of Discontinuity </a:t>
            </a:r>
            <a:r>
              <a:rPr lang="ar-IQ" sz="2300" b="1" dirty="0">
                <a:solidFill>
                  <a:srgbClr val="FF0000"/>
                </a:solidFill>
                <a:latin typeface="Arial" panose="020B0604020202020204" pitchFamily="34" charset="0"/>
              </a:rPr>
              <a:t>لـ </a:t>
            </a:r>
            <a:r>
              <a:rPr lang="ar-IQ" sz="2300" b="1" dirty="0">
                <a:solidFill>
                  <a:srgbClr val="FF0000"/>
                </a:solidFill>
                <a:latin typeface="Arial" panose="020B0604020202020204" pitchFamily="34" charset="0"/>
                <a:hlinkClick r:id="rId2" tooltip="بيتر دراكر"/>
              </a:rPr>
              <a:t>بيتر دراكر</a:t>
            </a:r>
            <a:r>
              <a:rPr lang="ar-IQ" sz="2300" b="1" dirty="0">
                <a:solidFill>
                  <a:srgbClr val="FF0000"/>
                </a:solidFill>
                <a:latin typeface="Arial" panose="020B0604020202020204" pitchFamily="34" charset="0"/>
              </a:rPr>
              <a:t>. </a:t>
            </a:r>
            <a:r>
              <a:rPr lang="ar-IQ" sz="2300" dirty="0">
                <a:solidFill>
                  <a:srgbClr val="202122"/>
                </a:solidFill>
                <a:latin typeface="Arial" panose="020B0604020202020204" pitchFamily="34" charset="0"/>
              </a:rPr>
              <a:t>وكثيرا ما تستخدم مصطلحات متعددة للتأكيد على جوانب مختلفة لاقتصاد المعرفة منها مجتمع المعلومات والاقتصاد الرقمى وشبكة الاقتصاد الجديد أو اقتصاد المعرفة وثورة المعلومات.</a:t>
            </a:r>
          </a:p>
          <a:p>
            <a:pPr algn="just"/>
            <a:r>
              <a:rPr lang="ar-IQ" sz="2300" dirty="0">
                <a:solidFill>
                  <a:srgbClr val="202122"/>
                </a:solidFill>
                <a:latin typeface="Arial" panose="020B0604020202020204" pitchFamily="34" charset="0"/>
              </a:rPr>
              <a:t>إن اقتصاد المعرفة في الأساس يقصد به أن تكون </a:t>
            </a:r>
            <a:r>
              <a:rPr lang="ar-IQ" sz="2300" dirty="0">
                <a:solidFill>
                  <a:srgbClr val="3366CC"/>
                </a:solidFill>
                <a:latin typeface="Arial" panose="020B0604020202020204" pitchFamily="34" charset="0"/>
                <a:hlinkClick r:id="rId3" tooltip="معرفة"/>
              </a:rPr>
              <a:t>المعرفة</a:t>
            </a:r>
            <a:r>
              <a:rPr lang="ar-IQ" sz="2300" dirty="0">
                <a:solidFill>
                  <a:srgbClr val="202122"/>
                </a:solidFill>
                <a:latin typeface="Arial" panose="020B0604020202020204" pitchFamily="34" charset="0"/>
              </a:rPr>
              <a:t> هي المحرك الرئيسى للنمو الاقتصادي. واقتصادات المعرفة تعتمد على توافر تكنولوجيات المعلومات والاتصال واستخدام الابتكار والرقمنة.وعلى العكس من الاقتصاد المبني على الإنتاج، حيث تلعب المعرفة دورا أقل، وحيث يكون النمو مدفوعا بعوامل الإنتاج التقليدية، فإن الموارد البشرية المؤهلة وذات المهارات العالية، أو رأس المال البشري، هي أكثر الأصول قيمة في الاقتصاد الجديد، المبني على المعرفة. وفي الاقتصاد المبني على المعرفة ترتفع المساهمة النسبية للصناعات المبنية على المعرفة أو تمكينها، وتتمثل في الغالب في الصناعات ذات التكنولوجيا المتوسطة والرفيعة، مثل الخدمات المالية وخدمات الأعمال</a:t>
            </a:r>
            <a:r>
              <a:rPr lang="ar-IQ" sz="2300" dirty="0" smtClean="0">
                <a:solidFill>
                  <a:srgbClr val="202122"/>
                </a:solidFill>
                <a:latin typeface="Arial" panose="020B0604020202020204" pitchFamily="34" charset="0"/>
              </a:rPr>
              <a:t>.</a:t>
            </a:r>
          </a:p>
          <a:p>
            <a:pPr algn="just"/>
            <a:r>
              <a:rPr lang="ar-IQ" sz="2300" b="1" dirty="0">
                <a:solidFill>
                  <a:srgbClr val="FFFF00"/>
                </a:solidFill>
                <a:latin typeface="Arial" panose="020B0604020202020204" pitchFamily="34" charset="0"/>
              </a:rPr>
              <a:t>أن علم الاقتصاد المعرفي هو: "هو ذلك الفرع من علم الاقتصاد الذي يهتم بعوامل  تحقيق الرفاهية العامة من خلال مساهمته في اعداد </a:t>
            </a:r>
            <a:r>
              <a:rPr lang="ar-IQ" sz="2300" b="1" dirty="0" smtClean="0">
                <a:solidFill>
                  <a:srgbClr val="FFFF00"/>
                </a:solidFill>
                <a:latin typeface="Arial" panose="020B0604020202020204" pitchFamily="34" charset="0"/>
              </a:rPr>
              <a:t>دراسة </a:t>
            </a:r>
            <a:r>
              <a:rPr lang="ar-IQ" sz="2300" b="1" dirty="0">
                <a:solidFill>
                  <a:srgbClr val="FFFF00"/>
                </a:solidFill>
                <a:latin typeface="Arial" panose="020B0604020202020204" pitchFamily="34" charset="0"/>
              </a:rPr>
              <a:t>نظم تصميم وانتاج المعرفة ثم تطبيق الاجراءات اللازمة لتطويرها وتحديثها. </a:t>
            </a:r>
            <a:r>
              <a:rPr lang="ar-IQ" sz="2300" b="1" dirty="0">
                <a:solidFill>
                  <a:srgbClr val="FF0000"/>
                </a:solidFill>
                <a:latin typeface="Arial" panose="020B0604020202020204" pitchFamily="34" charset="0"/>
              </a:rPr>
              <a:t>فالاقتصاد المعرفي يبتدأ من مدخل عملية إنتاج وصناعة المعرفة ويستمر نحو التطوير المرتكز على البحث العلمي ومنضوياً تحت اهداف إستراتيجية يتواصل العمل على تحقيقها من اجل تنمية شاملة </a:t>
            </a:r>
            <a:r>
              <a:rPr lang="ar-IQ" sz="2300" b="1" dirty="0" smtClean="0">
                <a:solidFill>
                  <a:srgbClr val="FF0000"/>
                </a:solidFill>
                <a:latin typeface="Arial" panose="020B0604020202020204" pitchFamily="34" charset="0"/>
              </a:rPr>
              <a:t>ومستدامة.</a:t>
            </a:r>
            <a:endParaRPr lang="ar-IQ" sz="2300" b="1" dirty="0">
              <a:solidFill>
                <a:srgbClr val="FF0000"/>
              </a:solidFill>
              <a:latin typeface="Arial" panose="020B0604020202020204" pitchFamily="34" charset="0"/>
            </a:endParaRPr>
          </a:p>
          <a:p>
            <a:pPr algn="just"/>
            <a:endParaRPr lang="ar-IQ" sz="2300" dirty="0">
              <a:solidFill>
                <a:srgbClr val="202122"/>
              </a:solidFill>
              <a:latin typeface="Arial" panose="020B0604020202020204" pitchFamily="34" charset="0"/>
            </a:endParaRPr>
          </a:p>
          <a:p>
            <a:pPr algn="just"/>
            <a:endParaRPr lang="en-US" sz="2300" dirty="0"/>
          </a:p>
        </p:txBody>
      </p:sp>
    </p:spTree>
    <p:extLst>
      <p:ext uri="{BB962C8B-B14F-4D97-AF65-F5344CB8AC3E}">
        <p14:creationId xmlns:p14="http://schemas.microsoft.com/office/powerpoint/2010/main" val="2071730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503" y="1"/>
            <a:ext cx="11991703" cy="731519"/>
          </a:xfrm>
        </p:spPr>
        <p:txBody>
          <a:bodyPr>
            <a:normAutofit fontScale="90000"/>
          </a:bodyPr>
          <a:lstStyle/>
          <a:p>
            <a:pPr algn="ctr"/>
            <a:r>
              <a:rPr lang="ar-IQ" b="1" dirty="0">
                <a:solidFill>
                  <a:srgbClr val="FF0000"/>
                </a:solidFill>
              </a:rPr>
              <a:t>خصائص </a:t>
            </a:r>
            <a:r>
              <a:rPr lang="ar-IQ" b="1" dirty="0" smtClean="0">
                <a:solidFill>
                  <a:srgbClr val="FF0000"/>
                </a:solidFill>
              </a:rPr>
              <a:t>إقتصاد </a:t>
            </a:r>
            <a:r>
              <a:rPr lang="ar-IQ" b="1" dirty="0">
                <a:solidFill>
                  <a:srgbClr val="FF0000"/>
                </a:solidFill>
              </a:rPr>
              <a:t>المعرفة</a:t>
            </a:r>
            <a:endParaRPr lang="en-US" b="1" dirty="0">
              <a:solidFill>
                <a:srgbClr val="FF0000"/>
              </a:solidFill>
            </a:endParaRPr>
          </a:p>
        </p:txBody>
      </p:sp>
      <p:sp>
        <p:nvSpPr>
          <p:cNvPr id="3" name="Subtitle 2"/>
          <p:cNvSpPr>
            <a:spLocks noGrp="1"/>
          </p:cNvSpPr>
          <p:nvPr>
            <p:ph type="subTitle" idx="1"/>
          </p:nvPr>
        </p:nvSpPr>
        <p:spPr>
          <a:xfrm>
            <a:off x="104503" y="731520"/>
            <a:ext cx="11991703" cy="6126481"/>
          </a:xfrm>
        </p:spPr>
        <p:txBody>
          <a:bodyPr>
            <a:normAutofit fontScale="92500"/>
          </a:bodyPr>
          <a:lstStyle/>
          <a:p>
            <a:pPr algn="just"/>
            <a:r>
              <a:rPr lang="ar-IQ" b="1" dirty="0" smtClean="0"/>
              <a:t>إن إقتصاد </a:t>
            </a:r>
            <a:r>
              <a:rPr lang="ar-IQ" b="1" dirty="0"/>
              <a:t>المعرفة لديه عدد معين من الخصائص</a:t>
            </a:r>
            <a:r>
              <a:rPr lang="ar-IQ" b="1" dirty="0" smtClean="0"/>
              <a:t>:</a:t>
            </a:r>
            <a:endParaRPr lang="ar-IQ" b="1" dirty="0"/>
          </a:p>
          <a:p>
            <a:pPr algn="just"/>
            <a:r>
              <a:rPr lang="ar-IQ" b="1" dirty="0" smtClean="0">
                <a:solidFill>
                  <a:srgbClr val="FF0000"/>
                </a:solidFill>
              </a:rPr>
              <a:t>1- الابتكار</a:t>
            </a:r>
            <a:r>
              <a:rPr lang="ar-IQ" b="1" dirty="0">
                <a:solidFill>
                  <a:srgbClr val="FF0000"/>
                </a:solidFill>
              </a:rPr>
              <a:t>: </a:t>
            </a:r>
            <a:r>
              <a:rPr lang="ar-IQ" b="1" dirty="0"/>
              <a:t>نظام فعال من الروابط التجارية مع المؤسسات الاكاديمية وغيرها من المنظمات التي تستطيع مواكبة ثورة المعرفة المتنامية واستيعابها وتكييفها مع الاحتياجات المحلية.</a:t>
            </a:r>
          </a:p>
          <a:p>
            <a:pPr algn="just"/>
            <a:r>
              <a:rPr lang="ar-IQ" b="1" dirty="0" smtClean="0">
                <a:solidFill>
                  <a:srgbClr val="FF0000"/>
                </a:solidFill>
              </a:rPr>
              <a:t>2- التعليم</a:t>
            </a:r>
            <a:r>
              <a:rPr lang="ar-IQ" b="1" dirty="0" smtClean="0"/>
              <a:t> </a:t>
            </a:r>
            <a:r>
              <a:rPr lang="ar-IQ" b="1" dirty="0"/>
              <a:t>أساسي للإنتاجية والتنافسية الاقتصادية. يتعين على الحكومات ان توفر اليد العاملة الماهرة والابداعية أو رأس المال البشري القادر على ادماج التكنولوجيات الحديثة في العمل. وتنامى الحاجة إلى دمج تكنولوجيا المعلومات والاتصالات فضلا عن المهارات الابداعية في المناهج التعليمية وبرامج التعلم مدى الحياة.</a:t>
            </a:r>
          </a:p>
          <a:p>
            <a:pPr algn="just"/>
            <a:r>
              <a:rPr lang="ar-IQ" b="1" dirty="0" smtClean="0">
                <a:solidFill>
                  <a:srgbClr val="FF0000"/>
                </a:solidFill>
              </a:rPr>
              <a:t>3- البنية </a:t>
            </a:r>
            <a:r>
              <a:rPr lang="ar-IQ" b="1" dirty="0">
                <a:solidFill>
                  <a:srgbClr val="FF0000"/>
                </a:solidFill>
              </a:rPr>
              <a:t>التحتية المبنية على تكنولوجيا المعلومات والاتصالات تسهل نشر وتجهيز المعلومات والمعارف وتكييفه مع الاحتياجات المحلية.</a:t>
            </a:r>
          </a:p>
          <a:p>
            <a:pPr algn="just"/>
            <a:r>
              <a:rPr lang="ar-IQ" b="1" dirty="0" smtClean="0">
                <a:solidFill>
                  <a:srgbClr val="FF0000"/>
                </a:solidFill>
              </a:rPr>
              <a:t>4- حوافز </a:t>
            </a:r>
            <a:r>
              <a:rPr lang="ar-IQ" b="1" dirty="0">
                <a:solidFill>
                  <a:srgbClr val="FF0000"/>
                </a:solidFill>
              </a:rPr>
              <a:t>تقوم على اسس اقتصادية قوية تستطيع توفير كل الاطر القانونية والسياسية </a:t>
            </a:r>
            <a:r>
              <a:rPr lang="ar-IQ" b="1" dirty="0"/>
              <a:t>التي تهدف إلى زيادة الإنتاجية والنمو. وتشمل هذه السياسات التي تهدف إلى جعل تكنولوجيا المعلومات والاتصالات أكثر اتاحة ويسرا، وتخفيض التعريفات الجمركية على منتجات تكنولوجيا وزيادة القدرة التنافسية للمؤسسات الصغيرة والمتوسطة.</a:t>
            </a:r>
          </a:p>
          <a:p>
            <a:pPr algn="just"/>
            <a:r>
              <a:rPr lang="ar-IQ" b="1" dirty="0"/>
              <a:t>وعند وصف الاقتصاد العالمي الحالي يتكرر استخدام مصطلحين أساسيين هما: </a:t>
            </a:r>
            <a:r>
              <a:rPr lang="ar-IQ" b="1" dirty="0">
                <a:solidFill>
                  <a:srgbClr val="FF0000"/>
                </a:solidFill>
              </a:rPr>
              <a:t>العولمة واقتصاد المعرفة</a:t>
            </a:r>
            <a:r>
              <a:rPr lang="ar-IQ" b="1" dirty="0"/>
              <a:t>. لقد ظل العالم يشهد تزايد عولمة الشؤون الاقتصادية وذلك بسبب عدة عوامل من أهمها ثورة تكنولوجيا المعلومات والاتصالات، وكذلك التخفيف من القيود التجارية على المستويين الوطني والدولي. كما ظل العالم يشهد بالتوازي مع ذلك ً </a:t>
            </a:r>
            <a:r>
              <a:rPr lang="ar-IQ" b="1" dirty="0">
                <a:solidFill>
                  <a:srgbClr val="FF0000"/>
                </a:solidFill>
              </a:rPr>
              <a:t>ارتفاعا حاداً في الكثافة المعرفية بالأنشطة الاقتصادية مدفوعاً بثورة تكنولوجيا المعلومات والاتصالات وتسارع خطى التقدم التكنولوجي.</a:t>
            </a:r>
            <a:endParaRPr lang="en-US" b="1" dirty="0">
              <a:solidFill>
                <a:srgbClr val="FF0000"/>
              </a:solidFill>
            </a:endParaRPr>
          </a:p>
        </p:txBody>
      </p:sp>
    </p:spTree>
    <p:extLst>
      <p:ext uri="{BB962C8B-B14F-4D97-AF65-F5344CB8AC3E}">
        <p14:creationId xmlns:p14="http://schemas.microsoft.com/office/powerpoint/2010/main" val="4120146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096206" cy="640080"/>
          </a:xfrm>
        </p:spPr>
        <p:txBody>
          <a:bodyPr>
            <a:normAutofit/>
          </a:bodyPr>
          <a:lstStyle/>
          <a:p>
            <a:pPr algn="ctr"/>
            <a:r>
              <a:rPr lang="ar-IQ" b="1" dirty="0">
                <a:solidFill>
                  <a:srgbClr val="FF0000"/>
                </a:solidFill>
              </a:rPr>
              <a:t>القوى الدافعة الرئيسية في ظل اقتصاد المعرفة</a:t>
            </a:r>
            <a:endParaRPr lang="en-US" b="1" dirty="0">
              <a:solidFill>
                <a:srgbClr val="FF0000"/>
              </a:solidFill>
            </a:endParaRPr>
          </a:p>
        </p:txBody>
      </p:sp>
      <p:sp>
        <p:nvSpPr>
          <p:cNvPr id="3" name="Text Placeholder 2"/>
          <p:cNvSpPr>
            <a:spLocks noGrp="1"/>
          </p:cNvSpPr>
          <p:nvPr>
            <p:ph type="body" idx="1"/>
          </p:nvPr>
        </p:nvSpPr>
        <p:spPr>
          <a:xfrm>
            <a:off x="0" y="640080"/>
            <a:ext cx="12096207" cy="6217920"/>
          </a:xfrm>
        </p:spPr>
        <p:txBody>
          <a:bodyPr>
            <a:normAutofit/>
          </a:bodyPr>
          <a:lstStyle/>
          <a:p>
            <a:pPr algn="just"/>
            <a:r>
              <a:rPr lang="ar-IQ" dirty="0">
                <a:solidFill>
                  <a:schemeClr val="tx1"/>
                </a:solidFill>
              </a:rPr>
              <a:t>وجد عدد من القوى الدافعة الرئيسية التي تؤدى إلى تغيير قواعد التجارة والقدرة التنافسية الوطنية في ظل اقتصاد المعرفة وهى</a:t>
            </a:r>
            <a:r>
              <a:rPr lang="ar-IQ" dirty="0" smtClean="0">
                <a:solidFill>
                  <a:schemeClr val="tx1"/>
                </a:solidFill>
              </a:rPr>
              <a:t>:</a:t>
            </a:r>
            <a:endParaRPr lang="ar-IQ" dirty="0">
              <a:solidFill>
                <a:schemeClr val="tx1"/>
              </a:solidFill>
            </a:endParaRPr>
          </a:p>
          <a:p>
            <a:pPr algn="just"/>
            <a:r>
              <a:rPr lang="ar-IQ" b="1" dirty="0" smtClean="0">
                <a:solidFill>
                  <a:srgbClr val="FF0000"/>
                </a:solidFill>
              </a:rPr>
              <a:t>1- </a:t>
            </a:r>
            <a:r>
              <a:rPr lang="ar-IQ" b="1" dirty="0" smtClean="0">
                <a:solidFill>
                  <a:srgbClr val="FF0000"/>
                </a:solidFill>
              </a:rPr>
              <a:t>في ظل العولمة </a:t>
            </a:r>
            <a:r>
              <a:rPr lang="ar-IQ" b="1" dirty="0">
                <a:solidFill>
                  <a:srgbClr val="FF0000"/>
                </a:solidFill>
              </a:rPr>
              <a:t>أصبحت الاسواق والمنتجات أكثر عالمية.</a:t>
            </a:r>
          </a:p>
          <a:p>
            <a:pPr algn="just"/>
            <a:r>
              <a:rPr lang="ar-IQ" b="1" dirty="0" smtClean="0">
                <a:solidFill>
                  <a:srgbClr val="FF0000"/>
                </a:solidFill>
              </a:rPr>
              <a:t>2- ثورة </a:t>
            </a:r>
            <a:r>
              <a:rPr lang="ar-IQ" b="1" dirty="0">
                <a:solidFill>
                  <a:srgbClr val="FF0000"/>
                </a:solidFill>
              </a:rPr>
              <a:t>المعلومات أصبحت تشكل كثافة عالية في الإنتاج حيث زاد اعتماده بصورة واضحة على المعلومات والمعارف؛ فنحو أكثر من 70 في المائة من العمال في الاقتصادات المتقدمة هم عمال معلومات </a:t>
            </a:r>
            <a:r>
              <a:rPr lang="en-US" b="1" dirty="0">
                <a:solidFill>
                  <a:srgbClr val="FF0000"/>
                </a:solidFill>
              </a:rPr>
              <a:t>information workers؛ </a:t>
            </a:r>
            <a:r>
              <a:rPr lang="ar-IQ" b="1" dirty="0">
                <a:solidFill>
                  <a:srgbClr val="FF0000"/>
                </a:solidFill>
              </a:rPr>
              <a:t>فالعديد من عمال المصانع صاروا يستخدمون رؤوسهم أكثر من ايديهم.</a:t>
            </a:r>
          </a:p>
          <a:p>
            <a:pPr algn="just"/>
            <a:r>
              <a:rPr lang="ar-IQ" b="1" dirty="0" smtClean="0">
                <a:solidFill>
                  <a:srgbClr val="FF0000"/>
                </a:solidFill>
              </a:rPr>
              <a:t>3- انتشار </a:t>
            </a:r>
            <a:r>
              <a:rPr lang="ar-IQ" b="1" dirty="0">
                <a:solidFill>
                  <a:srgbClr val="FF0000"/>
                </a:solidFill>
              </a:rPr>
              <a:t>شبكات الحاسوب والربط بين التطورات مثل الإنترنت جعل العالم قرية واحدة أكثر من أي وقت مضى.</a:t>
            </a:r>
          </a:p>
          <a:p>
            <a:pPr algn="just"/>
            <a:r>
              <a:rPr lang="ar-IQ" dirty="0">
                <a:solidFill>
                  <a:schemeClr val="tx1"/>
                </a:solidFill>
              </a:rPr>
              <a:t>ونتيجة لذلك ازدادت الحاجة إلى تطوير السلع والخدمات بصفة مستمرة، وفي كثير من الحالات أصبحت تباع وتشترى من خلال الشبكات الإلكترونية. وهو ما يعظم ضرورة الإلمام بتطبيقات التكنولوجيا الجديدة حيث يتوقف عليها تلبية الطلب الاقتصادي. وقد ساهمت هذه القوى في توسع الإنتاج الدولي بتحفيز من العوامل التالية طويلة الأمد:</a:t>
            </a:r>
          </a:p>
          <a:p>
            <a:pPr algn="just"/>
            <a:r>
              <a:rPr lang="ar-IQ" b="1" dirty="0" smtClean="0">
                <a:solidFill>
                  <a:srgbClr val="FFC000"/>
                </a:solidFill>
              </a:rPr>
              <a:t>1- تحرير </a:t>
            </a:r>
            <a:r>
              <a:rPr lang="ar-IQ" b="1" dirty="0">
                <a:solidFill>
                  <a:srgbClr val="FFC000"/>
                </a:solidFill>
              </a:rPr>
              <a:t>السياسات وتلاشى الحدود بين البلدان، الأمر الذي أفسح المجال أمام كل أنواع الاستثمار الأجنبي المباشر والترتيبات الرأسمالية المختلفة.</a:t>
            </a:r>
          </a:p>
          <a:p>
            <a:pPr algn="just"/>
            <a:r>
              <a:rPr lang="ar-IQ" b="1" dirty="0" smtClean="0">
                <a:solidFill>
                  <a:srgbClr val="FFC000"/>
                </a:solidFill>
              </a:rPr>
              <a:t>2- التغير </a:t>
            </a:r>
            <a:r>
              <a:rPr lang="ar-IQ" b="1" dirty="0">
                <a:solidFill>
                  <a:srgbClr val="FFC000"/>
                </a:solidFill>
              </a:rPr>
              <a:t>التكنولوجي السريع وانخفاض تكاليف النقل والاتصالات جعل من الأوفر اقتصاديا إجراء تكامل بين العمليات المتباعدة جغرافياً ونقل المنتجات والمكونات عبر أرجاء العالم بحثا عن الكفاءة.</a:t>
            </a:r>
          </a:p>
          <a:p>
            <a:pPr algn="just"/>
            <a:r>
              <a:rPr lang="ar-IQ" b="1" dirty="0" smtClean="0">
                <a:solidFill>
                  <a:srgbClr val="FFC000"/>
                </a:solidFill>
              </a:rPr>
              <a:t>3- المنافسة </a:t>
            </a:r>
            <a:r>
              <a:rPr lang="ar-IQ" b="1" dirty="0">
                <a:solidFill>
                  <a:srgbClr val="FFC000"/>
                </a:solidFill>
              </a:rPr>
              <a:t>المتزايدة أجبرت الشركات على اكتشاف طرق جديدة لزيادة كفاءتها، بما في ذلك استخدام أسواق جديدة وتغيير أماكن أنشطة إنتاجية معينة لتقليل التكاليف.</a:t>
            </a:r>
          </a:p>
          <a:p>
            <a:pPr algn="just"/>
            <a:r>
              <a:rPr lang="ar-IQ" dirty="0">
                <a:solidFill>
                  <a:schemeClr val="tx1"/>
                </a:solidFill>
              </a:rPr>
              <a:t>وقد أظهرت مجموعة من الدول العربية مؤخراً اهتمامها الكبير بأقتصاد المعرفة ومن بينها </a:t>
            </a:r>
            <a:r>
              <a:rPr lang="ar-IQ" b="1" dirty="0">
                <a:solidFill>
                  <a:srgbClr val="FF0000"/>
                </a:solidFill>
              </a:rPr>
              <a:t>قطر</a:t>
            </a:r>
            <a:r>
              <a:rPr lang="ar-IQ" dirty="0">
                <a:solidFill>
                  <a:schemeClr val="tx1"/>
                </a:solidFill>
              </a:rPr>
              <a:t> التي انشئت مدينة تعليمية ومراكز ابحاث ودراسات الأمر الذي حقق لها نوع من الريادة في هذا الاتجاه</a:t>
            </a:r>
            <a:endParaRPr lang="en-US" dirty="0">
              <a:solidFill>
                <a:schemeClr val="tx1"/>
              </a:solidFill>
            </a:endParaRPr>
          </a:p>
        </p:txBody>
      </p:sp>
    </p:spTree>
    <p:extLst>
      <p:ext uri="{BB962C8B-B14F-4D97-AF65-F5344CB8AC3E}">
        <p14:creationId xmlns:p14="http://schemas.microsoft.com/office/powerpoint/2010/main" val="23103850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117566"/>
            <a:ext cx="12192000" cy="6494085"/>
          </a:xfrm>
          <a:prstGeom prst="rect">
            <a:avLst/>
          </a:prstGeom>
        </p:spPr>
        <p:txBody>
          <a:bodyPr wrap="square">
            <a:spAutoFit/>
          </a:bodyPr>
          <a:lstStyle/>
          <a:p>
            <a:pPr lvl="0" algn="just" rtl="1">
              <a:spcAft>
                <a:spcPts val="0"/>
              </a:spcAft>
              <a:tabLst>
                <a:tab pos="5093970" algn="l"/>
              </a:tabLst>
            </a:pPr>
            <a:r>
              <a:rPr lang="ar-IQ" sz="3200" b="1" dirty="0" smtClean="0">
                <a:latin typeface="Arial" panose="020B0604020202020204" pitchFamily="34" charset="0"/>
                <a:ea typeface="Calibri" panose="020F0502020204030204" pitchFamily="34" charset="0"/>
                <a:cs typeface="Simplified Arabic" panose="02010000000000000000" pitchFamily="2" charset="-78"/>
              </a:rPr>
              <a:t>أولاً:- </a:t>
            </a:r>
            <a:r>
              <a:rPr lang="ar-SA" sz="3200" b="1" dirty="0" smtClean="0">
                <a:latin typeface="Arial" panose="020B0604020202020204" pitchFamily="34" charset="0"/>
                <a:ea typeface="Calibri" panose="020F0502020204030204" pitchFamily="34" charset="0"/>
                <a:cs typeface="Simplified Arabic" panose="02010000000000000000" pitchFamily="2" charset="-78"/>
              </a:rPr>
              <a:t>تجربة </a:t>
            </a:r>
            <a:r>
              <a:rPr lang="ar-SA" sz="3200" b="1" dirty="0">
                <a:latin typeface="Arial" panose="020B0604020202020204" pitchFamily="34" charset="0"/>
                <a:ea typeface="Calibri" panose="020F0502020204030204" pitchFamily="34" charset="0"/>
                <a:cs typeface="Simplified Arabic" panose="02010000000000000000" pitchFamily="2" charset="-78"/>
              </a:rPr>
              <a:t>كوريا الجنوبية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0"/>
              </a:spcAft>
            </a:pPr>
            <a:r>
              <a:rPr lang="ar-SA" sz="3200" dirty="0">
                <a:latin typeface="Arial" panose="020B0604020202020204" pitchFamily="34" charset="0"/>
                <a:ea typeface="Calibri" panose="020F0502020204030204" pitchFamily="34" charset="0"/>
                <a:cs typeface="Simplified Arabic" panose="02010000000000000000" pitchFamily="2" charset="-78"/>
              </a:rPr>
              <a:t>	تحولت  كوريا الجنوبية من دولة متلقية </a:t>
            </a:r>
            <a:r>
              <a:rPr lang="ar-SA" sz="3200" dirty="0" smtClean="0">
                <a:latin typeface="Arial" panose="020B0604020202020204" pitchFamily="34" charset="0"/>
                <a:ea typeface="Calibri" panose="020F0502020204030204" pitchFamily="34" charset="0"/>
                <a:cs typeface="Simplified Arabic" panose="02010000000000000000" pitchFamily="2" charset="-78"/>
              </a:rPr>
              <a:t>للمساعدات </a:t>
            </a:r>
            <a:r>
              <a:rPr lang="ar-SA" sz="3200" dirty="0">
                <a:latin typeface="Arial" panose="020B0604020202020204" pitchFamily="34" charset="0"/>
                <a:ea typeface="Calibri" panose="020F0502020204030204" pitchFamily="34" charset="0"/>
                <a:cs typeface="Simplified Arabic" panose="02010000000000000000" pitchFamily="2" charset="-78"/>
              </a:rPr>
              <a:t>إلى دولة مرتفعة الدخل وهي احدي النمور الاسيوية ، تحتل كوريا المرتبة رقم 15 من حيث ترتيب اقتصادات العالم الآن، المركز 11 فى الترتيب  </a:t>
            </a:r>
            <a:r>
              <a:rPr lang="ar-SA" sz="3200" dirty="0" smtClean="0">
                <a:latin typeface="Arial" panose="020B0604020202020204" pitchFamily="34" charset="0"/>
                <a:ea typeface="Calibri" panose="020F0502020204030204" pitchFamily="34" charset="0"/>
                <a:cs typeface="Simplified Arabic" panose="02010000000000000000" pitchFamily="2" charset="-78"/>
              </a:rPr>
              <a:t>عل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مؤشر الابتكار العالمى </a:t>
            </a:r>
            <a:r>
              <a:rPr lang="ar-SA" sz="3200" dirty="0" smtClean="0">
                <a:latin typeface="Arial" panose="020B0604020202020204" pitchFamily="34" charset="0"/>
                <a:ea typeface="Calibri" panose="020F0502020204030204" pitchFamily="34" charset="0"/>
                <a:cs typeface="Simplified Arabic" panose="02010000000000000000" pitchFamily="2" charset="-78"/>
              </a:rPr>
              <a:t>20</a:t>
            </a:r>
            <a:r>
              <a:rPr lang="ar-IQ" sz="3200" dirty="0" smtClean="0">
                <a:latin typeface="Arial" panose="020B0604020202020204" pitchFamily="34" charset="0"/>
                <a:ea typeface="Calibri" panose="020F0502020204030204" pitchFamily="34" charset="0"/>
                <a:cs typeface="Simplified Arabic" panose="02010000000000000000" pitchFamily="2" charset="-78"/>
              </a:rPr>
              <a:t>22</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بقيمة 57.95 وبذلك تعتبر كوريا الجنوبية من رواد الابتكار، حيث أنها الدولة الوحيدة في منطقة شرق آسيا التي تدخل ضمن  25 دولة في جميع المؤشرات الفرعية  لمؤشر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الابتكار</a:t>
            </a:r>
            <a:r>
              <a:rPr lang="ar-IQ"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العالمي  </a:t>
            </a:r>
            <a:r>
              <a:rPr lang="ar-SA" sz="3200" dirty="0">
                <a:latin typeface="Arial" panose="020B0604020202020204" pitchFamily="34" charset="0"/>
                <a:ea typeface="Calibri" panose="020F0502020204030204" pitchFamily="34" charset="0"/>
                <a:cs typeface="Simplified Arabic" panose="02010000000000000000" pitchFamily="2" charset="-78"/>
              </a:rPr>
              <a:t>. وقد اعتمدت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التجربة  </a:t>
            </a:r>
            <a:r>
              <a:rPr lang="ar-SA" sz="3200" dirty="0">
                <a:latin typeface="Arial" panose="020B0604020202020204" pitchFamily="34" charset="0"/>
                <a:ea typeface="Calibri" panose="020F0502020204030204" pitchFamily="34" charset="0"/>
                <a:cs typeface="Simplified Arabic" panose="02010000000000000000" pitchFamily="2" charset="-78"/>
              </a:rPr>
              <a:t>الكورية الجنوبية </a:t>
            </a:r>
            <a:r>
              <a:rPr lang="ar-SA" sz="3200" dirty="0" smtClean="0">
                <a:latin typeface="Arial" panose="020B0604020202020204" pitchFamily="34" charset="0"/>
                <a:ea typeface="Calibri" panose="020F0502020204030204" pitchFamily="34" charset="0"/>
                <a:cs typeface="Simplified Arabic" panose="02010000000000000000" pitchFamily="2" charset="-78"/>
              </a:rPr>
              <a:t>عل</a:t>
            </a:r>
            <a:r>
              <a:rPr lang="ar-IQ" sz="3200" dirty="0" smtClean="0">
                <a:latin typeface="Arial" panose="020B0604020202020204" pitchFamily="34" charset="0"/>
                <a:ea typeface="Calibri" panose="020F0502020204030204" pitchFamily="34" charset="0"/>
                <a:cs typeface="Simplified Arabic" panose="02010000000000000000" pitchFamily="2" charset="-78"/>
              </a:rPr>
              <a:t>ى</a:t>
            </a:r>
            <a:r>
              <a:rPr lang="ar-SA" sz="3200" dirty="0" smtClean="0">
                <a:latin typeface="Arial" panose="020B0604020202020204" pitchFamily="34" charset="0"/>
                <a:ea typeface="Calibri" panose="020F0502020204030204" pitchFamily="34" charset="0"/>
                <a:cs typeface="Simplified Arabic" panose="02010000000000000000" pitchFamily="2" charset="-78"/>
              </a:rPr>
              <a:t> ما يلي</a:t>
            </a:r>
            <a:r>
              <a:rPr lang="ar-SA" sz="3200" dirty="0">
                <a:latin typeface="Arial" panose="020B0604020202020204" pitchFamily="34" charset="0"/>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زيادة الإنفاق على البحث والتطوير باستمرار وقد احتلت كوريا الجنوبية  المركز الأول </a:t>
            </a:r>
            <a:r>
              <a:rPr lang="ar-SA" sz="3200" dirty="0" smtClean="0">
                <a:latin typeface="Arial" panose="020B0604020202020204" pitchFamily="34" charset="0"/>
                <a:ea typeface="Calibri" panose="020F0502020204030204" pitchFamily="34" charset="0"/>
                <a:cs typeface="Simplified Arabic" panose="02010000000000000000" pitchFamily="2" charset="-78"/>
              </a:rPr>
              <a:t>عالميا</a:t>
            </a:r>
            <a:r>
              <a:rPr lang="ar-IQ" sz="3200" dirty="0" smtClean="0">
                <a:latin typeface="Arial" panose="020B0604020202020204" pitchFamily="34" charset="0"/>
                <a:ea typeface="Calibri" panose="020F0502020204030204" pitchFamily="34" charset="0"/>
                <a:cs typeface="Simplified Arabic" panose="02010000000000000000" pitchFamily="2" charset="-78"/>
              </a:rPr>
              <a:t>ً</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في </a:t>
            </a:r>
            <a:r>
              <a:rPr lang="ar-SA" sz="3200" dirty="0" smtClean="0">
                <a:latin typeface="Arial" panose="020B0604020202020204" pitchFamily="34" charset="0"/>
                <a:ea typeface="Calibri" panose="020F0502020204030204" pitchFamily="34" charset="0"/>
                <a:cs typeface="Simplified Arabic" panose="02010000000000000000" pitchFamily="2" charset="-78"/>
              </a:rPr>
              <a:t>مؤشر</a:t>
            </a:r>
            <a:r>
              <a:rPr lang="ar-IQ"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smtClean="0">
                <a:latin typeface="Arial" panose="020B0604020202020204" pitchFamily="34" charset="0"/>
                <a:ea typeface="Calibri" panose="020F0502020204030204" pitchFamily="34" charset="0"/>
                <a:cs typeface="Simplified Arabic" panose="02010000000000000000" pitchFamily="2" charset="-78"/>
              </a:rPr>
              <a:t>نمو </a:t>
            </a:r>
            <a:r>
              <a:rPr lang="ar-SA" sz="3200" dirty="0">
                <a:latin typeface="Arial" panose="020B0604020202020204" pitchFamily="34" charset="0"/>
                <a:ea typeface="Calibri" panose="020F0502020204030204" pitchFamily="34" charset="0"/>
                <a:cs typeface="Simplified Arabic" panose="02010000000000000000" pitchFamily="2" charset="-78"/>
              </a:rPr>
              <a:t>الانفاق على البحوث والتطوير كنسبة من الناتج القومي الاجمالي في </a:t>
            </a:r>
            <a:r>
              <a:rPr lang="en-US" sz="3200" dirty="0" smtClean="0">
                <a:latin typeface="Arial" panose="020B0604020202020204" pitchFamily="34" charset="0"/>
                <a:ea typeface="Calibri" panose="020F0502020204030204" pitchFamily="34" charset="0"/>
                <a:cs typeface="Simplified Arabic" panose="02010000000000000000" pitchFamily="2" charset="-78"/>
              </a:rPr>
              <a:t>2022</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الاهتمام بالصناعات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لكترونية</a:t>
            </a:r>
            <a:r>
              <a:rPr lang="ar-SA" sz="3200" dirty="0">
                <a:latin typeface="Arial" panose="020B0604020202020204" pitchFamily="34" charset="0"/>
                <a:ea typeface="Calibri" panose="020F0502020204030204" pitchFamily="34" charset="0"/>
                <a:cs typeface="Simplified Arabic" panose="02010000000000000000" pitchFamily="2" charset="-78"/>
              </a:rPr>
              <a:t>، حيث حصلت كوريا على المركز الاول عالميا في مؤشر المساهمة في صناعة المحتوى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لكتروني </a:t>
            </a:r>
            <a:r>
              <a:rPr lang="ar-SA" sz="3200" dirty="0">
                <a:latin typeface="Arial" panose="020B0604020202020204" pitchFamily="34" charset="0"/>
                <a:ea typeface="Calibri" panose="020F0502020204030204" pitchFamily="34" charset="0"/>
                <a:cs typeface="Simplified Arabic" panose="02010000000000000000" pitchFamily="2" charset="-78"/>
              </a:rPr>
              <a:t>في </a:t>
            </a:r>
            <a:r>
              <a:rPr lang="ar-SA" sz="3200" dirty="0" smtClean="0">
                <a:latin typeface="Arial" panose="020B0604020202020204" pitchFamily="34" charset="0"/>
                <a:ea typeface="Calibri" panose="020F0502020204030204" pitchFamily="34" charset="0"/>
                <a:cs typeface="Simplified Arabic" panose="02010000000000000000" pitchFamily="2" charset="-78"/>
              </a:rPr>
              <a:t>20</a:t>
            </a:r>
            <a:r>
              <a:rPr lang="ar-IQ" sz="3200" dirty="0" smtClean="0">
                <a:latin typeface="Arial" panose="020B0604020202020204" pitchFamily="34" charset="0"/>
                <a:ea typeface="Calibri" panose="020F0502020204030204" pitchFamily="34" charset="0"/>
                <a:cs typeface="Simplified Arabic" panose="02010000000000000000" pitchFamily="2" charset="-78"/>
              </a:rPr>
              <a:t>22</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 ويدل ذلك على أهمية الصناعات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لكترونية </a:t>
            </a:r>
            <a:r>
              <a:rPr lang="ar-SA" sz="3200" dirty="0">
                <a:latin typeface="Arial" panose="020B0604020202020204" pitchFamily="34" charset="0"/>
                <a:ea typeface="Calibri" panose="020F0502020204030204" pitchFamily="34" charset="0"/>
                <a:cs typeface="Simplified Arabic" panose="02010000000000000000" pitchFamily="2" charset="-78"/>
              </a:rPr>
              <a:t>ودورها الكبير في دفع عجلة التنمية وتحقيق </a:t>
            </a:r>
            <a:r>
              <a:rPr lang="ar-SA" sz="3200" dirty="0" smtClean="0">
                <a:latin typeface="Arial" panose="020B0604020202020204" pitchFamily="34" charset="0"/>
                <a:ea typeface="Calibri" panose="020F0502020204030204" pitchFamily="34" charset="0"/>
                <a:cs typeface="Simplified Arabic" panose="02010000000000000000" pitchFamily="2" charset="-78"/>
              </a:rPr>
              <a:t>معدلات مرتفعة </a:t>
            </a:r>
            <a:r>
              <a:rPr lang="ar-SA" sz="3200" dirty="0">
                <a:latin typeface="Arial" panose="020B0604020202020204" pitchFamily="34" charset="0"/>
                <a:ea typeface="Calibri" panose="020F0502020204030204" pitchFamily="34" charset="0"/>
                <a:cs typeface="Simplified Arabic" panose="02010000000000000000" pitchFamily="2" charset="-78"/>
              </a:rPr>
              <a:t>من النمو الاقتصادي.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2287681"/>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4604337"/>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الاهتمام المستمر بجودة الابتكار، وذلك من </a:t>
            </a:r>
            <a:r>
              <a:rPr lang="ar-SA" sz="3200" dirty="0" smtClean="0">
                <a:latin typeface="Arial" panose="020B0604020202020204" pitchFamily="34" charset="0"/>
                <a:ea typeface="Calibri" panose="020F0502020204030204" pitchFamily="34" charset="0"/>
                <a:cs typeface="Simplified Arabic" panose="02010000000000000000" pitchFamily="2" charset="-78"/>
              </a:rPr>
              <a:t>خلال </a:t>
            </a:r>
            <a:r>
              <a:rPr lang="ar-SA" sz="3200" dirty="0">
                <a:latin typeface="Arial" panose="020B0604020202020204" pitchFamily="34" charset="0"/>
                <a:ea typeface="Calibri" panose="020F0502020204030204" pitchFamily="34" charset="0"/>
                <a:cs typeface="Simplified Arabic" panose="02010000000000000000" pitchFamily="2" charset="-78"/>
              </a:rPr>
              <a:t>جودة الجامعات المحلية، والاستفادة من الابتكارات المحلية عالمياً، </a:t>
            </a:r>
            <a:r>
              <a:rPr lang="ar-SA" sz="3200" dirty="0" smtClean="0">
                <a:latin typeface="Arial" panose="020B0604020202020204" pitchFamily="34" charset="0"/>
                <a:ea typeface="Calibri" panose="020F0502020204030204" pitchFamily="34" charset="0"/>
                <a:cs typeface="Simplified Arabic" panose="02010000000000000000" pitchFamily="2" charset="-78"/>
              </a:rPr>
              <a:t>والاهتمام </a:t>
            </a:r>
            <a:r>
              <a:rPr lang="ar-SA" sz="3200" dirty="0">
                <a:latin typeface="Arial" panose="020B0604020202020204" pitchFamily="34" charset="0"/>
                <a:ea typeface="Calibri" panose="020F0502020204030204" pitchFamily="34" charset="0"/>
                <a:cs typeface="Simplified Arabic" panose="02010000000000000000" pitchFamily="2" charset="-78"/>
              </a:rPr>
              <a:t>برفع كفاءة العمل الإنتاجية من خلال  التعليم والتدريب الفنى، وتشجيع البحوث والشركات المختلفة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الاهتمام بالاقتصاد الأخضر من خلال تشجيع الصناعات منخفضة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الانبعا</a:t>
            </a:r>
            <a:r>
              <a:rPr lang="ar-IQ" sz="3200" dirty="0" smtClean="0">
                <a:latin typeface="Arial" panose="020B0604020202020204" pitchFamily="34" charset="0"/>
                <a:ea typeface="Calibri" panose="020F0502020204030204" pitchFamily="34" charset="0"/>
                <a:cs typeface="Simplified Arabic" panose="02010000000000000000" pitchFamily="2" charset="-78"/>
              </a:rPr>
              <a:t>ث</a:t>
            </a:r>
            <a:r>
              <a:rPr lang="ar-SA" sz="3200" dirty="0" smtClean="0">
                <a:latin typeface="Arial" panose="020B0604020202020204" pitchFamily="34" charset="0"/>
                <a:ea typeface="Calibri" panose="020F0502020204030204" pitchFamily="34" charset="0"/>
                <a:cs typeface="Simplified Arabic" panose="02010000000000000000" pitchFamily="2" charset="-78"/>
              </a:rPr>
              <a:t>ات </a:t>
            </a:r>
            <a:r>
              <a:rPr lang="ar-SA" sz="3200" dirty="0">
                <a:latin typeface="Arial" panose="020B0604020202020204" pitchFamily="34" charset="0"/>
                <a:ea typeface="Calibri" panose="020F0502020204030204" pitchFamily="34" charset="0"/>
                <a:cs typeface="Simplified Arabic" panose="02010000000000000000" pitchFamily="2" charset="-78"/>
              </a:rPr>
              <a:t>الكربونية.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اهتمام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الحكوما</a:t>
            </a:r>
            <a:r>
              <a:rPr lang="ar-IQ" sz="3200" dirty="0" smtClean="0">
                <a:latin typeface="Arial" panose="020B0604020202020204" pitchFamily="34" charset="0"/>
                <a:ea typeface="Calibri" panose="020F0502020204030204" pitchFamily="34" charset="0"/>
                <a:cs typeface="Simplified Arabic" panose="02010000000000000000" pitchFamily="2" charset="-78"/>
              </a:rPr>
              <a:t>ت</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بمواكبة الصاناعات الناشئة ورعايتها، وخاصة أثناء الخطوات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a:t>
            </a:r>
            <a:r>
              <a:rPr lang="ar-IQ" sz="3200" dirty="0" smtClean="0">
                <a:latin typeface="Arial" panose="020B0604020202020204" pitchFamily="34" charset="0"/>
                <a:ea typeface="Calibri" panose="020F0502020204030204" pitchFamily="34" charset="0"/>
                <a:cs typeface="Simplified Arabic" panose="02010000000000000000" pitchFamily="2" charset="-78"/>
              </a:rPr>
              <a:t>أ</a:t>
            </a:r>
            <a:r>
              <a:rPr lang="ar-SA" sz="3200" dirty="0" smtClean="0">
                <a:latin typeface="Arial" panose="020B0604020202020204" pitchFamily="34" charset="0"/>
                <a:ea typeface="Calibri" panose="020F0502020204030204" pitchFamily="34" charset="0"/>
                <a:cs typeface="Simplified Arabic" panose="02010000000000000000" pitchFamily="2" charset="-78"/>
              </a:rPr>
              <a:t>ولي</a:t>
            </a:r>
            <a:r>
              <a:rPr lang="ar-IQ" sz="3200" dirty="0" smtClean="0">
                <a:latin typeface="Arial" panose="020B0604020202020204" pitchFamily="34" charset="0"/>
                <a:ea typeface="Calibri" panose="020F0502020204030204" pitchFamily="34" charset="0"/>
                <a:cs typeface="Simplified Arabic" panose="02010000000000000000" pitchFamily="2" charset="-78"/>
              </a:rPr>
              <a:t>ة</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والتي تشمل حيازة المعرفة واتقان التكنولوجيا المستوردة.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تحفيز السياسات التجارية والمالية </a:t>
            </a:r>
            <a:r>
              <a:rPr lang="ar-IQ" sz="3200" dirty="0" smtClean="0">
                <a:latin typeface="Arial" panose="020B0604020202020204" pitchFamily="34" charset="0"/>
                <a:ea typeface="Calibri" panose="020F0502020204030204" pitchFamily="34" charset="0"/>
                <a:cs typeface="Simplified Arabic" panose="02010000000000000000" pitchFamily="2" charset="-78"/>
              </a:rPr>
              <a:t>و</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الطلب </a:t>
            </a:r>
            <a:r>
              <a:rPr lang="ar-SA" sz="3200" dirty="0">
                <a:latin typeface="Arial" panose="020B0604020202020204" pitchFamily="34" charset="0"/>
                <a:ea typeface="Calibri" panose="020F0502020204030204" pitchFamily="34" charset="0"/>
                <a:cs typeface="Simplified Arabic" panose="02010000000000000000" pitchFamily="2" charset="-78"/>
              </a:rPr>
              <a:t>على التكنولوجيا.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استيراد التكنولوجيا </a:t>
            </a:r>
            <a:r>
              <a:rPr lang="ar-SA" sz="3200" dirty="0" smtClean="0">
                <a:latin typeface="Arial" panose="020B0604020202020204" pitchFamily="34" charset="0"/>
                <a:ea typeface="Calibri" panose="020F0502020204030204" pitchFamily="34" charset="0"/>
                <a:cs typeface="Simplified Arabic" panose="02010000000000000000" pitchFamily="2" charset="-78"/>
              </a:rPr>
              <a:t>أكثر تطورا</a:t>
            </a:r>
            <a:r>
              <a:rPr lang="ar-IQ" sz="3200" dirty="0" smtClean="0">
                <a:latin typeface="Arial" panose="020B0604020202020204" pitchFamily="34" charset="0"/>
                <a:ea typeface="Calibri" panose="020F0502020204030204" pitchFamily="34" charset="0"/>
                <a:cs typeface="Simplified Arabic" panose="02010000000000000000" pitchFamily="2" charset="-78"/>
              </a:rPr>
              <a:t>ً</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في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الصناعات </a:t>
            </a:r>
            <a:r>
              <a:rPr lang="ar-SA" sz="3200" dirty="0">
                <a:latin typeface="Arial" panose="020B0604020202020204" pitchFamily="34" charset="0"/>
                <a:ea typeface="Calibri" panose="020F0502020204030204" pitchFamily="34" charset="0"/>
                <a:cs typeface="Simplified Arabic" panose="02010000000000000000" pitchFamily="2" charset="-78"/>
              </a:rPr>
              <a:t>المتوسطة والعالية تكنولوجياً.</a:t>
            </a:r>
            <a:r>
              <a:rPr lang="ar-SA" sz="3200" dirty="0">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52352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338658"/>
          </a:xfrm>
          <a:prstGeom prst="rect">
            <a:avLst/>
          </a:prstGeom>
        </p:spPr>
        <p:txBody>
          <a:bodyPr wrap="square">
            <a:spAutoFit/>
          </a:bodyPr>
          <a:lstStyle/>
          <a:p>
            <a:pPr lvl="0" algn="just" rtl="1">
              <a:lnSpc>
                <a:spcPct val="115000"/>
              </a:lnSpc>
              <a:spcAft>
                <a:spcPts val="0"/>
              </a:spcAft>
              <a:tabLst>
                <a:tab pos="5093970" algn="l"/>
              </a:tabLst>
            </a:pPr>
            <a:r>
              <a:rPr lang="ar-IQ" sz="3000" b="1" dirty="0" smtClean="0">
                <a:latin typeface="Arial" panose="020B0604020202020204" pitchFamily="34" charset="0"/>
                <a:ea typeface="Calibri" panose="020F0502020204030204" pitchFamily="34" charset="0"/>
                <a:cs typeface="Simplified Arabic" panose="02010000000000000000" pitchFamily="2" charset="-78"/>
              </a:rPr>
              <a:t>ثانياً:- </a:t>
            </a:r>
            <a:r>
              <a:rPr lang="ar-SA" sz="3000" b="1" dirty="0" smtClean="0">
                <a:latin typeface="Arial" panose="020B0604020202020204" pitchFamily="34" charset="0"/>
                <a:ea typeface="Calibri" panose="020F0502020204030204" pitchFamily="34" charset="0"/>
                <a:cs typeface="Simplified Arabic" panose="02010000000000000000" pitchFamily="2" charset="-78"/>
              </a:rPr>
              <a:t>التجربة </a:t>
            </a:r>
            <a:r>
              <a:rPr lang="ar-SA" sz="3000" b="1" dirty="0">
                <a:latin typeface="Arial" panose="020B0604020202020204" pitchFamily="34" charset="0"/>
                <a:ea typeface="Calibri" panose="020F0502020204030204" pitchFamily="34" charset="0"/>
                <a:cs typeface="Simplified Arabic" panose="02010000000000000000" pitchFamily="2" charset="-78"/>
              </a:rPr>
              <a:t>الصينية :</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629285" algn="just" rtl="1">
              <a:lnSpc>
                <a:spcPct val="106000"/>
              </a:lnSpc>
              <a:spcAft>
                <a:spcPts val="0"/>
              </a:spcAft>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تعد  الصين من الدول الرائدة   في البحث العلمي والتطوير والابتكار في عام </a:t>
            </a:r>
            <a:r>
              <a:rPr lang="ar-SA" sz="3000" dirty="0" smtClean="0">
                <a:latin typeface="Arial" panose="020B0604020202020204" pitchFamily="34" charset="0"/>
                <a:ea typeface="Calibri" panose="020F0502020204030204" pitchFamily="34" charset="0"/>
                <a:cs typeface="Simplified Arabic" panose="02010000000000000000" pitchFamily="2" charset="-78"/>
              </a:rPr>
              <a:t>20</a:t>
            </a:r>
            <a:r>
              <a:rPr lang="ar-IQ" sz="3000" dirty="0" smtClean="0">
                <a:latin typeface="Arial" panose="020B0604020202020204" pitchFamily="34" charset="0"/>
                <a:ea typeface="Calibri" panose="020F0502020204030204" pitchFamily="34" charset="0"/>
                <a:cs typeface="Simplified Arabic" panose="02010000000000000000" pitchFamily="2" charset="-78"/>
              </a:rPr>
              <a:t>22</a:t>
            </a:r>
            <a:r>
              <a:rPr lang="ar-SA"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a:latin typeface="Arial" panose="020B0604020202020204" pitchFamily="34" charset="0"/>
                <a:ea typeface="Calibri" panose="020F0502020204030204" pitchFamily="34" charset="0"/>
                <a:cs typeface="Simplified Arabic" panose="02010000000000000000" pitchFamily="2" charset="-78"/>
              </a:rPr>
              <a:t>كما أنها أول دولة ذات دخل متوسط تدخل تصنيف  الدول "رواد الابتكار" حيث احتلت  الترتيب 25 فى مؤشر الابتكار العالمى </a:t>
            </a:r>
            <a:r>
              <a:rPr lang="ar-SA" sz="3000" dirty="0" smtClean="0">
                <a:latin typeface="Arial" panose="020B0604020202020204" pitchFamily="34" charset="0"/>
                <a:ea typeface="Calibri" panose="020F0502020204030204" pitchFamily="34" charset="0"/>
                <a:cs typeface="Simplified Arabic" panose="02010000000000000000" pitchFamily="2" charset="-78"/>
              </a:rPr>
              <a:t>20</a:t>
            </a:r>
            <a:r>
              <a:rPr lang="ar-IQ" sz="3000" dirty="0" smtClean="0">
                <a:latin typeface="Arial" panose="020B0604020202020204" pitchFamily="34" charset="0"/>
                <a:ea typeface="Calibri" panose="020F0502020204030204" pitchFamily="34" charset="0"/>
                <a:cs typeface="Simplified Arabic" panose="02010000000000000000" pitchFamily="2" charset="-78"/>
              </a:rPr>
              <a:t>22</a:t>
            </a:r>
            <a:r>
              <a:rPr lang="ar-SA"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a:latin typeface="Arial" panose="020B0604020202020204" pitchFamily="34" charset="0"/>
                <a:ea typeface="Calibri" panose="020F0502020204030204" pitchFamily="34" charset="0"/>
                <a:cs typeface="Simplified Arabic" panose="02010000000000000000" pitchFamily="2" charset="-78"/>
              </a:rPr>
              <a:t>، واعتمدت الصين في تجربتها </a:t>
            </a:r>
            <a:r>
              <a:rPr lang="ar-SA" sz="3000" dirty="0" smtClean="0">
                <a:latin typeface="Arial" panose="020B0604020202020204" pitchFamily="34" charset="0"/>
                <a:ea typeface="Calibri" panose="020F0502020204030204" pitchFamily="34" charset="0"/>
                <a:cs typeface="Simplified Arabic" panose="02010000000000000000" pitchFamily="2" charset="-78"/>
              </a:rPr>
              <a:t>عل</a:t>
            </a:r>
            <a:r>
              <a:rPr lang="ar-IQ" sz="3000" dirty="0" smtClean="0">
                <a:latin typeface="Arial" panose="020B0604020202020204" pitchFamily="34" charset="0"/>
                <a:ea typeface="Calibri" panose="020F0502020204030204" pitchFamily="34" charset="0"/>
                <a:cs typeface="Simplified Arabic" panose="02010000000000000000" pitchFamily="2" charset="-78"/>
              </a:rPr>
              <a:t>ى</a:t>
            </a:r>
            <a:r>
              <a:rPr lang="ar-SA"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a:latin typeface="Arial" panose="020B0604020202020204" pitchFamily="34" charset="0"/>
                <a:ea typeface="Calibri" panose="020F0502020204030204" pitchFamily="34" charset="0"/>
                <a:cs typeface="Simplified Arabic" panose="02010000000000000000" pitchFamily="2" charset="-78"/>
              </a:rPr>
              <a:t>ما يلى:</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ارتفاع نسبة المشاركة في الأعمال الابتكارية في الصناعة من ( 28.8 % في عام 2007 إلى46.8 % في عام </a:t>
            </a:r>
            <a:r>
              <a:rPr lang="ar-SA" sz="3000" dirty="0" smtClean="0">
                <a:latin typeface="Arial" panose="020B0604020202020204" pitchFamily="34" charset="0"/>
                <a:ea typeface="Calibri" panose="020F0502020204030204" pitchFamily="34" charset="0"/>
                <a:cs typeface="Simplified Arabic" panose="02010000000000000000" pitchFamily="2" charset="-78"/>
              </a:rPr>
              <a:t>20</a:t>
            </a:r>
            <a:r>
              <a:rPr lang="ar-IQ" sz="3000" dirty="0" smtClean="0">
                <a:latin typeface="Arial" panose="020B0604020202020204" pitchFamily="34" charset="0"/>
                <a:ea typeface="Calibri" panose="020F0502020204030204" pitchFamily="34" charset="0"/>
                <a:cs typeface="Simplified Arabic" panose="02010000000000000000" pitchFamily="2" charset="-78"/>
              </a:rPr>
              <a:t>22</a:t>
            </a:r>
            <a:r>
              <a:rPr lang="ar-SA" sz="3000" dirty="0" smtClean="0">
                <a:latin typeface="Arial" panose="020B0604020202020204" pitchFamily="34" charset="0"/>
                <a:ea typeface="Calibri" panose="020F0502020204030204" pitchFamily="34" charset="0"/>
                <a:cs typeface="Simplified Arabic" panose="02010000000000000000" pitchFamily="2" charset="-78"/>
              </a:rPr>
              <a:t>)</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الإنفاق المتزايد المستمر على البحث والتطوير، وتعد الصين الدولة الوحيدة ذات الدخل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المتوسط</a:t>
            </a:r>
            <a:r>
              <a:rPr lang="ar-IQ" sz="3000" dirty="0">
                <a:latin typeface="Calibri" panose="020F0502020204030204" pitchFamily="34" charset="0"/>
                <a:ea typeface="Calibri" panose="020F0502020204030204" pitchFamily="34" charset="0"/>
                <a:cs typeface="Arial" panose="020B0604020202020204" pitchFamily="34" charset="0"/>
              </a:rPr>
              <a:t>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التي </a:t>
            </a:r>
            <a:r>
              <a:rPr lang="ar-SA" sz="3000" dirty="0">
                <a:latin typeface="Arial" panose="020B0604020202020204" pitchFamily="34" charset="0"/>
                <a:ea typeface="Calibri" panose="020F0502020204030204" pitchFamily="34" charset="0"/>
                <a:cs typeface="Simplified Arabic" panose="02010000000000000000" pitchFamily="2" charset="-78"/>
              </a:rPr>
              <a:t>تنفق على البحث والتطوير وعلى مدخلات ومخرجات الابتكار2.2%  من إجمالي الناتج المحلى الاجمالي فى عام </a:t>
            </a:r>
            <a:r>
              <a:rPr lang="ar-SA" sz="3000" dirty="0" smtClean="0">
                <a:latin typeface="Arial" panose="020B0604020202020204" pitchFamily="34" charset="0"/>
                <a:ea typeface="Calibri" panose="020F0502020204030204" pitchFamily="34" charset="0"/>
                <a:cs typeface="Simplified Arabic" panose="02010000000000000000" pitchFamily="2" charset="-78"/>
              </a:rPr>
              <a:t>20</a:t>
            </a:r>
            <a:r>
              <a:rPr lang="ar-IQ" sz="3000" dirty="0" smtClean="0">
                <a:latin typeface="Arial" panose="020B0604020202020204" pitchFamily="34" charset="0"/>
                <a:ea typeface="Calibri" panose="020F0502020204030204" pitchFamily="34" charset="0"/>
                <a:cs typeface="Simplified Arabic" panose="02010000000000000000" pitchFamily="2" charset="-78"/>
              </a:rPr>
              <a:t>22</a:t>
            </a:r>
            <a:r>
              <a:rPr lang="ar-SA"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a:latin typeface="Arial" panose="020B0604020202020204" pitchFamily="34" charset="0"/>
                <a:ea typeface="Calibri" panose="020F0502020204030204" pitchFamily="34" charset="0"/>
                <a:cs typeface="Simplified Arabic" panose="02010000000000000000" pitchFamily="2" charset="-78"/>
              </a:rPr>
              <a:t>وهو يقارب ما </a:t>
            </a:r>
            <a:r>
              <a:rPr lang="ar-SA" sz="3000" dirty="0" smtClean="0">
                <a:latin typeface="Arial" panose="020B0604020202020204" pitchFamily="34" charset="0"/>
                <a:ea typeface="Calibri" panose="020F0502020204030204" pitchFamily="34" charset="0"/>
                <a:cs typeface="Simplified Arabic" panose="02010000000000000000" pitchFamily="2" charset="-78"/>
              </a:rPr>
              <a:t>تن</a:t>
            </a:r>
            <a:r>
              <a:rPr lang="ar-IQ" sz="3000" dirty="0" smtClean="0">
                <a:latin typeface="Arial" panose="020B0604020202020204" pitchFamily="34" charset="0"/>
                <a:ea typeface="Calibri" panose="020F0502020204030204" pitchFamily="34" charset="0"/>
                <a:cs typeface="Simplified Arabic" panose="02010000000000000000" pitchFamily="2" charset="-78"/>
              </a:rPr>
              <a:t>ف</a:t>
            </a:r>
            <a:r>
              <a:rPr lang="ar-IQ" sz="3000" dirty="0">
                <a:latin typeface="Arial" panose="020B0604020202020204" pitchFamily="34" charset="0"/>
                <a:ea typeface="Calibri" panose="020F0502020204030204" pitchFamily="34" charset="0"/>
                <a:cs typeface="Simplified Arabic" panose="02010000000000000000" pitchFamily="2" charset="-78"/>
              </a:rPr>
              <a:t>ق</a:t>
            </a:r>
            <a:r>
              <a:rPr lang="ar-SA" sz="3000" dirty="0" smtClean="0">
                <a:latin typeface="Arial" panose="020B0604020202020204" pitchFamily="34" charset="0"/>
                <a:ea typeface="Calibri" panose="020F0502020204030204" pitchFamily="34" charset="0"/>
                <a:cs typeface="Simplified Arabic" panose="02010000000000000000" pitchFamily="2" charset="-78"/>
              </a:rPr>
              <a:t>ه </a:t>
            </a:r>
            <a:r>
              <a:rPr lang="ar-SA" sz="3000" dirty="0">
                <a:latin typeface="Arial" panose="020B0604020202020204" pitchFamily="34" charset="0"/>
                <a:ea typeface="Calibri" panose="020F0502020204030204" pitchFamily="34" charset="0"/>
                <a:cs typeface="Simplified Arabic" panose="02010000000000000000" pitchFamily="2" charset="-78"/>
              </a:rPr>
              <a:t>الدول ذات الدخل المرتفع مثل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الولايات</a:t>
            </a:r>
            <a:r>
              <a:rPr lang="ar-IQ"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المتحدة </a:t>
            </a:r>
            <a:r>
              <a:rPr lang="ar-SA" sz="3000" dirty="0">
                <a:latin typeface="Arial" panose="020B0604020202020204" pitchFamily="34" charset="0"/>
                <a:ea typeface="Calibri" panose="020F0502020204030204" pitchFamily="34" charset="0"/>
                <a:cs typeface="Simplified Arabic" panose="02010000000000000000" pitchFamily="2" charset="-78"/>
              </a:rPr>
              <a:t>الامريكية )حوالى 2.7 </a:t>
            </a:r>
            <a:r>
              <a:rPr lang="ar-SA" sz="3000" dirty="0" smtClean="0">
                <a:latin typeface="Arial" panose="020B0604020202020204" pitchFamily="34" charset="0"/>
                <a:ea typeface="Calibri" panose="020F0502020204030204" pitchFamily="34" charset="0"/>
                <a:cs typeface="Simplified Arabic" panose="02010000000000000000" pitchFamily="2" charset="-78"/>
              </a:rPr>
              <a:t>%.</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الاهتمام بالتعليم، حيث حصلت الصين على المركز الاول </a:t>
            </a:r>
            <a:r>
              <a:rPr lang="ar-SA" sz="3000" dirty="0" smtClean="0">
                <a:latin typeface="Arial" panose="020B0604020202020204" pitchFamily="34" charset="0"/>
                <a:ea typeface="Calibri" panose="020F0502020204030204" pitchFamily="34" charset="0"/>
                <a:cs typeface="Simplified Arabic" panose="02010000000000000000" pitchFamily="2" charset="-78"/>
              </a:rPr>
              <a:t>عالميا</a:t>
            </a:r>
            <a:r>
              <a:rPr lang="ar-IQ" sz="3000" dirty="0" smtClean="0">
                <a:latin typeface="Arial" panose="020B0604020202020204" pitchFamily="34" charset="0"/>
                <a:ea typeface="Calibri" panose="020F0502020204030204" pitchFamily="34" charset="0"/>
                <a:cs typeface="Simplified Arabic" panose="02010000000000000000" pitchFamily="2" charset="-78"/>
              </a:rPr>
              <a:t>ً</a:t>
            </a:r>
            <a:r>
              <a:rPr lang="ar-SA" sz="3000" dirty="0" smtClean="0">
                <a:latin typeface="Arial" panose="020B0604020202020204" pitchFamily="34" charset="0"/>
                <a:ea typeface="Calibri" panose="020F0502020204030204" pitchFamily="34" charset="0"/>
                <a:cs typeface="Simplified Arabic" panose="02010000000000000000" pitchFamily="2" charset="-78"/>
              </a:rPr>
              <a:t> </a:t>
            </a:r>
            <a:r>
              <a:rPr lang="ar-SA" sz="3000" dirty="0">
                <a:latin typeface="Arial" panose="020B0604020202020204" pitchFamily="34" charset="0"/>
                <a:ea typeface="Calibri" panose="020F0502020204030204" pitchFamily="34" charset="0"/>
                <a:cs typeface="Simplified Arabic" panose="02010000000000000000" pitchFamily="2" charset="-78"/>
              </a:rPr>
              <a:t>في مؤشر مستوى التعليم والقراءة  والرياضيات في عام </a:t>
            </a:r>
            <a:r>
              <a:rPr lang="ar-SA" sz="3000" dirty="0" smtClean="0">
                <a:latin typeface="Arial" panose="020B0604020202020204" pitchFamily="34" charset="0"/>
                <a:ea typeface="Calibri" panose="020F0502020204030204" pitchFamily="34" charset="0"/>
                <a:cs typeface="Simplified Arabic" panose="02010000000000000000" pitchFamily="2" charset="-78"/>
              </a:rPr>
              <a:t>20</a:t>
            </a:r>
            <a:r>
              <a:rPr lang="ar-IQ" sz="3000" dirty="0" smtClean="0">
                <a:latin typeface="Arial" panose="020B0604020202020204" pitchFamily="34" charset="0"/>
                <a:ea typeface="Calibri" panose="020F0502020204030204" pitchFamily="34" charset="0"/>
                <a:cs typeface="Simplified Arabic" panose="02010000000000000000" pitchFamily="2" charset="-78"/>
              </a:rPr>
              <a:t>22.</a:t>
            </a:r>
            <a:r>
              <a:rPr lang="ar-SA" sz="3000" dirty="0" smtClean="0">
                <a:latin typeface="Arial" panose="020B0604020202020204" pitchFamily="34" charset="0"/>
                <a:ea typeface="Calibri" panose="020F0502020204030204" pitchFamily="34" charset="0"/>
                <a:cs typeface="Simplified Arabic" panose="02010000000000000000" pitchFamily="2" charset="-78"/>
              </a:rPr>
              <a:t>  </a:t>
            </a:r>
            <a:endParaRPr lang="en-US" sz="3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883411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5755422"/>
          </a:xfrm>
          <a:prstGeom prst="rect">
            <a:avLst/>
          </a:prstGeom>
        </p:spPr>
        <p:txBody>
          <a:bodyPr wrap="square">
            <a:spAutoFit/>
          </a:bodyPr>
          <a:lstStyle/>
          <a:p>
            <a:pPr marL="342900" indent="-342900" algn="just" rtl="1">
              <a:lnSpc>
                <a:spcPct val="115000"/>
              </a:lnSpc>
              <a:buFont typeface="Symbol" panose="05050102010706020507" pitchFamily="18" charset="2"/>
              <a:buChar char=""/>
              <a:tabLst>
                <a:tab pos="5093970" algn="l"/>
              </a:tabLst>
            </a:pPr>
            <a:r>
              <a:rPr lang="ar-SA" sz="4000" dirty="0">
                <a:latin typeface="Arial" panose="020B0604020202020204" pitchFamily="34" charset="0"/>
                <a:ea typeface="Calibri" panose="020F0502020204030204" pitchFamily="34" charset="0"/>
                <a:cs typeface="Simplified Arabic" panose="02010000000000000000" pitchFamily="2" charset="-78"/>
              </a:rPr>
              <a:t>زيادة صادرات المنتجات عالية التقنية والمنتجات الإبداعية ، وقد حصلت الصين </a:t>
            </a:r>
            <a:r>
              <a:rPr lang="ar-SA" sz="4000" dirty="0" smtClean="0">
                <a:latin typeface="Arial" panose="020B0604020202020204" pitchFamily="34" charset="0"/>
                <a:ea typeface="Calibri" panose="020F0502020204030204" pitchFamily="34" charset="0"/>
                <a:cs typeface="Simplified Arabic" panose="02010000000000000000" pitchFamily="2" charset="-78"/>
              </a:rPr>
              <a:t>عل</a:t>
            </a:r>
            <a:r>
              <a:rPr lang="ar-IQ" sz="4000" dirty="0" smtClean="0">
                <a:latin typeface="Arial" panose="020B0604020202020204" pitchFamily="34" charset="0"/>
                <a:ea typeface="Calibri" panose="020F0502020204030204" pitchFamily="34" charset="0"/>
                <a:cs typeface="Simplified Arabic" panose="02010000000000000000" pitchFamily="2" charset="-78"/>
              </a:rPr>
              <a:t>ى</a:t>
            </a:r>
            <a:r>
              <a:rPr lang="ar-SA" sz="4000" dirty="0" smtClean="0">
                <a:latin typeface="Arial" panose="020B0604020202020204" pitchFamily="34" charset="0"/>
                <a:ea typeface="Calibri" panose="020F0502020204030204" pitchFamily="34" charset="0"/>
                <a:cs typeface="Simplified Arabic" panose="02010000000000000000" pitchFamily="2" charset="-78"/>
              </a:rPr>
              <a:t> </a:t>
            </a:r>
            <a:r>
              <a:rPr lang="ar-SA" sz="4000" dirty="0">
                <a:latin typeface="Arial" panose="020B0604020202020204" pitchFamily="34" charset="0"/>
                <a:ea typeface="Calibri" panose="020F0502020204030204" pitchFamily="34" charset="0"/>
                <a:cs typeface="Simplified Arabic" panose="02010000000000000000" pitchFamily="2" charset="-78"/>
              </a:rPr>
              <a:t>المركز الأول </a:t>
            </a:r>
            <a:r>
              <a:rPr lang="ar-SA" sz="4000" dirty="0" smtClean="0">
                <a:latin typeface="Arial" panose="020B0604020202020204" pitchFamily="34" charset="0"/>
                <a:ea typeface="Calibri" panose="020F0502020204030204" pitchFamily="34" charset="0"/>
                <a:cs typeface="Simplified Arabic" panose="02010000000000000000" pitchFamily="2" charset="-78"/>
              </a:rPr>
              <a:t>عالميا</a:t>
            </a:r>
            <a:r>
              <a:rPr lang="ar-IQ" sz="4000" dirty="0" smtClean="0">
                <a:latin typeface="Arial" panose="020B0604020202020204" pitchFamily="34" charset="0"/>
                <a:ea typeface="Calibri" panose="020F0502020204030204" pitchFamily="34" charset="0"/>
                <a:cs typeface="Simplified Arabic" panose="02010000000000000000" pitchFamily="2" charset="-78"/>
              </a:rPr>
              <a:t>ً</a:t>
            </a:r>
            <a:r>
              <a:rPr lang="ar-SA" sz="4000" dirty="0" smtClean="0">
                <a:latin typeface="Arial" panose="020B0604020202020204" pitchFamily="34" charset="0"/>
                <a:ea typeface="Calibri" panose="020F0502020204030204" pitchFamily="34" charset="0"/>
                <a:cs typeface="Simplified Arabic" panose="02010000000000000000" pitchFamily="2" charset="-78"/>
              </a:rPr>
              <a:t> </a:t>
            </a:r>
            <a:r>
              <a:rPr lang="ar-SA" sz="4000" dirty="0">
                <a:latin typeface="Arial" panose="020B0604020202020204" pitchFamily="34" charset="0"/>
                <a:ea typeface="Calibri" panose="020F0502020204030204" pitchFamily="34" charset="0"/>
                <a:cs typeface="Simplified Arabic" panose="02010000000000000000" pitchFamily="2" charset="-78"/>
              </a:rPr>
              <a:t>في مؤشر نسبة صافي الصادرات عالية التقنية إلى إجمالي التجارة ومؤشر صادرات المنتجات الإبداعية إلى إجمالي التجارة </a:t>
            </a:r>
            <a:r>
              <a:rPr lang="ar-SA" sz="4000" dirty="0" smtClean="0">
                <a:latin typeface="Arial" panose="020B0604020202020204" pitchFamily="34" charset="0"/>
                <a:ea typeface="Calibri" panose="020F0502020204030204" pitchFamily="34" charset="0"/>
                <a:cs typeface="Simplified Arabic" panose="02010000000000000000" pitchFamily="2" charset="-78"/>
              </a:rPr>
              <a:t>في</a:t>
            </a:r>
            <a:r>
              <a:rPr lang="ar-IQ" sz="4000" dirty="0" smtClean="0">
                <a:latin typeface="Arial" panose="020B0604020202020204" pitchFamily="34" charset="0"/>
                <a:ea typeface="Calibri" panose="020F0502020204030204" pitchFamily="34" charset="0"/>
                <a:cs typeface="Simplified Arabic" panose="02010000000000000000" pitchFamily="2" charset="-78"/>
              </a:rPr>
              <a:t> عام</a:t>
            </a:r>
            <a:r>
              <a:rPr lang="ar-SA" sz="4000" dirty="0" smtClean="0">
                <a:latin typeface="Arial" panose="020B0604020202020204" pitchFamily="34" charset="0"/>
                <a:ea typeface="Calibri" panose="020F0502020204030204" pitchFamily="34" charset="0"/>
                <a:cs typeface="Simplified Arabic" panose="02010000000000000000" pitchFamily="2" charset="-78"/>
              </a:rPr>
              <a:t> 20</a:t>
            </a:r>
            <a:r>
              <a:rPr lang="ar-IQ" sz="4000" dirty="0" smtClean="0">
                <a:latin typeface="Arial" panose="020B0604020202020204" pitchFamily="34" charset="0"/>
                <a:ea typeface="Calibri" panose="020F0502020204030204" pitchFamily="34" charset="0"/>
                <a:cs typeface="Simplified Arabic" panose="02010000000000000000" pitchFamily="2" charset="-78"/>
              </a:rPr>
              <a:t>22</a:t>
            </a:r>
            <a:r>
              <a:rPr lang="ar-SA" sz="4000" dirty="0" smtClean="0">
                <a:latin typeface="Arial" panose="020B0604020202020204" pitchFamily="34" charset="0"/>
                <a:ea typeface="Calibri" panose="020F0502020204030204" pitchFamily="34" charset="0"/>
                <a:cs typeface="Simplified Arabic" panose="02010000000000000000" pitchFamily="2" charset="-78"/>
              </a:rPr>
              <a:t>.</a:t>
            </a:r>
            <a:endParaRPr lang="ar-IQ" sz="4000" dirty="0" smtClean="0">
              <a:latin typeface="Arial" panose="020B0604020202020204" pitchFamily="34" charset="0"/>
              <a:ea typeface="Calibri" panose="020F0502020204030204" pitchFamily="34" charset="0"/>
              <a:cs typeface="Simplified Arabic" panose="02010000000000000000" pitchFamily="2" charset="-78"/>
            </a:endParaRPr>
          </a:p>
          <a:p>
            <a:pPr marL="342900" lvl="0" indent="-342900" algn="just" rtl="1">
              <a:lnSpc>
                <a:spcPct val="115000"/>
              </a:lnSpc>
              <a:spcAft>
                <a:spcPts val="0"/>
              </a:spcAft>
              <a:buFont typeface="Symbol" panose="05050102010706020507" pitchFamily="18" charset="2"/>
              <a:buChar char=""/>
              <a:tabLst>
                <a:tab pos="5093970" algn="l"/>
              </a:tabLst>
            </a:pPr>
            <a:r>
              <a:rPr lang="ar-SA" sz="4000" dirty="0" smtClean="0">
                <a:latin typeface="Arial" panose="020B0604020202020204" pitchFamily="34" charset="0"/>
                <a:ea typeface="Calibri" panose="020F0502020204030204" pitchFamily="34" charset="0"/>
                <a:cs typeface="Simplified Arabic" panose="02010000000000000000" pitchFamily="2" charset="-78"/>
              </a:rPr>
              <a:t>تنفيذ </a:t>
            </a:r>
            <a:r>
              <a:rPr lang="ar-SA" sz="4000" dirty="0">
                <a:latin typeface="Arial" panose="020B0604020202020204" pitchFamily="34" charset="0"/>
                <a:ea typeface="Calibri" panose="020F0502020204030204" pitchFamily="34" charset="0"/>
                <a:cs typeface="Simplified Arabic" panose="02010000000000000000" pitchFamily="2" charset="-78"/>
              </a:rPr>
              <a:t>استراتيجية التنمية المدفوعة بالابتكار وتعميق إصلاح </a:t>
            </a:r>
            <a:r>
              <a:rPr lang="ar-IQ" sz="4000" dirty="0" smtClean="0">
                <a:latin typeface="Arial" panose="020B0604020202020204" pitchFamily="34" charset="0"/>
                <a:ea typeface="Calibri" panose="020F0502020204030204" pitchFamily="34" charset="0"/>
                <a:cs typeface="Simplified Arabic" panose="02010000000000000000" pitchFamily="2" charset="-78"/>
              </a:rPr>
              <a:t>ال</a:t>
            </a:r>
            <a:r>
              <a:rPr lang="ar-SA" sz="4000" dirty="0" smtClean="0">
                <a:latin typeface="Arial" panose="020B0604020202020204" pitchFamily="34" charset="0"/>
                <a:ea typeface="Calibri" panose="020F0502020204030204" pitchFamily="34" charset="0"/>
                <a:cs typeface="Simplified Arabic" panose="02010000000000000000" pitchFamily="2" charset="-78"/>
              </a:rPr>
              <a:t>نظام</a:t>
            </a:r>
            <a:r>
              <a:rPr lang="ar-SA" sz="4000" dirty="0">
                <a:latin typeface="Arial" panose="020B0604020202020204" pitchFamily="34" charset="0"/>
                <a:ea typeface="Calibri" panose="020F0502020204030204" pitchFamily="34" charset="0"/>
                <a:cs typeface="Simplified Arabic" panose="02010000000000000000" pitchFamily="2" charset="-78"/>
              </a:rPr>
              <a:t>، والتحول من بناء النظام وتحفيز نشاط الابتكار إلى تهيئة وتحفيز مناخ الابتكار، ومن الاهتمام بالسياسات المتعلقة بالتكنولوجيا إلى الاهتمام بمنظومة سياسات كاملة، والتحول </a:t>
            </a:r>
            <a:r>
              <a:rPr lang="ar-SA" sz="4000" dirty="0" smtClean="0">
                <a:latin typeface="Arial" panose="020B0604020202020204" pitchFamily="34" charset="0"/>
                <a:ea typeface="Calibri" panose="020F0502020204030204" pitchFamily="34" charset="0"/>
                <a:cs typeface="Simplified Arabic" panose="02010000000000000000" pitchFamily="2" charset="-78"/>
              </a:rPr>
              <a:t>إلى </a:t>
            </a:r>
            <a:r>
              <a:rPr lang="ar-SA" sz="4000" dirty="0">
                <a:latin typeface="Arial" panose="020B0604020202020204" pitchFamily="34" charset="0"/>
                <a:ea typeface="Calibri" panose="020F0502020204030204" pitchFamily="34" charset="0"/>
                <a:cs typeface="Simplified Arabic" panose="02010000000000000000" pitchFamily="2" charset="-78"/>
              </a:rPr>
              <a:t>سياسة المنفعة العامة </a:t>
            </a:r>
            <a:r>
              <a:rPr lang="ar-SA" dirty="0">
                <a:latin typeface="Arial" panose="020B0604020202020204" pitchFamily="34" charset="0"/>
                <a:ea typeface="Calibri" panose="020F0502020204030204" pitchFamily="34" charset="0"/>
                <a:cs typeface="Simplified Arabic" panose="02010000000000000000" pitchFamily="2"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13850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142</TotalTime>
  <Words>2321</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Century Gothic</vt:lpstr>
      <vt:lpstr>Simplified Arabic</vt:lpstr>
      <vt:lpstr>Symbol</vt:lpstr>
      <vt:lpstr>Tahoma</vt:lpstr>
      <vt:lpstr>Wingdings</vt:lpstr>
      <vt:lpstr>Wingdings 3</vt:lpstr>
      <vt:lpstr>شريحة</vt:lpstr>
      <vt:lpstr>PowerPoint Presentation</vt:lpstr>
      <vt:lpstr> مفهوم إقتصاد المعرفة</vt:lpstr>
      <vt:lpstr>مفهوم إقتصاد المعرفة</vt:lpstr>
      <vt:lpstr>خصائص إقتصاد المعرفة</vt:lpstr>
      <vt:lpstr>القوى الدافعة الرئيسية في ظل اقتصاد المعرفة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للحضور  و لحسن الإستماع</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K</cp:lastModifiedBy>
  <cp:revision>150</cp:revision>
  <dcterms:created xsi:type="dcterms:W3CDTF">2020-03-21T18:22:04Z</dcterms:created>
  <dcterms:modified xsi:type="dcterms:W3CDTF">2023-10-10T06:03:07Z</dcterms:modified>
</cp:coreProperties>
</file>