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3" r:id="rId2"/>
    <p:sldId id="261" r:id="rId3"/>
    <p:sldId id="294" r:id="rId4"/>
    <p:sldId id="284" r:id="rId5"/>
    <p:sldId id="264" r:id="rId6"/>
    <p:sldId id="256" r:id="rId7"/>
    <p:sldId id="289" r:id="rId8"/>
    <p:sldId id="257" r:id="rId9"/>
    <p:sldId id="258" r:id="rId10"/>
    <p:sldId id="259" r:id="rId11"/>
    <p:sldId id="267" r:id="rId12"/>
    <p:sldId id="275" r:id="rId13"/>
    <p:sldId id="279" r:id="rId14"/>
    <p:sldId id="290" r:id="rId15"/>
    <p:sldId id="281" r:id="rId16"/>
    <p:sldId id="282" r:id="rId17"/>
    <p:sldId id="285" r:id="rId18"/>
    <p:sldId id="286" r:id="rId19"/>
    <p:sldId id="292" r:id="rId20"/>
    <p:sldId id="291" r:id="rId21"/>
    <p:sldId id="293"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193BE-135C-4AB6-9612-BB3A9598C7E4}" type="datetimeFigureOut">
              <a:rPr lang="en-US" smtClean="0"/>
              <a:pPr/>
              <a:t>10/9/2023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778FC-7C7A-474D-9139-03308AD80EB4}" type="slidenum">
              <a:rPr lang="en-US" smtClean="0"/>
              <a:pPr/>
              <a:t>‹#›</a:t>
            </a:fld>
            <a:endParaRPr lang="en-US"/>
          </a:p>
        </p:txBody>
      </p:sp>
    </p:spTree>
    <p:extLst>
      <p:ext uri="{BB962C8B-B14F-4D97-AF65-F5344CB8AC3E}">
        <p14:creationId xmlns:p14="http://schemas.microsoft.com/office/powerpoint/2010/main" val="160778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a:t>
            </a:fld>
            <a:endParaRPr lang="en-US"/>
          </a:p>
        </p:txBody>
      </p:sp>
    </p:spTree>
    <p:extLst>
      <p:ext uri="{BB962C8B-B14F-4D97-AF65-F5344CB8AC3E}">
        <p14:creationId xmlns:p14="http://schemas.microsoft.com/office/powerpoint/2010/main" val="1512429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12</a:t>
            </a:fld>
            <a:endParaRPr lang="en-US"/>
          </a:p>
        </p:txBody>
      </p:sp>
    </p:spTree>
    <p:extLst>
      <p:ext uri="{BB962C8B-B14F-4D97-AF65-F5344CB8AC3E}">
        <p14:creationId xmlns:p14="http://schemas.microsoft.com/office/powerpoint/2010/main" val="1853769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13</a:t>
            </a:fld>
            <a:endParaRPr lang="en-US"/>
          </a:p>
        </p:txBody>
      </p:sp>
    </p:spTree>
    <p:extLst>
      <p:ext uri="{BB962C8B-B14F-4D97-AF65-F5344CB8AC3E}">
        <p14:creationId xmlns:p14="http://schemas.microsoft.com/office/powerpoint/2010/main" val="1726420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14</a:t>
            </a:fld>
            <a:endParaRPr lang="en-US"/>
          </a:p>
        </p:txBody>
      </p:sp>
    </p:spTree>
    <p:extLst>
      <p:ext uri="{BB962C8B-B14F-4D97-AF65-F5344CB8AC3E}">
        <p14:creationId xmlns:p14="http://schemas.microsoft.com/office/powerpoint/2010/main" val="1726420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15</a:t>
            </a:fld>
            <a:endParaRPr lang="en-US"/>
          </a:p>
        </p:txBody>
      </p:sp>
    </p:spTree>
    <p:extLst>
      <p:ext uri="{BB962C8B-B14F-4D97-AF65-F5344CB8AC3E}">
        <p14:creationId xmlns:p14="http://schemas.microsoft.com/office/powerpoint/2010/main" val="3126534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16</a:t>
            </a:fld>
            <a:endParaRPr lang="en-US"/>
          </a:p>
        </p:txBody>
      </p:sp>
    </p:spTree>
    <p:extLst>
      <p:ext uri="{BB962C8B-B14F-4D97-AF65-F5344CB8AC3E}">
        <p14:creationId xmlns:p14="http://schemas.microsoft.com/office/powerpoint/2010/main" val="152843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2</a:t>
            </a:fld>
            <a:endParaRPr lang="en-US"/>
          </a:p>
        </p:txBody>
      </p:sp>
    </p:spTree>
    <p:extLst>
      <p:ext uri="{BB962C8B-B14F-4D97-AF65-F5344CB8AC3E}">
        <p14:creationId xmlns:p14="http://schemas.microsoft.com/office/powerpoint/2010/main" val="244458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5</a:t>
            </a:fld>
            <a:endParaRPr lang="en-US"/>
          </a:p>
        </p:txBody>
      </p:sp>
    </p:spTree>
    <p:extLst>
      <p:ext uri="{BB962C8B-B14F-4D97-AF65-F5344CB8AC3E}">
        <p14:creationId xmlns:p14="http://schemas.microsoft.com/office/powerpoint/2010/main" val="3147197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6</a:t>
            </a:fld>
            <a:endParaRPr lang="en-US"/>
          </a:p>
        </p:txBody>
      </p:sp>
    </p:spTree>
    <p:extLst>
      <p:ext uri="{BB962C8B-B14F-4D97-AF65-F5344CB8AC3E}">
        <p14:creationId xmlns:p14="http://schemas.microsoft.com/office/powerpoint/2010/main" val="1884561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7</a:t>
            </a:fld>
            <a:endParaRPr lang="en-US"/>
          </a:p>
        </p:txBody>
      </p:sp>
    </p:spTree>
    <p:extLst>
      <p:ext uri="{BB962C8B-B14F-4D97-AF65-F5344CB8AC3E}">
        <p14:creationId xmlns:p14="http://schemas.microsoft.com/office/powerpoint/2010/main" val="306971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8</a:t>
            </a:fld>
            <a:endParaRPr lang="en-US"/>
          </a:p>
        </p:txBody>
      </p:sp>
    </p:spTree>
    <p:extLst>
      <p:ext uri="{BB962C8B-B14F-4D97-AF65-F5344CB8AC3E}">
        <p14:creationId xmlns:p14="http://schemas.microsoft.com/office/powerpoint/2010/main" val="2830689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9</a:t>
            </a:fld>
            <a:endParaRPr lang="en-US"/>
          </a:p>
        </p:txBody>
      </p:sp>
    </p:spTree>
    <p:extLst>
      <p:ext uri="{BB962C8B-B14F-4D97-AF65-F5344CB8AC3E}">
        <p14:creationId xmlns:p14="http://schemas.microsoft.com/office/powerpoint/2010/main" val="57365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10</a:t>
            </a:fld>
            <a:endParaRPr lang="en-US"/>
          </a:p>
        </p:txBody>
      </p:sp>
    </p:spTree>
    <p:extLst>
      <p:ext uri="{BB962C8B-B14F-4D97-AF65-F5344CB8AC3E}">
        <p14:creationId xmlns:p14="http://schemas.microsoft.com/office/powerpoint/2010/main" val="183435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778FC-7C7A-474D-9139-03308AD80EB4}" type="slidenum">
              <a:rPr lang="en-US" smtClean="0"/>
              <a:pPr/>
              <a:t>11</a:t>
            </a:fld>
            <a:endParaRPr lang="en-US"/>
          </a:p>
        </p:txBody>
      </p:sp>
    </p:spTree>
    <p:extLst>
      <p:ext uri="{BB962C8B-B14F-4D97-AF65-F5344CB8AC3E}">
        <p14:creationId xmlns:p14="http://schemas.microsoft.com/office/powerpoint/2010/main" val="30697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5002D-A51F-45DE-9A86-EA4D8190339F}"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5002D-A51F-45DE-9A86-EA4D8190339F}" type="datetimeFigureOut">
              <a:rPr lang="en-US" smtClean="0"/>
              <a:pPr/>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5002D-A51F-45DE-9A86-EA4D8190339F}"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5002D-A51F-45DE-9A86-EA4D8190339F}" type="datetimeFigureOut">
              <a:rPr lang="en-US" smtClean="0"/>
              <a:pPr/>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F5002D-A51F-45DE-9A86-EA4D8190339F}" type="datetimeFigureOut">
              <a:rPr lang="en-US" smtClean="0"/>
              <a:pPr/>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5002D-A51F-45DE-9A86-EA4D8190339F}" type="datetimeFigureOut">
              <a:rPr lang="en-US" smtClean="0"/>
              <a:pPr/>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5002D-A51F-45DE-9A86-EA4D8190339F}"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5002D-A51F-45DE-9A86-EA4D8190339F}" type="datetimeFigureOut">
              <a:rPr lang="en-US" smtClean="0"/>
              <a:pPr/>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B7D0B-2C8B-4701-8811-29740ED11C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5002D-A51F-45DE-9A86-EA4D8190339F}" type="datetimeFigureOut">
              <a:rPr lang="en-US" smtClean="0"/>
              <a:pPr/>
              <a:t>10/9/2023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B7D0B-2C8B-4701-8811-29740ED11C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aljazeera.net/home/getpage/e7382a29-8cce-446d-9973-f9971c308afa/860b5e12-6509-42c9-95de-4f9c89103db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8001000" cy="3810000"/>
          </a:xfrm>
        </p:spPr>
        <p:txBody>
          <a:bodyPr>
            <a:normAutofit/>
          </a:bodyPr>
          <a:lstStyle/>
          <a:p>
            <a:r>
              <a:rPr lang="ar-SA" sz="4800" b="1" dirty="0" smtClean="0">
                <a:solidFill>
                  <a:schemeClr val="tx2"/>
                </a:solidFill>
                <a:effectLst>
                  <a:outerShdw blurRad="38100" dist="38100" dir="2700000" algn="tl">
                    <a:srgbClr val="000000">
                      <a:alpha val="43137"/>
                    </a:srgbClr>
                  </a:outerShdw>
                </a:effectLst>
              </a:rPr>
              <a:t>محاضرات </a:t>
            </a:r>
            <a:r>
              <a:rPr lang="ar-IQ" sz="4800" b="1" dirty="0" smtClean="0">
                <a:solidFill>
                  <a:schemeClr val="tx2"/>
                </a:solidFill>
                <a:effectLst>
                  <a:outerShdw blurRad="38100" dist="38100" dir="2700000" algn="tl">
                    <a:srgbClr val="000000">
                      <a:alpha val="43137"/>
                    </a:srgbClr>
                  </a:outerShdw>
                </a:effectLst>
              </a:rPr>
              <a:t>السياسات المالية</a:t>
            </a:r>
            <a:br>
              <a:rPr lang="ar-IQ" sz="4800" b="1" dirty="0" smtClean="0">
                <a:solidFill>
                  <a:schemeClr val="tx2"/>
                </a:solidFill>
                <a:effectLst>
                  <a:outerShdw blurRad="38100" dist="38100" dir="2700000" algn="tl">
                    <a:srgbClr val="000000">
                      <a:alpha val="43137"/>
                    </a:srgbClr>
                  </a:outerShdw>
                </a:effectLst>
              </a:rPr>
            </a:br>
            <a:r>
              <a:rPr lang="ar-IQ" sz="4800" b="1" dirty="0" smtClean="0">
                <a:solidFill>
                  <a:schemeClr val="tx2"/>
                </a:solidFill>
                <a:effectLst>
                  <a:outerShdw blurRad="38100" dist="38100" dir="2700000" algn="tl">
                    <a:srgbClr val="000000">
                      <a:alpha val="43137"/>
                    </a:srgbClr>
                  </a:outerShdw>
                </a:effectLst>
              </a:rPr>
              <a:t> </a:t>
            </a:r>
            <a:r>
              <a:rPr lang="ar-SA" sz="4800" b="1" dirty="0" smtClean="0">
                <a:solidFill>
                  <a:schemeClr val="tx2"/>
                </a:solidFill>
                <a:effectLst>
                  <a:outerShdw blurRad="38100" dist="38100" dir="2700000" algn="tl">
                    <a:srgbClr val="000000">
                      <a:alpha val="43137"/>
                    </a:srgbClr>
                  </a:outerShdw>
                </a:effectLst>
              </a:rPr>
              <a:t>للسنة </a:t>
            </a:r>
            <a:r>
              <a:rPr lang="ar-SA" sz="4800" b="1" dirty="0" smtClean="0">
                <a:solidFill>
                  <a:schemeClr val="tx2"/>
                </a:solidFill>
                <a:effectLst>
                  <a:outerShdw blurRad="38100" dist="38100" dir="2700000" algn="tl">
                    <a:srgbClr val="000000">
                      <a:alpha val="43137"/>
                    </a:srgbClr>
                  </a:outerShdw>
                </a:effectLst>
              </a:rPr>
              <a:t>الدراسية 20</a:t>
            </a:r>
            <a:r>
              <a:rPr lang="ar-IQ" sz="4800" b="1" dirty="0" smtClean="0">
                <a:solidFill>
                  <a:schemeClr val="tx2"/>
                </a:solidFill>
                <a:effectLst>
                  <a:outerShdw blurRad="38100" dist="38100" dir="2700000" algn="tl">
                    <a:srgbClr val="000000">
                      <a:alpha val="43137"/>
                    </a:srgbClr>
                  </a:outerShdw>
                </a:effectLst>
              </a:rPr>
              <a:t>2</a:t>
            </a:r>
            <a:r>
              <a:rPr lang="ar-OM" sz="4800" b="1" dirty="0" smtClean="0">
                <a:solidFill>
                  <a:schemeClr val="tx2"/>
                </a:solidFill>
                <a:effectLst>
                  <a:outerShdw blurRad="38100" dist="38100" dir="2700000" algn="tl">
                    <a:srgbClr val="000000">
                      <a:alpha val="43137"/>
                    </a:srgbClr>
                  </a:outerShdw>
                </a:effectLst>
              </a:rPr>
              <a:t>3</a:t>
            </a:r>
            <a:r>
              <a:rPr lang="ar-SA" sz="4800" b="1" dirty="0" smtClean="0">
                <a:solidFill>
                  <a:schemeClr val="tx2"/>
                </a:solidFill>
                <a:effectLst>
                  <a:outerShdw blurRad="38100" dist="38100" dir="2700000" algn="tl">
                    <a:srgbClr val="000000">
                      <a:alpha val="43137"/>
                    </a:srgbClr>
                  </a:outerShdw>
                </a:effectLst>
              </a:rPr>
              <a:t>– </a:t>
            </a:r>
            <a:r>
              <a:rPr lang="ar-IQ" sz="4800" b="1" dirty="0" smtClean="0">
                <a:solidFill>
                  <a:schemeClr val="tx2"/>
                </a:solidFill>
                <a:effectLst>
                  <a:outerShdw blurRad="38100" dist="38100" dir="2700000" algn="tl">
                    <a:srgbClr val="000000">
                      <a:alpha val="43137"/>
                    </a:srgbClr>
                  </a:outerShdw>
                </a:effectLst>
              </a:rPr>
              <a:t>202</a:t>
            </a:r>
            <a:r>
              <a:rPr lang="ar-OM" sz="4800" b="1" dirty="0" smtClean="0">
                <a:solidFill>
                  <a:schemeClr val="tx2"/>
                </a:solidFill>
                <a:effectLst>
                  <a:outerShdw blurRad="38100" dist="38100" dir="2700000" algn="tl">
                    <a:srgbClr val="000000">
                      <a:alpha val="43137"/>
                    </a:srgbClr>
                  </a:outerShdw>
                </a:effectLst>
              </a:rPr>
              <a:t>4</a:t>
            </a:r>
            <a:r>
              <a:rPr lang="ar-SA" sz="4800" dirty="0" smtClean="0">
                <a:solidFill>
                  <a:schemeClr val="tx2"/>
                </a:solidFill>
              </a:rPr>
              <a:t/>
            </a:r>
            <a:br>
              <a:rPr lang="ar-SA" sz="4800" dirty="0" smtClean="0">
                <a:solidFill>
                  <a:schemeClr val="tx2"/>
                </a:solidFill>
              </a:rPr>
            </a:br>
            <a:r>
              <a:rPr lang="ar-SA" sz="4800" dirty="0" smtClean="0">
                <a:solidFill>
                  <a:schemeClr val="tx2"/>
                </a:solidFill>
              </a:rPr>
              <a:t/>
            </a:r>
            <a:br>
              <a:rPr lang="ar-SA" sz="4800" dirty="0" smtClean="0">
                <a:solidFill>
                  <a:schemeClr val="tx2"/>
                </a:solidFill>
              </a:rPr>
            </a:br>
            <a:r>
              <a:rPr lang="ar-SA" b="1" dirty="0" smtClean="0">
                <a:solidFill>
                  <a:srgbClr val="00B050"/>
                </a:solidFill>
                <a:effectLst>
                  <a:outerShdw blurRad="38100" dist="38100" dir="2700000" algn="tl">
                    <a:srgbClr val="000000">
                      <a:alpha val="43137"/>
                    </a:srgbClr>
                  </a:outerShdw>
                </a:effectLst>
              </a:rPr>
              <a:t>مرحلة </a:t>
            </a:r>
            <a:r>
              <a:rPr lang="ar-OM" b="1" dirty="0" smtClean="0">
                <a:solidFill>
                  <a:srgbClr val="00B050"/>
                </a:solidFill>
                <a:effectLst>
                  <a:outerShdw blurRad="38100" dist="38100" dir="2700000" algn="tl">
                    <a:srgbClr val="000000">
                      <a:alpha val="43137"/>
                    </a:srgbClr>
                  </a:outerShdw>
                </a:effectLst>
              </a:rPr>
              <a:t>الماجستیر</a:t>
            </a:r>
            <a:r>
              <a:rPr lang="ar-SA" b="1" dirty="0" smtClean="0">
                <a:solidFill>
                  <a:srgbClr val="00B050"/>
                </a:solidFill>
                <a:effectLst>
                  <a:outerShdw blurRad="38100" dist="38100" dir="2700000" algn="tl">
                    <a:srgbClr val="000000">
                      <a:alpha val="43137"/>
                    </a:srgbClr>
                  </a:outerShdw>
                </a:effectLst>
              </a:rPr>
              <a:t>– </a:t>
            </a:r>
            <a:r>
              <a:rPr lang="ar-SA" b="1" dirty="0" smtClean="0">
                <a:solidFill>
                  <a:srgbClr val="00B050"/>
                </a:solidFill>
                <a:effectLst>
                  <a:outerShdw blurRad="38100" dist="38100" dir="2700000" algn="tl">
                    <a:srgbClr val="000000">
                      <a:alpha val="43137"/>
                    </a:srgbClr>
                  </a:outerShdw>
                </a:effectLst>
              </a:rPr>
              <a:t>قسم</a:t>
            </a:r>
            <a:r>
              <a:rPr lang="ar-IQ" b="1" dirty="0" smtClean="0">
                <a:solidFill>
                  <a:srgbClr val="00B050"/>
                </a:solidFill>
                <a:effectLst>
                  <a:outerShdw blurRad="38100" dist="38100" dir="2700000" algn="tl">
                    <a:srgbClr val="000000">
                      <a:alpha val="43137"/>
                    </a:srgbClr>
                  </a:outerShdw>
                </a:effectLst>
              </a:rPr>
              <a:t> الإقتصاد</a:t>
            </a:r>
            <a:r>
              <a:rPr lang="ar-SA" b="1" dirty="0" smtClean="0">
                <a:solidFill>
                  <a:srgbClr val="00B050"/>
                </a:solidFill>
                <a:effectLst>
                  <a:outerShdw blurRad="38100" dist="38100" dir="2700000" algn="tl">
                    <a:srgbClr val="000000">
                      <a:alpha val="43137"/>
                    </a:srgbClr>
                  </a:outerShdw>
                </a:effectLst>
              </a:rPr>
              <a:t> </a:t>
            </a:r>
            <a:br>
              <a:rPr lang="ar-SA" b="1" dirty="0" smtClean="0">
                <a:solidFill>
                  <a:srgbClr val="00B050"/>
                </a:solidFill>
                <a:effectLst>
                  <a:outerShdw blurRad="38100" dist="38100" dir="2700000" algn="tl">
                    <a:srgbClr val="000000">
                      <a:alpha val="43137"/>
                    </a:srgbClr>
                  </a:outerShdw>
                </a:effectLst>
              </a:rPr>
            </a:br>
            <a:endParaRPr lang="en-US" b="1"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85800" y="4343400"/>
            <a:ext cx="8001000" cy="2057400"/>
          </a:xfrm>
        </p:spPr>
        <p:txBody>
          <a:bodyPr>
            <a:normAutofit lnSpcReduction="10000"/>
          </a:bodyPr>
          <a:lstStyle/>
          <a:p>
            <a:r>
              <a:rPr lang="ar-SA" sz="4000" dirty="0" smtClean="0">
                <a:solidFill>
                  <a:srgbClr val="FF0000"/>
                </a:solidFill>
              </a:rPr>
              <a:t> </a:t>
            </a:r>
            <a:r>
              <a:rPr lang="ar-SA" sz="4400" b="1" dirty="0" smtClean="0">
                <a:solidFill>
                  <a:schemeClr val="tx1"/>
                </a:solidFill>
                <a:effectLst>
                  <a:outerShdw blurRad="38100" dist="38100" dir="2700000" algn="tl">
                    <a:srgbClr val="000000">
                      <a:alpha val="43137"/>
                    </a:srgbClr>
                  </a:outerShdw>
                </a:effectLst>
              </a:rPr>
              <a:t>مدرس المادة</a:t>
            </a:r>
            <a:r>
              <a:rPr lang="ar-SA" sz="4000" dirty="0" smtClean="0">
                <a:solidFill>
                  <a:srgbClr val="FF0000"/>
                </a:solidFill>
              </a:rPr>
              <a:t> </a:t>
            </a:r>
            <a:endParaRPr lang="ar-IQ" sz="4000" dirty="0" smtClean="0">
              <a:solidFill>
                <a:srgbClr val="FF0000"/>
              </a:solidFill>
            </a:endParaRPr>
          </a:p>
          <a:p>
            <a:r>
              <a:rPr lang="ar-IQ" sz="4000" b="1" dirty="0" smtClean="0">
                <a:solidFill>
                  <a:srgbClr val="C00000"/>
                </a:solidFill>
                <a:effectLst>
                  <a:outerShdw blurRad="38100" dist="38100" dir="2700000" algn="tl">
                    <a:srgbClr val="000000">
                      <a:alpha val="43137"/>
                    </a:srgbClr>
                  </a:outerShdw>
                </a:effectLst>
              </a:rPr>
              <a:t>البروفيسور </a:t>
            </a:r>
          </a:p>
          <a:p>
            <a:r>
              <a:rPr lang="ar-SA" sz="4000" b="1" dirty="0" smtClean="0">
                <a:solidFill>
                  <a:srgbClr val="C00000"/>
                </a:solidFill>
                <a:effectLst>
                  <a:outerShdw blurRad="38100" dist="38100" dir="2700000" algn="tl">
                    <a:srgbClr val="000000">
                      <a:alpha val="43137"/>
                    </a:srgbClr>
                  </a:outerShdw>
                </a:effectLst>
              </a:rPr>
              <a:t>الدكتور صباح صابر محمد خوشناو</a:t>
            </a:r>
            <a:endParaRPr lang="en-US" sz="4000" b="1" dirty="0">
              <a:solidFill>
                <a:srgbClr val="C00000"/>
              </a:solidFill>
              <a:effectLst>
                <a:outerShdw blurRad="38100" dist="38100" dir="2700000" algn="tl">
                  <a:srgbClr val="000000">
                    <a:alpha val="43137"/>
                  </a:srgbClr>
                </a:outerShdw>
              </a:effectLst>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696200" cy="990599"/>
          </a:xfrm>
        </p:spPr>
        <p:txBody>
          <a:bodyPr>
            <a:normAutofit/>
          </a:bodyPr>
          <a:lstStyle/>
          <a:p>
            <a:pPr rtl="1"/>
            <a:r>
              <a:rPr lang="x-none" sz="3200" b="1" dirty="0" smtClean="0">
                <a:solidFill>
                  <a:srgbClr val="C00000"/>
                </a:solidFill>
              </a:rPr>
              <a:t>مضاعف </a:t>
            </a:r>
            <a:r>
              <a:rPr lang="x-none" sz="3200" b="1" dirty="0">
                <a:solidFill>
                  <a:srgbClr val="C00000"/>
                </a:solidFill>
              </a:rPr>
              <a:t>الضريبة </a:t>
            </a:r>
            <a:endParaRPr lang="en-US" sz="3200" b="1" dirty="0">
              <a:solidFill>
                <a:srgbClr val="C00000"/>
              </a:solidFill>
            </a:endParaRPr>
          </a:p>
        </p:txBody>
      </p:sp>
      <p:sp>
        <p:nvSpPr>
          <p:cNvPr id="3" name="Subtitle 2"/>
          <p:cNvSpPr>
            <a:spLocks noGrp="1"/>
          </p:cNvSpPr>
          <p:nvPr>
            <p:ph type="subTitle" idx="1"/>
          </p:nvPr>
        </p:nvSpPr>
        <p:spPr>
          <a:xfrm>
            <a:off x="76200" y="1219200"/>
            <a:ext cx="8991600" cy="5486400"/>
          </a:xfrm>
        </p:spPr>
        <p:txBody>
          <a:bodyPr/>
          <a:lstStyle/>
          <a:p>
            <a:pPr algn="just" rtl="1"/>
            <a:r>
              <a:rPr lang="en-US" dirty="0" smtClean="0"/>
              <a:t>                 </a:t>
            </a:r>
            <a:r>
              <a:rPr lang="en-US" b="1" dirty="0" smtClean="0">
                <a:solidFill>
                  <a:schemeClr val="tx1"/>
                </a:solidFill>
              </a:rPr>
              <a:t>MPC- </a:t>
            </a:r>
            <a:r>
              <a:rPr lang="en-US" dirty="0" smtClean="0"/>
              <a:t>                                              </a:t>
            </a:r>
            <a:endParaRPr lang="ar-IQ" dirty="0" smtClean="0"/>
          </a:p>
          <a:p>
            <a:pPr algn="just" rtl="1"/>
            <a:r>
              <a:rPr lang="ar-IQ" b="1" dirty="0" smtClean="0">
                <a:solidFill>
                  <a:schemeClr val="tx1"/>
                </a:solidFill>
              </a:rPr>
              <a:t>مضاعف الضريبة = </a:t>
            </a:r>
            <a:r>
              <a:rPr lang="en-US" b="1" dirty="0" smtClean="0">
                <a:solidFill>
                  <a:schemeClr val="tx1"/>
                </a:solidFill>
              </a:rPr>
              <a:t>________________</a:t>
            </a:r>
          </a:p>
          <a:p>
            <a:pPr algn="just" rtl="1"/>
            <a:r>
              <a:rPr lang="en-US" b="1" dirty="0" smtClean="0">
                <a:solidFill>
                  <a:schemeClr val="tx1"/>
                </a:solidFill>
              </a:rPr>
              <a:t>1-MPC                                             </a:t>
            </a:r>
          </a:p>
          <a:p>
            <a:pPr algn="just" rtl="1"/>
            <a:r>
              <a:rPr lang="en-US" b="1" dirty="0" smtClean="0">
                <a:solidFill>
                  <a:schemeClr val="tx1"/>
                </a:solidFill>
              </a:rPr>
              <a:t>      0.8-                                                    </a:t>
            </a:r>
            <a:endParaRPr lang="ar-IQ" b="1" dirty="0" smtClean="0">
              <a:solidFill>
                <a:schemeClr val="tx1"/>
              </a:solidFill>
            </a:endParaRPr>
          </a:p>
          <a:p>
            <a:pPr algn="just" rtl="1"/>
            <a:r>
              <a:rPr lang="en-US" b="1" dirty="0" smtClean="0">
                <a:solidFill>
                  <a:schemeClr val="tx1"/>
                </a:solidFill>
              </a:rPr>
              <a:t>                 </a:t>
            </a:r>
            <a:r>
              <a:rPr lang="ar-IQ" b="1" dirty="0" smtClean="0">
                <a:solidFill>
                  <a:schemeClr val="tx1"/>
                </a:solidFill>
              </a:rPr>
              <a:t>مضاعف الضريبة = _______</a:t>
            </a:r>
            <a:r>
              <a:rPr lang="en-US" b="1" dirty="0" smtClean="0">
                <a:solidFill>
                  <a:schemeClr val="tx1"/>
                </a:solidFill>
              </a:rPr>
              <a:t>                   4-  =  </a:t>
            </a:r>
          </a:p>
          <a:p>
            <a:pPr algn="just" rtl="1"/>
            <a:r>
              <a:rPr lang="en-US" b="1" dirty="0">
                <a:solidFill>
                  <a:schemeClr val="tx1"/>
                </a:solidFill>
              </a:rPr>
              <a:t> </a:t>
            </a:r>
            <a:r>
              <a:rPr lang="en-US" b="1" dirty="0" smtClean="0">
                <a:solidFill>
                  <a:schemeClr val="tx1"/>
                </a:solidFill>
              </a:rPr>
              <a:t>           1- 0.8                                                  </a:t>
            </a:r>
            <a:endParaRPr lang="en-US" b="1" dirty="0">
              <a:solidFill>
                <a:schemeClr val="tx1"/>
              </a:solidFill>
            </a:endParaRPr>
          </a:p>
        </p:txBody>
      </p:sp>
    </p:spTree>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82000" cy="914400"/>
          </a:xfrm>
        </p:spPr>
        <p:txBody>
          <a:bodyPr>
            <a:normAutofit/>
          </a:bodyPr>
          <a:lstStyle/>
          <a:p>
            <a:pPr rtl="1"/>
            <a:r>
              <a:rPr lang="x-none" b="1" dirty="0">
                <a:solidFill>
                  <a:srgbClr val="C00000"/>
                </a:solidFill>
              </a:rPr>
              <a:t>استخدام السياسة المالية لعلاج التضخم </a:t>
            </a:r>
            <a:endParaRPr lang="en-US" b="1" dirty="0">
              <a:solidFill>
                <a:srgbClr val="C00000"/>
              </a:solidFill>
            </a:endParaRPr>
          </a:p>
        </p:txBody>
      </p:sp>
      <p:sp>
        <p:nvSpPr>
          <p:cNvPr id="3" name="Subtitle 2"/>
          <p:cNvSpPr>
            <a:spLocks noGrp="1"/>
          </p:cNvSpPr>
          <p:nvPr>
            <p:ph type="subTitle" idx="1"/>
          </p:nvPr>
        </p:nvSpPr>
        <p:spPr>
          <a:xfrm>
            <a:off x="67100" y="990600"/>
            <a:ext cx="8695899" cy="5867400"/>
          </a:xfrm>
        </p:spPr>
        <p:txBody>
          <a:bodyPr>
            <a:normAutofit/>
          </a:bodyPr>
          <a:lstStyle/>
          <a:p>
            <a:pPr algn="just" rtl="1"/>
            <a:r>
              <a:rPr lang="x-none" dirty="0"/>
              <a:t> </a:t>
            </a:r>
            <a:r>
              <a:rPr lang="x-none" dirty="0" smtClean="0"/>
              <a:t> </a:t>
            </a:r>
            <a:r>
              <a:rPr lang="x-none" b="1" dirty="0">
                <a:solidFill>
                  <a:schemeClr val="tx1"/>
                </a:solidFill>
              </a:rPr>
              <a:t>يمكن حساب حجم التخفيض في الإنفاق الحكومي اللازم  لإحداث تخفيض معيّن في الدخل بالمعادلة التالية</a:t>
            </a:r>
            <a:r>
              <a:rPr lang="x-none" b="1" dirty="0" smtClean="0">
                <a:solidFill>
                  <a:schemeClr val="tx1"/>
                </a:solidFill>
              </a:rPr>
              <a:t>:</a:t>
            </a:r>
            <a:endParaRPr lang="ar-IQ" b="1" dirty="0" smtClean="0">
              <a:solidFill>
                <a:schemeClr val="tx1"/>
              </a:solidFill>
            </a:endParaRPr>
          </a:p>
          <a:p>
            <a:pPr algn="just" rtl="1"/>
            <a:r>
              <a:rPr lang="x-none" b="1" dirty="0" smtClean="0">
                <a:solidFill>
                  <a:schemeClr val="tx1"/>
                </a:solidFill>
              </a:rPr>
              <a:t> </a:t>
            </a:r>
            <a:r>
              <a:rPr lang="x-none" b="1" dirty="0">
                <a:solidFill>
                  <a:srgbClr val="C00000"/>
                </a:solidFill>
              </a:rPr>
              <a:t>حجم التخفيض في الإنفاق الحكومي  </a:t>
            </a:r>
            <a:r>
              <a:rPr lang="x-none" b="1" dirty="0" smtClean="0">
                <a:solidFill>
                  <a:srgbClr val="C00000"/>
                </a:solidFill>
              </a:rPr>
              <a:t>=</a:t>
            </a:r>
            <a:r>
              <a:rPr lang="ar-IQ" b="1" dirty="0" smtClean="0">
                <a:solidFill>
                  <a:srgbClr val="C00000"/>
                </a:solidFill>
              </a:rPr>
              <a:t> </a:t>
            </a:r>
            <a:r>
              <a:rPr lang="x-none" b="1" dirty="0" smtClean="0">
                <a:solidFill>
                  <a:srgbClr val="C00000"/>
                </a:solidFill>
              </a:rPr>
              <a:t>التخفيض </a:t>
            </a:r>
            <a:r>
              <a:rPr lang="x-none" b="1" dirty="0">
                <a:solidFill>
                  <a:srgbClr val="C00000"/>
                </a:solidFill>
              </a:rPr>
              <a:t>المطلوب </a:t>
            </a:r>
            <a:r>
              <a:rPr lang="x-none" b="1" dirty="0" smtClean="0">
                <a:solidFill>
                  <a:srgbClr val="C00000"/>
                </a:solidFill>
              </a:rPr>
              <a:t>في</a:t>
            </a:r>
            <a:r>
              <a:rPr lang="x-none" b="1" dirty="0">
                <a:solidFill>
                  <a:srgbClr val="C00000"/>
                </a:solidFill>
              </a:rPr>
              <a:t> الدخل التوازني</a:t>
            </a:r>
            <a:r>
              <a:rPr lang="x-none" b="1" dirty="0" smtClean="0">
                <a:solidFill>
                  <a:srgbClr val="C00000"/>
                </a:solidFill>
              </a:rPr>
              <a:t>  </a:t>
            </a:r>
            <a:r>
              <a:rPr lang="ar-IQ" b="1" dirty="0" smtClean="0">
                <a:solidFill>
                  <a:srgbClr val="C00000"/>
                </a:solidFill>
              </a:rPr>
              <a:t>÷</a:t>
            </a:r>
            <a:r>
              <a:rPr lang="x-none" b="1" dirty="0" smtClean="0">
                <a:solidFill>
                  <a:srgbClr val="C00000"/>
                </a:solidFill>
              </a:rPr>
              <a:t>  </a:t>
            </a:r>
            <a:r>
              <a:rPr lang="x-none" b="1" dirty="0">
                <a:solidFill>
                  <a:srgbClr val="C00000"/>
                </a:solidFill>
              </a:rPr>
              <a:t>قيمة مضاعف الإنفاق </a:t>
            </a:r>
            <a:r>
              <a:rPr lang="x-none" b="1" dirty="0" smtClean="0">
                <a:solidFill>
                  <a:srgbClr val="C00000"/>
                </a:solidFill>
              </a:rPr>
              <a:t>الحكومي</a:t>
            </a:r>
            <a:endParaRPr lang="ar-IQ" b="1" dirty="0" smtClean="0">
              <a:solidFill>
                <a:srgbClr val="C00000"/>
              </a:solidFill>
            </a:endParaRPr>
          </a:p>
          <a:p>
            <a:pPr algn="just" rtl="1"/>
            <a:r>
              <a:rPr lang="x-none" b="1" dirty="0" smtClean="0">
                <a:solidFill>
                  <a:schemeClr val="tx1"/>
                </a:solidFill>
              </a:rPr>
              <a:t> التخفيض </a:t>
            </a:r>
            <a:r>
              <a:rPr lang="x-none" b="1" dirty="0">
                <a:solidFill>
                  <a:schemeClr val="tx1"/>
                </a:solidFill>
              </a:rPr>
              <a:t>في الإنفاق الحكومي </a:t>
            </a:r>
            <a:r>
              <a:rPr lang="ar-IQ" b="1" dirty="0" smtClean="0">
                <a:solidFill>
                  <a:schemeClr val="tx1"/>
                </a:solidFill>
              </a:rPr>
              <a:t>= ....</a:t>
            </a:r>
            <a:r>
              <a:rPr lang="en-US" b="1" dirty="0" smtClean="0">
                <a:solidFill>
                  <a:schemeClr val="tx1"/>
                </a:solidFill>
              </a:rPr>
              <a:t>50- </a:t>
            </a:r>
            <a:r>
              <a:rPr lang="ar-IQ" b="1" dirty="0" smtClean="0">
                <a:solidFill>
                  <a:schemeClr val="tx1"/>
                </a:solidFill>
              </a:rPr>
              <a:t>.........</a:t>
            </a:r>
          </a:p>
          <a:p>
            <a:pPr algn="just" rtl="1"/>
            <a:r>
              <a:rPr lang="ar-IQ" b="1" dirty="0">
                <a:solidFill>
                  <a:schemeClr val="tx1"/>
                </a:solidFill>
              </a:rPr>
              <a:t> </a:t>
            </a:r>
            <a:r>
              <a:rPr lang="ar-IQ" b="1" dirty="0" smtClean="0">
                <a:solidFill>
                  <a:schemeClr val="tx1"/>
                </a:solidFill>
              </a:rPr>
              <a:t>                                             5 </a:t>
            </a:r>
          </a:p>
          <a:p>
            <a:pPr algn="just" rtl="1"/>
            <a:r>
              <a:rPr lang="ar-IQ" b="1" dirty="0" smtClean="0">
                <a:solidFill>
                  <a:schemeClr val="tx1"/>
                </a:solidFill>
              </a:rPr>
              <a:t>= -10 مليون دولار ، أي يتم تخفيض الإنفاق الحكومي بمقدار 10 مليون دولار لكي ينخفض الدخل بمقدار 50 مليون دولار.</a:t>
            </a:r>
          </a:p>
          <a:p>
            <a:pPr algn="just" rtl="1"/>
            <a:endParaRPr lang="en-US" b="1" dirty="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391400" cy="609600"/>
          </a:xfrm>
        </p:spPr>
        <p:txBody>
          <a:bodyPr>
            <a:normAutofit fontScale="90000"/>
          </a:bodyPr>
          <a:lstStyle/>
          <a:p>
            <a:r>
              <a:rPr lang="x-none" b="1" dirty="0" smtClean="0">
                <a:solidFill>
                  <a:srgbClr val="C00000"/>
                </a:solidFill>
              </a:rPr>
              <a:t>علاج </a:t>
            </a:r>
            <a:r>
              <a:rPr lang="x-none" b="1" dirty="0">
                <a:solidFill>
                  <a:srgbClr val="C00000"/>
                </a:solidFill>
              </a:rPr>
              <a:t>الفجوة التضخمية </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Subtitle 2"/>
          <p:cNvSpPr>
            <a:spLocks noGrp="1"/>
          </p:cNvSpPr>
          <p:nvPr>
            <p:ph type="subTitle" idx="1"/>
          </p:nvPr>
        </p:nvSpPr>
        <p:spPr>
          <a:xfrm>
            <a:off x="0" y="873456"/>
            <a:ext cx="9144000" cy="5952699"/>
          </a:xfrm>
        </p:spPr>
        <p:txBody>
          <a:bodyPr>
            <a:normAutofit/>
          </a:bodyPr>
          <a:lstStyle/>
          <a:p>
            <a:pPr algn="just" rtl="1"/>
            <a:r>
              <a:rPr lang="x-none" dirty="0">
                <a:solidFill>
                  <a:schemeClr val="tx2"/>
                </a:solidFill>
              </a:rPr>
              <a:t> </a:t>
            </a:r>
            <a:r>
              <a:rPr lang="x-none" b="1" dirty="0" smtClean="0">
                <a:solidFill>
                  <a:schemeClr val="tx1"/>
                </a:solidFill>
              </a:rPr>
              <a:t>يمكن </a:t>
            </a:r>
            <a:r>
              <a:rPr lang="x-none" b="1" dirty="0">
                <a:solidFill>
                  <a:schemeClr val="tx1"/>
                </a:solidFill>
              </a:rPr>
              <a:t>حساب الزيادة في الضرائب اللازمة لإحداث  انخفاض  معين في الدخل كالتالي : </a:t>
            </a:r>
            <a:endParaRPr lang="ar-IQ" b="1" dirty="0" smtClean="0">
              <a:solidFill>
                <a:schemeClr val="tx1"/>
              </a:solidFill>
            </a:endParaRPr>
          </a:p>
          <a:p>
            <a:pPr algn="just" rtl="1"/>
            <a:r>
              <a:rPr lang="x-none" b="1" dirty="0" smtClean="0">
                <a:solidFill>
                  <a:schemeClr val="tx1"/>
                </a:solidFill>
              </a:rPr>
              <a:t> </a:t>
            </a:r>
            <a:r>
              <a:rPr lang="x-none" b="1" dirty="0">
                <a:solidFill>
                  <a:srgbClr val="C00000"/>
                </a:solidFill>
              </a:rPr>
              <a:t>حجم الزيادة في الضرائب  =التخفيض المطلوب فى </a:t>
            </a:r>
            <a:r>
              <a:rPr lang="x-none" b="1" dirty="0" smtClean="0">
                <a:solidFill>
                  <a:srgbClr val="C00000"/>
                </a:solidFill>
              </a:rPr>
              <a:t>الدخل</a:t>
            </a:r>
            <a:r>
              <a:rPr lang="x-none" b="1" dirty="0">
                <a:solidFill>
                  <a:srgbClr val="C00000"/>
                </a:solidFill>
              </a:rPr>
              <a:t> </a:t>
            </a:r>
            <a:r>
              <a:rPr lang="x-none" b="1" dirty="0" smtClean="0">
                <a:solidFill>
                  <a:srgbClr val="C00000"/>
                </a:solidFill>
              </a:rPr>
              <a:t>التوازنى</a:t>
            </a:r>
            <a:r>
              <a:rPr lang="ar-IQ" b="1" dirty="0" smtClean="0">
                <a:solidFill>
                  <a:srgbClr val="C00000"/>
                </a:solidFill>
              </a:rPr>
              <a:t>÷</a:t>
            </a:r>
            <a:r>
              <a:rPr lang="x-none" b="1" dirty="0" smtClean="0">
                <a:solidFill>
                  <a:srgbClr val="C00000"/>
                </a:solidFill>
              </a:rPr>
              <a:t>   </a:t>
            </a:r>
            <a:r>
              <a:rPr lang="x-none" b="1" dirty="0">
                <a:solidFill>
                  <a:srgbClr val="C00000"/>
                </a:solidFill>
              </a:rPr>
              <a:t>قيمة مضاعف </a:t>
            </a:r>
            <a:r>
              <a:rPr lang="x-none" b="1" dirty="0" smtClean="0">
                <a:solidFill>
                  <a:srgbClr val="C00000"/>
                </a:solidFill>
              </a:rPr>
              <a:t>الضريبة</a:t>
            </a:r>
            <a:r>
              <a:rPr lang="ar-IQ" b="1" dirty="0" smtClean="0">
                <a:solidFill>
                  <a:srgbClr val="C00000"/>
                </a:solidFill>
              </a:rPr>
              <a:t>.</a:t>
            </a:r>
          </a:p>
          <a:p>
            <a:pPr algn="just" rtl="1"/>
            <a:r>
              <a:rPr lang="ar-IQ" b="1" dirty="0" smtClean="0">
                <a:solidFill>
                  <a:srgbClr val="FF0000"/>
                </a:solidFill>
              </a:rPr>
              <a:t>                                   -50  </a:t>
            </a:r>
            <a:endParaRPr lang="en-US" b="1" dirty="0" smtClean="0">
              <a:solidFill>
                <a:srgbClr val="FF0000"/>
              </a:solidFill>
            </a:endParaRPr>
          </a:p>
          <a:p>
            <a:pPr algn="just" rtl="1"/>
            <a:r>
              <a:rPr lang="x-none" b="1" dirty="0" smtClean="0">
                <a:solidFill>
                  <a:srgbClr val="FF0000"/>
                </a:solidFill>
              </a:rPr>
              <a:t>حجم </a:t>
            </a:r>
            <a:r>
              <a:rPr lang="x-none" b="1" dirty="0">
                <a:solidFill>
                  <a:srgbClr val="FF0000"/>
                </a:solidFill>
              </a:rPr>
              <a:t>الزيادة في </a:t>
            </a:r>
            <a:r>
              <a:rPr lang="x-none" b="1" dirty="0" smtClean="0">
                <a:solidFill>
                  <a:srgbClr val="FF0000"/>
                </a:solidFill>
              </a:rPr>
              <a:t>الضرائ</a:t>
            </a:r>
            <a:r>
              <a:rPr lang="ar-IQ" b="1" dirty="0" smtClean="0">
                <a:solidFill>
                  <a:srgbClr val="FF0000"/>
                </a:solidFill>
              </a:rPr>
              <a:t>ب= _______ = 12.5 مليون دولار  </a:t>
            </a:r>
          </a:p>
          <a:p>
            <a:pPr algn="just" rtl="1"/>
            <a:r>
              <a:rPr lang="ar-IQ" b="1" dirty="0">
                <a:solidFill>
                  <a:srgbClr val="FF0000"/>
                </a:solidFill>
              </a:rPr>
              <a:t> </a:t>
            </a:r>
            <a:r>
              <a:rPr lang="ar-IQ" b="1" dirty="0" smtClean="0">
                <a:solidFill>
                  <a:srgbClr val="FF0000"/>
                </a:solidFill>
              </a:rPr>
              <a:t>                                    -4 </a:t>
            </a:r>
          </a:p>
          <a:p>
            <a:pPr algn="just" rtl="1"/>
            <a:endParaRPr lang="en-US" b="1"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696200" cy="685800"/>
          </a:xfrm>
        </p:spPr>
        <p:txBody>
          <a:bodyPr>
            <a:noAutofit/>
          </a:bodyPr>
          <a:lstStyle/>
          <a:p>
            <a:pPr rtl="1"/>
            <a:r>
              <a:rPr lang="x-none" sz="4000" b="1" dirty="0" smtClean="0">
                <a:solidFill>
                  <a:srgbClr val="C00000"/>
                </a:solidFill>
              </a:rPr>
              <a:t>علاج </a:t>
            </a:r>
            <a:r>
              <a:rPr lang="x-none" sz="4000" b="1" dirty="0">
                <a:solidFill>
                  <a:srgbClr val="C00000"/>
                </a:solidFill>
              </a:rPr>
              <a:t>الفجوة التضخمية </a:t>
            </a:r>
            <a:endParaRPr lang="en-US" sz="4000" b="1" dirty="0">
              <a:solidFill>
                <a:srgbClr val="C00000"/>
              </a:solidFill>
            </a:endParaRPr>
          </a:p>
        </p:txBody>
      </p:sp>
      <p:sp>
        <p:nvSpPr>
          <p:cNvPr id="3" name="Subtitle 2"/>
          <p:cNvSpPr>
            <a:spLocks noGrp="1"/>
          </p:cNvSpPr>
          <p:nvPr>
            <p:ph type="subTitle" idx="1"/>
          </p:nvPr>
        </p:nvSpPr>
        <p:spPr>
          <a:xfrm>
            <a:off x="228600" y="1066800"/>
            <a:ext cx="8915400" cy="5791200"/>
          </a:xfrm>
        </p:spPr>
        <p:txBody>
          <a:bodyPr>
            <a:normAutofit fontScale="92500" lnSpcReduction="20000"/>
          </a:bodyPr>
          <a:lstStyle/>
          <a:p>
            <a:pPr algn="just" rtl="1"/>
            <a:r>
              <a:rPr lang="x-none" b="1" dirty="0">
                <a:solidFill>
                  <a:schemeClr val="tx1"/>
                </a:solidFill>
              </a:rPr>
              <a:t>تخفيض الإنفاق الحكومي وزيادة الضرائب </a:t>
            </a:r>
            <a:r>
              <a:rPr lang="x-none" b="1" dirty="0" smtClean="0">
                <a:solidFill>
                  <a:schemeClr val="tx1"/>
                </a:solidFill>
              </a:rPr>
              <a:t>من </a:t>
            </a:r>
            <a:r>
              <a:rPr lang="x-none" b="1" dirty="0">
                <a:solidFill>
                  <a:schemeClr val="tx1"/>
                </a:solidFill>
              </a:rPr>
              <a:t>المعادلة التالية </a:t>
            </a:r>
            <a:r>
              <a:rPr lang="x-none" b="1" dirty="0" smtClean="0">
                <a:solidFill>
                  <a:schemeClr val="tx1"/>
                </a:solidFill>
              </a:rPr>
              <a:t>إذا</a:t>
            </a:r>
            <a:r>
              <a:rPr lang="ar-IQ" b="1" dirty="0" smtClean="0">
                <a:solidFill>
                  <a:schemeClr val="tx1"/>
                </a:solidFill>
              </a:rPr>
              <a:t> </a:t>
            </a:r>
            <a:r>
              <a:rPr lang="x-none" b="1" dirty="0" smtClean="0">
                <a:solidFill>
                  <a:schemeClr val="tx1"/>
                </a:solidFill>
              </a:rPr>
              <a:t>كان </a:t>
            </a:r>
            <a:r>
              <a:rPr lang="x-none" b="1" dirty="0">
                <a:solidFill>
                  <a:schemeClr val="tx1"/>
                </a:solidFill>
              </a:rPr>
              <a:t>المطلوب تخفيض مستوى الدخل </a:t>
            </a:r>
            <a:r>
              <a:rPr lang="x-none" b="1" dirty="0" smtClean="0">
                <a:solidFill>
                  <a:schemeClr val="tx1"/>
                </a:solidFill>
              </a:rPr>
              <a:t>التوازني </a:t>
            </a:r>
            <a:r>
              <a:rPr lang="x-none" b="1" dirty="0">
                <a:solidFill>
                  <a:schemeClr val="tx1"/>
                </a:solidFill>
              </a:rPr>
              <a:t>بمقدار معين عن طريق مثلا تخفيض معين في </a:t>
            </a:r>
            <a:r>
              <a:rPr lang="x-none" b="1" dirty="0" smtClean="0">
                <a:solidFill>
                  <a:schemeClr val="tx1"/>
                </a:solidFill>
              </a:rPr>
              <a:t>الإنفاق</a:t>
            </a:r>
            <a:r>
              <a:rPr lang="ar-IQ" b="1" dirty="0" smtClean="0">
                <a:solidFill>
                  <a:schemeClr val="tx1"/>
                </a:solidFill>
              </a:rPr>
              <a:t> </a:t>
            </a:r>
            <a:r>
              <a:rPr lang="x-none" b="1" dirty="0" smtClean="0">
                <a:solidFill>
                  <a:schemeClr val="tx1"/>
                </a:solidFill>
              </a:rPr>
              <a:t>الحكومي </a:t>
            </a:r>
            <a:r>
              <a:rPr lang="x-none" b="1" dirty="0">
                <a:solidFill>
                  <a:schemeClr val="tx1"/>
                </a:solidFill>
              </a:rPr>
              <a:t>فإنه يمكن تحديد الزيادة في الضرائب اللازمة . </a:t>
            </a:r>
            <a:endParaRPr lang="ar-IQ" b="1" dirty="0" smtClean="0">
              <a:solidFill>
                <a:schemeClr val="tx1"/>
              </a:solidFill>
            </a:endParaRPr>
          </a:p>
          <a:p>
            <a:pPr algn="just" rtl="1"/>
            <a:r>
              <a:rPr lang="x-none" b="1" dirty="0">
                <a:solidFill>
                  <a:schemeClr val="tx1"/>
                </a:solidFill>
              </a:rPr>
              <a:t>النقص في الدخل </a:t>
            </a:r>
            <a:r>
              <a:rPr lang="ar-IQ" b="1" dirty="0">
                <a:solidFill>
                  <a:schemeClr val="tx1"/>
                </a:solidFill>
              </a:rPr>
              <a:t>=  </a:t>
            </a:r>
            <a:r>
              <a:rPr lang="ar-IQ" b="1" dirty="0" smtClean="0">
                <a:solidFill>
                  <a:schemeClr val="tx1"/>
                </a:solidFill>
              </a:rPr>
              <a:t>الإنخفاض في الإنفاق الحكومي </a:t>
            </a:r>
            <a:r>
              <a:rPr lang="en-US" b="1" dirty="0" smtClean="0">
                <a:solidFill>
                  <a:schemeClr val="tx1"/>
                </a:solidFill>
              </a:rPr>
              <a:t>X </a:t>
            </a:r>
            <a:r>
              <a:rPr lang="ar-IQ" b="1" dirty="0" smtClean="0">
                <a:solidFill>
                  <a:schemeClr val="tx1"/>
                </a:solidFill>
              </a:rPr>
              <a:t> مضاعف الإنفاق الحكومي + الزيادة في الضرائب </a:t>
            </a:r>
            <a:r>
              <a:rPr lang="en-US" b="1" dirty="0" smtClean="0">
                <a:solidFill>
                  <a:schemeClr val="tx1"/>
                </a:solidFill>
              </a:rPr>
              <a:t> X</a:t>
            </a:r>
            <a:r>
              <a:rPr lang="ar-IQ" b="1" dirty="0" smtClean="0">
                <a:solidFill>
                  <a:schemeClr val="tx1"/>
                </a:solidFill>
              </a:rPr>
              <a:t>مضاعف الضريبة.</a:t>
            </a:r>
          </a:p>
          <a:p>
            <a:pPr algn="just" rtl="1"/>
            <a:r>
              <a:rPr lang="x-none" b="1" dirty="0">
                <a:solidFill>
                  <a:schemeClr val="tx1"/>
                </a:solidFill>
              </a:rPr>
              <a:t>تابع المثال </a:t>
            </a:r>
          </a:p>
          <a:p>
            <a:pPr algn="just" rtl="1"/>
            <a:r>
              <a:rPr lang="x-none" b="1" dirty="0" smtClean="0">
                <a:solidFill>
                  <a:schemeClr val="tx1"/>
                </a:solidFill>
              </a:rPr>
              <a:t>مثلا </a:t>
            </a:r>
            <a:r>
              <a:rPr lang="x-none" b="1" dirty="0">
                <a:solidFill>
                  <a:schemeClr val="tx1"/>
                </a:solidFill>
              </a:rPr>
              <a:t>يمكن تحديد التخفيض في الإنفاق الحكومي بمقدار </a:t>
            </a:r>
            <a:r>
              <a:rPr lang="ar-IQ" b="1" dirty="0" smtClean="0">
                <a:solidFill>
                  <a:schemeClr val="tx1"/>
                </a:solidFill>
              </a:rPr>
              <a:t>6</a:t>
            </a:r>
            <a:r>
              <a:rPr lang="x-none" b="1" dirty="0" smtClean="0">
                <a:solidFill>
                  <a:schemeClr val="tx1"/>
                </a:solidFill>
              </a:rPr>
              <a:t> </a:t>
            </a:r>
            <a:r>
              <a:rPr lang="x-none" b="1" dirty="0">
                <a:solidFill>
                  <a:schemeClr val="tx1"/>
                </a:solidFill>
              </a:rPr>
              <a:t>مليون </a:t>
            </a:r>
            <a:r>
              <a:rPr lang="ar-IQ" b="1" dirty="0" smtClean="0">
                <a:solidFill>
                  <a:schemeClr val="tx1"/>
                </a:solidFill>
              </a:rPr>
              <a:t>دولار</a:t>
            </a:r>
            <a:r>
              <a:rPr lang="x-none" b="1" dirty="0" smtClean="0">
                <a:solidFill>
                  <a:schemeClr val="tx1"/>
                </a:solidFill>
              </a:rPr>
              <a:t> </a:t>
            </a:r>
            <a:r>
              <a:rPr lang="x-none" b="1" dirty="0">
                <a:solidFill>
                  <a:schemeClr val="tx1"/>
                </a:solidFill>
              </a:rPr>
              <a:t>وحساب الزيادة في الضرائب كالتالي </a:t>
            </a:r>
            <a:r>
              <a:rPr lang="x-none" b="1" dirty="0" smtClean="0">
                <a:solidFill>
                  <a:schemeClr val="tx1"/>
                </a:solidFill>
              </a:rPr>
              <a:t>:</a:t>
            </a:r>
            <a:endParaRPr lang="ar-IQ" b="1" dirty="0" smtClean="0">
              <a:solidFill>
                <a:schemeClr val="tx1"/>
              </a:solidFill>
            </a:endParaRPr>
          </a:p>
          <a:p>
            <a:pPr algn="just" rtl="1"/>
            <a:r>
              <a:rPr lang="x-none" b="1" dirty="0" smtClean="0">
                <a:solidFill>
                  <a:schemeClr val="tx1"/>
                </a:solidFill>
              </a:rPr>
              <a:t>بحل </a:t>
            </a:r>
            <a:r>
              <a:rPr lang="x-none" b="1" dirty="0">
                <a:solidFill>
                  <a:schemeClr val="tx1"/>
                </a:solidFill>
              </a:rPr>
              <a:t>المعادلة  </a:t>
            </a:r>
            <a:r>
              <a:rPr lang="x-none" b="1" dirty="0" smtClean="0">
                <a:solidFill>
                  <a:schemeClr val="tx1"/>
                </a:solidFill>
              </a:rPr>
              <a:t>ال</a:t>
            </a:r>
            <a:r>
              <a:rPr lang="ar-IQ" b="1" dirty="0" smtClean="0">
                <a:solidFill>
                  <a:schemeClr val="tx1"/>
                </a:solidFill>
              </a:rPr>
              <a:t>سابقة</a:t>
            </a:r>
            <a:r>
              <a:rPr lang="x-none" b="1" dirty="0" smtClean="0">
                <a:solidFill>
                  <a:schemeClr val="tx1"/>
                </a:solidFill>
              </a:rPr>
              <a:t>: </a:t>
            </a:r>
            <a:endParaRPr lang="ar-IQ" b="1" dirty="0" smtClean="0">
              <a:solidFill>
                <a:schemeClr val="tx1"/>
              </a:solidFill>
            </a:endParaRPr>
          </a:p>
          <a:p>
            <a:pPr algn="just" rtl="1"/>
            <a:r>
              <a:rPr lang="ar-IQ" b="1" dirty="0" smtClean="0">
                <a:solidFill>
                  <a:schemeClr val="tx1"/>
                </a:solidFill>
              </a:rPr>
              <a:t>-50 = </a:t>
            </a:r>
            <a:r>
              <a:rPr lang="en-US" b="1" dirty="0" smtClean="0">
                <a:solidFill>
                  <a:schemeClr val="tx1"/>
                </a:solidFill>
              </a:rPr>
              <a:t>-</a:t>
            </a:r>
            <a:r>
              <a:rPr lang="ar-IQ" b="1" dirty="0" smtClean="0">
                <a:solidFill>
                  <a:schemeClr val="tx1"/>
                </a:solidFill>
              </a:rPr>
              <a:t>6 </a:t>
            </a:r>
            <a:r>
              <a:rPr lang="en-US" b="1" dirty="0" smtClean="0">
                <a:solidFill>
                  <a:schemeClr val="tx1"/>
                </a:solidFill>
              </a:rPr>
              <a:t>x</a:t>
            </a:r>
            <a:r>
              <a:rPr lang="ar-IQ" b="1" dirty="0" smtClean="0">
                <a:solidFill>
                  <a:schemeClr val="tx1"/>
                </a:solidFill>
              </a:rPr>
              <a:t> 5 + الزيادة في الضرائب </a:t>
            </a:r>
            <a:r>
              <a:rPr lang="en-US" b="1" dirty="0" smtClean="0">
                <a:solidFill>
                  <a:schemeClr val="tx1"/>
                </a:solidFill>
              </a:rPr>
              <a:t>x</a:t>
            </a:r>
            <a:r>
              <a:rPr lang="ar-IQ" b="1" dirty="0" smtClean="0">
                <a:solidFill>
                  <a:schemeClr val="tx1"/>
                </a:solidFill>
              </a:rPr>
              <a:t> -4 </a:t>
            </a:r>
          </a:p>
          <a:p>
            <a:pPr algn="just" rtl="1"/>
            <a:r>
              <a:rPr lang="ar-IQ" b="1" dirty="0" smtClean="0">
                <a:solidFill>
                  <a:schemeClr val="tx1"/>
                </a:solidFill>
              </a:rPr>
              <a:t>4 </a:t>
            </a:r>
            <a:r>
              <a:rPr lang="en-US" b="1" dirty="0" smtClean="0">
                <a:solidFill>
                  <a:schemeClr val="tx1"/>
                </a:solidFill>
              </a:rPr>
              <a:t>x</a:t>
            </a:r>
            <a:r>
              <a:rPr lang="ar-IQ" b="1" dirty="0" smtClean="0">
                <a:solidFill>
                  <a:schemeClr val="tx1"/>
                </a:solidFill>
              </a:rPr>
              <a:t> الزيادة في الضريبة = 50-30 =20 </a:t>
            </a:r>
          </a:p>
          <a:p>
            <a:pPr algn="just" rtl="1"/>
            <a:r>
              <a:rPr lang="ar-IQ" b="1" dirty="0" smtClean="0">
                <a:solidFill>
                  <a:schemeClr val="tx1"/>
                </a:solidFill>
              </a:rPr>
              <a:t>الزيادة في الضريبة = 5 مليون دولار  </a:t>
            </a: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17" y="381000"/>
            <a:ext cx="8264883" cy="6183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0811110"/>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391400" cy="533399"/>
          </a:xfrm>
        </p:spPr>
        <p:txBody>
          <a:bodyPr>
            <a:noAutofit/>
          </a:bodyPr>
          <a:lstStyle/>
          <a:p>
            <a:r>
              <a:rPr lang="x-none" sz="3600" b="1" dirty="0">
                <a:solidFill>
                  <a:srgbClr val="C00000"/>
                </a:solidFill>
              </a:rPr>
              <a:t>السياسة الاقتصادية لعلاج الفجوة الانكماشية </a:t>
            </a:r>
            <a:endParaRPr lang="en-US" sz="3600" b="1" dirty="0">
              <a:solidFill>
                <a:srgbClr val="C00000"/>
              </a:solidFill>
            </a:endParaRPr>
          </a:p>
        </p:txBody>
      </p:sp>
      <p:sp>
        <p:nvSpPr>
          <p:cNvPr id="3" name="Subtitle 2"/>
          <p:cNvSpPr>
            <a:spLocks noGrp="1"/>
          </p:cNvSpPr>
          <p:nvPr>
            <p:ph type="subTitle" idx="1"/>
          </p:nvPr>
        </p:nvSpPr>
        <p:spPr>
          <a:xfrm>
            <a:off x="0" y="533400"/>
            <a:ext cx="8991600" cy="6324600"/>
          </a:xfrm>
        </p:spPr>
        <p:txBody>
          <a:bodyPr>
            <a:normAutofit/>
          </a:bodyPr>
          <a:lstStyle/>
          <a:p>
            <a:pPr algn="just" rtl="1"/>
            <a:r>
              <a:rPr lang="x-none" b="1" dirty="0">
                <a:solidFill>
                  <a:schemeClr val="tx1"/>
                </a:solidFill>
              </a:rPr>
              <a:t>المطلوب زيادة الطلب الكلى لكي يزيد الدخل ليصل لمستوى </a:t>
            </a:r>
            <a:r>
              <a:rPr lang="x-none" b="1" dirty="0" smtClean="0">
                <a:solidFill>
                  <a:schemeClr val="tx1"/>
                </a:solidFill>
              </a:rPr>
              <a:t>التشغيل </a:t>
            </a:r>
            <a:r>
              <a:rPr lang="x-none" b="1" dirty="0">
                <a:solidFill>
                  <a:schemeClr val="tx1"/>
                </a:solidFill>
              </a:rPr>
              <a:t>الكامل ويمكن ذلك عن طريق أدوات السياسة </a:t>
            </a:r>
            <a:r>
              <a:rPr lang="x-none" b="1" dirty="0" smtClean="0">
                <a:solidFill>
                  <a:schemeClr val="tx1"/>
                </a:solidFill>
              </a:rPr>
              <a:t>المالية </a:t>
            </a:r>
            <a:r>
              <a:rPr lang="x-none" b="1" dirty="0">
                <a:solidFill>
                  <a:schemeClr val="tx1"/>
                </a:solidFill>
              </a:rPr>
              <a:t>التوسعية .كما سبق بيانه فى الشريحة </a:t>
            </a:r>
            <a:r>
              <a:rPr lang="ar-IQ" b="1" dirty="0" smtClean="0">
                <a:solidFill>
                  <a:schemeClr val="tx1"/>
                </a:solidFill>
              </a:rPr>
              <a:t>6 </a:t>
            </a:r>
          </a:p>
          <a:p>
            <a:pPr algn="just" rtl="1"/>
            <a:r>
              <a:rPr lang="x-none" b="1" dirty="0">
                <a:solidFill>
                  <a:schemeClr val="tx1"/>
                </a:solidFill>
              </a:rPr>
              <a:t>لعلاج الفجوة الانكماشية عن طريق زيادة الدخل </a:t>
            </a:r>
            <a:r>
              <a:rPr lang="x-none" b="1" dirty="0" smtClean="0">
                <a:solidFill>
                  <a:schemeClr val="tx1"/>
                </a:solidFill>
              </a:rPr>
              <a:t>التوازني</a:t>
            </a:r>
            <a:r>
              <a:rPr lang="ar-IQ" b="1" dirty="0" smtClean="0">
                <a:solidFill>
                  <a:schemeClr val="tx1"/>
                </a:solidFill>
              </a:rPr>
              <a:t> بمقدار 50 مليون دولار</a:t>
            </a:r>
            <a:r>
              <a:rPr lang="x-none" b="1" dirty="0" smtClean="0">
                <a:solidFill>
                  <a:schemeClr val="tx1"/>
                </a:solidFill>
              </a:rPr>
              <a:t> ، </a:t>
            </a:r>
            <a:r>
              <a:rPr lang="x-none" b="1" dirty="0">
                <a:solidFill>
                  <a:schemeClr val="tx1"/>
                </a:solidFill>
              </a:rPr>
              <a:t>فإن </a:t>
            </a:r>
            <a:r>
              <a:rPr lang="x-none" b="1" dirty="0" smtClean="0">
                <a:solidFill>
                  <a:schemeClr val="tx1"/>
                </a:solidFill>
              </a:rPr>
              <a:t>استخدام </a:t>
            </a:r>
            <a:r>
              <a:rPr lang="x-none" b="1" dirty="0">
                <a:solidFill>
                  <a:schemeClr val="tx1"/>
                </a:solidFill>
              </a:rPr>
              <a:t>أدوات السياسة المالية يتم </a:t>
            </a:r>
            <a:r>
              <a:rPr lang="x-none" b="1" dirty="0" smtClean="0">
                <a:solidFill>
                  <a:schemeClr val="tx1"/>
                </a:solidFill>
              </a:rPr>
              <a:t>عكس  </a:t>
            </a:r>
            <a:r>
              <a:rPr lang="x-none" b="1" dirty="0">
                <a:solidFill>
                  <a:schemeClr val="tx1"/>
                </a:solidFill>
              </a:rPr>
              <a:t>الاتجاهات  السابقة في علاج الفجوة </a:t>
            </a:r>
            <a:r>
              <a:rPr lang="x-none" b="1" dirty="0" smtClean="0">
                <a:solidFill>
                  <a:schemeClr val="tx1"/>
                </a:solidFill>
              </a:rPr>
              <a:t>التضخمية</a:t>
            </a:r>
            <a:r>
              <a:rPr lang="ar-IQ" b="1" dirty="0" smtClean="0">
                <a:solidFill>
                  <a:schemeClr val="tx1"/>
                </a:solidFill>
              </a:rPr>
              <a:t>.</a:t>
            </a:r>
          </a:p>
          <a:p>
            <a:pPr algn="just" rtl="1"/>
            <a:r>
              <a:rPr lang="x-none" b="1" dirty="0" smtClean="0">
                <a:solidFill>
                  <a:schemeClr val="tx1"/>
                </a:solidFill>
              </a:rPr>
              <a:t>  </a:t>
            </a:r>
            <a:r>
              <a:rPr lang="x-none" b="1" dirty="0">
                <a:solidFill>
                  <a:schemeClr val="tx1"/>
                </a:solidFill>
              </a:rPr>
              <a:t>الأدوات التوسعية هي </a:t>
            </a:r>
            <a:r>
              <a:rPr lang="x-none" b="1" dirty="0" smtClean="0">
                <a:solidFill>
                  <a:schemeClr val="tx1"/>
                </a:solidFill>
              </a:rPr>
              <a:t>:</a:t>
            </a:r>
            <a:endParaRPr lang="ar-IQ" b="1" dirty="0" smtClean="0">
              <a:solidFill>
                <a:schemeClr val="tx1"/>
              </a:solidFill>
            </a:endParaRPr>
          </a:p>
          <a:p>
            <a:pPr algn="just" rtl="1"/>
            <a:r>
              <a:rPr lang="ar-IQ" b="1" dirty="0" smtClean="0">
                <a:solidFill>
                  <a:srgbClr val="C00000"/>
                </a:solidFill>
              </a:rPr>
              <a:t>1- </a:t>
            </a:r>
            <a:r>
              <a:rPr lang="x-none" b="1" dirty="0" smtClean="0">
                <a:solidFill>
                  <a:srgbClr val="C00000"/>
                </a:solidFill>
              </a:rPr>
              <a:t>زيادة </a:t>
            </a:r>
            <a:r>
              <a:rPr lang="x-none" b="1" dirty="0">
                <a:solidFill>
                  <a:srgbClr val="C00000"/>
                </a:solidFill>
              </a:rPr>
              <a:t>الإنفاق </a:t>
            </a:r>
            <a:r>
              <a:rPr lang="x-none" b="1" dirty="0" smtClean="0">
                <a:solidFill>
                  <a:srgbClr val="C00000"/>
                </a:solidFill>
              </a:rPr>
              <a:t>الحكومي</a:t>
            </a:r>
            <a:r>
              <a:rPr lang="ar-IQ" b="1" dirty="0" smtClean="0">
                <a:solidFill>
                  <a:srgbClr val="C00000"/>
                </a:solidFill>
              </a:rPr>
              <a:t>.</a:t>
            </a:r>
          </a:p>
          <a:p>
            <a:pPr algn="just" rtl="1"/>
            <a:r>
              <a:rPr lang="x-none" b="1" dirty="0" smtClean="0">
                <a:solidFill>
                  <a:srgbClr val="C00000"/>
                </a:solidFill>
              </a:rPr>
              <a:t> </a:t>
            </a:r>
            <a:r>
              <a:rPr lang="ar-IQ" b="1" dirty="0">
                <a:solidFill>
                  <a:srgbClr val="C00000"/>
                </a:solidFill>
              </a:rPr>
              <a:t>2</a:t>
            </a:r>
            <a:r>
              <a:rPr lang="ar-IQ" b="1" dirty="0" smtClean="0">
                <a:solidFill>
                  <a:srgbClr val="C00000"/>
                </a:solidFill>
              </a:rPr>
              <a:t>- </a:t>
            </a:r>
            <a:r>
              <a:rPr lang="x-none" b="1" dirty="0" smtClean="0">
                <a:solidFill>
                  <a:srgbClr val="C00000"/>
                </a:solidFill>
              </a:rPr>
              <a:t>تخفيض الضرائب</a:t>
            </a:r>
            <a:r>
              <a:rPr lang="ar-IQ" b="1" dirty="0" smtClean="0">
                <a:solidFill>
                  <a:srgbClr val="C00000"/>
                </a:solidFill>
              </a:rPr>
              <a:t>.</a:t>
            </a:r>
          </a:p>
          <a:p>
            <a:pPr algn="just" rtl="1"/>
            <a:r>
              <a:rPr lang="ar-IQ" b="1" dirty="0" smtClean="0">
                <a:solidFill>
                  <a:schemeClr val="tx1"/>
                </a:solidFill>
              </a:rPr>
              <a:t>3-</a:t>
            </a:r>
            <a:r>
              <a:rPr lang="ar-IQ" b="1" dirty="0" smtClean="0">
                <a:solidFill>
                  <a:srgbClr val="C00000"/>
                </a:solidFill>
              </a:rPr>
              <a:t> </a:t>
            </a:r>
            <a:r>
              <a:rPr lang="x-none" b="1" dirty="0" smtClean="0">
                <a:solidFill>
                  <a:srgbClr val="C00000"/>
                </a:solidFill>
              </a:rPr>
              <a:t>زيادة </a:t>
            </a:r>
            <a:r>
              <a:rPr lang="x-none" b="1" dirty="0">
                <a:solidFill>
                  <a:srgbClr val="C00000"/>
                </a:solidFill>
              </a:rPr>
              <a:t>الإنفاق الحكومي و تخفيض </a:t>
            </a:r>
            <a:r>
              <a:rPr lang="x-none" b="1" dirty="0" smtClean="0">
                <a:solidFill>
                  <a:srgbClr val="C00000"/>
                </a:solidFill>
              </a:rPr>
              <a:t>الضرائب</a:t>
            </a:r>
            <a:r>
              <a:rPr lang="ar-IQ" b="1" dirty="0" smtClean="0">
                <a:solidFill>
                  <a:srgbClr val="C00000"/>
                </a:solidFill>
              </a:rPr>
              <a:t>.</a:t>
            </a:r>
            <a:r>
              <a:rPr lang="x-none" b="1" dirty="0" smtClean="0">
                <a:solidFill>
                  <a:srgbClr val="C00000"/>
                </a:solidFill>
              </a:rPr>
              <a:t> </a:t>
            </a:r>
            <a:endParaRPr lang="en-US" b="1"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8763000" cy="838199"/>
          </a:xfrm>
        </p:spPr>
        <p:txBody>
          <a:bodyPr>
            <a:noAutofit/>
          </a:bodyPr>
          <a:lstStyle/>
          <a:p>
            <a:r>
              <a:rPr lang="x-none" sz="4000" b="1" dirty="0">
                <a:solidFill>
                  <a:srgbClr val="C00000"/>
                </a:solidFill>
              </a:rPr>
              <a:t>استخدا</a:t>
            </a:r>
            <a:r>
              <a:rPr lang="x-none" sz="4000" b="1" dirty="0" smtClean="0">
                <a:solidFill>
                  <a:srgbClr val="C00000"/>
                </a:solidFill>
              </a:rPr>
              <a:t>م السياسة المالية لعلاج الكساد أو الانكماش </a:t>
            </a:r>
            <a:endParaRPr lang="en-US" sz="4000" b="1" dirty="0">
              <a:solidFill>
                <a:srgbClr val="C00000"/>
              </a:solidFill>
            </a:endParaRPr>
          </a:p>
        </p:txBody>
      </p:sp>
      <p:sp>
        <p:nvSpPr>
          <p:cNvPr id="3" name="Subtitle 2"/>
          <p:cNvSpPr>
            <a:spLocks noGrp="1"/>
          </p:cNvSpPr>
          <p:nvPr>
            <p:ph type="subTitle" idx="1"/>
          </p:nvPr>
        </p:nvSpPr>
        <p:spPr>
          <a:xfrm>
            <a:off x="38100" y="595952"/>
            <a:ext cx="8991600" cy="6248400"/>
          </a:xfrm>
        </p:spPr>
        <p:txBody>
          <a:bodyPr>
            <a:normAutofit fontScale="92500" lnSpcReduction="20000"/>
          </a:bodyPr>
          <a:lstStyle/>
          <a:p>
            <a:pPr algn="just" rtl="1"/>
            <a:r>
              <a:rPr lang="x-none" sz="2800" b="1" dirty="0" smtClean="0">
                <a:solidFill>
                  <a:schemeClr val="tx1"/>
                </a:solidFill>
                <a:cs typeface="Simplified Arabic" pitchFamily="2" charset="-78"/>
              </a:rPr>
              <a:t>زيادة </a:t>
            </a:r>
            <a:r>
              <a:rPr lang="x-none" sz="2800" b="1" dirty="0">
                <a:solidFill>
                  <a:schemeClr val="tx1"/>
                </a:solidFill>
                <a:cs typeface="Simplified Arabic" pitchFamily="2" charset="-78"/>
              </a:rPr>
              <a:t>الإنفاق </a:t>
            </a:r>
            <a:r>
              <a:rPr lang="x-none" sz="2800" b="1" dirty="0" smtClean="0">
                <a:solidFill>
                  <a:schemeClr val="tx1"/>
                </a:solidFill>
                <a:cs typeface="Simplified Arabic" pitchFamily="2" charset="-78"/>
              </a:rPr>
              <a:t>الحكومي</a:t>
            </a:r>
            <a:r>
              <a:rPr lang="ar-IQ" sz="2800" b="1" dirty="0" smtClean="0">
                <a:solidFill>
                  <a:schemeClr val="tx1"/>
                </a:solidFill>
                <a:cs typeface="Simplified Arabic" pitchFamily="2" charset="-78"/>
              </a:rPr>
              <a:t>.</a:t>
            </a:r>
          </a:p>
          <a:p>
            <a:pPr algn="just" rtl="1"/>
            <a:r>
              <a:rPr lang="x-none" sz="2800" b="1" dirty="0" smtClean="0">
                <a:solidFill>
                  <a:schemeClr val="tx1"/>
                </a:solidFill>
                <a:cs typeface="Simplified Arabic" pitchFamily="2" charset="-78"/>
              </a:rPr>
              <a:t>يمكن </a:t>
            </a:r>
            <a:r>
              <a:rPr lang="x-none" sz="2800" b="1" dirty="0">
                <a:solidFill>
                  <a:schemeClr val="tx1"/>
                </a:solidFill>
                <a:cs typeface="Simplified Arabic" pitchFamily="2" charset="-78"/>
              </a:rPr>
              <a:t>حساب حجم الزيادة في الإنفاق الحكومي اللازم لإحداث  زيادة معّينه في الدخل بالمعادلة التالية: </a:t>
            </a:r>
            <a:endParaRPr lang="ar-IQ" sz="2800" b="1" dirty="0" smtClean="0">
              <a:solidFill>
                <a:schemeClr val="tx1"/>
              </a:solidFill>
              <a:cs typeface="Simplified Arabic" pitchFamily="2" charset="-78"/>
            </a:endParaRPr>
          </a:p>
          <a:p>
            <a:pPr algn="just" rtl="1"/>
            <a:r>
              <a:rPr lang="x-none" sz="2800" b="1" dirty="0" smtClean="0">
                <a:solidFill>
                  <a:srgbClr val="C00000"/>
                </a:solidFill>
                <a:cs typeface="Simplified Arabic" pitchFamily="2" charset="-78"/>
              </a:rPr>
              <a:t>حجم </a:t>
            </a:r>
            <a:r>
              <a:rPr lang="x-none" sz="2800" b="1" dirty="0">
                <a:solidFill>
                  <a:srgbClr val="C00000"/>
                </a:solidFill>
                <a:cs typeface="Simplified Arabic" pitchFamily="2" charset="-78"/>
              </a:rPr>
              <a:t>الزيادة في الإنفاق </a:t>
            </a:r>
            <a:r>
              <a:rPr lang="x-none" sz="2800" b="1" dirty="0" smtClean="0">
                <a:solidFill>
                  <a:srgbClr val="C00000"/>
                </a:solidFill>
                <a:cs typeface="Simplified Arabic" pitchFamily="2" charset="-78"/>
              </a:rPr>
              <a:t>الحكومي=</a:t>
            </a:r>
            <a:r>
              <a:rPr lang="ar-IQ" sz="2800" b="1" dirty="0" smtClean="0">
                <a:solidFill>
                  <a:srgbClr val="C00000"/>
                </a:solidFill>
                <a:cs typeface="Simplified Arabic" pitchFamily="2" charset="-78"/>
              </a:rPr>
              <a:t> </a:t>
            </a:r>
            <a:r>
              <a:rPr lang="x-none" sz="2800" b="1" dirty="0" smtClean="0">
                <a:solidFill>
                  <a:srgbClr val="C00000"/>
                </a:solidFill>
                <a:cs typeface="Simplified Arabic" pitchFamily="2" charset="-78"/>
              </a:rPr>
              <a:t>الزيادة </a:t>
            </a:r>
            <a:r>
              <a:rPr lang="x-none" sz="2800" b="1" dirty="0">
                <a:solidFill>
                  <a:srgbClr val="C00000"/>
                </a:solidFill>
                <a:cs typeface="Simplified Arabic" pitchFamily="2" charset="-78"/>
              </a:rPr>
              <a:t>المطلوبه </a:t>
            </a:r>
            <a:r>
              <a:rPr lang="x-none" sz="2800" b="1" dirty="0" smtClean="0">
                <a:solidFill>
                  <a:srgbClr val="C00000"/>
                </a:solidFill>
                <a:cs typeface="Simplified Arabic" pitchFamily="2" charset="-78"/>
              </a:rPr>
              <a:t>في</a:t>
            </a:r>
            <a:r>
              <a:rPr lang="x-none" sz="2800" b="1" dirty="0">
                <a:solidFill>
                  <a:srgbClr val="C00000"/>
                </a:solidFill>
                <a:cs typeface="Simplified Arabic" pitchFamily="2" charset="-78"/>
              </a:rPr>
              <a:t> الدخل </a:t>
            </a:r>
            <a:r>
              <a:rPr lang="x-none" sz="2800" b="1" dirty="0" smtClean="0">
                <a:solidFill>
                  <a:srgbClr val="C00000"/>
                </a:solidFill>
                <a:cs typeface="Simplified Arabic" pitchFamily="2" charset="-78"/>
              </a:rPr>
              <a:t>التوازني</a:t>
            </a:r>
            <a:r>
              <a:rPr lang="ar-IQ" sz="2800" b="1" dirty="0" smtClean="0">
                <a:solidFill>
                  <a:srgbClr val="C00000"/>
                </a:solidFill>
                <a:cs typeface="Simplified Arabic" pitchFamily="2" charset="-78"/>
              </a:rPr>
              <a:t> ÷ </a:t>
            </a:r>
            <a:r>
              <a:rPr lang="x-none" sz="2800" b="1" dirty="0" smtClean="0">
                <a:solidFill>
                  <a:srgbClr val="C00000"/>
                </a:solidFill>
                <a:cs typeface="Simplified Arabic" pitchFamily="2" charset="-78"/>
              </a:rPr>
              <a:t>قيمة </a:t>
            </a:r>
            <a:r>
              <a:rPr lang="x-none" sz="2800" b="1" dirty="0">
                <a:solidFill>
                  <a:srgbClr val="C00000"/>
                </a:solidFill>
                <a:cs typeface="Simplified Arabic" pitchFamily="2" charset="-78"/>
              </a:rPr>
              <a:t>مضاعف الإنفاق </a:t>
            </a:r>
            <a:r>
              <a:rPr lang="x-none" sz="2800" b="1" dirty="0" smtClean="0">
                <a:solidFill>
                  <a:srgbClr val="C00000"/>
                </a:solidFill>
                <a:cs typeface="Simplified Arabic" pitchFamily="2" charset="-78"/>
              </a:rPr>
              <a:t>الحكومي</a:t>
            </a:r>
            <a:r>
              <a:rPr lang="ar-IQ" sz="2800" b="1" dirty="0" smtClean="0">
                <a:solidFill>
                  <a:srgbClr val="C00000"/>
                </a:solidFill>
                <a:cs typeface="Simplified Arabic" pitchFamily="2" charset="-78"/>
              </a:rPr>
              <a:t>             </a:t>
            </a:r>
            <a:r>
              <a:rPr lang="ar-IQ" sz="2800" b="1" dirty="0" smtClean="0">
                <a:solidFill>
                  <a:schemeClr val="tx1"/>
                </a:solidFill>
                <a:cs typeface="Simplified Arabic" pitchFamily="2" charset="-78"/>
              </a:rPr>
              <a:t>50 </a:t>
            </a:r>
            <a:r>
              <a:rPr lang="ar-IQ" sz="2800" b="1" dirty="0" smtClean="0">
                <a:solidFill>
                  <a:srgbClr val="C00000"/>
                </a:solidFill>
                <a:cs typeface="Simplified Arabic" pitchFamily="2" charset="-78"/>
              </a:rPr>
              <a:t>       </a:t>
            </a:r>
            <a:endParaRPr lang="ar-IQ" sz="2800" b="1" dirty="0">
              <a:solidFill>
                <a:srgbClr val="C00000"/>
              </a:solidFill>
              <a:cs typeface="Simplified Arabic" pitchFamily="2" charset="-78"/>
            </a:endParaRPr>
          </a:p>
          <a:p>
            <a:pPr algn="just" rtl="1"/>
            <a:r>
              <a:rPr lang="x-none" sz="2800" b="1" dirty="0" smtClean="0">
                <a:solidFill>
                  <a:schemeClr val="tx1"/>
                </a:solidFill>
                <a:cs typeface="Simplified Arabic" pitchFamily="2" charset="-78"/>
              </a:rPr>
              <a:t>حجم الزيادة </a:t>
            </a:r>
            <a:r>
              <a:rPr lang="x-none" sz="2800" b="1" dirty="0">
                <a:solidFill>
                  <a:schemeClr val="tx1"/>
                </a:solidFill>
                <a:cs typeface="Simplified Arabic" pitchFamily="2" charset="-78"/>
              </a:rPr>
              <a:t>في الإنفاق </a:t>
            </a:r>
            <a:r>
              <a:rPr lang="x-none" sz="2800" b="1" dirty="0" smtClean="0">
                <a:solidFill>
                  <a:schemeClr val="tx1"/>
                </a:solidFill>
                <a:cs typeface="Simplified Arabic" pitchFamily="2" charset="-78"/>
              </a:rPr>
              <a:t>الح</a:t>
            </a:r>
            <a:r>
              <a:rPr lang="ar-IQ" sz="2800" b="1" dirty="0" smtClean="0">
                <a:solidFill>
                  <a:schemeClr val="tx1"/>
                </a:solidFill>
                <a:cs typeface="Simplified Arabic" pitchFamily="2" charset="-78"/>
              </a:rPr>
              <a:t>كومي =________    = </a:t>
            </a:r>
            <a:r>
              <a:rPr lang="ar-IQ" sz="2800" b="1" dirty="0">
                <a:solidFill>
                  <a:schemeClr val="tx1"/>
                </a:solidFill>
                <a:cs typeface="Simplified Arabic" pitchFamily="2" charset="-78"/>
              </a:rPr>
              <a:t>10 </a:t>
            </a:r>
            <a:r>
              <a:rPr lang="x-none" sz="2800" b="1" dirty="0">
                <a:solidFill>
                  <a:schemeClr val="tx1"/>
                </a:solidFill>
                <a:cs typeface="Simplified Arabic" pitchFamily="2" charset="-78"/>
              </a:rPr>
              <a:t>مليون </a:t>
            </a:r>
            <a:r>
              <a:rPr lang="ar-IQ" sz="2800" b="1" dirty="0">
                <a:solidFill>
                  <a:schemeClr val="tx1"/>
                </a:solidFill>
                <a:cs typeface="Simplified Arabic" pitchFamily="2" charset="-78"/>
              </a:rPr>
              <a:t>دولار</a:t>
            </a:r>
            <a:r>
              <a:rPr lang="x-none" sz="2800" b="1" dirty="0">
                <a:solidFill>
                  <a:schemeClr val="tx1"/>
                </a:solidFill>
                <a:cs typeface="Simplified Arabic" pitchFamily="2" charset="-78"/>
              </a:rPr>
              <a:t> </a:t>
            </a:r>
            <a:r>
              <a:rPr lang="ar-IQ" sz="2800" b="1" dirty="0" smtClean="0">
                <a:solidFill>
                  <a:schemeClr val="tx1"/>
                </a:solidFill>
                <a:cs typeface="Simplified Arabic" pitchFamily="2" charset="-78"/>
              </a:rPr>
              <a:t> </a:t>
            </a:r>
          </a:p>
          <a:p>
            <a:pPr algn="just" rtl="1"/>
            <a:r>
              <a:rPr lang="ar-IQ" sz="2800" b="1" dirty="0">
                <a:solidFill>
                  <a:schemeClr val="tx1"/>
                </a:solidFill>
                <a:cs typeface="Simplified Arabic" pitchFamily="2" charset="-78"/>
              </a:rPr>
              <a:t> </a:t>
            </a:r>
            <a:r>
              <a:rPr lang="ar-IQ" sz="2800" b="1" dirty="0" smtClean="0">
                <a:solidFill>
                  <a:schemeClr val="tx1"/>
                </a:solidFill>
                <a:cs typeface="Simplified Arabic" pitchFamily="2" charset="-78"/>
              </a:rPr>
              <a:t>                                       5     </a:t>
            </a:r>
          </a:p>
          <a:p>
            <a:pPr algn="just" rtl="1"/>
            <a:r>
              <a:rPr lang="x-none" sz="2800" b="1" dirty="0" smtClean="0">
                <a:solidFill>
                  <a:schemeClr val="tx1"/>
                </a:solidFill>
                <a:cs typeface="Simplified Arabic" pitchFamily="2" charset="-78"/>
              </a:rPr>
              <a:t>أي </a:t>
            </a:r>
            <a:r>
              <a:rPr lang="x-none" sz="2800" b="1" dirty="0">
                <a:solidFill>
                  <a:schemeClr val="tx1"/>
                </a:solidFill>
                <a:cs typeface="Simplified Arabic" pitchFamily="2" charset="-78"/>
              </a:rPr>
              <a:t>يتم زيادة الإنفاق الحكومي بمقدار </a:t>
            </a:r>
            <a:r>
              <a:rPr lang="ar-IQ" sz="2800" b="1" dirty="0" smtClean="0">
                <a:solidFill>
                  <a:schemeClr val="tx1"/>
                </a:solidFill>
                <a:cs typeface="Simplified Arabic" pitchFamily="2" charset="-78"/>
              </a:rPr>
              <a:t>1</a:t>
            </a:r>
            <a:r>
              <a:rPr lang="x-none" sz="2800" b="1" dirty="0" smtClean="0">
                <a:solidFill>
                  <a:schemeClr val="tx1"/>
                </a:solidFill>
                <a:cs typeface="Simplified Arabic" pitchFamily="2" charset="-78"/>
              </a:rPr>
              <a:t>0 </a:t>
            </a:r>
            <a:r>
              <a:rPr lang="x-none" sz="2800" b="1" dirty="0">
                <a:solidFill>
                  <a:schemeClr val="tx1"/>
                </a:solidFill>
                <a:cs typeface="Simplified Arabic" pitchFamily="2" charset="-78"/>
              </a:rPr>
              <a:t>مليون </a:t>
            </a:r>
            <a:r>
              <a:rPr lang="ar-IQ" sz="2800" b="1" dirty="0" smtClean="0">
                <a:solidFill>
                  <a:schemeClr val="tx1"/>
                </a:solidFill>
                <a:cs typeface="Simplified Arabic" pitchFamily="2" charset="-78"/>
              </a:rPr>
              <a:t>دولار </a:t>
            </a:r>
            <a:r>
              <a:rPr lang="x-none" sz="2800" b="1" dirty="0" smtClean="0">
                <a:solidFill>
                  <a:schemeClr val="tx1"/>
                </a:solidFill>
                <a:cs typeface="Simplified Arabic" pitchFamily="2" charset="-78"/>
              </a:rPr>
              <a:t> </a:t>
            </a:r>
            <a:r>
              <a:rPr lang="x-none" sz="2800" b="1" dirty="0">
                <a:solidFill>
                  <a:schemeClr val="tx1"/>
                </a:solidFill>
                <a:cs typeface="Simplified Arabic" pitchFamily="2" charset="-78"/>
              </a:rPr>
              <a:t>لكي يزيد الدخل بمقدار </a:t>
            </a:r>
            <a:r>
              <a:rPr lang="ar-IQ" sz="2800" b="1" dirty="0" smtClean="0">
                <a:solidFill>
                  <a:schemeClr val="tx1"/>
                </a:solidFill>
                <a:cs typeface="Simplified Arabic" pitchFamily="2" charset="-78"/>
              </a:rPr>
              <a:t>50 مليون دولار </a:t>
            </a:r>
          </a:p>
          <a:p>
            <a:pPr algn="just" rtl="1"/>
            <a:r>
              <a:rPr lang="x-none" sz="2800" b="1" dirty="0">
                <a:solidFill>
                  <a:schemeClr val="tx1"/>
                </a:solidFill>
                <a:cs typeface="Simplified Arabic" pitchFamily="2" charset="-78"/>
              </a:rPr>
              <a:t>تخفيض  </a:t>
            </a:r>
            <a:r>
              <a:rPr lang="x-none" sz="2800" b="1" dirty="0" smtClean="0">
                <a:solidFill>
                  <a:schemeClr val="tx1"/>
                </a:solidFill>
                <a:cs typeface="Simplified Arabic" pitchFamily="2" charset="-78"/>
              </a:rPr>
              <a:t>الضرائب</a:t>
            </a:r>
            <a:r>
              <a:rPr lang="ar-IQ" sz="2800" b="1" dirty="0" smtClean="0">
                <a:solidFill>
                  <a:schemeClr val="tx1"/>
                </a:solidFill>
                <a:cs typeface="Simplified Arabic" pitchFamily="2" charset="-78"/>
              </a:rPr>
              <a:t>:</a:t>
            </a:r>
          </a:p>
          <a:p>
            <a:pPr algn="just" rtl="1"/>
            <a:r>
              <a:rPr lang="x-none" sz="2800" b="1" dirty="0" smtClean="0">
                <a:solidFill>
                  <a:schemeClr val="tx1"/>
                </a:solidFill>
                <a:cs typeface="Simplified Arabic" pitchFamily="2" charset="-78"/>
              </a:rPr>
              <a:t> </a:t>
            </a:r>
            <a:r>
              <a:rPr lang="x-none" sz="2800" b="1" dirty="0">
                <a:solidFill>
                  <a:schemeClr val="tx1"/>
                </a:solidFill>
                <a:cs typeface="Simplified Arabic" pitchFamily="2" charset="-78"/>
              </a:rPr>
              <a:t>• يمكن حساب التخفيض اللازم في الضرائب لإحداث  زيادة  معينه في الدخل كالتالي : </a:t>
            </a:r>
            <a:endParaRPr lang="ar-IQ" sz="2800" b="1" dirty="0" smtClean="0">
              <a:solidFill>
                <a:schemeClr val="tx1"/>
              </a:solidFill>
              <a:cs typeface="Simplified Arabic" pitchFamily="2" charset="-78"/>
            </a:endParaRPr>
          </a:p>
          <a:p>
            <a:pPr algn="just" rtl="1"/>
            <a:r>
              <a:rPr lang="x-none" sz="2800" b="1" dirty="0" smtClean="0">
                <a:solidFill>
                  <a:schemeClr val="tx1"/>
                </a:solidFill>
                <a:cs typeface="Simplified Arabic" pitchFamily="2" charset="-78"/>
              </a:rPr>
              <a:t> </a:t>
            </a:r>
            <a:r>
              <a:rPr lang="x-none" sz="2800" b="1" dirty="0">
                <a:solidFill>
                  <a:srgbClr val="C00000"/>
                </a:solidFill>
                <a:cs typeface="Simplified Arabic" pitchFamily="2" charset="-78"/>
              </a:rPr>
              <a:t>قيمة التخفيض في الضرائب </a:t>
            </a:r>
            <a:r>
              <a:rPr lang="x-none" sz="2800" b="1" dirty="0" smtClean="0">
                <a:solidFill>
                  <a:srgbClr val="C00000"/>
                </a:solidFill>
                <a:cs typeface="Simplified Arabic" pitchFamily="2" charset="-78"/>
              </a:rPr>
              <a:t>=</a:t>
            </a:r>
            <a:r>
              <a:rPr lang="ar-IQ" sz="2800" b="1" dirty="0" smtClean="0">
                <a:solidFill>
                  <a:srgbClr val="C00000"/>
                </a:solidFill>
                <a:cs typeface="Simplified Arabic" pitchFamily="2" charset="-78"/>
              </a:rPr>
              <a:t> </a:t>
            </a:r>
            <a:r>
              <a:rPr lang="x-none" sz="2800" b="1" dirty="0" smtClean="0">
                <a:solidFill>
                  <a:srgbClr val="C00000"/>
                </a:solidFill>
                <a:cs typeface="Simplified Arabic" pitchFamily="2" charset="-78"/>
              </a:rPr>
              <a:t>الزيادة </a:t>
            </a:r>
            <a:r>
              <a:rPr lang="x-none" sz="2800" b="1" dirty="0">
                <a:solidFill>
                  <a:srgbClr val="C00000"/>
                </a:solidFill>
                <a:cs typeface="Simplified Arabic" pitchFamily="2" charset="-78"/>
              </a:rPr>
              <a:t>المطلوبه فى </a:t>
            </a:r>
            <a:r>
              <a:rPr lang="x-none" sz="2800" b="1" dirty="0" smtClean="0">
                <a:solidFill>
                  <a:srgbClr val="C00000"/>
                </a:solidFill>
                <a:cs typeface="Simplified Arabic" pitchFamily="2" charset="-78"/>
              </a:rPr>
              <a:t>الدخل</a:t>
            </a:r>
            <a:r>
              <a:rPr lang="ar-IQ" sz="2800" b="1" dirty="0" smtClean="0">
                <a:solidFill>
                  <a:srgbClr val="C00000"/>
                </a:solidFill>
                <a:cs typeface="Simplified Arabic" pitchFamily="2" charset="-78"/>
              </a:rPr>
              <a:t> التوازني÷ </a:t>
            </a:r>
            <a:r>
              <a:rPr lang="x-none" sz="2800" b="1" dirty="0" smtClean="0">
                <a:solidFill>
                  <a:srgbClr val="C00000"/>
                </a:solidFill>
                <a:cs typeface="Simplified Arabic" pitchFamily="2" charset="-78"/>
              </a:rPr>
              <a:t>قيمة </a:t>
            </a:r>
            <a:r>
              <a:rPr lang="x-none" sz="2800" b="1" dirty="0">
                <a:solidFill>
                  <a:srgbClr val="C00000"/>
                </a:solidFill>
                <a:cs typeface="Simplified Arabic" pitchFamily="2" charset="-78"/>
              </a:rPr>
              <a:t>مضاعف </a:t>
            </a:r>
            <a:r>
              <a:rPr lang="x-none" sz="2800" b="1" dirty="0" smtClean="0">
                <a:solidFill>
                  <a:srgbClr val="C00000"/>
                </a:solidFill>
                <a:cs typeface="Simplified Arabic" pitchFamily="2" charset="-78"/>
              </a:rPr>
              <a:t>الضريبة</a:t>
            </a:r>
            <a:endParaRPr lang="ar-IQ" sz="2800" b="1" dirty="0" smtClean="0">
              <a:solidFill>
                <a:srgbClr val="C00000"/>
              </a:solidFill>
              <a:cs typeface="Simplified Arabic" pitchFamily="2" charset="-78"/>
            </a:endParaRPr>
          </a:p>
          <a:p>
            <a:pPr algn="just" rtl="1"/>
            <a:r>
              <a:rPr lang="ar-IQ" sz="2800" b="1" dirty="0" smtClean="0">
                <a:solidFill>
                  <a:schemeClr val="tx1"/>
                </a:solidFill>
                <a:cs typeface="Simplified Arabic" pitchFamily="2" charset="-78"/>
              </a:rPr>
              <a:t>                                    50</a:t>
            </a:r>
          </a:p>
          <a:p>
            <a:pPr algn="just" rtl="1"/>
            <a:r>
              <a:rPr lang="x-none" sz="2800" b="1" dirty="0" smtClean="0">
                <a:solidFill>
                  <a:schemeClr val="tx1"/>
                </a:solidFill>
                <a:cs typeface="Simplified Arabic" pitchFamily="2" charset="-78"/>
              </a:rPr>
              <a:t>قيمة </a:t>
            </a:r>
            <a:r>
              <a:rPr lang="x-none" sz="2800" b="1" dirty="0">
                <a:solidFill>
                  <a:schemeClr val="tx1"/>
                </a:solidFill>
                <a:cs typeface="Simplified Arabic" pitchFamily="2" charset="-78"/>
              </a:rPr>
              <a:t>التخفيض في الضرائب </a:t>
            </a:r>
            <a:r>
              <a:rPr lang="ar-IQ" sz="2800" b="1" dirty="0" smtClean="0">
                <a:solidFill>
                  <a:schemeClr val="tx1"/>
                </a:solidFill>
                <a:cs typeface="Simplified Arabic" pitchFamily="2" charset="-78"/>
              </a:rPr>
              <a:t>= _________ = -12.5 مليون دولار </a:t>
            </a:r>
          </a:p>
          <a:p>
            <a:pPr algn="just" rtl="1"/>
            <a:r>
              <a:rPr lang="ar-IQ" sz="2800" b="1" dirty="0">
                <a:solidFill>
                  <a:schemeClr val="tx1"/>
                </a:solidFill>
                <a:cs typeface="Simplified Arabic" pitchFamily="2" charset="-78"/>
              </a:rPr>
              <a:t> </a:t>
            </a:r>
            <a:r>
              <a:rPr lang="ar-IQ" sz="2800" b="1" dirty="0" smtClean="0">
                <a:solidFill>
                  <a:schemeClr val="tx1"/>
                </a:solidFill>
                <a:cs typeface="Simplified Arabic" pitchFamily="2" charset="-78"/>
              </a:rPr>
              <a:t>                                    -4</a:t>
            </a:r>
            <a:endParaRPr lang="en-US" sz="2800" b="1" dirty="0">
              <a:solidFill>
                <a:schemeClr val="tx1"/>
              </a:solidFill>
              <a:cs typeface="Simplified Arabic" pitchFamily="2" charset="-78"/>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914400"/>
          </a:xfrm>
        </p:spPr>
        <p:txBody>
          <a:bodyPr>
            <a:normAutofit fontScale="90000"/>
          </a:bodyPr>
          <a:lstStyle/>
          <a:p>
            <a:r>
              <a:rPr lang="x-none" b="1" dirty="0">
                <a:solidFill>
                  <a:srgbClr val="C00000"/>
                </a:solidFill>
              </a:rPr>
              <a:t>استخدام السياسة المالية لعلاج الكساد أو الانكماش </a:t>
            </a:r>
            <a:endParaRPr lang="en-US" b="1" dirty="0">
              <a:solidFill>
                <a:srgbClr val="C00000"/>
              </a:solidFill>
            </a:endParaRPr>
          </a:p>
        </p:txBody>
      </p:sp>
      <p:sp>
        <p:nvSpPr>
          <p:cNvPr id="3" name="Content Placeholder 2"/>
          <p:cNvSpPr>
            <a:spLocks noGrp="1"/>
          </p:cNvSpPr>
          <p:nvPr>
            <p:ph idx="1"/>
          </p:nvPr>
        </p:nvSpPr>
        <p:spPr>
          <a:xfrm>
            <a:off x="0" y="990600"/>
            <a:ext cx="9067800" cy="5867400"/>
          </a:xfrm>
        </p:spPr>
        <p:txBody>
          <a:bodyPr>
            <a:normAutofit fontScale="85000" lnSpcReduction="20000"/>
          </a:bodyPr>
          <a:lstStyle/>
          <a:p>
            <a:pPr algn="just" rtl="1"/>
            <a:r>
              <a:rPr lang="x-none" dirty="0"/>
              <a:t>زيادة الإنفاق الحكومي وتخفيض </a:t>
            </a:r>
            <a:r>
              <a:rPr lang="x-none" dirty="0" smtClean="0"/>
              <a:t>الضرائب</a:t>
            </a:r>
            <a:r>
              <a:rPr lang="ar-IQ" dirty="0" smtClean="0"/>
              <a:t>:-</a:t>
            </a:r>
            <a:r>
              <a:rPr lang="x-none" dirty="0" smtClean="0"/>
              <a:t> </a:t>
            </a:r>
            <a:endParaRPr lang="ar-IQ" dirty="0" smtClean="0"/>
          </a:p>
          <a:p>
            <a:pPr algn="just" rtl="1"/>
            <a:r>
              <a:rPr lang="x-none" dirty="0" smtClean="0"/>
              <a:t>من </a:t>
            </a:r>
            <a:r>
              <a:rPr lang="x-none" dirty="0"/>
              <a:t>المعادلة التالية إذا كان المطلوب زيادة مستوى الدخل التوازني  </a:t>
            </a:r>
            <a:r>
              <a:rPr lang="x-none" dirty="0" smtClean="0"/>
              <a:t> </a:t>
            </a:r>
            <a:r>
              <a:rPr lang="x-none" dirty="0"/>
              <a:t>بمقدار معين عن طريق مثلا زيادة معينة في الإنفاق الحكومي فإنه  يمكن تحديد التخفيض في الضرائب اللازمة . </a:t>
            </a:r>
            <a:r>
              <a:rPr lang="x-none" dirty="0" smtClean="0"/>
              <a:t> </a:t>
            </a:r>
            <a:endParaRPr lang="x-none" dirty="0"/>
          </a:p>
          <a:p>
            <a:pPr algn="just" rtl="1"/>
            <a:r>
              <a:rPr lang="x-none" b="1" dirty="0" smtClean="0">
                <a:solidFill>
                  <a:srgbClr val="FF0000"/>
                </a:solidFill>
              </a:rPr>
              <a:t>الزيادة </a:t>
            </a:r>
            <a:r>
              <a:rPr lang="x-none" b="1" dirty="0">
                <a:solidFill>
                  <a:srgbClr val="FF0000"/>
                </a:solidFill>
              </a:rPr>
              <a:t>في الدخل = الزيادة في الإنفاق </a:t>
            </a:r>
            <a:r>
              <a:rPr lang="x-none" b="1" dirty="0" smtClean="0">
                <a:solidFill>
                  <a:srgbClr val="FF0000"/>
                </a:solidFill>
              </a:rPr>
              <a:t>الحكومي</a:t>
            </a:r>
            <a:r>
              <a:rPr lang="ar-IQ" b="1" dirty="0" smtClean="0">
                <a:solidFill>
                  <a:srgbClr val="FF0000"/>
                </a:solidFill>
              </a:rPr>
              <a:t> </a:t>
            </a:r>
            <a:r>
              <a:rPr lang="x-none" b="1" dirty="0" smtClean="0">
                <a:solidFill>
                  <a:srgbClr val="FF0000"/>
                </a:solidFill>
              </a:rPr>
              <a:t>×</a:t>
            </a:r>
            <a:r>
              <a:rPr lang="ar-IQ" b="1" dirty="0" smtClean="0">
                <a:solidFill>
                  <a:srgbClr val="FF0000"/>
                </a:solidFill>
              </a:rPr>
              <a:t> </a:t>
            </a:r>
            <a:r>
              <a:rPr lang="x-none" b="1" dirty="0" smtClean="0">
                <a:solidFill>
                  <a:srgbClr val="FF0000"/>
                </a:solidFill>
              </a:rPr>
              <a:t>مضاعف </a:t>
            </a:r>
            <a:r>
              <a:rPr lang="ar-IQ" b="1" dirty="0" smtClean="0">
                <a:solidFill>
                  <a:srgbClr val="FF0000"/>
                </a:solidFill>
              </a:rPr>
              <a:t>الحكومي + التخفيض في </a:t>
            </a:r>
            <a:r>
              <a:rPr lang="x-none" b="1" dirty="0" smtClean="0">
                <a:solidFill>
                  <a:srgbClr val="FF0000"/>
                </a:solidFill>
              </a:rPr>
              <a:t>الضرائب  </a:t>
            </a:r>
            <a:r>
              <a:rPr lang="x-none" b="1" dirty="0">
                <a:solidFill>
                  <a:srgbClr val="FF0000"/>
                </a:solidFill>
              </a:rPr>
              <a:t>× </a:t>
            </a:r>
            <a:r>
              <a:rPr lang="ar-IQ" b="1" dirty="0" smtClean="0">
                <a:solidFill>
                  <a:srgbClr val="FF0000"/>
                </a:solidFill>
              </a:rPr>
              <a:t>مضاعف </a:t>
            </a:r>
            <a:r>
              <a:rPr lang="x-none" b="1" dirty="0" smtClean="0">
                <a:solidFill>
                  <a:srgbClr val="FF0000"/>
                </a:solidFill>
              </a:rPr>
              <a:t>الضرائب</a:t>
            </a:r>
            <a:endParaRPr lang="ar-IQ" b="1" dirty="0" smtClean="0">
              <a:solidFill>
                <a:srgbClr val="FF0000"/>
              </a:solidFill>
            </a:endParaRPr>
          </a:p>
          <a:p>
            <a:pPr algn="just" rtl="1"/>
            <a:r>
              <a:rPr lang="x-none" dirty="0"/>
              <a:t> مثلا إذا كانت الزيادة في الإنفاق </a:t>
            </a:r>
            <a:r>
              <a:rPr lang="x-none" dirty="0" smtClean="0"/>
              <a:t>الحكومي</a:t>
            </a:r>
            <a:r>
              <a:rPr lang="ar-IQ" dirty="0" smtClean="0"/>
              <a:t> 6 مليون دولار </a:t>
            </a:r>
            <a:r>
              <a:rPr lang="x-none" dirty="0" smtClean="0"/>
              <a:t> </a:t>
            </a:r>
            <a:endParaRPr lang="ar-IQ" dirty="0" smtClean="0"/>
          </a:p>
          <a:p>
            <a:pPr marL="0" indent="0" algn="just" rtl="1">
              <a:buNone/>
            </a:pPr>
            <a:r>
              <a:rPr lang="x-none" dirty="0" smtClean="0"/>
              <a:t>• </a:t>
            </a:r>
            <a:r>
              <a:rPr lang="x-none" dirty="0"/>
              <a:t>يمكن حساب التخفيض في الضرائب </a:t>
            </a:r>
            <a:r>
              <a:rPr lang="x-none" dirty="0" smtClean="0"/>
              <a:t>كالتالي</a:t>
            </a:r>
            <a:r>
              <a:rPr lang="ar-IQ" dirty="0" smtClean="0"/>
              <a:t> </a:t>
            </a:r>
            <a:r>
              <a:rPr lang="x-none" dirty="0" smtClean="0"/>
              <a:t>بحل </a:t>
            </a:r>
            <a:r>
              <a:rPr lang="x-none" dirty="0"/>
              <a:t>المعادلة  التالية</a:t>
            </a:r>
            <a:r>
              <a:rPr lang="x-none" dirty="0" smtClean="0"/>
              <a:t>:</a:t>
            </a:r>
            <a:r>
              <a:rPr lang="ar-IQ" dirty="0" smtClean="0"/>
              <a:t>-</a:t>
            </a:r>
          </a:p>
          <a:p>
            <a:pPr marL="0" indent="0" algn="just" rtl="1">
              <a:buNone/>
            </a:pPr>
            <a:r>
              <a:rPr lang="x-none" dirty="0" smtClean="0"/>
              <a:t> </a:t>
            </a:r>
            <a:r>
              <a:rPr lang="x-none" b="1" dirty="0" smtClean="0">
                <a:solidFill>
                  <a:srgbClr val="FF0000"/>
                </a:solidFill>
              </a:rPr>
              <a:t>الزيادة </a:t>
            </a:r>
            <a:r>
              <a:rPr lang="x-none" b="1" dirty="0">
                <a:solidFill>
                  <a:srgbClr val="FF0000"/>
                </a:solidFill>
              </a:rPr>
              <a:t>في الدخل = الزيادة في الإنفاق الحكومي </a:t>
            </a:r>
            <a:r>
              <a:rPr lang="x-none" b="1" dirty="0" smtClean="0">
                <a:solidFill>
                  <a:srgbClr val="FF0000"/>
                </a:solidFill>
              </a:rPr>
              <a:t>× </a:t>
            </a:r>
            <a:r>
              <a:rPr lang="x-none" b="1" dirty="0">
                <a:solidFill>
                  <a:srgbClr val="FF0000"/>
                </a:solidFill>
              </a:rPr>
              <a:t>الإنفاق الحكومي    +التخفيض فى الضرائب × </a:t>
            </a:r>
            <a:r>
              <a:rPr lang="ar-IQ" b="1" dirty="0" smtClean="0">
                <a:solidFill>
                  <a:srgbClr val="FF0000"/>
                </a:solidFill>
              </a:rPr>
              <a:t>مضاعف </a:t>
            </a:r>
            <a:r>
              <a:rPr lang="x-none" b="1" dirty="0" smtClean="0">
                <a:solidFill>
                  <a:srgbClr val="FF0000"/>
                </a:solidFill>
              </a:rPr>
              <a:t>الضرائب </a:t>
            </a:r>
            <a:endParaRPr lang="ar-IQ" b="1" dirty="0" smtClean="0">
              <a:solidFill>
                <a:srgbClr val="FF0000"/>
              </a:solidFill>
            </a:endParaRPr>
          </a:p>
          <a:p>
            <a:pPr marL="0" indent="0" algn="just" rtl="1">
              <a:buNone/>
            </a:pPr>
            <a:r>
              <a:rPr lang="ar-IQ" b="1" dirty="0" smtClean="0">
                <a:solidFill>
                  <a:srgbClr val="002060"/>
                </a:solidFill>
              </a:rPr>
              <a:t>50 =6 * 5 + التخفيض في الضرائب * - 4</a:t>
            </a:r>
            <a:r>
              <a:rPr lang="ar-IQ" dirty="0" smtClean="0">
                <a:solidFill>
                  <a:srgbClr val="002060"/>
                </a:solidFill>
              </a:rPr>
              <a:t> </a:t>
            </a:r>
          </a:p>
          <a:p>
            <a:pPr marL="0" indent="0" algn="just" rtl="1">
              <a:buNone/>
            </a:pPr>
            <a:r>
              <a:rPr lang="ar-IQ" b="1" dirty="0" smtClean="0">
                <a:solidFill>
                  <a:srgbClr val="FF0000"/>
                </a:solidFill>
              </a:rPr>
              <a:t>-4 * التخفيض في الضريبة = 50 -30  =20   </a:t>
            </a:r>
          </a:p>
          <a:p>
            <a:pPr marL="0" indent="0" algn="just" rtl="1">
              <a:buNone/>
            </a:pPr>
            <a:r>
              <a:rPr lang="ar-IQ" b="1" dirty="0" smtClean="0">
                <a:solidFill>
                  <a:srgbClr val="FF0000"/>
                </a:solidFill>
              </a:rPr>
              <a:t>التخفيض في الضريبة =  - 5 مليون دولار</a:t>
            </a:r>
            <a:endParaRPr lang="x-none" b="1" dirty="0">
              <a:solidFill>
                <a:srgbClr val="FF0000"/>
              </a:solidFill>
            </a:endParaRPr>
          </a:p>
          <a:p>
            <a:pPr marL="0" indent="0" algn="just" rtl="1">
              <a:buNone/>
            </a:pPr>
            <a:r>
              <a:rPr lang="x-none" dirty="0" smtClean="0"/>
              <a:t> </a:t>
            </a:r>
            <a:endParaRPr lang="en-US" dirty="0"/>
          </a:p>
        </p:txBody>
      </p:sp>
    </p:spTree>
    <p:extLst>
      <p:ext uri="{BB962C8B-B14F-4D97-AF65-F5344CB8AC3E}">
        <p14:creationId xmlns:p14="http://schemas.microsoft.com/office/powerpoint/2010/main" val="18611650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ar-IQ" b="1" dirty="0" smtClean="0">
                <a:solidFill>
                  <a:srgbClr val="C00000"/>
                </a:solidFill>
              </a:rPr>
              <a:t>المبحث الثاني:- </a:t>
            </a:r>
            <a:r>
              <a:rPr lang="x-none" b="1" dirty="0">
                <a:solidFill>
                  <a:srgbClr val="C00000"/>
                </a:solidFill>
              </a:rPr>
              <a:t>السياسة </a:t>
            </a:r>
            <a:r>
              <a:rPr lang="x-none" b="1" dirty="0" smtClean="0">
                <a:solidFill>
                  <a:srgbClr val="C00000"/>
                </a:solidFill>
              </a:rPr>
              <a:t>النقديّة </a:t>
            </a:r>
            <a:endParaRPr lang="en-US" b="1" dirty="0">
              <a:solidFill>
                <a:srgbClr val="C00000"/>
              </a:solidFill>
            </a:endParaRPr>
          </a:p>
        </p:txBody>
      </p:sp>
      <p:sp>
        <p:nvSpPr>
          <p:cNvPr id="3" name="Content Placeholder 2"/>
          <p:cNvSpPr>
            <a:spLocks noGrp="1"/>
          </p:cNvSpPr>
          <p:nvPr>
            <p:ph idx="1"/>
          </p:nvPr>
        </p:nvSpPr>
        <p:spPr>
          <a:xfrm>
            <a:off x="152400" y="990600"/>
            <a:ext cx="8763000" cy="5867400"/>
          </a:xfrm>
        </p:spPr>
        <p:txBody>
          <a:bodyPr>
            <a:normAutofit fontScale="70000" lnSpcReduction="20000"/>
          </a:bodyPr>
          <a:lstStyle/>
          <a:p>
            <a:pPr algn="just" rtl="1"/>
            <a:r>
              <a:rPr lang="x-none" dirty="0"/>
              <a:t>تعريف السياسة </a:t>
            </a:r>
            <a:r>
              <a:rPr lang="x-none" dirty="0" smtClean="0"/>
              <a:t>النقدية</a:t>
            </a:r>
            <a:r>
              <a:rPr lang="ar-IQ" dirty="0" smtClean="0"/>
              <a:t>:- </a:t>
            </a:r>
            <a:r>
              <a:rPr lang="ku-Arab-IQ" b="1" dirty="0" smtClean="0">
                <a:solidFill>
                  <a:srgbClr val="FF0000"/>
                </a:solidFill>
              </a:rPr>
              <a:t>تع</a:t>
            </a:r>
            <a:r>
              <a:rPr lang="ar-IQ" b="1" dirty="0" smtClean="0">
                <a:solidFill>
                  <a:srgbClr val="FF0000"/>
                </a:solidFill>
              </a:rPr>
              <a:t>د</a:t>
            </a:r>
            <a:r>
              <a:rPr lang="ku-Arab-IQ" b="1" dirty="0" smtClean="0">
                <a:solidFill>
                  <a:srgbClr val="FF0000"/>
                </a:solidFill>
              </a:rPr>
              <a:t> </a:t>
            </a:r>
            <a:r>
              <a:rPr lang="ku-Arab-IQ" b="1" dirty="0">
                <a:solidFill>
                  <a:srgbClr val="FF0000"/>
                </a:solidFill>
              </a:rPr>
              <a:t>السياسة </a:t>
            </a:r>
            <a:r>
              <a:rPr lang="ku-Arab-IQ" b="1" dirty="0" smtClean="0">
                <a:solidFill>
                  <a:srgbClr val="FF0000"/>
                </a:solidFill>
              </a:rPr>
              <a:t>النقدية</a:t>
            </a:r>
            <a:r>
              <a:rPr lang="ar-IQ" b="1" dirty="0" smtClean="0"/>
              <a:t>(</a:t>
            </a:r>
            <a:r>
              <a:rPr lang="en-US" b="1" dirty="0" smtClean="0"/>
              <a:t> Monetary Policy</a:t>
            </a:r>
            <a:r>
              <a:rPr lang="ar-IQ" b="1" dirty="0" smtClean="0"/>
              <a:t>)</a:t>
            </a:r>
            <a:r>
              <a:rPr lang="ku-Arab-IQ" b="1" dirty="0" smtClean="0"/>
              <a:t> </a:t>
            </a:r>
            <a:r>
              <a:rPr lang="ku-Arab-IQ" b="1" dirty="0">
                <a:solidFill>
                  <a:srgbClr val="FF0000"/>
                </a:solidFill>
              </a:rPr>
              <a:t>من </a:t>
            </a:r>
            <a:r>
              <a:rPr lang="ku-Arab-IQ" b="1" dirty="0" smtClean="0">
                <a:solidFill>
                  <a:srgbClr val="FF0000"/>
                </a:solidFill>
              </a:rPr>
              <a:t>ب</a:t>
            </a:r>
            <a:r>
              <a:rPr lang="ar-IQ" b="1" dirty="0" smtClean="0">
                <a:solidFill>
                  <a:srgbClr val="FF0000"/>
                </a:solidFill>
              </a:rPr>
              <a:t>ين </a:t>
            </a:r>
            <a:r>
              <a:rPr lang="ku-Arab-IQ" b="1" dirty="0">
                <a:solidFill>
                  <a:srgbClr val="FF0000"/>
                </a:solidFill>
              </a:rPr>
              <a:t>أهم أدوات السياسة </a:t>
            </a:r>
            <a:r>
              <a:rPr lang="ku-Arab-IQ" b="1" dirty="0" smtClean="0">
                <a:solidFill>
                  <a:srgbClr val="FF0000"/>
                </a:solidFill>
              </a:rPr>
              <a:t>ا</a:t>
            </a:r>
            <a:r>
              <a:rPr lang="ar-IQ" b="1" dirty="0" smtClean="0">
                <a:solidFill>
                  <a:srgbClr val="FF0000"/>
                </a:solidFill>
              </a:rPr>
              <a:t>لإ</a:t>
            </a:r>
            <a:r>
              <a:rPr lang="ku-Arab-IQ" b="1" dirty="0" smtClean="0">
                <a:solidFill>
                  <a:srgbClr val="FF0000"/>
                </a:solidFill>
              </a:rPr>
              <a:t>قتصادية </a:t>
            </a:r>
            <a:r>
              <a:rPr lang="ku-Arab-IQ" b="1" dirty="0">
                <a:solidFill>
                  <a:srgbClr val="FF0000"/>
                </a:solidFill>
              </a:rPr>
              <a:t>و ذلك </a:t>
            </a:r>
            <a:r>
              <a:rPr lang="ku-Arab-IQ" b="1" dirty="0" smtClean="0">
                <a:solidFill>
                  <a:srgbClr val="FF0000"/>
                </a:solidFill>
              </a:rPr>
              <a:t>كون</a:t>
            </a:r>
            <a:r>
              <a:rPr lang="ar-IQ" b="1" dirty="0" smtClean="0">
                <a:solidFill>
                  <a:srgbClr val="FF0000"/>
                </a:solidFill>
              </a:rPr>
              <a:t>ه</a:t>
            </a:r>
            <a:r>
              <a:rPr lang="ku-Arab-IQ" b="1" dirty="0" smtClean="0">
                <a:solidFill>
                  <a:srgbClr val="FF0000"/>
                </a:solidFill>
              </a:rPr>
              <a:t>ا </a:t>
            </a:r>
            <a:r>
              <a:rPr lang="ku-Arab-IQ" b="1" dirty="0">
                <a:solidFill>
                  <a:srgbClr val="FF0000"/>
                </a:solidFill>
              </a:rPr>
              <a:t>تشكل </a:t>
            </a:r>
            <a:r>
              <a:rPr lang="ku-Arab-IQ" b="1" dirty="0" smtClean="0">
                <a:solidFill>
                  <a:srgbClr val="FF0000"/>
                </a:solidFill>
              </a:rPr>
              <a:t>إ</a:t>
            </a:r>
            <a:r>
              <a:rPr lang="ar-IQ" b="1" dirty="0" smtClean="0">
                <a:solidFill>
                  <a:srgbClr val="FF0000"/>
                </a:solidFill>
              </a:rPr>
              <a:t>لي</a:t>
            </a:r>
            <a:r>
              <a:rPr lang="ku-Arab-IQ" b="1" dirty="0" smtClean="0">
                <a:solidFill>
                  <a:srgbClr val="FF0000"/>
                </a:solidFill>
              </a:rPr>
              <a:t> جانب السياس</a:t>
            </a:r>
            <a:r>
              <a:rPr lang="ar-IQ" b="1" dirty="0" smtClean="0">
                <a:solidFill>
                  <a:srgbClr val="FF0000"/>
                </a:solidFill>
              </a:rPr>
              <a:t>ا</a:t>
            </a:r>
            <a:r>
              <a:rPr lang="ku-Arab-IQ" b="1" dirty="0" smtClean="0">
                <a:solidFill>
                  <a:srgbClr val="FF0000"/>
                </a:solidFill>
              </a:rPr>
              <a:t>ت ا</a:t>
            </a:r>
            <a:r>
              <a:rPr lang="ar-IQ" b="1" dirty="0" smtClean="0">
                <a:solidFill>
                  <a:srgbClr val="FF0000"/>
                </a:solidFill>
              </a:rPr>
              <a:t>لإ</a:t>
            </a:r>
            <a:r>
              <a:rPr lang="ku-Arab-IQ" b="1" dirty="0" smtClean="0">
                <a:solidFill>
                  <a:srgbClr val="FF0000"/>
                </a:solidFill>
              </a:rPr>
              <a:t>قتصادية ا</a:t>
            </a:r>
            <a:r>
              <a:rPr lang="ar-IQ" b="1" dirty="0" smtClean="0">
                <a:solidFill>
                  <a:srgbClr val="FF0000"/>
                </a:solidFill>
              </a:rPr>
              <a:t>لإ</a:t>
            </a:r>
            <a:r>
              <a:rPr lang="ku-Arab-IQ" b="1" dirty="0" smtClean="0">
                <a:solidFill>
                  <a:srgbClr val="FF0000"/>
                </a:solidFill>
              </a:rPr>
              <a:t>خرى </a:t>
            </a:r>
            <a:r>
              <a:rPr lang="ku-Arab-IQ" b="1" dirty="0">
                <a:solidFill>
                  <a:srgbClr val="FF0000"/>
                </a:solidFill>
              </a:rPr>
              <a:t>آلية فعالة </a:t>
            </a:r>
            <a:r>
              <a:rPr lang="ar-IQ" b="1" dirty="0" smtClean="0">
                <a:solidFill>
                  <a:srgbClr val="FF0000"/>
                </a:solidFill>
              </a:rPr>
              <a:t>لح</a:t>
            </a:r>
            <a:r>
              <a:rPr lang="ku-Arab-IQ" b="1" dirty="0" smtClean="0">
                <a:solidFill>
                  <a:srgbClr val="FF0000"/>
                </a:solidFill>
              </a:rPr>
              <a:t>ماية ا</a:t>
            </a:r>
            <a:r>
              <a:rPr lang="ar-IQ" b="1" dirty="0" smtClean="0">
                <a:solidFill>
                  <a:srgbClr val="FF0000"/>
                </a:solidFill>
              </a:rPr>
              <a:t>لإ</a:t>
            </a:r>
            <a:r>
              <a:rPr lang="ku-Arab-IQ" b="1" dirty="0" smtClean="0">
                <a:solidFill>
                  <a:srgbClr val="FF0000"/>
                </a:solidFill>
              </a:rPr>
              <a:t>قتصاد</a:t>
            </a:r>
            <a:r>
              <a:rPr lang="ar-IQ" b="1" dirty="0" smtClean="0">
                <a:solidFill>
                  <a:srgbClr val="FF0000"/>
                </a:solidFill>
              </a:rPr>
              <a:t> </a:t>
            </a:r>
            <a:r>
              <a:rPr lang="ku-Arab-IQ" b="1" dirty="0">
                <a:solidFill>
                  <a:srgbClr val="FF0000"/>
                </a:solidFill>
              </a:rPr>
              <a:t>حيث تقوم </a:t>
            </a:r>
            <a:r>
              <a:rPr lang="ku-Arab-IQ" b="1" dirty="0" smtClean="0">
                <a:solidFill>
                  <a:srgbClr val="FF0000"/>
                </a:solidFill>
              </a:rPr>
              <a:t>با</a:t>
            </a:r>
            <a:r>
              <a:rPr lang="ar-IQ" b="1" dirty="0" smtClean="0">
                <a:solidFill>
                  <a:srgbClr val="FF0000"/>
                </a:solidFill>
              </a:rPr>
              <a:t>ل</a:t>
            </a:r>
            <a:r>
              <a:rPr lang="ar-IQ" b="1" dirty="0">
                <a:solidFill>
                  <a:srgbClr val="FF0000"/>
                </a:solidFill>
              </a:rPr>
              <a:t>ح</a:t>
            </a:r>
            <a:r>
              <a:rPr lang="ku-Arab-IQ" b="1" dirty="0" smtClean="0">
                <a:solidFill>
                  <a:srgbClr val="FF0000"/>
                </a:solidFill>
              </a:rPr>
              <a:t>فا</a:t>
            </a:r>
            <a:r>
              <a:rPr lang="ar-IQ" b="1" dirty="0" smtClean="0">
                <a:solidFill>
                  <a:srgbClr val="FF0000"/>
                </a:solidFill>
              </a:rPr>
              <a:t>ظ </a:t>
            </a:r>
            <a:r>
              <a:rPr lang="ku-Arab-IQ" b="1" dirty="0">
                <a:solidFill>
                  <a:srgbClr val="FF0000"/>
                </a:solidFill>
              </a:rPr>
              <a:t>على </a:t>
            </a:r>
            <a:r>
              <a:rPr lang="ku-Arab-IQ" b="1" dirty="0" smtClean="0">
                <a:solidFill>
                  <a:srgbClr val="FF0000"/>
                </a:solidFill>
              </a:rPr>
              <a:t>استقرار</a:t>
            </a:r>
            <a:r>
              <a:rPr lang="ar-IQ" b="1" dirty="0" smtClean="0">
                <a:solidFill>
                  <a:srgbClr val="FF0000"/>
                </a:solidFill>
              </a:rPr>
              <a:t>المستوي </a:t>
            </a:r>
            <a:r>
              <a:rPr lang="ku-Arab-IQ" b="1" dirty="0" smtClean="0">
                <a:solidFill>
                  <a:srgbClr val="FF0000"/>
                </a:solidFill>
              </a:rPr>
              <a:t>العام </a:t>
            </a:r>
            <a:r>
              <a:rPr lang="ar-IQ" b="1" dirty="0" smtClean="0">
                <a:solidFill>
                  <a:srgbClr val="FF0000"/>
                </a:solidFill>
              </a:rPr>
              <a:t>للأسعار و</a:t>
            </a:r>
            <a:r>
              <a:rPr lang="ku-Arab-IQ" b="1" dirty="0" smtClean="0">
                <a:solidFill>
                  <a:srgbClr val="FF0000"/>
                </a:solidFill>
              </a:rPr>
              <a:t>العمل على تفعيل النشا</a:t>
            </a:r>
            <a:r>
              <a:rPr lang="ar-IQ" b="1" dirty="0" smtClean="0">
                <a:solidFill>
                  <a:srgbClr val="FF0000"/>
                </a:solidFill>
              </a:rPr>
              <a:t>ط</a:t>
            </a:r>
            <a:r>
              <a:rPr lang="ku-Arab-IQ" b="1" dirty="0" smtClean="0">
                <a:solidFill>
                  <a:srgbClr val="FF0000"/>
                </a:solidFill>
              </a:rPr>
              <a:t> </a:t>
            </a:r>
            <a:r>
              <a:rPr lang="ar-IQ" b="1" dirty="0" smtClean="0">
                <a:solidFill>
                  <a:srgbClr val="FF0000"/>
                </a:solidFill>
              </a:rPr>
              <a:t>الإقتصادي </a:t>
            </a:r>
            <a:r>
              <a:rPr lang="ku-Arab-IQ" b="1" dirty="0" smtClean="0">
                <a:solidFill>
                  <a:srgbClr val="FF0000"/>
                </a:solidFill>
              </a:rPr>
              <a:t>من خل</a:t>
            </a:r>
            <a:r>
              <a:rPr lang="ar-IQ" b="1" dirty="0" smtClean="0">
                <a:solidFill>
                  <a:srgbClr val="FF0000"/>
                </a:solidFill>
              </a:rPr>
              <a:t>ال</a:t>
            </a:r>
            <a:r>
              <a:rPr lang="ku-Arab-IQ" b="1" dirty="0" smtClean="0">
                <a:solidFill>
                  <a:srgbClr val="FF0000"/>
                </a:solidFill>
              </a:rPr>
              <a:t> ا</a:t>
            </a:r>
            <a:r>
              <a:rPr lang="ar-IQ" b="1" dirty="0" smtClean="0">
                <a:solidFill>
                  <a:srgbClr val="FF0000"/>
                </a:solidFill>
              </a:rPr>
              <a:t>لأ</a:t>
            </a:r>
            <a:r>
              <a:rPr lang="ku-Arab-IQ" b="1" dirty="0" smtClean="0">
                <a:solidFill>
                  <a:srgbClr val="FF0000"/>
                </a:solidFill>
              </a:rPr>
              <a:t>دوات</a:t>
            </a:r>
            <a:r>
              <a:rPr lang="ar-IQ" b="1" dirty="0" smtClean="0">
                <a:solidFill>
                  <a:srgbClr val="FF0000"/>
                </a:solidFill>
              </a:rPr>
              <a:t> و </a:t>
            </a:r>
            <a:r>
              <a:rPr lang="ku-Arab-IQ" b="1" dirty="0" smtClean="0">
                <a:solidFill>
                  <a:srgbClr val="FF0000"/>
                </a:solidFill>
              </a:rPr>
              <a:t>الوسائل </a:t>
            </a:r>
            <a:r>
              <a:rPr lang="ku-Arab-IQ" b="1" dirty="0">
                <a:solidFill>
                  <a:srgbClr val="FF0000"/>
                </a:solidFill>
              </a:rPr>
              <a:t>و </a:t>
            </a:r>
            <a:r>
              <a:rPr lang="ku-Arab-IQ" b="1" dirty="0" smtClean="0">
                <a:solidFill>
                  <a:srgbClr val="FF0000"/>
                </a:solidFill>
              </a:rPr>
              <a:t>ال</a:t>
            </a:r>
            <a:r>
              <a:rPr lang="ar-IQ" b="1" dirty="0" smtClean="0">
                <a:solidFill>
                  <a:srgbClr val="FF0000"/>
                </a:solidFill>
              </a:rPr>
              <a:t>صلا</a:t>
            </a:r>
            <a:r>
              <a:rPr lang="ku-Arab-IQ" b="1" dirty="0" smtClean="0">
                <a:solidFill>
                  <a:srgbClr val="FF0000"/>
                </a:solidFill>
              </a:rPr>
              <a:t>حيات </a:t>
            </a:r>
            <a:r>
              <a:rPr lang="ar-IQ" b="1" dirty="0" smtClean="0">
                <a:solidFill>
                  <a:srgbClr val="FF0000"/>
                </a:solidFill>
              </a:rPr>
              <a:t>الم</a:t>
            </a:r>
            <a:r>
              <a:rPr lang="ku-Arab-IQ" b="1" dirty="0" smtClean="0">
                <a:solidFill>
                  <a:srgbClr val="FF0000"/>
                </a:solidFill>
              </a:rPr>
              <a:t>تاحةة للسلطات </a:t>
            </a:r>
            <a:r>
              <a:rPr lang="ar-IQ" b="1" dirty="0" smtClean="0">
                <a:solidFill>
                  <a:srgbClr val="FF0000"/>
                </a:solidFill>
              </a:rPr>
              <a:t>المختصة بتنفيذها.</a:t>
            </a:r>
          </a:p>
          <a:p>
            <a:pPr algn="just" rtl="1"/>
            <a:r>
              <a:rPr lang="x-none" dirty="0" smtClean="0"/>
              <a:t>  </a:t>
            </a:r>
            <a:r>
              <a:rPr lang="x-none" dirty="0"/>
              <a:t>• </a:t>
            </a:r>
            <a:r>
              <a:rPr lang="x-none" b="1" dirty="0"/>
              <a:t>هي مجموعة </a:t>
            </a:r>
            <a:r>
              <a:rPr lang="ar-IQ" b="1" dirty="0" smtClean="0"/>
              <a:t>من </a:t>
            </a:r>
            <a:r>
              <a:rPr lang="x-none" b="1" dirty="0" smtClean="0"/>
              <a:t>الأدوات </a:t>
            </a:r>
            <a:r>
              <a:rPr lang="x-none" b="1" dirty="0"/>
              <a:t>النقدية التي يستخدمها البنك المركزي </a:t>
            </a:r>
            <a:r>
              <a:rPr lang="x-none" b="1" dirty="0" smtClean="0"/>
              <a:t>للتأثير </a:t>
            </a:r>
            <a:r>
              <a:rPr lang="x-none" b="1" dirty="0"/>
              <a:t>على النشاط الاقتصادي عن طريق تغيير عرض  النقود </a:t>
            </a:r>
            <a:r>
              <a:rPr lang="x-none" b="1" dirty="0" smtClean="0"/>
              <a:t>:</a:t>
            </a:r>
            <a:r>
              <a:rPr lang="ar-IQ" b="1" dirty="0" smtClean="0"/>
              <a:t> </a:t>
            </a:r>
            <a:r>
              <a:rPr lang="ar-IQ" b="1" dirty="0" smtClean="0">
                <a:solidFill>
                  <a:srgbClr val="FF0000"/>
                </a:solidFill>
              </a:rPr>
              <a:t>ه</a:t>
            </a:r>
            <a:r>
              <a:rPr lang="ku-Arab-IQ" b="1" dirty="0" smtClean="0">
                <a:solidFill>
                  <a:srgbClr val="FF0000"/>
                </a:solidFill>
                <a:latin typeface="Cairo"/>
              </a:rPr>
              <a:t>ى </a:t>
            </a:r>
            <a:r>
              <a:rPr lang="ku-Arab-IQ" b="1" dirty="0">
                <a:solidFill>
                  <a:srgbClr val="FF0000"/>
                </a:solidFill>
                <a:latin typeface="Cairo"/>
              </a:rPr>
              <a:t>القرارات التى تعتمد على تغيير معدلات الفائدة والتأثير على حجم المعروض من الأموال المتداولة </a:t>
            </a:r>
            <a:r>
              <a:rPr lang="ku-Arab-IQ" b="1" dirty="0" smtClean="0">
                <a:solidFill>
                  <a:srgbClr val="FF0000"/>
                </a:solidFill>
                <a:latin typeface="Cairo"/>
              </a:rPr>
              <a:t>.</a:t>
            </a:r>
            <a:r>
              <a:rPr lang="ar-IQ" b="1" dirty="0" smtClean="0">
                <a:solidFill>
                  <a:srgbClr val="FF0000"/>
                </a:solidFill>
                <a:latin typeface="Cairo"/>
              </a:rPr>
              <a:t> و</a:t>
            </a:r>
            <a:r>
              <a:rPr lang="ku-Arab-IQ" b="1" dirty="0">
                <a:solidFill>
                  <a:srgbClr val="FF0000"/>
                </a:solidFill>
                <a:latin typeface="Cairo"/>
              </a:rPr>
              <a:t> تنفذ السياسة النقدية من قبل البنوك المركزية مثل ( البنك الفيدرالى الامريكي – البنك المركزى الأوربى  وغيرهم من البنوك المركزية .. </a:t>
            </a:r>
            <a:r>
              <a:rPr lang="ku-Arab-IQ" b="1" dirty="0" smtClean="0">
                <a:solidFill>
                  <a:srgbClr val="FF0000"/>
                </a:solidFill>
                <a:latin typeface="Cairo"/>
              </a:rPr>
              <a:t>)</a:t>
            </a:r>
            <a:r>
              <a:rPr lang="ar-IQ" dirty="0">
                <a:ea typeface="Calibri" panose="020F0502020204030204" pitchFamily="34" charset="0"/>
                <a:cs typeface="Simplified Arabic" panose="02020603050405020304" pitchFamily="18" charset="-78"/>
              </a:rPr>
              <a:t> </a:t>
            </a:r>
            <a:endParaRPr lang="ar-IQ" dirty="0" smtClean="0">
              <a:ea typeface="Calibri" panose="020F0502020204030204" pitchFamily="34" charset="0"/>
              <a:cs typeface="Simplified Arabic" panose="02020603050405020304" pitchFamily="18" charset="-78"/>
            </a:endParaRPr>
          </a:p>
          <a:p>
            <a:pPr algn="just" rtl="1"/>
            <a:r>
              <a:rPr lang="ar-IQ" b="1" dirty="0" smtClean="0">
                <a:ea typeface="Calibri" panose="020F0502020204030204" pitchFamily="34" charset="0"/>
                <a:cs typeface="Simplified Arabic" panose="02020603050405020304" pitchFamily="18" charset="-78"/>
              </a:rPr>
              <a:t>تعتبر </a:t>
            </a:r>
            <a:r>
              <a:rPr lang="ar-IQ" b="1" dirty="0">
                <a:ea typeface="Calibri" panose="020F0502020204030204" pitchFamily="34" charset="0"/>
                <a:cs typeface="Simplified Arabic" panose="02020603050405020304" pitchFamily="18" charset="-78"/>
              </a:rPr>
              <a:t>السياسة النقدية أداة مهمة من الأدوات التي تعتمد عليها السياسات الاقتصادية لغرض التأثير في النشاط الاقتصادي والوصول إلى أهداف معينة، من خلال متغيرات اقتصادية كلية وجزئية، كالاستثمار والأسعار والناتج المحلي الإجمالي والاستهلاك والادخار وسياسات الاستقرار الأخرى، وهي من السياسات التي المؤثرة في القطاعات الاقتصادية ومعالجة المشاكل أذا توفرت البيئة المناسبة التي تستطيع من خلالها تفعيل أدواتها لتحقيق أهدافها، وتعرف بانها مجموعة الإجراءات التي يتخذها البنك المركزي بهدف التحكم بعرض النقد في الاقتصاد الوطني بحيث يتناسب هذا العرض مع النمو في الإنتاج السلعي </a:t>
            </a:r>
            <a:r>
              <a:rPr lang="ar-IQ" b="1" dirty="0" smtClean="0">
                <a:ea typeface="Calibri" panose="020F0502020204030204" pitchFamily="34" charset="0"/>
                <a:cs typeface="Simplified Arabic" panose="02020603050405020304" pitchFamily="18" charset="-78"/>
              </a:rPr>
              <a:t>والخدمي.</a:t>
            </a:r>
            <a:endParaRPr lang="ku-Arab-IQ" b="1" dirty="0">
              <a:solidFill>
                <a:srgbClr val="FF0000"/>
              </a:solidFill>
              <a:latin typeface="Cairo"/>
            </a:endParaRPr>
          </a:p>
          <a:p>
            <a:pPr marL="0" indent="0" algn="just" rtl="1">
              <a:buNone/>
            </a:pPr>
            <a:endParaRPr lang="ar-IQ" b="1" dirty="0" smtClean="0"/>
          </a:p>
          <a:p>
            <a:pPr marL="0" indent="0" algn="just" rtl="1">
              <a:buNone/>
            </a:pPr>
            <a:r>
              <a:rPr lang="x-none" dirty="0" smtClean="0"/>
              <a:t> </a:t>
            </a:r>
            <a:endParaRPr lang="en-US" b="1" dirty="0">
              <a:solidFill>
                <a:srgbClr val="C00000"/>
              </a:solidFill>
            </a:endParaRPr>
          </a:p>
        </p:txBody>
      </p:sp>
    </p:spTree>
    <p:extLst>
      <p:ext uri="{BB962C8B-B14F-4D97-AF65-F5344CB8AC3E}">
        <p14:creationId xmlns:p14="http://schemas.microsoft.com/office/powerpoint/2010/main" val="3970772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5867400" cy="533400"/>
          </a:xfrm>
        </p:spPr>
        <p:txBody>
          <a:bodyPr>
            <a:normAutofit fontScale="90000"/>
          </a:bodyPr>
          <a:lstStyle/>
          <a:p>
            <a:r>
              <a:rPr lang="ar-IQ" sz="3600" b="1" dirty="0" smtClean="0">
                <a:solidFill>
                  <a:srgbClr val="C00000"/>
                </a:solidFill>
              </a:rPr>
              <a:t>أدوات السياسة النقدية</a:t>
            </a:r>
            <a:endParaRPr lang="en-US" sz="3600" b="1" dirty="0">
              <a:solidFill>
                <a:srgbClr val="C00000"/>
              </a:solidFill>
            </a:endParaRPr>
          </a:p>
        </p:txBody>
      </p:sp>
      <p:sp>
        <p:nvSpPr>
          <p:cNvPr id="3" name="Content Placeholder 2"/>
          <p:cNvSpPr>
            <a:spLocks noGrp="1"/>
          </p:cNvSpPr>
          <p:nvPr>
            <p:ph idx="1"/>
          </p:nvPr>
        </p:nvSpPr>
        <p:spPr>
          <a:xfrm>
            <a:off x="152400" y="457200"/>
            <a:ext cx="8915400" cy="6248400"/>
          </a:xfrm>
        </p:spPr>
        <p:txBody>
          <a:bodyPr>
            <a:normAutofit/>
          </a:bodyPr>
          <a:lstStyle/>
          <a:p>
            <a:pPr marL="0" indent="0" algn="just" rtl="1">
              <a:buNone/>
            </a:pPr>
            <a:r>
              <a:rPr lang="x-none" dirty="0"/>
              <a:t>تتمثل هذه الأدوات في</a:t>
            </a:r>
            <a:r>
              <a:rPr lang="ar-IQ" dirty="0"/>
              <a:t>:- </a:t>
            </a:r>
            <a:r>
              <a:rPr lang="x-none" dirty="0"/>
              <a:t> </a:t>
            </a:r>
            <a:endParaRPr lang="ar-IQ" dirty="0"/>
          </a:p>
          <a:p>
            <a:pPr marL="0" indent="0" algn="just" rtl="1">
              <a:buNone/>
            </a:pPr>
            <a:r>
              <a:rPr lang="ar-IQ" b="1" dirty="0">
                <a:solidFill>
                  <a:srgbClr val="C00000"/>
                </a:solidFill>
              </a:rPr>
              <a:t>1- </a:t>
            </a:r>
            <a:r>
              <a:rPr lang="x-none" b="1" dirty="0">
                <a:solidFill>
                  <a:srgbClr val="C00000"/>
                </a:solidFill>
              </a:rPr>
              <a:t>تغيير نسبة الاحتياطي القانوني .</a:t>
            </a:r>
            <a:endParaRPr lang="ar-IQ" b="1" dirty="0">
              <a:solidFill>
                <a:srgbClr val="C00000"/>
              </a:solidFill>
            </a:endParaRPr>
          </a:p>
          <a:p>
            <a:pPr marL="0" indent="0" algn="just" rtl="1">
              <a:buNone/>
            </a:pPr>
            <a:r>
              <a:rPr lang="ar-IQ" b="1" dirty="0">
                <a:solidFill>
                  <a:srgbClr val="C00000"/>
                </a:solidFill>
              </a:rPr>
              <a:t>2- </a:t>
            </a:r>
            <a:r>
              <a:rPr lang="x-none" b="1" dirty="0">
                <a:solidFill>
                  <a:srgbClr val="C00000"/>
                </a:solidFill>
              </a:rPr>
              <a:t>تغيير سعر إعادة الخصم </a:t>
            </a:r>
            <a:r>
              <a:rPr lang="ar-IQ" b="1" dirty="0">
                <a:solidFill>
                  <a:srgbClr val="C00000"/>
                </a:solidFill>
              </a:rPr>
              <a:t>.</a:t>
            </a:r>
          </a:p>
          <a:p>
            <a:pPr marL="0" indent="0" algn="just" rtl="1">
              <a:buNone/>
            </a:pPr>
            <a:r>
              <a:rPr lang="ar-IQ" b="1" dirty="0">
                <a:solidFill>
                  <a:srgbClr val="C00000"/>
                </a:solidFill>
              </a:rPr>
              <a:t>3-</a:t>
            </a:r>
            <a:r>
              <a:rPr lang="x-none" b="1" dirty="0">
                <a:solidFill>
                  <a:srgbClr val="C00000"/>
                </a:solidFill>
              </a:rPr>
              <a:t> الدخول بائعا أو مشتريا للأوراق المالية في السوق</a:t>
            </a:r>
            <a:r>
              <a:rPr lang="ar-IQ" b="1" dirty="0">
                <a:solidFill>
                  <a:srgbClr val="C00000"/>
                </a:solidFill>
              </a:rPr>
              <a:t> </a:t>
            </a:r>
            <a:r>
              <a:rPr lang="x-none" b="1" dirty="0">
                <a:solidFill>
                  <a:srgbClr val="C00000"/>
                </a:solidFill>
              </a:rPr>
              <a:t>المفتوحة</a:t>
            </a:r>
            <a:r>
              <a:rPr lang="ar-IQ" b="1" dirty="0">
                <a:solidFill>
                  <a:srgbClr val="C00000"/>
                </a:solidFill>
              </a:rPr>
              <a:t>(عمليات السوق المفتوحة).</a:t>
            </a:r>
            <a:r>
              <a:rPr lang="ku-Arab-IQ" dirty="0"/>
              <a:t> </a:t>
            </a:r>
            <a:r>
              <a:rPr lang="ku-Arab-IQ" b="1" dirty="0">
                <a:solidFill>
                  <a:srgbClr val="7030A0"/>
                </a:solidFill>
              </a:rPr>
              <a:t>اللجوء إلى عمليات السوق المفتوحة (شراء وبيع </a:t>
            </a:r>
            <a:r>
              <a:rPr lang="ku-Arab-IQ" b="1" dirty="0">
                <a:solidFill>
                  <a:srgbClr val="7030A0"/>
                </a:solidFill>
                <a:hlinkClick r:id="rId2"/>
              </a:rPr>
              <a:t>السندات</a:t>
            </a:r>
            <a:r>
              <a:rPr lang="ku-Arab-IQ" b="1" dirty="0">
                <a:solidFill>
                  <a:srgbClr val="7030A0"/>
                </a:solidFill>
              </a:rPr>
              <a:t>) التي تقوم بها المصارف المركزية بهدف ضخ المزيد من النقود في الاقتصاد أو التقليل منها.</a:t>
            </a:r>
            <a:endParaRPr lang="ar-IQ" b="1" dirty="0">
              <a:solidFill>
                <a:srgbClr val="7030A0"/>
              </a:solidFill>
            </a:endParaRPr>
          </a:p>
          <a:p>
            <a:pPr marL="0" indent="0" algn="just" rtl="1">
              <a:buNone/>
            </a:pPr>
            <a:r>
              <a:rPr lang="ar-IQ" b="1" dirty="0">
                <a:solidFill>
                  <a:srgbClr val="C00000"/>
                </a:solidFill>
              </a:rPr>
              <a:t>4- </a:t>
            </a:r>
            <a:r>
              <a:rPr lang="x-none" b="1" dirty="0">
                <a:solidFill>
                  <a:srgbClr val="C00000"/>
                </a:solidFill>
              </a:rPr>
              <a:t>إقناع البنوك بتسهيل أو تقليل الائتمان </a:t>
            </a:r>
            <a:endParaRPr lang="ar-IQ" dirty="0" smtClean="0"/>
          </a:p>
        </p:txBody>
      </p:sp>
    </p:spTree>
    <p:extLst>
      <p:ext uri="{BB962C8B-B14F-4D97-AF65-F5344CB8AC3E}">
        <p14:creationId xmlns:p14="http://schemas.microsoft.com/office/powerpoint/2010/main" val="300109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73" y="228600"/>
            <a:ext cx="8839200" cy="457200"/>
          </a:xfrm>
        </p:spPr>
        <p:txBody>
          <a:bodyPr>
            <a:noAutofit/>
          </a:bodyPr>
          <a:lstStyle/>
          <a:p>
            <a:pPr rtl="1"/>
            <a:r>
              <a:rPr lang="ar-OM" sz="3200" b="1" dirty="0" smtClean="0">
                <a:solidFill>
                  <a:srgbClr val="C00000"/>
                </a:solidFill>
              </a:rPr>
              <a:t>مفهوم السیاس</a:t>
            </a:r>
            <a:r>
              <a:rPr lang="ar-IQ" sz="3200" b="1" dirty="0" smtClean="0">
                <a:solidFill>
                  <a:srgbClr val="C00000"/>
                </a:solidFill>
              </a:rPr>
              <a:t>ة</a:t>
            </a:r>
            <a:r>
              <a:rPr lang="ar-OM" sz="3200" b="1" dirty="0" smtClean="0">
                <a:solidFill>
                  <a:srgbClr val="C00000"/>
                </a:solidFill>
              </a:rPr>
              <a:t> المالی</a:t>
            </a:r>
            <a:r>
              <a:rPr lang="ar-IQ" sz="3200" b="1" dirty="0" smtClean="0">
                <a:solidFill>
                  <a:srgbClr val="C00000"/>
                </a:solidFill>
              </a:rPr>
              <a:t>ة</a:t>
            </a:r>
            <a:r>
              <a:rPr lang="en-US" sz="3200" dirty="0" smtClean="0">
                <a:solidFill>
                  <a:srgbClr val="C00000"/>
                </a:solidFill>
              </a:rPr>
              <a:t/>
            </a:r>
            <a:br>
              <a:rPr lang="en-US" sz="3200" dirty="0" smtClean="0">
                <a:solidFill>
                  <a:srgbClr val="C00000"/>
                </a:solidFill>
              </a:rPr>
            </a:br>
            <a:endParaRPr lang="en-US" sz="3200" dirty="0">
              <a:solidFill>
                <a:srgbClr val="C00000"/>
              </a:solidFill>
            </a:endParaRPr>
          </a:p>
        </p:txBody>
      </p:sp>
      <p:sp>
        <p:nvSpPr>
          <p:cNvPr id="3" name="Subtitle 2"/>
          <p:cNvSpPr>
            <a:spLocks noGrp="1"/>
          </p:cNvSpPr>
          <p:nvPr>
            <p:ph type="subTitle" idx="1"/>
          </p:nvPr>
        </p:nvSpPr>
        <p:spPr>
          <a:xfrm>
            <a:off x="0" y="457200"/>
            <a:ext cx="8991600" cy="6400800"/>
          </a:xfrm>
        </p:spPr>
        <p:txBody>
          <a:bodyPr>
            <a:normAutofit fontScale="77500" lnSpcReduction="20000"/>
          </a:bodyPr>
          <a:lstStyle/>
          <a:p>
            <a:pPr algn="just" rtl="1"/>
            <a:r>
              <a:rPr lang="ar-SA" dirty="0" smtClean="0"/>
              <a:t> </a:t>
            </a:r>
            <a:r>
              <a:rPr lang="ar-IQ" b="1" dirty="0" smtClean="0">
                <a:solidFill>
                  <a:srgbClr val="C00000"/>
                </a:solidFill>
              </a:rPr>
              <a:t>المبحث الأول</a:t>
            </a:r>
            <a:r>
              <a:rPr lang="ar-SA" b="1" dirty="0" smtClean="0">
                <a:solidFill>
                  <a:srgbClr val="C00000"/>
                </a:solidFill>
              </a:rPr>
              <a:t>:السياسة المالية</a:t>
            </a:r>
            <a:r>
              <a:rPr lang="ar-IQ" b="1" dirty="0" smtClean="0">
                <a:solidFill>
                  <a:srgbClr val="C00000"/>
                </a:solidFill>
              </a:rPr>
              <a:t>:</a:t>
            </a:r>
            <a:r>
              <a:rPr lang="ar-SA" b="1" dirty="0" smtClean="0">
                <a:solidFill>
                  <a:srgbClr val="C00000"/>
                </a:solidFill>
              </a:rPr>
              <a:t> </a:t>
            </a:r>
            <a:endParaRPr lang="ar-SA" b="1" dirty="0">
              <a:solidFill>
                <a:srgbClr val="C00000"/>
              </a:solidFill>
            </a:endParaRPr>
          </a:p>
          <a:p>
            <a:pPr algn="just" rtl="1"/>
            <a:r>
              <a:rPr lang="ar-SA" b="1" dirty="0" smtClean="0">
                <a:solidFill>
                  <a:schemeClr val="tx1"/>
                </a:solidFill>
              </a:rPr>
              <a:t>تعريف </a:t>
            </a:r>
            <a:r>
              <a:rPr lang="ar-SA" b="1" dirty="0">
                <a:solidFill>
                  <a:schemeClr val="tx1"/>
                </a:solidFill>
              </a:rPr>
              <a:t>السياسة </a:t>
            </a:r>
            <a:r>
              <a:rPr lang="ar-SA" b="1" dirty="0" smtClean="0">
                <a:solidFill>
                  <a:schemeClr val="tx1"/>
                </a:solidFill>
              </a:rPr>
              <a:t>المالية</a:t>
            </a:r>
            <a:r>
              <a:rPr lang="ar-IQ" b="1" dirty="0" smtClean="0">
                <a:solidFill>
                  <a:schemeClr val="tx1"/>
                </a:solidFill>
              </a:rPr>
              <a:t>، </a:t>
            </a:r>
            <a:r>
              <a:rPr lang="ar-SA" b="1" dirty="0" smtClean="0">
                <a:solidFill>
                  <a:schemeClr val="tx1"/>
                </a:solidFill>
              </a:rPr>
              <a:t>هي </a:t>
            </a:r>
            <a:r>
              <a:rPr lang="ar-SA" b="1" dirty="0">
                <a:solidFill>
                  <a:schemeClr val="tx1"/>
                </a:solidFill>
              </a:rPr>
              <a:t>مجموعة </a:t>
            </a:r>
            <a:r>
              <a:rPr lang="ar-IQ" b="1" dirty="0" smtClean="0">
                <a:solidFill>
                  <a:schemeClr val="tx1"/>
                </a:solidFill>
              </a:rPr>
              <a:t>من </a:t>
            </a:r>
            <a:r>
              <a:rPr lang="ar-SA" b="1" dirty="0" smtClean="0">
                <a:solidFill>
                  <a:schemeClr val="tx1"/>
                </a:solidFill>
              </a:rPr>
              <a:t>الأدوات </a:t>
            </a:r>
            <a:r>
              <a:rPr lang="ar-SA" b="1" dirty="0">
                <a:solidFill>
                  <a:schemeClr val="tx1"/>
                </a:solidFill>
              </a:rPr>
              <a:t>التي تستخدمها الدولة للتـأثير على </a:t>
            </a:r>
            <a:r>
              <a:rPr lang="ar-SA" b="1" dirty="0" smtClean="0">
                <a:solidFill>
                  <a:schemeClr val="tx1"/>
                </a:solidFill>
              </a:rPr>
              <a:t>النشاط </a:t>
            </a:r>
            <a:r>
              <a:rPr lang="ar-SA" b="1" dirty="0">
                <a:solidFill>
                  <a:schemeClr val="tx1"/>
                </a:solidFill>
              </a:rPr>
              <a:t>الاقتصادي لتحقيق هدف معين ، وتتكون </a:t>
            </a:r>
            <a:r>
              <a:rPr lang="ar-SA" b="1" dirty="0" smtClean="0">
                <a:solidFill>
                  <a:schemeClr val="tx1"/>
                </a:solidFill>
              </a:rPr>
              <a:t>الأدوات</a:t>
            </a:r>
            <a:r>
              <a:rPr lang="ar-IQ" b="1" dirty="0" smtClean="0">
                <a:solidFill>
                  <a:schemeClr val="tx1"/>
                </a:solidFill>
              </a:rPr>
              <a:t> </a:t>
            </a:r>
            <a:r>
              <a:rPr lang="ar-SA" b="1" dirty="0" smtClean="0">
                <a:solidFill>
                  <a:schemeClr val="tx1"/>
                </a:solidFill>
              </a:rPr>
              <a:t>من </a:t>
            </a:r>
            <a:r>
              <a:rPr lang="ar-IQ" b="1" dirty="0" smtClean="0">
                <a:solidFill>
                  <a:schemeClr val="tx1"/>
                </a:solidFill>
              </a:rPr>
              <a:t>النفقات</a:t>
            </a:r>
            <a:r>
              <a:rPr lang="ar-SA" b="1" dirty="0" smtClean="0">
                <a:solidFill>
                  <a:schemeClr val="tx1"/>
                </a:solidFill>
              </a:rPr>
              <a:t> العام</a:t>
            </a:r>
            <a:r>
              <a:rPr lang="ar-IQ" b="1" dirty="0" smtClean="0">
                <a:solidFill>
                  <a:schemeClr val="tx1"/>
                </a:solidFill>
              </a:rPr>
              <a:t>ة</a:t>
            </a:r>
            <a:r>
              <a:rPr lang="ar-SA" b="1" dirty="0" smtClean="0">
                <a:solidFill>
                  <a:schemeClr val="tx1"/>
                </a:solidFill>
              </a:rPr>
              <a:t> و </a:t>
            </a:r>
            <a:r>
              <a:rPr lang="ar-SA" b="1" dirty="0">
                <a:solidFill>
                  <a:srgbClr val="C00000"/>
                </a:solidFill>
              </a:rPr>
              <a:t>الإيرادات العامة </a:t>
            </a:r>
            <a:r>
              <a:rPr lang="ar-IQ" b="1" dirty="0" smtClean="0">
                <a:solidFill>
                  <a:srgbClr val="C00000"/>
                </a:solidFill>
              </a:rPr>
              <a:t>والموازنة العامة للدولة.</a:t>
            </a:r>
          </a:p>
          <a:p>
            <a:pPr algn="just" rtl="1"/>
            <a:r>
              <a:rPr lang="ar-IQ" b="1" dirty="0" smtClean="0">
                <a:solidFill>
                  <a:srgbClr val="C00000"/>
                </a:solidFill>
              </a:rPr>
              <a:t>و </a:t>
            </a:r>
            <a:r>
              <a:rPr lang="ku-Arab-IQ" b="1" dirty="0" smtClean="0">
                <a:solidFill>
                  <a:srgbClr val="C00000"/>
                </a:solidFill>
              </a:rPr>
              <a:t>تُعرف </a:t>
            </a:r>
            <a:r>
              <a:rPr lang="ku-Arab-IQ" b="1" dirty="0">
                <a:solidFill>
                  <a:srgbClr val="C00000"/>
                </a:solidFill>
              </a:rPr>
              <a:t>السياسة الماليّة (بالإنجليزية: </a:t>
            </a:r>
            <a:r>
              <a:rPr lang="en-US" b="1" dirty="0">
                <a:solidFill>
                  <a:srgbClr val="C00000"/>
                </a:solidFill>
              </a:rPr>
              <a:t>Fiscal Policy) </a:t>
            </a:r>
            <a:r>
              <a:rPr lang="ar-IQ" b="1" dirty="0" smtClean="0">
                <a:solidFill>
                  <a:srgbClr val="C00000"/>
                </a:solidFill>
              </a:rPr>
              <a:t> )</a:t>
            </a:r>
            <a:r>
              <a:rPr lang="ku-Arab-IQ" dirty="0" smtClean="0">
                <a:solidFill>
                  <a:schemeClr val="tx1"/>
                </a:solidFill>
              </a:rPr>
              <a:t>على </a:t>
            </a:r>
            <a:r>
              <a:rPr lang="ku-Arab-IQ" dirty="0">
                <a:solidFill>
                  <a:schemeClr val="tx1"/>
                </a:solidFill>
              </a:rPr>
              <a:t>أنّها سياسة تربط بين الإنفاق والإيرادات الحكوميّة التي تمّ وضعها لمواجهة التقلّبات الاقتصاديّة؛ وذلك من أجل تخفيض نسب البطالة ومعدّلات التضّخم أو القضاء عليها، بالإضافة إلى تحقيق نموّ اقتصاديّ مُستدام يُمكن السيطرة عليه، حيث تُحفّز الحكومات الاقتصاد في حالات الركود من خلال زيادة عرض النقود، أمّا في حالات التوسّع الاقتصادي فتحدّ الحكومة من النموّ الاقتصاديّ المُتسارع من خلال فرض الضرائب لتحقيق فائض للميزانيّة، وأيضاً حتّى تتجاوز الإيرادات النفقات لتعمل بشكلٍ مستقلّ عن السياسة النقديّة التي تُحاول تحقيق نفس الأهداف من خلال التحكّم في عرض النقود</a:t>
            </a:r>
            <a:r>
              <a:rPr lang="ku-Arab-IQ" dirty="0" smtClean="0">
                <a:solidFill>
                  <a:schemeClr val="tx1"/>
                </a:solidFill>
              </a:rPr>
              <a:t>.</a:t>
            </a:r>
            <a:endParaRPr lang="ar-IQ" dirty="0" smtClean="0">
              <a:solidFill>
                <a:schemeClr val="tx1"/>
              </a:solidFill>
            </a:endParaRPr>
          </a:p>
          <a:p>
            <a:pPr algn="just" rtl="1"/>
            <a:r>
              <a:rPr lang="ku-Arab-IQ" dirty="0">
                <a:solidFill>
                  <a:srgbClr val="C00000"/>
                </a:solidFill>
              </a:rPr>
              <a:t>من الناحية الفنية تعرف السياسة المالية بأنها الإجراءات التي تقوم بها الحكومة بغية تحقيق التوازن المالي العام، مستخدمةً بذلك الوسائل المالية الهامة من الضرائب والرسوم والنفقات العامة والقروض العامة، وذلك للتأثير على المتغيرات الاقتصادية الكلية، والوصول إلى أهداف السياسة الاقتصادية العامة </a:t>
            </a:r>
            <a:r>
              <a:rPr lang="ku-Arab-IQ" dirty="0" smtClean="0">
                <a:solidFill>
                  <a:srgbClr val="C00000"/>
                </a:solidFill>
              </a:rPr>
              <a:t>للدولة</a:t>
            </a:r>
            <a:r>
              <a:rPr lang="ar-IQ" dirty="0" smtClean="0">
                <a:solidFill>
                  <a:srgbClr val="C00000"/>
                </a:solidFill>
              </a:rPr>
              <a:t>. </a:t>
            </a:r>
            <a:r>
              <a:rPr lang="ku-Arab-IQ" dirty="0" smtClean="0">
                <a:solidFill>
                  <a:srgbClr val="C00000"/>
                </a:solidFill>
              </a:rPr>
              <a:t>وبناءً </a:t>
            </a:r>
            <a:r>
              <a:rPr lang="ku-Arab-IQ" dirty="0">
                <a:solidFill>
                  <a:srgbClr val="C00000"/>
                </a:solidFill>
              </a:rPr>
              <a:t>على ذلك تم التركيز على الأدوات المالية التي يمكن من خلالها زيادة حجم الإنفاق العام، والتأثير على حجم الطلب الكلي، فكلما ازداد حجم الطلب الكلي دفع المنتجين لزيادة حجم التوظيف من العمالة ورأس المال والمواد الأولية، الأمر الذي يؤدي لزيادة الإنتاج وزيادة حجم الدخل </a:t>
            </a:r>
            <a:r>
              <a:rPr lang="ku-Arab-IQ" dirty="0" smtClean="0">
                <a:solidFill>
                  <a:srgbClr val="C00000"/>
                </a:solidFill>
              </a:rPr>
              <a:t>الوطني.</a:t>
            </a:r>
            <a:r>
              <a:rPr lang="ar-IQ" dirty="0" smtClean="0">
                <a:solidFill>
                  <a:srgbClr val="C00000"/>
                </a:solidFill>
              </a:rPr>
              <a:t> </a:t>
            </a:r>
            <a:endParaRPr lang="ar-IQ" b="1" dirty="0" smtClean="0">
              <a:solidFill>
                <a:schemeClr val="tx1"/>
              </a:solidFill>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b="1" dirty="0">
                <a:solidFill>
                  <a:srgbClr val="C00000"/>
                </a:solidFill>
              </a:rPr>
              <a:t>أهداف السياسة النقدية </a:t>
            </a:r>
            <a:r>
              <a:rPr lang="x-none" b="1" dirty="0"/>
              <a:t/>
            </a:r>
            <a:br>
              <a:rPr lang="x-none" b="1" dirty="0"/>
            </a:br>
            <a:endParaRPr lang="en-US" dirty="0"/>
          </a:p>
        </p:txBody>
      </p:sp>
      <p:sp>
        <p:nvSpPr>
          <p:cNvPr id="3" name="Content Placeholder 2"/>
          <p:cNvSpPr>
            <a:spLocks noGrp="1"/>
          </p:cNvSpPr>
          <p:nvPr>
            <p:ph idx="1"/>
          </p:nvPr>
        </p:nvSpPr>
        <p:spPr>
          <a:xfrm>
            <a:off x="457200" y="990600"/>
            <a:ext cx="8229600" cy="5135563"/>
          </a:xfrm>
        </p:spPr>
        <p:txBody>
          <a:bodyPr/>
          <a:lstStyle/>
          <a:p>
            <a:pPr marL="0" indent="0" algn="just" rtl="1">
              <a:buNone/>
            </a:pPr>
            <a:r>
              <a:rPr lang="ar-IQ" b="1" dirty="0"/>
              <a:t>1- </a:t>
            </a:r>
            <a:r>
              <a:rPr lang="x-none" b="1" dirty="0"/>
              <a:t>تحقيق استقرار الأسعار</a:t>
            </a:r>
            <a:r>
              <a:rPr lang="ar-IQ" b="1" dirty="0"/>
              <a:t>.</a:t>
            </a:r>
          </a:p>
          <a:p>
            <a:pPr marL="0" indent="0" algn="just" rtl="1">
              <a:buNone/>
            </a:pPr>
            <a:r>
              <a:rPr lang="ar-IQ" b="1" dirty="0"/>
              <a:t>2-</a:t>
            </a:r>
            <a:r>
              <a:rPr lang="x-none" b="1" dirty="0"/>
              <a:t> تحقيق التوظف الكامل</a:t>
            </a:r>
            <a:r>
              <a:rPr lang="ar-IQ" b="1" dirty="0"/>
              <a:t>.</a:t>
            </a:r>
          </a:p>
          <a:p>
            <a:pPr marL="0" indent="0" algn="just" rtl="1">
              <a:buNone/>
            </a:pPr>
            <a:r>
              <a:rPr lang="ar-IQ" b="1" dirty="0"/>
              <a:t>3-</a:t>
            </a:r>
            <a:r>
              <a:rPr lang="x-none" b="1" dirty="0"/>
              <a:t>   زيادة النمو الاقتصادي</a:t>
            </a:r>
            <a:r>
              <a:rPr lang="ar-IQ" b="1" dirty="0"/>
              <a:t>.</a:t>
            </a:r>
          </a:p>
          <a:p>
            <a:pPr marL="0" indent="0" algn="just" rtl="1">
              <a:buNone/>
            </a:pPr>
            <a:r>
              <a:rPr lang="ar-IQ" b="1" dirty="0"/>
              <a:t>4-</a:t>
            </a:r>
            <a:r>
              <a:rPr lang="x-none" b="1" dirty="0"/>
              <a:t>  تحقيق استقرار أسعار العملة الوطنية</a:t>
            </a:r>
            <a:r>
              <a:rPr lang="ar-IQ" b="1" dirty="0" smtClean="0"/>
              <a:t>.</a:t>
            </a:r>
          </a:p>
          <a:p>
            <a:pPr marL="0" indent="0" algn="just" rtl="1">
              <a:buNone/>
            </a:pPr>
            <a:r>
              <a:rPr lang="ar-IQ" b="1" dirty="0" smtClean="0"/>
              <a:t>5- </a:t>
            </a:r>
            <a:r>
              <a:rPr lang="ku-Arab-IQ" b="1" dirty="0" smtClean="0"/>
              <a:t>توازن </a:t>
            </a:r>
            <a:r>
              <a:rPr lang="ku-Arab-IQ" b="1" dirty="0"/>
              <a:t>ميزان </a:t>
            </a:r>
            <a:r>
              <a:rPr lang="ku-Arab-IQ" b="1" dirty="0" smtClean="0"/>
              <a:t>المدفوعات</a:t>
            </a:r>
            <a:r>
              <a:rPr lang="ar-IQ" b="1" dirty="0" smtClean="0"/>
              <a:t>.</a:t>
            </a:r>
          </a:p>
          <a:p>
            <a:pPr marL="0" indent="0" algn="just" rtl="1">
              <a:buNone/>
            </a:pPr>
            <a:r>
              <a:rPr lang="ar-IQ" b="1" dirty="0" smtClean="0"/>
              <a:t>6- </a:t>
            </a:r>
            <a:r>
              <a:rPr lang="ku-Arab-IQ" b="1" dirty="0"/>
              <a:t> استقرار المنظومة </a:t>
            </a:r>
            <a:r>
              <a:rPr lang="ku-Arab-IQ" b="1" dirty="0" smtClean="0"/>
              <a:t>المالية</a:t>
            </a:r>
            <a:r>
              <a:rPr lang="ar-IQ" b="1" dirty="0"/>
              <a:t>.</a:t>
            </a:r>
            <a:endParaRPr lang="en-US" b="1" dirty="0"/>
          </a:p>
        </p:txBody>
      </p:sp>
    </p:spTree>
    <p:extLst>
      <p:ext uri="{BB962C8B-B14F-4D97-AF65-F5344CB8AC3E}">
        <p14:creationId xmlns:p14="http://schemas.microsoft.com/office/powerpoint/2010/main" val="266042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r>
              <a:rPr lang="ar-IQ" b="1" dirty="0" smtClean="0">
                <a:solidFill>
                  <a:srgbClr val="C00000"/>
                </a:solidFill>
              </a:rPr>
              <a:t>أدوات السياسة النقدية</a:t>
            </a:r>
            <a:endParaRPr lang="en-US" b="1" dirty="0">
              <a:solidFill>
                <a:srgbClr val="C00000"/>
              </a:solidFill>
            </a:endParaRPr>
          </a:p>
        </p:txBody>
      </p:sp>
      <p:sp>
        <p:nvSpPr>
          <p:cNvPr id="3" name="Content Placeholder 2"/>
          <p:cNvSpPr>
            <a:spLocks noGrp="1"/>
          </p:cNvSpPr>
          <p:nvPr>
            <p:ph idx="1"/>
          </p:nvPr>
        </p:nvSpPr>
        <p:spPr>
          <a:xfrm>
            <a:off x="0" y="533400"/>
            <a:ext cx="8915400" cy="6324600"/>
          </a:xfrm>
        </p:spPr>
        <p:txBody>
          <a:bodyPr>
            <a:normAutofit fontScale="77500" lnSpcReduction="20000"/>
          </a:bodyPr>
          <a:lstStyle/>
          <a:p>
            <a:pPr algn="just" rtl="1"/>
            <a:r>
              <a:rPr lang="ku-Arab-IQ" b="1" dirty="0">
                <a:solidFill>
                  <a:srgbClr val="C00000"/>
                </a:solidFill>
              </a:rPr>
              <a:t>الاحتياطي النقدي: </a:t>
            </a:r>
            <a:r>
              <a:rPr lang="ku-Arab-IQ" b="1" dirty="0"/>
              <a:t>وهي الودائع النقدية التي يجب على البنوك التجاريّة إيداعها في خزائنها، أو في البنك المركزي، فعند خفض قيمة الاحتياطي النقدي، ينعكس ذلك بالزيادة على الأموال في النظام البنكي، وبالتالي القدرة على إقراض المُستهلكين، والشركات، أي سياسة توسّع اقتصادية، والعكس صحيح، فعند زيادة الاحتياطي النقدي يحدث انكماش اقتصادي، و يحد ذلك من كميّات الأموال في النظام البنكي، وبالتالي التأثير على إقراض المستهلكين، والشركات</a:t>
            </a:r>
            <a:r>
              <a:rPr lang="ku-Arab-IQ" b="1" dirty="0" smtClean="0"/>
              <a:t>.</a:t>
            </a:r>
            <a:endParaRPr lang="ar-IQ" b="1" dirty="0" smtClean="0"/>
          </a:p>
          <a:p>
            <a:pPr marL="0" indent="0" algn="just" rtl="1">
              <a:buNone/>
            </a:pPr>
            <a:endParaRPr lang="ar-IQ" b="1" dirty="0"/>
          </a:p>
          <a:p>
            <a:pPr algn="just" rtl="1"/>
            <a:r>
              <a:rPr lang="ku-Arab-IQ" b="1" dirty="0">
                <a:solidFill>
                  <a:srgbClr val="C00000"/>
                </a:solidFill>
              </a:rPr>
              <a:t>سعر الفائدة: </a:t>
            </a:r>
            <a:r>
              <a:rPr lang="ku-Arab-IQ" b="1" dirty="0"/>
              <a:t>هو السعر الذي تفرضه البنوك المركزيّة على البنوك التجاريّة للقروض قصيرة الأجل، بحيث أن تخفيض سعر الفائدة، يشجع على القروض، ويزيد من إنفاق المُستهليكن، والشركات، وبالتالي التوسع في الاقتصاد ، في حين أنّ رفع سعر الفائدة، هو انكماش للاقتصاد، ولا يشجّع على أخذ القروض، وبالتالي يحجم المستهلكين، والشركات عن الإنفاق.</a:t>
            </a:r>
            <a:endParaRPr lang="ar-IQ" b="1" dirty="0"/>
          </a:p>
          <a:p>
            <a:pPr marL="0" indent="0" algn="just" rtl="1">
              <a:buNone/>
            </a:pPr>
            <a:r>
              <a:rPr lang="ku-Arab-IQ" b="1" dirty="0">
                <a:solidFill>
                  <a:srgbClr val="C00000"/>
                </a:solidFill>
              </a:rPr>
              <a:t/>
            </a:r>
            <a:br>
              <a:rPr lang="ku-Arab-IQ" b="1" dirty="0">
                <a:solidFill>
                  <a:srgbClr val="C00000"/>
                </a:solidFill>
              </a:rPr>
            </a:br>
            <a:r>
              <a:rPr lang="ku-Arab-IQ" b="1" dirty="0">
                <a:solidFill>
                  <a:srgbClr val="C00000"/>
                </a:solidFill>
                <a:latin typeface="DroidArabicKufi-Regular"/>
              </a:rPr>
              <a:t>الفائدة على الاحتياطي النقدي:</a:t>
            </a:r>
            <a:r>
              <a:rPr lang="ku-Arab-IQ" dirty="0">
                <a:solidFill>
                  <a:srgbClr val="333333"/>
                </a:solidFill>
                <a:latin typeface="DroidArabicKufi-Regular"/>
              </a:rPr>
              <a:t> </a:t>
            </a:r>
            <a:r>
              <a:rPr lang="ku-Arab-IQ" b="1" dirty="0">
                <a:latin typeface="DroidArabicKufi-Regular"/>
              </a:rPr>
              <a:t>تُعطي البنوك المركزية نسبة فائدة على الإيداعات النقديّة الفائضة للبنوك التجاريّة، فعند تطبيق سياسة التوسّع الاقتصادي، تُخفّض البنوك المركزيّة نسبة الفائدة، لتُشجّع البنوك التجاريّة على إقراض الفائض من أموالها (الاحتياطي) في البنوك المركزيّة، أمّا في حال تطبيق السياسة الانكماشية للدولة، يرفع البنك المركزي سعر الفائدة على الاحتياطي النقدي، ممّا ينعكس على سعر الفائدة الذي تُلزمه البنوك التجاريّة للمُستثمرين.</a:t>
            </a:r>
            <a:endParaRPr lang="ar-IQ" b="1" dirty="0">
              <a:latin typeface="DroidArabicKufi-Regular"/>
            </a:endParaRPr>
          </a:p>
          <a:p>
            <a:pPr marL="0" indent="0" algn="just" rtl="1">
              <a:buNone/>
            </a:pPr>
            <a:endParaRPr lang="en-US" dirty="0"/>
          </a:p>
          <a:p>
            <a:pPr algn="just" rtl="1"/>
            <a:endParaRPr lang="en-US" dirty="0"/>
          </a:p>
        </p:txBody>
      </p:sp>
    </p:spTree>
    <p:extLst>
      <p:ext uri="{BB962C8B-B14F-4D97-AF65-F5344CB8AC3E}">
        <p14:creationId xmlns:p14="http://schemas.microsoft.com/office/powerpoint/2010/main" val="50747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90600"/>
          </a:xfrm>
        </p:spPr>
        <p:txBody>
          <a:bodyPr>
            <a:normAutofit fontScale="90000"/>
          </a:bodyPr>
          <a:lstStyle/>
          <a:p>
            <a:r>
              <a:rPr lang="x-none" b="1" dirty="0">
                <a:solidFill>
                  <a:srgbClr val="C00000"/>
                </a:solidFill>
              </a:rPr>
              <a:t>كيفية  استخدام السياسة النقدية لعلاج الفجوتين التضخميّة و الانكماشية </a:t>
            </a:r>
            <a:endParaRPr lang="en-US" b="1" dirty="0">
              <a:solidFill>
                <a:srgbClr val="C00000"/>
              </a:solidFill>
            </a:endParaRPr>
          </a:p>
        </p:txBody>
      </p:sp>
      <p:sp>
        <p:nvSpPr>
          <p:cNvPr id="3" name="Content Placeholder 2"/>
          <p:cNvSpPr>
            <a:spLocks noGrp="1"/>
          </p:cNvSpPr>
          <p:nvPr>
            <p:ph idx="1"/>
          </p:nvPr>
        </p:nvSpPr>
        <p:spPr>
          <a:xfrm>
            <a:off x="76200" y="1295400"/>
            <a:ext cx="8915400" cy="5562600"/>
          </a:xfrm>
        </p:spPr>
        <p:txBody>
          <a:bodyPr>
            <a:normAutofit/>
          </a:bodyPr>
          <a:lstStyle/>
          <a:p>
            <a:pPr algn="just" rtl="1"/>
            <a:r>
              <a:rPr lang="x-none" dirty="0"/>
              <a:t>لعلاج الفجوة التضخمية </a:t>
            </a:r>
            <a:r>
              <a:rPr lang="ar-IQ" dirty="0" smtClean="0"/>
              <a:t>:-</a:t>
            </a:r>
          </a:p>
          <a:p>
            <a:pPr algn="just" rtl="1"/>
            <a:r>
              <a:rPr lang="x-none" dirty="0" smtClean="0"/>
              <a:t>يقوم </a:t>
            </a:r>
            <a:r>
              <a:rPr lang="x-none" dirty="0"/>
              <a:t>البنك المركزي بزيادة نسبة الاحتياطي القانوني </a:t>
            </a:r>
            <a:endParaRPr lang="ar-IQ" dirty="0" smtClean="0"/>
          </a:p>
          <a:p>
            <a:pPr algn="just" rtl="1"/>
            <a:r>
              <a:rPr lang="x-none" dirty="0" smtClean="0"/>
              <a:t>يقوم </a:t>
            </a:r>
            <a:r>
              <a:rPr lang="x-none" dirty="0"/>
              <a:t>البنك المركزي بزيادة سعر إعادة </a:t>
            </a:r>
            <a:r>
              <a:rPr lang="x-none" dirty="0" smtClean="0"/>
              <a:t>الخصم</a:t>
            </a:r>
            <a:r>
              <a:rPr lang="ar-IQ" dirty="0" smtClean="0"/>
              <a:t>.</a:t>
            </a:r>
          </a:p>
          <a:p>
            <a:pPr algn="just" rtl="1"/>
            <a:r>
              <a:rPr lang="x-none" dirty="0" smtClean="0"/>
              <a:t>يدخل </a:t>
            </a:r>
            <a:r>
              <a:rPr lang="x-none" dirty="0"/>
              <a:t>البنك المركزي بائعا  للأوراق </a:t>
            </a:r>
            <a:r>
              <a:rPr lang="x-none" dirty="0" smtClean="0"/>
              <a:t>المالية</a:t>
            </a:r>
            <a:r>
              <a:rPr lang="ar-IQ" dirty="0" smtClean="0"/>
              <a:t>.</a:t>
            </a:r>
          </a:p>
          <a:p>
            <a:pPr algn="just" rtl="1"/>
            <a:r>
              <a:rPr lang="x-none" dirty="0" smtClean="0"/>
              <a:t>إقناع </a:t>
            </a:r>
            <a:r>
              <a:rPr lang="x-none" dirty="0"/>
              <a:t>البنوك التجارية بتقليل الإقراض </a:t>
            </a:r>
            <a:r>
              <a:rPr lang="x-none" dirty="0" smtClean="0"/>
              <a:t>(</a:t>
            </a:r>
            <a:r>
              <a:rPr lang="x-none" dirty="0"/>
              <a:t>الائتمان </a:t>
            </a:r>
            <a:r>
              <a:rPr lang="ar-IQ" dirty="0" smtClean="0"/>
              <a:t>).</a:t>
            </a:r>
          </a:p>
          <a:p>
            <a:pPr algn="just" rtl="1"/>
            <a:r>
              <a:rPr lang="x-none" dirty="0"/>
              <a:t> </a:t>
            </a:r>
            <a:r>
              <a:rPr lang="ar-IQ" b="1" dirty="0" smtClean="0">
                <a:solidFill>
                  <a:srgbClr val="C00000"/>
                </a:solidFill>
              </a:rPr>
              <a:t>م</a:t>
            </a:r>
            <a:r>
              <a:rPr lang="x-none" b="1" dirty="0" smtClean="0">
                <a:solidFill>
                  <a:srgbClr val="C00000"/>
                </a:solidFill>
              </a:rPr>
              <a:t>ما </a:t>
            </a:r>
            <a:r>
              <a:rPr lang="x-none" b="1" dirty="0">
                <a:solidFill>
                  <a:srgbClr val="C00000"/>
                </a:solidFill>
              </a:rPr>
              <a:t>سبق يؤدى إلى تخفيض عرض النقود بتقليل  السيولة لدى الأفراد ولدى الحكومة ، مما يؤدى الى تخفيض الطلب الكلى ومستوى الدخل  النقدى الى مستوى التشغيل الكامل </a:t>
            </a:r>
            <a:r>
              <a:rPr lang="x-none" b="1" dirty="0" smtClean="0">
                <a:solidFill>
                  <a:srgbClr val="C00000"/>
                </a:solidFill>
              </a:rPr>
              <a:t>. </a:t>
            </a:r>
            <a:endParaRPr lang="x-none" b="1" dirty="0">
              <a:solidFill>
                <a:srgbClr val="C00000"/>
              </a:solidFill>
            </a:endParaRPr>
          </a:p>
          <a:p>
            <a:pPr marL="0" indent="0" algn="just" rtl="1">
              <a:buNone/>
            </a:pPr>
            <a:endParaRPr lang="x-none" dirty="0"/>
          </a:p>
        </p:txBody>
      </p:sp>
    </p:spTree>
    <p:extLst>
      <p:ext uri="{BB962C8B-B14F-4D97-AF65-F5344CB8AC3E}">
        <p14:creationId xmlns:p14="http://schemas.microsoft.com/office/powerpoint/2010/main" val="22558766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lstStyle/>
          <a:p>
            <a:r>
              <a:rPr lang="x-none" b="1" dirty="0">
                <a:solidFill>
                  <a:srgbClr val="C00000"/>
                </a:solidFill>
              </a:rPr>
              <a:t>السياسة النقدية التوسعيّة </a:t>
            </a:r>
            <a:endParaRPr lang="en-US" b="1" dirty="0">
              <a:solidFill>
                <a:srgbClr val="C00000"/>
              </a:solidFill>
            </a:endParaRPr>
          </a:p>
        </p:txBody>
      </p:sp>
      <p:sp>
        <p:nvSpPr>
          <p:cNvPr id="3" name="Content Placeholder 2"/>
          <p:cNvSpPr>
            <a:spLocks noGrp="1"/>
          </p:cNvSpPr>
          <p:nvPr>
            <p:ph idx="1"/>
          </p:nvPr>
        </p:nvSpPr>
        <p:spPr>
          <a:xfrm>
            <a:off x="228600" y="1066800"/>
            <a:ext cx="8610600" cy="5765042"/>
          </a:xfrm>
        </p:spPr>
        <p:txBody>
          <a:bodyPr/>
          <a:lstStyle/>
          <a:p>
            <a:pPr algn="just" rtl="1"/>
            <a:r>
              <a:rPr lang="x-none" dirty="0"/>
              <a:t>يستخدم البنك المركزي عكس ما </a:t>
            </a:r>
            <a:r>
              <a:rPr lang="x-none" dirty="0" smtClean="0"/>
              <a:t>سبق</a:t>
            </a:r>
            <a:r>
              <a:rPr lang="ar-IQ" dirty="0" smtClean="0"/>
              <a:t>:-</a:t>
            </a:r>
          </a:p>
          <a:p>
            <a:pPr algn="just" rtl="1"/>
            <a:r>
              <a:rPr lang="x-none" dirty="0" smtClean="0"/>
              <a:t> </a:t>
            </a:r>
            <a:r>
              <a:rPr lang="x-none" b="1" dirty="0" smtClean="0">
                <a:solidFill>
                  <a:srgbClr val="FF0000"/>
                </a:solidFill>
              </a:rPr>
              <a:t>تخفيض </a:t>
            </a:r>
            <a:r>
              <a:rPr lang="x-none" b="1" dirty="0">
                <a:solidFill>
                  <a:srgbClr val="FF0000"/>
                </a:solidFill>
              </a:rPr>
              <a:t>نسبة الاحتياطي </a:t>
            </a:r>
            <a:r>
              <a:rPr lang="x-none" b="1" dirty="0" smtClean="0">
                <a:solidFill>
                  <a:srgbClr val="FF0000"/>
                </a:solidFill>
              </a:rPr>
              <a:t>القانوني</a:t>
            </a:r>
            <a:r>
              <a:rPr lang="ar-IQ" b="1" dirty="0" smtClean="0">
                <a:solidFill>
                  <a:srgbClr val="FF0000"/>
                </a:solidFill>
              </a:rPr>
              <a:t>.</a:t>
            </a:r>
          </a:p>
          <a:p>
            <a:pPr algn="just" rtl="1"/>
            <a:r>
              <a:rPr lang="x-none" b="1" dirty="0" smtClean="0">
                <a:solidFill>
                  <a:srgbClr val="FF0000"/>
                </a:solidFill>
              </a:rPr>
              <a:t> تخفيض </a:t>
            </a:r>
            <a:r>
              <a:rPr lang="x-none" b="1" dirty="0">
                <a:solidFill>
                  <a:srgbClr val="FF0000"/>
                </a:solidFill>
              </a:rPr>
              <a:t>سعر إعادة </a:t>
            </a:r>
            <a:r>
              <a:rPr lang="x-none" b="1" dirty="0" smtClean="0">
                <a:solidFill>
                  <a:srgbClr val="FF0000"/>
                </a:solidFill>
              </a:rPr>
              <a:t>الخصم</a:t>
            </a:r>
            <a:r>
              <a:rPr lang="ar-IQ" b="1" dirty="0" smtClean="0">
                <a:solidFill>
                  <a:srgbClr val="FF0000"/>
                </a:solidFill>
              </a:rPr>
              <a:t>.</a:t>
            </a:r>
          </a:p>
          <a:p>
            <a:pPr algn="just" rtl="1"/>
            <a:r>
              <a:rPr lang="x-none" b="1" dirty="0" smtClean="0">
                <a:solidFill>
                  <a:srgbClr val="FF0000"/>
                </a:solidFill>
              </a:rPr>
              <a:t>شراء </a:t>
            </a:r>
            <a:r>
              <a:rPr lang="x-none" b="1" dirty="0">
                <a:solidFill>
                  <a:srgbClr val="FF0000"/>
                </a:solidFill>
              </a:rPr>
              <a:t>الأوراق المالية </a:t>
            </a:r>
            <a:r>
              <a:rPr lang="ar-IQ" b="1" dirty="0" smtClean="0">
                <a:solidFill>
                  <a:srgbClr val="FF0000"/>
                </a:solidFill>
              </a:rPr>
              <a:t>.</a:t>
            </a:r>
          </a:p>
          <a:p>
            <a:pPr algn="just" rtl="1"/>
            <a:r>
              <a:rPr lang="x-none" b="1" dirty="0" smtClean="0">
                <a:solidFill>
                  <a:srgbClr val="FF0000"/>
                </a:solidFill>
              </a:rPr>
              <a:t>إقناع </a:t>
            </a:r>
            <a:r>
              <a:rPr lang="x-none" b="1" dirty="0">
                <a:solidFill>
                  <a:srgbClr val="FF0000"/>
                </a:solidFill>
              </a:rPr>
              <a:t>البنوك التجارية بزيادة الإقراض </a:t>
            </a:r>
            <a:r>
              <a:rPr lang="ar-IQ" b="1" dirty="0" smtClean="0">
                <a:solidFill>
                  <a:srgbClr val="FF0000"/>
                </a:solidFill>
              </a:rPr>
              <a:t>(</a:t>
            </a:r>
            <a:r>
              <a:rPr lang="x-none" b="1" dirty="0" smtClean="0">
                <a:solidFill>
                  <a:srgbClr val="FF0000"/>
                </a:solidFill>
              </a:rPr>
              <a:t>ا</a:t>
            </a:r>
            <a:r>
              <a:rPr lang="ar-IQ" b="1" dirty="0" smtClean="0">
                <a:solidFill>
                  <a:srgbClr val="FF0000"/>
                </a:solidFill>
              </a:rPr>
              <a:t>لإئتمان).</a:t>
            </a:r>
          </a:p>
          <a:p>
            <a:pPr algn="just" rtl="1"/>
            <a:r>
              <a:rPr lang="ar-IQ" b="1" dirty="0" smtClean="0">
                <a:solidFill>
                  <a:srgbClr val="C00000"/>
                </a:solidFill>
              </a:rPr>
              <a:t>م</a:t>
            </a:r>
            <a:r>
              <a:rPr lang="x-none" b="1" dirty="0" smtClean="0">
                <a:solidFill>
                  <a:srgbClr val="C00000"/>
                </a:solidFill>
              </a:rPr>
              <a:t>ما </a:t>
            </a:r>
            <a:r>
              <a:rPr lang="x-none" b="1" dirty="0">
                <a:solidFill>
                  <a:srgbClr val="C00000"/>
                </a:solidFill>
              </a:rPr>
              <a:t>سبق سيؤدى إلى زيادة عرض النقود بزيادة السيولة </a:t>
            </a:r>
            <a:r>
              <a:rPr lang="x-none" b="1" dirty="0" smtClean="0">
                <a:solidFill>
                  <a:srgbClr val="C00000"/>
                </a:solidFill>
              </a:rPr>
              <a:t>لدى </a:t>
            </a:r>
            <a:r>
              <a:rPr lang="x-none" b="1" dirty="0">
                <a:solidFill>
                  <a:srgbClr val="C00000"/>
                </a:solidFill>
              </a:rPr>
              <a:t>الأفراد ولدى الحكومة ، مما يؤدى الى زيادة </a:t>
            </a:r>
            <a:r>
              <a:rPr lang="x-none" b="1" dirty="0" smtClean="0">
                <a:solidFill>
                  <a:srgbClr val="C00000"/>
                </a:solidFill>
              </a:rPr>
              <a:t>الطلب</a:t>
            </a:r>
            <a:r>
              <a:rPr lang="ar-IQ" b="1" dirty="0" smtClean="0">
                <a:solidFill>
                  <a:srgbClr val="C00000"/>
                </a:solidFill>
              </a:rPr>
              <a:t> </a:t>
            </a:r>
            <a:r>
              <a:rPr lang="x-none" b="1" dirty="0" smtClean="0">
                <a:solidFill>
                  <a:srgbClr val="C00000"/>
                </a:solidFill>
              </a:rPr>
              <a:t>الكلى </a:t>
            </a:r>
            <a:r>
              <a:rPr lang="x-none" b="1" dirty="0">
                <a:solidFill>
                  <a:srgbClr val="C00000"/>
                </a:solidFill>
              </a:rPr>
              <a:t>ووصول مستوى الدخل التوازنى الى مستوى التشغيل  </a:t>
            </a:r>
            <a:r>
              <a:rPr lang="x-none" b="1" dirty="0" smtClean="0">
                <a:solidFill>
                  <a:srgbClr val="C00000"/>
                </a:solidFill>
              </a:rPr>
              <a:t>الكامل</a:t>
            </a:r>
            <a:r>
              <a:rPr lang="ar-IQ" b="1" dirty="0" smtClean="0">
                <a:solidFill>
                  <a:srgbClr val="C00000"/>
                </a:solidFill>
              </a:rPr>
              <a:t>.</a:t>
            </a:r>
            <a:endParaRPr lang="x-none" b="1" dirty="0">
              <a:solidFill>
                <a:srgbClr val="C00000"/>
              </a:solidFill>
            </a:endParaRPr>
          </a:p>
        </p:txBody>
      </p:sp>
    </p:spTree>
    <p:extLst>
      <p:ext uri="{BB962C8B-B14F-4D97-AF65-F5344CB8AC3E}">
        <p14:creationId xmlns:p14="http://schemas.microsoft.com/office/powerpoint/2010/main" val="67108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x-none" b="1" dirty="0"/>
              <a:t>أ</a:t>
            </a:r>
            <a:r>
              <a:rPr lang="x-none" b="1" dirty="0">
                <a:solidFill>
                  <a:srgbClr val="C00000"/>
                </a:solidFill>
              </a:rPr>
              <a:t>هداف السياسة المالية  </a:t>
            </a:r>
            <a:br>
              <a:rPr lang="x-none" b="1" dirty="0">
                <a:solidFill>
                  <a:srgbClr val="C00000"/>
                </a:solidFill>
              </a:rPr>
            </a:br>
            <a:endParaRPr lang="en-US" dirty="0"/>
          </a:p>
        </p:txBody>
      </p:sp>
      <p:sp>
        <p:nvSpPr>
          <p:cNvPr id="3" name="Content Placeholder 2"/>
          <p:cNvSpPr>
            <a:spLocks noGrp="1"/>
          </p:cNvSpPr>
          <p:nvPr>
            <p:ph idx="1"/>
          </p:nvPr>
        </p:nvSpPr>
        <p:spPr>
          <a:xfrm>
            <a:off x="228600" y="762000"/>
            <a:ext cx="8610600" cy="5943600"/>
          </a:xfrm>
        </p:spPr>
        <p:txBody>
          <a:bodyPr>
            <a:normAutofit fontScale="92500" lnSpcReduction="10000"/>
          </a:bodyPr>
          <a:lstStyle/>
          <a:p>
            <a:pPr marL="0" indent="0" algn="just" rtl="1">
              <a:buNone/>
            </a:pPr>
            <a:r>
              <a:rPr lang="ar-IQ" b="1" dirty="0" smtClean="0"/>
              <a:t>1- </a:t>
            </a:r>
            <a:r>
              <a:rPr lang="x-none" b="1" dirty="0"/>
              <a:t>زيادة الناتج القومى </a:t>
            </a:r>
            <a:endParaRPr lang="ar-IQ" b="1" dirty="0"/>
          </a:p>
          <a:p>
            <a:pPr marL="0" indent="0" algn="just" rtl="1">
              <a:buNone/>
            </a:pPr>
            <a:r>
              <a:rPr lang="ar-IQ" b="1" dirty="0" smtClean="0"/>
              <a:t>2- </a:t>
            </a:r>
            <a:r>
              <a:rPr lang="x-none" b="1" dirty="0"/>
              <a:t>رفع مستوى الدخول للأفراد وبالتالى رفع مستوى معيشتهم .   </a:t>
            </a:r>
            <a:endParaRPr lang="ar-IQ" b="1" dirty="0"/>
          </a:p>
          <a:p>
            <a:pPr marL="0" indent="0" algn="just" rtl="1">
              <a:buNone/>
            </a:pPr>
            <a:r>
              <a:rPr lang="ar-IQ" b="1" dirty="0" smtClean="0"/>
              <a:t>3- </a:t>
            </a:r>
            <a:r>
              <a:rPr lang="x-none" b="1" dirty="0"/>
              <a:t>تحقيق التوظف الكامل للموارد .</a:t>
            </a:r>
            <a:endParaRPr lang="ar-IQ" b="1" dirty="0"/>
          </a:p>
          <a:p>
            <a:pPr marL="0" indent="0" algn="just" rtl="1">
              <a:buNone/>
            </a:pPr>
            <a:r>
              <a:rPr lang="ar-IQ" b="1" dirty="0" smtClean="0"/>
              <a:t>4- </a:t>
            </a:r>
            <a:r>
              <a:rPr lang="x-none" b="1" dirty="0"/>
              <a:t>تحقيق إستقرار الأسعار</a:t>
            </a:r>
            <a:r>
              <a:rPr lang="ar-IQ" b="1" dirty="0"/>
              <a:t>.</a:t>
            </a:r>
          </a:p>
          <a:p>
            <a:pPr marL="0" indent="0" algn="just" rtl="1">
              <a:buNone/>
            </a:pPr>
            <a:r>
              <a:rPr lang="ar-IQ" b="1" dirty="0" smtClean="0"/>
              <a:t>5-</a:t>
            </a:r>
            <a:r>
              <a:rPr lang="x-none" b="1" dirty="0" smtClean="0"/>
              <a:t> </a:t>
            </a:r>
            <a:r>
              <a:rPr lang="x-none" b="1" dirty="0"/>
              <a:t>تحسين توزيع الدخل بين أفراد المجتمع</a:t>
            </a:r>
            <a:r>
              <a:rPr lang="ar-IQ" b="1" dirty="0"/>
              <a:t>.</a:t>
            </a:r>
            <a:endParaRPr lang="en-US" b="1" dirty="0"/>
          </a:p>
          <a:p>
            <a:pPr algn="just" rtl="1"/>
            <a:r>
              <a:rPr lang="ku-Arab-IQ" dirty="0">
                <a:solidFill>
                  <a:srgbClr val="C00000"/>
                </a:solidFill>
              </a:rPr>
              <a:t>تؤثّر السياسة الماليّة في الدولة على الاقتصاد من خلال الإنفاق والضرائب، حيث تعمل إلى جانب السياسة النقديّة التي تُنفّذها البنوك المركزيّة، كما تؤثّر على الاقتصاد من خلال العرض النقديّ وأسعار الفائدة، وتهدف السياسة الماليّة إلى خلق نموّ اقتصاديّ جيّد، حيث يجب أن يتراوح النموّ الاقتصاديّ ما بين 2% إلى 3% سنويّاً، وأن تكون معدّلات البطالة الطبيعيّة من 4.7% إلى 5.8%، كما يجب أن يكون التضخّم في مستواه الطبيعي وهو 2</a:t>
            </a:r>
            <a:r>
              <a:rPr lang="ku-Arab-IQ" dirty="0" smtClean="0">
                <a:solidFill>
                  <a:srgbClr val="C00000"/>
                </a:solidFill>
              </a:rPr>
              <a:t>%</a:t>
            </a:r>
            <a:r>
              <a:rPr lang="ar-IQ" dirty="0" smtClean="0">
                <a:solidFill>
                  <a:srgbClr val="C00000"/>
                </a:solidFill>
              </a:rPr>
              <a:t>.</a:t>
            </a:r>
          </a:p>
        </p:txBody>
      </p:sp>
    </p:spTree>
    <p:extLst>
      <p:ext uri="{BB962C8B-B14F-4D97-AF65-F5344CB8AC3E}">
        <p14:creationId xmlns:p14="http://schemas.microsoft.com/office/powerpoint/2010/main" val="220922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rmAutofit fontScale="90000"/>
          </a:bodyPr>
          <a:lstStyle/>
          <a:p>
            <a:r>
              <a:rPr lang="ar-IQ" sz="3600" b="1" dirty="0">
                <a:solidFill>
                  <a:srgbClr val="C00000"/>
                </a:solidFill>
              </a:rPr>
              <a:t>أهم</a:t>
            </a:r>
            <a:r>
              <a:rPr lang="ar-IQ" sz="3600" b="1" dirty="0" smtClean="0">
                <a:solidFill>
                  <a:srgbClr val="C00000"/>
                </a:solidFill>
              </a:rPr>
              <a:t> أدوات السياسة المالية</a:t>
            </a:r>
            <a:endParaRPr lang="en-US" sz="3600" b="1" dirty="0">
              <a:solidFill>
                <a:srgbClr val="C00000"/>
              </a:solidFill>
            </a:endParaRPr>
          </a:p>
        </p:txBody>
      </p:sp>
      <p:sp>
        <p:nvSpPr>
          <p:cNvPr id="3" name="Subtitle 2"/>
          <p:cNvSpPr>
            <a:spLocks noGrp="1"/>
          </p:cNvSpPr>
          <p:nvPr>
            <p:ph type="subTitle" idx="1"/>
          </p:nvPr>
        </p:nvSpPr>
        <p:spPr>
          <a:xfrm>
            <a:off x="152400" y="457200"/>
            <a:ext cx="8915400" cy="6248400"/>
          </a:xfrm>
        </p:spPr>
        <p:txBody>
          <a:bodyPr>
            <a:normAutofit fontScale="62500" lnSpcReduction="20000"/>
          </a:bodyPr>
          <a:lstStyle/>
          <a:p>
            <a:pPr algn="just" rtl="1"/>
            <a:r>
              <a:rPr lang="x-none" b="1" dirty="0">
                <a:solidFill>
                  <a:srgbClr val="C00000"/>
                </a:solidFill>
              </a:rPr>
              <a:t> </a:t>
            </a:r>
            <a:r>
              <a:rPr lang="ar-IQ" b="1" dirty="0" smtClean="0">
                <a:solidFill>
                  <a:srgbClr val="C00000"/>
                </a:solidFill>
              </a:rPr>
              <a:t>أ- </a:t>
            </a:r>
            <a:r>
              <a:rPr lang="x-none" b="1" dirty="0" smtClean="0">
                <a:solidFill>
                  <a:srgbClr val="C00000"/>
                </a:solidFill>
              </a:rPr>
              <a:t>الضرائب </a:t>
            </a:r>
            <a:r>
              <a:rPr lang="x-none" b="1" dirty="0">
                <a:solidFill>
                  <a:srgbClr val="C00000"/>
                </a:solidFill>
              </a:rPr>
              <a:t>وأهم أنواعها </a:t>
            </a:r>
            <a:r>
              <a:rPr lang="x-none" b="1" dirty="0" smtClean="0">
                <a:solidFill>
                  <a:srgbClr val="C00000"/>
                </a:solidFill>
              </a:rPr>
              <a:t>.</a:t>
            </a:r>
            <a:endParaRPr lang="ar-IQ" b="1" dirty="0" smtClean="0">
              <a:solidFill>
                <a:srgbClr val="C00000"/>
              </a:solidFill>
            </a:endParaRPr>
          </a:p>
          <a:p>
            <a:pPr algn="just" rtl="1"/>
            <a:r>
              <a:rPr lang="ar-IQ" b="1" dirty="0" smtClean="0">
                <a:solidFill>
                  <a:schemeClr val="tx1"/>
                </a:solidFill>
              </a:rPr>
              <a:t>1- </a:t>
            </a:r>
            <a:r>
              <a:rPr lang="en-US" b="1" dirty="0" smtClean="0">
                <a:solidFill>
                  <a:schemeClr val="tx1"/>
                </a:solidFill>
              </a:rPr>
              <a:t> </a:t>
            </a:r>
            <a:r>
              <a:rPr lang="x-none" b="1" dirty="0">
                <a:solidFill>
                  <a:schemeClr val="tx1"/>
                </a:solidFill>
              </a:rPr>
              <a:t>ضريبة الدخل </a:t>
            </a:r>
            <a:r>
              <a:rPr lang="x-none" b="1" dirty="0" smtClean="0">
                <a:solidFill>
                  <a:schemeClr val="tx1"/>
                </a:solidFill>
              </a:rPr>
              <a:t>الشخصي</a:t>
            </a:r>
            <a:r>
              <a:rPr lang="ar-IQ" b="1" dirty="0" smtClean="0">
                <a:solidFill>
                  <a:schemeClr val="tx1"/>
                </a:solidFill>
              </a:rPr>
              <a:t>.</a:t>
            </a:r>
          </a:p>
          <a:p>
            <a:pPr algn="just" rtl="1"/>
            <a:r>
              <a:rPr lang="x-none" b="1" dirty="0" smtClean="0">
                <a:solidFill>
                  <a:schemeClr val="tx1"/>
                </a:solidFill>
              </a:rPr>
              <a:t> </a:t>
            </a:r>
            <a:r>
              <a:rPr lang="ar-IQ" b="1" dirty="0" smtClean="0">
                <a:solidFill>
                  <a:schemeClr val="tx1"/>
                </a:solidFill>
              </a:rPr>
              <a:t>2- </a:t>
            </a:r>
            <a:r>
              <a:rPr lang="x-none" b="1" dirty="0" smtClean="0">
                <a:solidFill>
                  <a:schemeClr val="tx1"/>
                </a:solidFill>
              </a:rPr>
              <a:t> </a:t>
            </a:r>
            <a:r>
              <a:rPr lang="x-none" b="1" dirty="0">
                <a:solidFill>
                  <a:schemeClr val="tx1"/>
                </a:solidFill>
              </a:rPr>
              <a:t>ضريبة أرباح </a:t>
            </a:r>
            <a:r>
              <a:rPr lang="x-none" b="1" dirty="0" smtClean="0">
                <a:solidFill>
                  <a:schemeClr val="tx1"/>
                </a:solidFill>
              </a:rPr>
              <a:t>الشركات</a:t>
            </a:r>
            <a:r>
              <a:rPr lang="ar-IQ" b="1" dirty="0" smtClean="0">
                <a:solidFill>
                  <a:schemeClr val="tx1"/>
                </a:solidFill>
              </a:rPr>
              <a:t>.</a:t>
            </a:r>
          </a:p>
          <a:p>
            <a:pPr algn="just" rtl="1"/>
            <a:r>
              <a:rPr lang="x-none" b="1" dirty="0" smtClean="0">
                <a:solidFill>
                  <a:schemeClr val="tx1"/>
                </a:solidFill>
              </a:rPr>
              <a:t> </a:t>
            </a:r>
            <a:r>
              <a:rPr lang="ar-IQ" b="1" dirty="0" smtClean="0">
                <a:solidFill>
                  <a:schemeClr val="tx1"/>
                </a:solidFill>
              </a:rPr>
              <a:t>3- </a:t>
            </a:r>
            <a:r>
              <a:rPr lang="x-none" b="1" dirty="0" smtClean="0">
                <a:solidFill>
                  <a:schemeClr val="tx1"/>
                </a:solidFill>
              </a:rPr>
              <a:t> </a:t>
            </a:r>
            <a:r>
              <a:rPr lang="x-none" b="1" dirty="0">
                <a:solidFill>
                  <a:schemeClr val="tx1"/>
                </a:solidFill>
              </a:rPr>
              <a:t>ضريبة </a:t>
            </a:r>
            <a:r>
              <a:rPr lang="x-none" b="1" dirty="0" smtClean="0">
                <a:solidFill>
                  <a:schemeClr val="tx1"/>
                </a:solidFill>
              </a:rPr>
              <a:t>المبيعات</a:t>
            </a:r>
            <a:r>
              <a:rPr lang="ar-IQ" b="1" dirty="0" smtClean="0">
                <a:solidFill>
                  <a:schemeClr val="tx1"/>
                </a:solidFill>
              </a:rPr>
              <a:t>.</a:t>
            </a:r>
          </a:p>
          <a:p>
            <a:pPr algn="just" rtl="1"/>
            <a:r>
              <a:rPr lang="x-none" b="1" dirty="0" smtClean="0">
                <a:solidFill>
                  <a:schemeClr val="tx1"/>
                </a:solidFill>
              </a:rPr>
              <a:t> </a:t>
            </a:r>
            <a:r>
              <a:rPr lang="ar-IQ" b="1" dirty="0" smtClean="0">
                <a:solidFill>
                  <a:schemeClr val="tx1"/>
                </a:solidFill>
              </a:rPr>
              <a:t>4- </a:t>
            </a:r>
            <a:r>
              <a:rPr lang="x-none" b="1" dirty="0" smtClean="0">
                <a:solidFill>
                  <a:schemeClr val="tx1"/>
                </a:solidFill>
              </a:rPr>
              <a:t> الضر</a:t>
            </a:r>
            <a:r>
              <a:rPr lang="ar-IQ" b="1" dirty="0" smtClean="0">
                <a:solidFill>
                  <a:schemeClr val="tx1"/>
                </a:solidFill>
              </a:rPr>
              <a:t>ائب</a:t>
            </a:r>
            <a:r>
              <a:rPr lang="x-none" b="1" dirty="0" smtClean="0">
                <a:solidFill>
                  <a:schemeClr val="tx1"/>
                </a:solidFill>
              </a:rPr>
              <a:t> ال</a:t>
            </a:r>
            <a:r>
              <a:rPr lang="ar-JO" b="1" dirty="0" smtClean="0">
                <a:solidFill>
                  <a:schemeClr val="tx1"/>
                </a:solidFill>
              </a:rPr>
              <a:t>گ</a:t>
            </a:r>
            <a:r>
              <a:rPr lang="x-none" b="1" dirty="0" smtClean="0">
                <a:solidFill>
                  <a:schemeClr val="tx1"/>
                </a:solidFill>
              </a:rPr>
              <a:t>مر</a:t>
            </a:r>
            <a:r>
              <a:rPr lang="ar-JO" b="1" dirty="0" smtClean="0">
                <a:solidFill>
                  <a:schemeClr val="tx1"/>
                </a:solidFill>
              </a:rPr>
              <a:t>گ</a:t>
            </a:r>
            <a:r>
              <a:rPr lang="x-none" b="1" dirty="0" smtClean="0">
                <a:solidFill>
                  <a:schemeClr val="tx1"/>
                </a:solidFill>
              </a:rPr>
              <a:t>ية</a:t>
            </a:r>
            <a:r>
              <a:rPr lang="ar-IQ" b="1" dirty="0" smtClean="0">
                <a:solidFill>
                  <a:schemeClr val="tx1"/>
                </a:solidFill>
              </a:rPr>
              <a:t>.</a:t>
            </a:r>
          </a:p>
          <a:p>
            <a:pPr algn="just" rtl="1"/>
            <a:r>
              <a:rPr lang="ar-IQ" b="1" dirty="0" smtClean="0">
                <a:solidFill>
                  <a:schemeClr val="tx1"/>
                </a:solidFill>
              </a:rPr>
              <a:t>5- ضريبة العقار.</a:t>
            </a:r>
          </a:p>
          <a:p>
            <a:pPr algn="just" rtl="1"/>
            <a:r>
              <a:rPr lang="ar-IQ" b="1" dirty="0" smtClean="0">
                <a:solidFill>
                  <a:schemeClr val="tx1"/>
                </a:solidFill>
              </a:rPr>
              <a:t>6- ضريبة التركات.</a:t>
            </a:r>
          </a:p>
          <a:p>
            <a:pPr algn="just" rtl="1"/>
            <a:r>
              <a:rPr lang="ar-IQ" b="1" dirty="0" smtClean="0">
                <a:solidFill>
                  <a:schemeClr val="tx1"/>
                </a:solidFill>
              </a:rPr>
              <a:t>7- ضريبة ىالعرصات.</a:t>
            </a:r>
          </a:p>
          <a:p>
            <a:pPr algn="just" rtl="1"/>
            <a:r>
              <a:rPr lang="ar-IQ" b="1" dirty="0" smtClean="0">
                <a:solidFill>
                  <a:srgbClr val="C00000"/>
                </a:solidFill>
              </a:rPr>
              <a:t>ب- النفقات العامة ومكوناتها.</a:t>
            </a:r>
          </a:p>
          <a:p>
            <a:pPr algn="just" rtl="1"/>
            <a:r>
              <a:rPr lang="ar-IQ" b="1" dirty="0" smtClean="0">
                <a:solidFill>
                  <a:schemeClr val="tx1"/>
                </a:solidFill>
              </a:rPr>
              <a:t>1- </a:t>
            </a:r>
            <a:r>
              <a:rPr lang="x-none" b="1" dirty="0" smtClean="0">
                <a:solidFill>
                  <a:schemeClr val="tx1"/>
                </a:solidFill>
              </a:rPr>
              <a:t>ا</a:t>
            </a:r>
            <a:r>
              <a:rPr lang="ar-JO" b="1" dirty="0" smtClean="0">
                <a:solidFill>
                  <a:schemeClr val="tx1"/>
                </a:solidFill>
              </a:rPr>
              <a:t>لنفقات ‌</a:t>
            </a:r>
            <a:r>
              <a:rPr lang="x-none" b="1" dirty="0" smtClean="0">
                <a:solidFill>
                  <a:schemeClr val="tx1"/>
                </a:solidFill>
              </a:rPr>
              <a:t>الاستهلاكي</a:t>
            </a:r>
            <a:r>
              <a:rPr lang="ar-IQ" b="1" dirty="0" smtClean="0">
                <a:solidFill>
                  <a:schemeClr val="tx1"/>
                </a:solidFill>
              </a:rPr>
              <a:t>ة</a:t>
            </a:r>
            <a:r>
              <a:rPr lang="ar-JO" b="1" dirty="0" smtClean="0">
                <a:solidFill>
                  <a:schemeClr val="tx1"/>
                </a:solidFill>
              </a:rPr>
              <a:t>‌</a:t>
            </a:r>
            <a:r>
              <a:rPr lang="x-none" b="1" dirty="0" smtClean="0">
                <a:solidFill>
                  <a:schemeClr val="tx1"/>
                </a:solidFill>
              </a:rPr>
              <a:t> الحكوم</a:t>
            </a:r>
            <a:r>
              <a:rPr lang="ar-IQ" b="1" dirty="0" smtClean="0">
                <a:solidFill>
                  <a:schemeClr val="tx1"/>
                </a:solidFill>
              </a:rPr>
              <a:t>ية.</a:t>
            </a:r>
          </a:p>
          <a:p>
            <a:pPr algn="just" rtl="1"/>
            <a:r>
              <a:rPr lang="x-none" b="1" dirty="0" smtClean="0">
                <a:solidFill>
                  <a:schemeClr val="tx1"/>
                </a:solidFill>
              </a:rPr>
              <a:t> </a:t>
            </a:r>
            <a:r>
              <a:rPr lang="ar-IQ" b="1" dirty="0" smtClean="0">
                <a:solidFill>
                  <a:schemeClr val="tx1"/>
                </a:solidFill>
              </a:rPr>
              <a:t>2-</a:t>
            </a:r>
            <a:r>
              <a:rPr lang="x-none" b="1" dirty="0" smtClean="0">
                <a:solidFill>
                  <a:schemeClr val="tx1"/>
                </a:solidFill>
              </a:rPr>
              <a:t> ا</a:t>
            </a:r>
            <a:r>
              <a:rPr lang="ar-JO" b="1" dirty="0" smtClean="0">
                <a:solidFill>
                  <a:schemeClr val="tx1"/>
                </a:solidFill>
              </a:rPr>
              <a:t>لنفقات</a:t>
            </a:r>
            <a:r>
              <a:rPr lang="x-none" b="1" dirty="0" smtClean="0">
                <a:solidFill>
                  <a:schemeClr val="tx1"/>
                </a:solidFill>
              </a:rPr>
              <a:t> الاستثماري</a:t>
            </a:r>
            <a:r>
              <a:rPr lang="ar-IQ" b="1" dirty="0">
                <a:solidFill>
                  <a:schemeClr val="tx1"/>
                </a:solidFill>
              </a:rPr>
              <a:t>ة</a:t>
            </a:r>
            <a:r>
              <a:rPr lang="x-none" b="1" dirty="0" smtClean="0">
                <a:solidFill>
                  <a:schemeClr val="tx1"/>
                </a:solidFill>
              </a:rPr>
              <a:t> الحكوم</a:t>
            </a:r>
            <a:r>
              <a:rPr lang="ar-IQ" b="1" dirty="0" smtClean="0">
                <a:solidFill>
                  <a:schemeClr val="tx1"/>
                </a:solidFill>
              </a:rPr>
              <a:t>ية.</a:t>
            </a:r>
          </a:p>
          <a:p>
            <a:pPr algn="just" rtl="1"/>
            <a:r>
              <a:rPr lang="x-none" b="1" dirty="0" smtClean="0">
                <a:solidFill>
                  <a:schemeClr val="tx1"/>
                </a:solidFill>
              </a:rPr>
              <a:t> </a:t>
            </a:r>
            <a:r>
              <a:rPr lang="ar-IQ" b="1" dirty="0" smtClean="0">
                <a:solidFill>
                  <a:schemeClr val="tx1"/>
                </a:solidFill>
              </a:rPr>
              <a:t>3-</a:t>
            </a:r>
            <a:r>
              <a:rPr lang="x-none" b="1" dirty="0" smtClean="0">
                <a:solidFill>
                  <a:schemeClr val="tx1"/>
                </a:solidFill>
              </a:rPr>
              <a:t> ا</a:t>
            </a:r>
            <a:r>
              <a:rPr lang="ar-JO" b="1" dirty="0" smtClean="0">
                <a:solidFill>
                  <a:schemeClr val="tx1"/>
                </a:solidFill>
              </a:rPr>
              <a:t>لنفقات</a:t>
            </a:r>
            <a:r>
              <a:rPr lang="x-none" b="1" dirty="0" smtClean="0">
                <a:solidFill>
                  <a:schemeClr val="tx1"/>
                </a:solidFill>
              </a:rPr>
              <a:t> </a:t>
            </a:r>
            <a:r>
              <a:rPr lang="ar-IQ" b="1" dirty="0" smtClean="0">
                <a:solidFill>
                  <a:schemeClr val="tx1"/>
                </a:solidFill>
              </a:rPr>
              <a:t>العامة </a:t>
            </a:r>
            <a:r>
              <a:rPr lang="x-none" b="1" dirty="0" smtClean="0">
                <a:solidFill>
                  <a:schemeClr val="tx1"/>
                </a:solidFill>
              </a:rPr>
              <a:t>التحويلي</a:t>
            </a:r>
            <a:r>
              <a:rPr lang="ar-IQ" b="1" dirty="0" smtClean="0">
                <a:solidFill>
                  <a:schemeClr val="tx1"/>
                </a:solidFill>
              </a:rPr>
              <a:t>ة.</a:t>
            </a:r>
          </a:p>
          <a:p>
            <a:pPr algn="just" rtl="1"/>
            <a:r>
              <a:rPr lang="ku-Arab-IQ" dirty="0" smtClean="0"/>
              <a:t/>
            </a:r>
            <a:br>
              <a:rPr lang="ku-Arab-IQ" dirty="0" smtClean="0"/>
            </a:br>
            <a:r>
              <a:rPr lang="ar-IQ" b="1" dirty="0" smtClean="0">
                <a:solidFill>
                  <a:srgbClr val="C00000"/>
                </a:solidFill>
              </a:rPr>
              <a:t>ا</a:t>
            </a:r>
            <a:r>
              <a:rPr lang="ku-Arab-IQ" b="1" dirty="0" smtClean="0">
                <a:solidFill>
                  <a:srgbClr val="C00000"/>
                </a:solidFill>
              </a:rPr>
              <a:t>لضرائب: تتضمّن الضرائب كلّاً من الدخل والمكاسب الماليّة التي يتمّ الحصول عليها من الاستثمارات، والعقارات، والمبيعات، حيث توفّر الضرائب الدخل الذي يُموّل الحكومة، إلّا أنّها غير مُحبّذة من لدى معظم الناس وذلك لأنّ العديد من الجهات الخاضعة للضريبة تمتلك دخلاً منخفضاً لا يُمكّنها من دفع الضرائب المستحقّة. </a:t>
            </a:r>
            <a:endParaRPr lang="ar-IQ" b="1" dirty="0" smtClean="0">
              <a:solidFill>
                <a:srgbClr val="C00000"/>
              </a:solidFill>
            </a:endParaRPr>
          </a:p>
          <a:p>
            <a:pPr algn="just" rtl="1"/>
            <a:r>
              <a:rPr lang="ku-Arab-IQ" b="1" dirty="0" smtClean="0">
                <a:solidFill>
                  <a:srgbClr val="C00000"/>
                </a:solidFill>
              </a:rPr>
              <a:t>الإنفاق </a:t>
            </a:r>
            <a:r>
              <a:rPr lang="ku-Arab-IQ" b="1" dirty="0">
                <a:solidFill>
                  <a:srgbClr val="C00000"/>
                </a:solidFill>
              </a:rPr>
              <a:t>الحكوميّ: يشمل الإعانات ومدفوعات التحويل؛ كبرامج الرعاية الاجتماعيّة، ومشاريع الأشغال العامّة، والرواتب الحكوميّة، إذ يذهب جزءاً من الميزانيّة في الحكومات الفيدراليّة إلى برامج المعونات الاجتماعيّة، حيث إنّه كلّما تقدّم السكان في السن كلّما ارتفعت تكاليف الرعاية الطبيّة والضمان الاجتماعيّ الخاصّة بهم</a:t>
            </a:r>
            <a:r>
              <a:rPr lang="ku-Arab-IQ" b="1" dirty="0" smtClean="0">
                <a:solidFill>
                  <a:srgbClr val="C00000"/>
                </a:solidFill>
              </a:rPr>
              <a:t>.</a:t>
            </a:r>
            <a:endParaRPr lang="en-US" dirty="0"/>
          </a:p>
        </p:txBody>
      </p:sp>
    </p:spTree>
    <p:extLst>
      <p:ext uri="{BB962C8B-B14F-4D97-AF65-F5344CB8AC3E}">
        <p14:creationId xmlns:p14="http://schemas.microsoft.com/office/powerpoint/2010/main" val="3042560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915400" cy="838200"/>
          </a:xfrm>
        </p:spPr>
        <p:txBody>
          <a:bodyPr>
            <a:normAutofit fontScale="90000"/>
          </a:bodyPr>
          <a:lstStyle/>
          <a:p>
            <a:pPr rtl="1"/>
            <a:r>
              <a:rPr lang="ar-IQ" sz="4000" b="1" dirty="0" smtClean="0">
                <a:solidFill>
                  <a:srgbClr val="C00000"/>
                </a:solidFill>
              </a:rPr>
              <a:t>تأثير </a:t>
            </a:r>
            <a:r>
              <a:rPr lang="ar-IQ" sz="4000" b="1" dirty="0">
                <a:solidFill>
                  <a:srgbClr val="C00000"/>
                </a:solidFill>
              </a:rPr>
              <a:t>أدوات السياسة المالية على المستوى التوازني للدخل</a:t>
            </a:r>
            <a:endParaRPr lang="en-US" sz="4000" b="1" dirty="0">
              <a:solidFill>
                <a:srgbClr val="C00000"/>
              </a:solidFill>
            </a:endParaRPr>
          </a:p>
        </p:txBody>
      </p:sp>
      <p:sp>
        <p:nvSpPr>
          <p:cNvPr id="3" name="Subtitle 2"/>
          <p:cNvSpPr>
            <a:spLocks noGrp="1"/>
          </p:cNvSpPr>
          <p:nvPr>
            <p:ph type="subTitle" idx="1"/>
          </p:nvPr>
        </p:nvSpPr>
        <p:spPr>
          <a:xfrm>
            <a:off x="152400" y="990600"/>
            <a:ext cx="8763000" cy="5791200"/>
          </a:xfrm>
        </p:spPr>
        <p:txBody>
          <a:bodyPr>
            <a:normAutofit lnSpcReduction="10000"/>
          </a:bodyPr>
          <a:lstStyle/>
          <a:p>
            <a:pPr algn="r" rtl="1"/>
            <a:r>
              <a:rPr lang="x-none" b="1" dirty="0" smtClean="0">
                <a:solidFill>
                  <a:srgbClr val="C00000"/>
                </a:solidFill>
              </a:rPr>
              <a:t>أولا</a:t>
            </a:r>
            <a:r>
              <a:rPr lang="ar-IQ" b="1" dirty="0" smtClean="0">
                <a:solidFill>
                  <a:srgbClr val="C00000"/>
                </a:solidFill>
              </a:rPr>
              <a:t>ً</a:t>
            </a:r>
            <a:r>
              <a:rPr lang="x-none" b="1" dirty="0" smtClean="0">
                <a:solidFill>
                  <a:srgbClr val="C00000"/>
                </a:solidFill>
              </a:rPr>
              <a:t>  </a:t>
            </a:r>
            <a:r>
              <a:rPr lang="x-none" b="1" dirty="0">
                <a:solidFill>
                  <a:srgbClr val="C00000"/>
                </a:solidFill>
              </a:rPr>
              <a:t>:التأثير </a:t>
            </a:r>
            <a:r>
              <a:rPr lang="x-none" b="1" dirty="0" smtClean="0">
                <a:solidFill>
                  <a:srgbClr val="C00000"/>
                </a:solidFill>
              </a:rPr>
              <a:t>الإنكماشى</a:t>
            </a:r>
            <a:r>
              <a:rPr lang="ar-IQ" b="1" dirty="0" smtClean="0">
                <a:solidFill>
                  <a:srgbClr val="C00000"/>
                </a:solidFill>
              </a:rPr>
              <a:t>(</a:t>
            </a:r>
            <a:r>
              <a:rPr lang="x-none" b="1" dirty="0">
                <a:solidFill>
                  <a:srgbClr val="C00000"/>
                </a:solidFill>
              </a:rPr>
              <a:t>السياسة المالية الإنكماشية </a:t>
            </a:r>
            <a:r>
              <a:rPr lang="ar-IQ" b="1" dirty="0" smtClean="0">
                <a:solidFill>
                  <a:srgbClr val="C00000"/>
                </a:solidFill>
              </a:rPr>
              <a:t>).</a:t>
            </a:r>
          </a:p>
          <a:p>
            <a:pPr algn="r" rtl="1"/>
            <a:r>
              <a:rPr lang="x-none" b="1" dirty="0" smtClean="0">
                <a:solidFill>
                  <a:schemeClr val="tx1"/>
                </a:solidFill>
              </a:rPr>
              <a:t>تهدف </a:t>
            </a:r>
            <a:r>
              <a:rPr lang="x-none" b="1" dirty="0">
                <a:solidFill>
                  <a:schemeClr val="tx1"/>
                </a:solidFill>
              </a:rPr>
              <a:t>السياسة المالية إلى تخفيض الدخل التوازني عن </a:t>
            </a:r>
            <a:r>
              <a:rPr lang="x-none" b="1" dirty="0" smtClean="0">
                <a:solidFill>
                  <a:schemeClr val="tx1"/>
                </a:solidFill>
              </a:rPr>
              <a:t>طريق</a:t>
            </a:r>
            <a:r>
              <a:rPr lang="ar-IQ" b="1" dirty="0" smtClean="0">
                <a:solidFill>
                  <a:schemeClr val="tx1"/>
                </a:solidFill>
              </a:rPr>
              <a:t>:-</a:t>
            </a:r>
            <a:r>
              <a:rPr lang="x-none" b="1" dirty="0" smtClean="0">
                <a:solidFill>
                  <a:schemeClr val="tx1"/>
                </a:solidFill>
              </a:rPr>
              <a:t> </a:t>
            </a:r>
            <a:endParaRPr lang="ar-IQ" b="1" dirty="0" smtClean="0">
              <a:solidFill>
                <a:schemeClr val="tx1"/>
              </a:solidFill>
            </a:endParaRPr>
          </a:p>
          <a:p>
            <a:pPr algn="r" rtl="1"/>
            <a:r>
              <a:rPr lang="x-none" b="1" dirty="0" smtClean="0">
                <a:solidFill>
                  <a:schemeClr val="tx1"/>
                </a:solidFill>
              </a:rPr>
              <a:t> </a:t>
            </a:r>
            <a:r>
              <a:rPr lang="ar-IQ" b="1" dirty="0" smtClean="0">
                <a:solidFill>
                  <a:schemeClr val="tx1"/>
                </a:solidFill>
              </a:rPr>
              <a:t>1- </a:t>
            </a:r>
            <a:r>
              <a:rPr lang="x-none" b="1" dirty="0" smtClean="0">
                <a:solidFill>
                  <a:schemeClr val="tx1"/>
                </a:solidFill>
              </a:rPr>
              <a:t>تخفيض </a:t>
            </a:r>
            <a:r>
              <a:rPr lang="x-none" b="1" dirty="0">
                <a:solidFill>
                  <a:schemeClr val="tx1"/>
                </a:solidFill>
              </a:rPr>
              <a:t>الإنفاق </a:t>
            </a:r>
            <a:r>
              <a:rPr lang="x-none" b="1" dirty="0" smtClean="0">
                <a:solidFill>
                  <a:schemeClr val="tx1"/>
                </a:solidFill>
              </a:rPr>
              <a:t>الحكومي</a:t>
            </a:r>
            <a:r>
              <a:rPr lang="ar-IQ" b="1" dirty="0" smtClean="0">
                <a:solidFill>
                  <a:schemeClr val="tx1"/>
                </a:solidFill>
              </a:rPr>
              <a:t>.</a:t>
            </a:r>
          </a:p>
          <a:p>
            <a:pPr algn="r" rtl="1"/>
            <a:r>
              <a:rPr lang="ar-IQ" b="1" dirty="0" smtClean="0">
                <a:solidFill>
                  <a:schemeClr val="tx1"/>
                </a:solidFill>
              </a:rPr>
              <a:t>2- </a:t>
            </a:r>
            <a:r>
              <a:rPr lang="x-none" b="1" dirty="0" smtClean="0">
                <a:solidFill>
                  <a:schemeClr val="tx1"/>
                </a:solidFill>
              </a:rPr>
              <a:t> </a:t>
            </a:r>
            <a:r>
              <a:rPr lang="x-none" b="1" dirty="0">
                <a:solidFill>
                  <a:schemeClr val="tx1"/>
                </a:solidFill>
              </a:rPr>
              <a:t>زيادة </a:t>
            </a:r>
            <a:r>
              <a:rPr lang="x-none" b="1" dirty="0" smtClean="0">
                <a:solidFill>
                  <a:schemeClr val="tx1"/>
                </a:solidFill>
              </a:rPr>
              <a:t>الضرائب</a:t>
            </a:r>
            <a:r>
              <a:rPr lang="ar-IQ" b="1" dirty="0" smtClean="0">
                <a:solidFill>
                  <a:schemeClr val="tx1"/>
                </a:solidFill>
              </a:rPr>
              <a:t>.</a:t>
            </a:r>
          </a:p>
          <a:p>
            <a:pPr algn="r" rtl="1"/>
            <a:r>
              <a:rPr lang="ar-IQ" b="1" dirty="0" smtClean="0">
                <a:solidFill>
                  <a:schemeClr val="tx1"/>
                </a:solidFill>
              </a:rPr>
              <a:t>3-</a:t>
            </a:r>
            <a:r>
              <a:rPr lang="x-none" b="1" dirty="0" smtClean="0">
                <a:solidFill>
                  <a:schemeClr val="tx1"/>
                </a:solidFill>
              </a:rPr>
              <a:t>  تخفيض </a:t>
            </a:r>
            <a:r>
              <a:rPr lang="x-none" b="1" dirty="0">
                <a:solidFill>
                  <a:schemeClr val="tx1"/>
                </a:solidFill>
              </a:rPr>
              <a:t>الإنفاق الحكومي و زيادة </a:t>
            </a:r>
            <a:r>
              <a:rPr lang="x-none" b="1" dirty="0" smtClean="0">
                <a:solidFill>
                  <a:schemeClr val="tx1"/>
                </a:solidFill>
              </a:rPr>
              <a:t>الضرائب</a:t>
            </a:r>
            <a:r>
              <a:rPr lang="ar-IQ" b="1" dirty="0" smtClean="0">
                <a:solidFill>
                  <a:schemeClr val="tx1"/>
                </a:solidFill>
              </a:rPr>
              <a:t>.</a:t>
            </a:r>
          </a:p>
          <a:p>
            <a:pPr algn="r" rtl="1"/>
            <a:r>
              <a:rPr lang="x-none" b="1" dirty="0" smtClean="0">
                <a:solidFill>
                  <a:srgbClr val="C00000"/>
                </a:solidFill>
              </a:rPr>
              <a:t>ثانيا</a:t>
            </a:r>
            <a:r>
              <a:rPr lang="ar-IQ" b="1" dirty="0">
                <a:solidFill>
                  <a:srgbClr val="C00000"/>
                </a:solidFill>
              </a:rPr>
              <a:t>ً</a:t>
            </a:r>
            <a:r>
              <a:rPr lang="x-none" b="1" dirty="0" smtClean="0">
                <a:solidFill>
                  <a:srgbClr val="C00000"/>
                </a:solidFill>
              </a:rPr>
              <a:t>  </a:t>
            </a:r>
            <a:r>
              <a:rPr lang="x-none" b="1" dirty="0">
                <a:solidFill>
                  <a:srgbClr val="C00000"/>
                </a:solidFill>
              </a:rPr>
              <a:t>:التأثير التوسعى  (السياسة المالية </a:t>
            </a:r>
            <a:r>
              <a:rPr lang="x-none" b="1" dirty="0" smtClean="0">
                <a:solidFill>
                  <a:srgbClr val="C00000"/>
                </a:solidFill>
              </a:rPr>
              <a:t>التوسعية</a:t>
            </a:r>
            <a:r>
              <a:rPr lang="ar-IQ" b="1" dirty="0" smtClean="0">
                <a:solidFill>
                  <a:srgbClr val="C00000"/>
                </a:solidFill>
              </a:rPr>
              <a:t>).</a:t>
            </a:r>
          </a:p>
          <a:p>
            <a:pPr algn="r" rtl="1"/>
            <a:r>
              <a:rPr lang="x-none" b="1" dirty="0" smtClean="0">
                <a:solidFill>
                  <a:schemeClr val="tx1"/>
                </a:solidFill>
              </a:rPr>
              <a:t>تهدف </a:t>
            </a:r>
            <a:r>
              <a:rPr lang="x-none" b="1" dirty="0">
                <a:solidFill>
                  <a:schemeClr val="tx1"/>
                </a:solidFill>
              </a:rPr>
              <a:t>السياسة المالية إلى زيادة الدخل التوازني عن </a:t>
            </a:r>
            <a:r>
              <a:rPr lang="x-none" b="1" dirty="0" smtClean="0">
                <a:solidFill>
                  <a:schemeClr val="tx1"/>
                </a:solidFill>
              </a:rPr>
              <a:t>طريق:</a:t>
            </a:r>
            <a:r>
              <a:rPr lang="ar-IQ" b="1" dirty="0" smtClean="0">
                <a:solidFill>
                  <a:schemeClr val="tx1"/>
                </a:solidFill>
              </a:rPr>
              <a:t>-</a:t>
            </a:r>
          </a:p>
          <a:p>
            <a:pPr algn="r" rtl="1"/>
            <a:r>
              <a:rPr lang="x-none" b="1" dirty="0" smtClean="0">
                <a:solidFill>
                  <a:schemeClr val="tx1"/>
                </a:solidFill>
              </a:rPr>
              <a:t> </a:t>
            </a:r>
            <a:r>
              <a:rPr lang="ar-IQ" b="1" dirty="0" smtClean="0">
                <a:solidFill>
                  <a:schemeClr val="tx1"/>
                </a:solidFill>
              </a:rPr>
              <a:t>1- </a:t>
            </a:r>
            <a:r>
              <a:rPr lang="x-none" b="1" dirty="0" smtClean="0">
                <a:solidFill>
                  <a:schemeClr val="tx1"/>
                </a:solidFill>
              </a:rPr>
              <a:t>زيادة </a:t>
            </a:r>
            <a:r>
              <a:rPr lang="x-none" b="1" dirty="0">
                <a:solidFill>
                  <a:schemeClr val="tx1"/>
                </a:solidFill>
              </a:rPr>
              <a:t>الإنفاق </a:t>
            </a:r>
            <a:r>
              <a:rPr lang="x-none" b="1" dirty="0" smtClean="0">
                <a:solidFill>
                  <a:schemeClr val="tx1"/>
                </a:solidFill>
              </a:rPr>
              <a:t>الحكومي</a:t>
            </a:r>
            <a:r>
              <a:rPr lang="ar-IQ" b="1" dirty="0" smtClean="0">
                <a:solidFill>
                  <a:schemeClr val="tx1"/>
                </a:solidFill>
              </a:rPr>
              <a:t>.</a:t>
            </a:r>
          </a:p>
          <a:p>
            <a:pPr algn="r" rtl="1"/>
            <a:r>
              <a:rPr lang="ar-IQ" b="1" dirty="0" smtClean="0">
                <a:solidFill>
                  <a:schemeClr val="tx1"/>
                </a:solidFill>
              </a:rPr>
              <a:t>2- </a:t>
            </a:r>
            <a:r>
              <a:rPr lang="x-none" b="1" dirty="0" smtClean="0">
                <a:solidFill>
                  <a:schemeClr val="tx1"/>
                </a:solidFill>
              </a:rPr>
              <a:t> </a:t>
            </a:r>
            <a:r>
              <a:rPr lang="x-none" b="1" dirty="0">
                <a:solidFill>
                  <a:schemeClr val="tx1"/>
                </a:solidFill>
              </a:rPr>
              <a:t>تخفيض </a:t>
            </a:r>
            <a:r>
              <a:rPr lang="x-none" b="1" dirty="0" smtClean="0">
                <a:solidFill>
                  <a:schemeClr val="tx1"/>
                </a:solidFill>
              </a:rPr>
              <a:t>الضرائب</a:t>
            </a:r>
            <a:r>
              <a:rPr lang="ar-IQ" b="1" dirty="0" smtClean="0">
                <a:solidFill>
                  <a:schemeClr val="tx1"/>
                </a:solidFill>
              </a:rPr>
              <a:t>.</a:t>
            </a:r>
          </a:p>
          <a:p>
            <a:pPr algn="r" rtl="1"/>
            <a:r>
              <a:rPr lang="ar-IQ" b="1" dirty="0" smtClean="0">
                <a:solidFill>
                  <a:schemeClr val="tx1"/>
                </a:solidFill>
              </a:rPr>
              <a:t>3- </a:t>
            </a:r>
            <a:r>
              <a:rPr lang="x-none" b="1" dirty="0" smtClean="0">
                <a:solidFill>
                  <a:schemeClr val="tx1"/>
                </a:solidFill>
              </a:rPr>
              <a:t> </a:t>
            </a:r>
            <a:r>
              <a:rPr lang="x-none" b="1" dirty="0">
                <a:solidFill>
                  <a:schemeClr val="tx1"/>
                </a:solidFill>
              </a:rPr>
              <a:t>زيادة الإنفاق الحكومي و تخفيض </a:t>
            </a:r>
            <a:r>
              <a:rPr lang="x-none" b="1" dirty="0" smtClean="0">
                <a:solidFill>
                  <a:schemeClr val="tx1"/>
                </a:solidFill>
              </a:rPr>
              <a:t>الضر</a:t>
            </a:r>
            <a:r>
              <a:rPr lang="ar-IQ" b="1" dirty="0" smtClean="0">
                <a:solidFill>
                  <a:schemeClr val="tx1"/>
                </a:solidFill>
              </a:rPr>
              <a:t>ائب.</a:t>
            </a:r>
            <a:endParaRPr lang="en-US" b="1"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382000" cy="762000"/>
          </a:xfrm>
        </p:spPr>
        <p:txBody>
          <a:bodyPr>
            <a:noAutofit/>
          </a:bodyPr>
          <a:lstStyle/>
          <a:p>
            <a:pPr rtl="1"/>
            <a:r>
              <a:rPr lang="x-none" sz="3600" b="1" dirty="0">
                <a:solidFill>
                  <a:srgbClr val="C00000"/>
                </a:solidFill>
              </a:rPr>
              <a:t>علاج الفجوتين التضخمّية والانكماشية باستخدام أدوات السياسة الماليّة </a:t>
            </a:r>
            <a:endParaRPr lang="en-US" sz="3600" b="1" dirty="0">
              <a:solidFill>
                <a:srgbClr val="C00000"/>
              </a:solidFill>
            </a:endParaRPr>
          </a:p>
        </p:txBody>
      </p:sp>
      <p:sp>
        <p:nvSpPr>
          <p:cNvPr id="3" name="Subtitle 2"/>
          <p:cNvSpPr>
            <a:spLocks noGrp="1"/>
          </p:cNvSpPr>
          <p:nvPr>
            <p:ph type="subTitle" idx="1"/>
          </p:nvPr>
        </p:nvSpPr>
        <p:spPr>
          <a:xfrm>
            <a:off x="228600" y="990600"/>
            <a:ext cx="8763000" cy="5867400"/>
          </a:xfrm>
        </p:spPr>
        <p:txBody>
          <a:bodyPr>
            <a:normAutofit fontScale="92500" lnSpcReduction="20000"/>
          </a:bodyPr>
          <a:lstStyle/>
          <a:p>
            <a:pPr algn="just" rtl="1"/>
            <a:r>
              <a:rPr lang="ar-IQ" b="1" dirty="0" smtClean="0">
                <a:solidFill>
                  <a:srgbClr val="FF0000"/>
                </a:solidFill>
              </a:rPr>
              <a:t>التعريف بالفجوة التضخمية والفجوة الإنكماشية.</a:t>
            </a:r>
          </a:p>
          <a:p>
            <a:pPr algn="just" rtl="1"/>
            <a:r>
              <a:rPr lang="x-none" b="1" dirty="0">
                <a:solidFill>
                  <a:schemeClr val="tx1"/>
                </a:solidFill>
              </a:rPr>
              <a:t>الفجوة </a:t>
            </a:r>
            <a:r>
              <a:rPr lang="x-none" b="1" dirty="0" smtClean="0">
                <a:solidFill>
                  <a:schemeClr val="tx1"/>
                </a:solidFill>
              </a:rPr>
              <a:t>التضخمّية</a:t>
            </a:r>
            <a:r>
              <a:rPr lang="ar-IQ" b="1" dirty="0" smtClean="0">
                <a:solidFill>
                  <a:schemeClr val="tx1"/>
                </a:solidFill>
              </a:rPr>
              <a:t>:-</a:t>
            </a:r>
          </a:p>
          <a:p>
            <a:pPr algn="just" rtl="1"/>
            <a:r>
              <a:rPr lang="x-none" b="1" dirty="0" smtClean="0">
                <a:solidFill>
                  <a:schemeClr val="tx1"/>
                </a:solidFill>
              </a:rPr>
              <a:t>تحدث </a:t>
            </a:r>
            <a:r>
              <a:rPr lang="x-none" b="1" dirty="0">
                <a:solidFill>
                  <a:schemeClr val="tx1"/>
                </a:solidFill>
              </a:rPr>
              <a:t>عندما يكون الطلب الكلى على السلع والخدمات أكبر </a:t>
            </a:r>
            <a:r>
              <a:rPr lang="x-none" b="1" dirty="0" smtClean="0">
                <a:solidFill>
                  <a:schemeClr val="tx1"/>
                </a:solidFill>
              </a:rPr>
              <a:t>من </a:t>
            </a:r>
            <a:r>
              <a:rPr lang="x-none" b="1" dirty="0">
                <a:solidFill>
                  <a:schemeClr val="tx1"/>
                </a:solidFill>
              </a:rPr>
              <a:t>العرض الكلى عند مستوى دخل التشغيل الكامل للموارد  وهذا يعنى ارتفاع مستوى الدخل التوازني </a:t>
            </a:r>
            <a:r>
              <a:rPr lang="x-none" b="1" dirty="0" smtClean="0">
                <a:solidFill>
                  <a:schemeClr val="tx1"/>
                </a:solidFill>
              </a:rPr>
              <a:t>(النقدى)عن مستوى </a:t>
            </a:r>
            <a:r>
              <a:rPr lang="x-none" b="1" dirty="0">
                <a:solidFill>
                  <a:schemeClr val="tx1"/>
                </a:solidFill>
              </a:rPr>
              <a:t>التشغيل الكامل ، وبالطبع لايمكن رفع مستوى  الناتج عند التشغيل الكامل مما يؤدى إلى حدوث التضخم . </a:t>
            </a:r>
            <a:endParaRPr lang="ar-IQ" b="1" dirty="0" smtClean="0">
              <a:solidFill>
                <a:schemeClr val="tx1"/>
              </a:solidFill>
            </a:endParaRPr>
          </a:p>
          <a:p>
            <a:pPr algn="just" rtl="1"/>
            <a:r>
              <a:rPr lang="x-none" b="1" dirty="0">
                <a:solidFill>
                  <a:schemeClr val="tx1"/>
                </a:solidFill>
              </a:rPr>
              <a:t>الفجوة </a:t>
            </a:r>
            <a:r>
              <a:rPr lang="x-none" b="1" dirty="0" smtClean="0">
                <a:solidFill>
                  <a:schemeClr val="tx1"/>
                </a:solidFill>
              </a:rPr>
              <a:t>الإنكماشّية</a:t>
            </a:r>
            <a:r>
              <a:rPr lang="ar-IQ" b="1" dirty="0" smtClean="0">
                <a:solidFill>
                  <a:schemeClr val="tx1"/>
                </a:solidFill>
              </a:rPr>
              <a:t>:-</a:t>
            </a:r>
          </a:p>
          <a:p>
            <a:pPr algn="just" rtl="1"/>
            <a:r>
              <a:rPr lang="x-none" b="1" dirty="0" smtClean="0">
                <a:solidFill>
                  <a:schemeClr val="tx1"/>
                </a:solidFill>
              </a:rPr>
              <a:t>تحدث </a:t>
            </a:r>
            <a:r>
              <a:rPr lang="x-none" b="1" dirty="0">
                <a:solidFill>
                  <a:schemeClr val="tx1"/>
                </a:solidFill>
              </a:rPr>
              <a:t>عندما يكون الطلب الكلى على السلع والخدمات أقل </a:t>
            </a:r>
            <a:r>
              <a:rPr lang="x-none" b="1" dirty="0" smtClean="0">
                <a:solidFill>
                  <a:schemeClr val="tx1"/>
                </a:solidFill>
              </a:rPr>
              <a:t>من </a:t>
            </a:r>
            <a:r>
              <a:rPr lang="x-none" b="1" dirty="0">
                <a:solidFill>
                  <a:schemeClr val="tx1"/>
                </a:solidFill>
              </a:rPr>
              <a:t>العرض الكلى عند مستوى دخل التشغيل الكامل للموارد  وهذا يعنى انخفاض مستوى الدخل </a:t>
            </a:r>
            <a:r>
              <a:rPr lang="x-none" b="1" dirty="0" smtClean="0">
                <a:solidFill>
                  <a:schemeClr val="tx1"/>
                </a:solidFill>
              </a:rPr>
              <a:t>التوازني(النقدى)عن  </a:t>
            </a:r>
            <a:r>
              <a:rPr lang="x-none" b="1" dirty="0">
                <a:solidFill>
                  <a:schemeClr val="tx1"/>
                </a:solidFill>
              </a:rPr>
              <a:t>مستوى الدخل عند التشغيل الكامل ، مما يعنى حدوث الإنكماش </a:t>
            </a:r>
            <a:r>
              <a:rPr lang="x-none" b="1" dirty="0" smtClean="0">
                <a:solidFill>
                  <a:schemeClr val="tx1"/>
                </a:solidFill>
              </a:rPr>
              <a:t>. </a:t>
            </a:r>
            <a:endParaRPr lang="x-none" b="1" dirty="0">
              <a:solidFill>
                <a:schemeClr val="tx1"/>
              </a:solidFill>
            </a:endParaRPr>
          </a:p>
          <a:p>
            <a:pPr algn="just" rtl="1"/>
            <a:r>
              <a:rPr lang="x-none" b="1" dirty="0">
                <a:solidFill>
                  <a:schemeClr val="tx1"/>
                </a:solidFill>
              </a:rPr>
              <a:t> </a:t>
            </a:r>
            <a:endParaRPr lang="en-US" b="1" dirty="0">
              <a:solidFill>
                <a:schemeClr val="tx1"/>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14" y="76200"/>
            <a:ext cx="8611586" cy="6646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9726845"/>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391400" cy="914399"/>
          </a:xfrm>
        </p:spPr>
        <p:txBody>
          <a:bodyPr>
            <a:normAutofit/>
          </a:bodyPr>
          <a:lstStyle/>
          <a:p>
            <a:pPr rtl="1"/>
            <a:r>
              <a:rPr lang="x-none" sz="3200" b="1" dirty="0">
                <a:solidFill>
                  <a:srgbClr val="C00000"/>
                </a:solidFill>
              </a:rPr>
              <a:t>علاج الفجوة التضخميّة </a:t>
            </a:r>
            <a:endParaRPr lang="en-US" sz="3200" b="1" dirty="0">
              <a:solidFill>
                <a:srgbClr val="C00000"/>
              </a:solidFill>
            </a:endParaRPr>
          </a:p>
        </p:txBody>
      </p:sp>
      <p:sp>
        <p:nvSpPr>
          <p:cNvPr id="3" name="Subtitle 2"/>
          <p:cNvSpPr>
            <a:spLocks noGrp="1"/>
          </p:cNvSpPr>
          <p:nvPr>
            <p:ph type="subTitle" idx="1"/>
          </p:nvPr>
        </p:nvSpPr>
        <p:spPr>
          <a:xfrm>
            <a:off x="228600" y="990600"/>
            <a:ext cx="8686800" cy="5715000"/>
          </a:xfrm>
        </p:spPr>
        <p:txBody>
          <a:bodyPr>
            <a:normAutofit fontScale="92500"/>
          </a:bodyPr>
          <a:lstStyle/>
          <a:p>
            <a:pPr algn="just" rtl="1"/>
            <a:r>
              <a:rPr lang="x-none" b="1" dirty="0" smtClean="0">
                <a:solidFill>
                  <a:schemeClr val="tx1"/>
                </a:solidFill>
              </a:rPr>
              <a:t>المطلوب</a:t>
            </a:r>
            <a:r>
              <a:rPr lang="ar-IQ" b="1" dirty="0" smtClean="0">
                <a:solidFill>
                  <a:schemeClr val="tx1"/>
                </a:solidFill>
              </a:rPr>
              <a:t> هو</a:t>
            </a:r>
            <a:r>
              <a:rPr lang="x-none" b="1" dirty="0" smtClean="0">
                <a:solidFill>
                  <a:schemeClr val="tx1"/>
                </a:solidFill>
              </a:rPr>
              <a:t> </a:t>
            </a:r>
            <a:r>
              <a:rPr lang="x-none" b="1" dirty="0">
                <a:solidFill>
                  <a:schemeClr val="tx1"/>
                </a:solidFill>
              </a:rPr>
              <a:t>تقليل الطلب الكلى لكي ينخفض الدخل النقدي </a:t>
            </a:r>
            <a:r>
              <a:rPr lang="x-none" b="1" dirty="0" smtClean="0">
                <a:solidFill>
                  <a:schemeClr val="tx1"/>
                </a:solidFill>
              </a:rPr>
              <a:t>ليصل </a:t>
            </a:r>
            <a:r>
              <a:rPr lang="x-none" b="1" dirty="0">
                <a:solidFill>
                  <a:schemeClr val="tx1"/>
                </a:solidFill>
              </a:rPr>
              <a:t>لمستوى التشغيل الكامل ويمكن ذلك عن طريق أدوات </a:t>
            </a:r>
            <a:r>
              <a:rPr lang="x-none" b="1" dirty="0" smtClean="0">
                <a:solidFill>
                  <a:schemeClr val="tx1"/>
                </a:solidFill>
              </a:rPr>
              <a:t>السياسة </a:t>
            </a:r>
            <a:r>
              <a:rPr lang="x-none" b="1" dirty="0">
                <a:solidFill>
                  <a:schemeClr val="tx1"/>
                </a:solidFill>
              </a:rPr>
              <a:t>المالية الانكماشية. </a:t>
            </a:r>
            <a:endParaRPr lang="ar-IQ" b="1" dirty="0" smtClean="0">
              <a:solidFill>
                <a:schemeClr val="tx1"/>
              </a:solidFill>
            </a:endParaRPr>
          </a:p>
          <a:p>
            <a:pPr algn="just" rtl="1"/>
            <a:r>
              <a:rPr lang="ar-IQ" b="1" dirty="0">
                <a:solidFill>
                  <a:schemeClr val="tx1"/>
                </a:solidFill>
              </a:rPr>
              <a:t>مثال </a:t>
            </a:r>
          </a:p>
          <a:p>
            <a:pPr algn="just" rtl="1"/>
            <a:r>
              <a:rPr lang="ar-IQ" b="1" dirty="0" smtClean="0">
                <a:solidFill>
                  <a:schemeClr val="tx1"/>
                </a:solidFill>
              </a:rPr>
              <a:t>إذا </a:t>
            </a:r>
            <a:r>
              <a:rPr lang="ar-IQ" b="1" dirty="0">
                <a:solidFill>
                  <a:schemeClr val="tx1"/>
                </a:solidFill>
              </a:rPr>
              <a:t>كان الدخل عند مستوى التشغيل </a:t>
            </a:r>
            <a:r>
              <a:rPr lang="ar-IQ" b="1" dirty="0" smtClean="0">
                <a:solidFill>
                  <a:schemeClr val="tx1"/>
                </a:solidFill>
              </a:rPr>
              <a:t>الكامل </a:t>
            </a:r>
            <a:r>
              <a:rPr lang="en-US" b="1" dirty="0" smtClean="0">
                <a:solidFill>
                  <a:schemeClr val="tx1"/>
                </a:solidFill>
              </a:rPr>
              <a:t>1200 </a:t>
            </a:r>
            <a:r>
              <a:rPr lang="ar-IQ" b="1" dirty="0" smtClean="0">
                <a:solidFill>
                  <a:schemeClr val="tx1"/>
                </a:solidFill>
              </a:rPr>
              <a:t>مليون دولار والدخل </a:t>
            </a:r>
            <a:r>
              <a:rPr lang="ar-IQ" b="1" dirty="0">
                <a:solidFill>
                  <a:schemeClr val="tx1"/>
                </a:solidFill>
              </a:rPr>
              <a:t>التوازني </a:t>
            </a:r>
            <a:r>
              <a:rPr lang="ar-IQ" b="1" dirty="0" smtClean="0">
                <a:solidFill>
                  <a:schemeClr val="tx1"/>
                </a:solidFill>
              </a:rPr>
              <a:t>1250 مليون دولار </a:t>
            </a:r>
            <a:r>
              <a:rPr lang="ar-IQ" b="1" dirty="0">
                <a:solidFill>
                  <a:schemeClr val="tx1"/>
                </a:solidFill>
              </a:rPr>
              <a:t>فسيكون هناك </a:t>
            </a:r>
            <a:r>
              <a:rPr lang="ar-IQ" b="1" dirty="0" smtClean="0">
                <a:solidFill>
                  <a:schemeClr val="tx1"/>
                </a:solidFill>
              </a:rPr>
              <a:t>فجوة </a:t>
            </a:r>
            <a:r>
              <a:rPr lang="ar-IQ" b="1" dirty="0">
                <a:solidFill>
                  <a:schemeClr val="tx1"/>
                </a:solidFill>
              </a:rPr>
              <a:t>تضخمية والمطلوب هو تقليل الدخل النقدي بمقدار </a:t>
            </a:r>
            <a:r>
              <a:rPr lang="ar-IQ" b="1" dirty="0" smtClean="0">
                <a:solidFill>
                  <a:schemeClr val="tx1"/>
                </a:solidFill>
              </a:rPr>
              <a:t>50  </a:t>
            </a:r>
            <a:r>
              <a:rPr lang="ar-IQ" b="1" dirty="0">
                <a:solidFill>
                  <a:schemeClr val="tx1"/>
                </a:solidFill>
              </a:rPr>
              <a:t>مليون </a:t>
            </a:r>
            <a:r>
              <a:rPr lang="ar-IQ" b="1" dirty="0" smtClean="0">
                <a:solidFill>
                  <a:schemeClr val="tx1"/>
                </a:solidFill>
              </a:rPr>
              <a:t>دولار عن </a:t>
            </a:r>
            <a:r>
              <a:rPr lang="ar-IQ" b="1" dirty="0">
                <a:solidFill>
                  <a:schemeClr val="tx1"/>
                </a:solidFill>
              </a:rPr>
              <a:t>طريق التأثير على الطلب باستخدام </a:t>
            </a:r>
            <a:r>
              <a:rPr lang="ar-IQ" b="1" dirty="0" smtClean="0">
                <a:solidFill>
                  <a:schemeClr val="tx1"/>
                </a:solidFill>
              </a:rPr>
              <a:t>الأدوات </a:t>
            </a:r>
            <a:r>
              <a:rPr lang="ar-IQ" b="1" dirty="0">
                <a:solidFill>
                  <a:schemeClr val="tx1"/>
                </a:solidFill>
              </a:rPr>
              <a:t>المالية المختلفة</a:t>
            </a:r>
            <a:r>
              <a:rPr lang="ar-IQ" b="1" dirty="0" smtClean="0">
                <a:solidFill>
                  <a:schemeClr val="tx1"/>
                </a:solidFill>
              </a:rPr>
              <a:t>.</a:t>
            </a:r>
          </a:p>
          <a:p>
            <a:pPr algn="just" rtl="1"/>
            <a:r>
              <a:rPr lang="ar-IQ" b="1" dirty="0" smtClean="0">
                <a:solidFill>
                  <a:schemeClr val="tx1"/>
                </a:solidFill>
              </a:rPr>
              <a:t> إذا </a:t>
            </a:r>
            <a:r>
              <a:rPr lang="ar-IQ" b="1" dirty="0">
                <a:solidFill>
                  <a:schemeClr val="tx1"/>
                </a:solidFill>
              </a:rPr>
              <a:t>كانت دالة الاستهلاك </a:t>
            </a:r>
            <a:r>
              <a:rPr lang="ar-IQ" b="1" dirty="0" smtClean="0">
                <a:solidFill>
                  <a:schemeClr val="tx1"/>
                </a:solidFill>
              </a:rPr>
              <a:t>:س = 100 +0.8 ل</a:t>
            </a:r>
          </a:p>
          <a:p>
            <a:pPr algn="just" rtl="1"/>
            <a:r>
              <a:rPr lang="ar-IQ" b="1" dirty="0" smtClean="0">
                <a:solidFill>
                  <a:schemeClr val="tx1"/>
                </a:solidFill>
              </a:rPr>
              <a:t>مضاعف </a:t>
            </a:r>
            <a:r>
              <a:rPr lang="ar-IQ" b="1" dirty="0">
                <a:solidFill>
                  <a:schemeClr val="tx1"/>
                </a:solidFill>
              </a:rPr>
              <a:t>الإنفاق الحكومي </a:t>
            </a:r>
            <a:r>
              <a:rPr lang="ar-IQ" b="1" dirty="0" smtClean="0">
                <a:solidFill>
                  <a:schemeClr val="tx1"/>
                </a:solidFill>
              </a:rPr>
              <a:t>= 5</a:t>
            </a:r>
          </a:p>
          <a:p>
            <a:pPr algn="just" rtl="1"/>
            <a:r>
              <a:rPr lang="ar-IQ" b="1" dirty="0" smtClean="0">
                <a:solidFill>
                  <a:schemeClr val="tx1"/>
                </a:solidFill>
              </a:rPr>
              <a:t>مضاعف </a:t>
            </a:r>
            <a:r>
              <a:rPr lang="ar-IQ" b="1" dirty="0">
                <a:solidFill>
                  <a:schemeClr val="tx1"/>
                </a:solidFill>
              </a:rPr>
              <a:t>الضرائب </a:t>
            </a:r>
            <a:r>
              <a:rPr lang="ar-IQ" b="1" dirty="0" smtClean="0">
                <a:solidFill>
                  <a:schemeClr val="tx1"/>
                </a:solidFill>
              </a:rPr>
              <a:t>= -4 </a:t>
            </a:r>
          </a:p>
          <a:p>
            <a:pPr algn="just" rtl="1"/>
            <a:endParaRPr lang="en-US" b="1"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924800" cy="914399"/>
          </a:xfrm>
        </p:spPr>
        <p:txBody>
          <a:bodyPr>
            <a:normAutofit/>
          </a:bodyPr>
          <a:lstStyle/>
          <a:p>
            <a:pPr rtl="1"/>
            <a:r>
              <a:rPr lang="ar-SA" sz="3200" b="1" dirty="0">
                <a:solidFill>
                  <a:srgbClr val="C00000"/>
                </a:solidFill>
              </a:rPr>
              <a:t>مضاعف الإنفاق الحكومي ومضاعف الضريبة </a:t>
            </a:r>
            <a:endParaRPr lang="en-US" sz="2800" b="1" dirty="0">
              <a:solidFill>
                <a:schemeClr val="tx2"/>
              </a:solidFill>
            </a:endParaRPr>
          </a:p>
        </p:txBody>
      </p:sp>
      <p:sp>
        <p:nvSpPr>
          <p:cNvPr id="3" name="Subtitle 2"/>
          <p:cNvSpPr>
            <a:spLocks noGrp="1"/>
          </p:cNvSpPr>
          <p:nvPr>
            <p:ph type="subTitle" idx="1"/>
          </p:nvPr>
        </p:nvSpPr>
        <p:spPr>
          <a:xfrm>
            <a:off x="304800" y="1143000"/>
            <a:ext cx="8839200" cy="5562600"/>
          </a:xfrm>
        </p:spPr>
        <p:txBody>
          <a:bodyPr/>
          <a:lstStyle/>
          <a:p>
            <a:pPr algn="just" rtl="1"/>
            <a:r>
              <a:rPr lang="en-US" b="1" dirty="0" smtClean="0">
                <a:solidFill>
                  <a:schemeClr val="tx1"/>
                </a:solidFill>
              </a:rPr>
              <a:t> 1                                                     </a:t>
            </a:r>
            <a:r>
              <a:rPr lang="ar-IQ" b="1" dirty="0" smtClean="0">
                <a:solidFill>
                  <a:schemeClr val="tx1"/>
                </a:solidFill>
              </a:rPr>
              <a:t>                1</a:t>
            </a:r>
            <a:endParaRPr lang="en-US" b="1" dirty="0" smtClean="0">
              <a:solidFill>
                <a:schemeClr val="tx1"/>
              </a:solidFill>
            </a:endParaRPr>
          </a:p>
          <a:p>
            <a:pPr algn="just" rtl="1"/>
            <a:r>
              <a:rPr lang="ar-IQ" b="1" dirty="0" smtClean="0">
                <a:solidFill>
                  <a:schemeClr val="tx1"/>
                </a:solidFill>
              </a:rPr>
              <a:t>مضاعف الإنفاق الحكومي= </a:t>
            </a:r>
            <a:r>
              <a:rPr lang="en-US" b="1" dirty="0" smtClean="0">
                <a:solidFill>
                  <a:schemeClr val="tx1"/>
                </a:solidFill>
              </a:rPr>
              <a:t>___________</a:t>
            </a:r>
            <a:r>
              <a:rPr lang="ar-IQ" b="1" dirty="0" smtClean="0">
                <a:solidFill>
                  <a:schemeClr val="tx1"/>
                </a:solidFill>
              </a:rPr>
              <a:t> = ______= 5</a:t>
            </a:r>
            <a:endParaRPr lang="en-US" b="1" dirty="0" smtClean="0">
              <a:solidFill>
                <a:schemeClr val="tx1"/>
              </a:solidFill>
            </a:endParaRPr>
          </a:p>
          <a:p>
            <a:pPr algn="just" rtl="1"/>
            <a:r>
              <a:rPr lang="en-US" b="1" dirty="0" smtClean="0">
                <a:solidFill>
                  <a:schemeClr val="tx1"/>
                </a:solidFill>
              </a:rPr>
              <a:t>1-MPC                                                </a:t>
            </a:r>
            <a:r>
              <a:rPr lang="ar-IQ" b="1" dirty="0" smtClean="0">
                <a:solidFill>
                  <a:schemeClr val="tx1"/>
                </a:solidFill>
              </a:rPr>
              <a:t>    </a:t>
            </a:r>
            <a:r>
              <a:rPr lang="en-US" b="1" dirty="0" smtClean="0">
                <a:solidFill>
                  <a:schemeClr val="tx1"/>
                </a:solidFill>
              </a:rPr>
              <a:t>1- 0.8        </a:t>
            </a:r>
            <a:endParaRPr lang="ar-IQ" b="1" dirty="0" smtClean="0">
              <a:solidFill>
                <a:schemeClr val="tx1"/>
              </a:solidFill>
            </a:endParaRPr>
          </a:p>
          <a:p>
            <a:pPr algn="just" rtl="1"/>
            <a:r>
              <a:rPr lang="en-US" b="1" dirty="0" smtClean="0">
                <a:solidFill>
                  <a:schemeClr val="tx1"/>
                </a:solidFill>
              </a:rPr>
              <a:t> = MPC </a:t>
            </a:r>
            <a:r>
              <a:rPr lang="ar-IQ" b="1" dirty="0" smtClean="0">
                <a:solidFill>
                  <a:schemeClr val="tx1"/>
                </a:solidFill>
              </a:rPr>
              <a:t>الميل الحدي للأستهلاك</a:t>
            </a:r>
            <a:endParaRPr lang="en-US"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2179</Words>
  <Application>Microsoft Office PowerPoint</Application>
  <PresentationFormat>On-screen Show (4:3)</PresentationFormat>
  <Paragraphs>172</Paragraphs>
  <Slides>23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Cairo</vt:lpstr>
      <vt:lpstr>Calibri</vt:lpstr>
      <vt:lpstr>DroidArabicKufi-Regular</vt:lpstr>
      <vt:lpstr>Simplified Arabic</vt:lpstr>
      <vt:lpstr>Times New Roman</vt:lpstr>
      <vt:lpstr>Office Theme</vt:lpstr>
      <vt:lpstr>محاضرات السياسات المالية  للسنة الدراسية 2023– 2024  مرحلة الماجستیر– قسم الإقتصاد  </vt:lpstr>
      <vt:lpstr>مفهوم السیاسة المالیة </vt:lpstr>
      <vt:lpstr>أهداف السياسة المالية   </vt:lpstr>
      <vt:lpstr>أهم أدوات السياسة المالية</vt:lpstr>
      <vt:lpstr>تأثير أدوات السياسة المالية على المستوى التوازني للدخل</vt:lpstr>
      <vt:lpstr>علاج الفجوتين التضخمّية والانكماشية باستخدام أدوات السياسة الماليّة </vt:lpstr>
      <vt:lpstr>PowerPoint Presentation</vt:lpstr>
      <vt:lpstr>علاج الفجوة التضخميّة </vt:lpstr>
      <vt:lpstr>مضاعف الإنفاق الحكومي ومضاعف الضريبة </vt:lpstr>
      <vt:lpstr>مضاعف الضريبة </vt:lpstr>
      <vt:lpstr>استخدام السياسة المالية لعلاج التضخم </vt:lpstr>
      <vt:lpstr>علاج الفجوة التضخمية  </vt:lpstr>
      <vt:lpstr>علاج الفجوة التضخمية </vt:lpstr>
      <vt:lpstr>PowerPoint Presentation</vt:lpstr>
      <vt:lpstr>السياسة الاقتصادية لعلاج الفجوة الانكماشية </vt:lpstr>
      <vt:lpstr>استخدام السياسة المالية لعلاج الكساد أو الانكماش </vt:lpstr>
      <vt:lpstr>استخدام السياسة المالية لعلاج الكساد أو الانكماش </vt:lpstr>
      <vt:lpstr>المبحث الثاني:- السياسة النقديّة </vt:lpstr>
      <vt:lpstr>أدوات السياسة النقدية</vt:lpstr>
      <vt:lpstr>أهداف السياسة النقدية  </vt:lpstr>
      <vt:lpstr>أدوات السياسة النقدية</vt:lpstr>
      <vt:lpstr>كيفية  استخدام السياسة النقدية لعلاج الفجوتين التضخميّة و الانكماشية </vt:lpstr>
      <vt:lpstr>السياسة النقدية التوسعيّة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تقسيم النفقات العامة المبحث الأول:- التقسيمات العلمية</dc:title>
  <dc:creator>Administratr</dc:creator>
  <cp:lastModifiedBy>K</cp:lastModifiedBy>
  <cp:revision>204</cp:revision>
  <dcterms:created xsi:type="dcterms:W3CDTF">2010-10-31T04:52:57Z</dcterms:created>
  <dcterms:modified xsi:type="dcterms:W3CDTF">2023-10-09T12:14:22Z</dcterms:modified>
</cp:coreProperties>
</file>