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7" r:id="rId2"/>
    <p:sldId id="272" r:id="rId3"/>
    <p:sldId id="299" r:id="rId4"/>
    <p:sldId id="273" r:id="rId5"/>
    <p:sldId id="274" r:id="rId6"/>
    <p:sldId id="278" r:id="rId7"/>
    <p:sldId id="280" r:id="rId8"/>
    <p:sldId id="281"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7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E89DFC-807C-4A0F-905E-3D62BCD7E74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96E75D-B4BC-49BD-90CD-7DE0A8D406CC}">
      <dgm:prSet phldrT="[Text]"/>
      <dgm:spPr/>
      <dgm:t>
        <a:bodyPr/>
        <a:lstStyle/>
        <a:p>
          <a:r>
            <a:rPr lang="ar-OM" b="1" dirty="0">
              <a:solidFill>
                <a:srgbClr val="FF0000"/>
              </a:solidFill>
            </a:rPr>
            <a:t>النظام الشيوعي</a:t>
          </a:r>
        </a:p>
        <a:p>
          <a:r>
            <a:rPr lang="ar-OM" b="1" dirty="0">
              <a:solidFill>
                <a:srgbClr val="FF0000"/>
              </a:solidFill>
            </a:rPr>
            <a:t>( الإشتراكية العلمية)</a:t>
          </a:r>
          <a:endParaRPr lang="en-US" b="1" dirty="0">
            <a:solidFill>
              <a:srgbClr val="FF0000"/>
            </a:solidFill>
          </a:endParaRPr>
        </a:p>
      </dgm:t>
    </dgm:pt>
    <dgm:pt modelId="{FDAEEB00-44F0-4FBA-8880-744337BE6C9E}" type="parTrans" cxnId="{CD768A82-08F7-4CA7-9EB2-DBDDE84F2169}">
      <dgm:prSet/>
      <dgm:spPr/>
      <dgm:t>
        <a:bodyPr/>
        <a:lstStyle/>
        <a:p>
          <a:endParaRPr lang="en-US"/>
        </a:p>
      </dgm:t>
    </dgm:pt>
    <dgm:pt modelId="{5F712CC8-09C0-4F4D-A857-27FA368C1EFF}" type="sibTrans" cxnId="{CD768A82-08F7-4CA7-9EB2-DBDDE84F2169}">
      <dgm:prSet/>
      <dgm:spPr/>
      <dgm:t>
        <a:bodyPr/>
        <a:lstStyle/>
        <a:p>
          <a:endParaRPr lang="en-US"/>
        </a:p>
      </dgm:t>
    </dgm:pt>
    <dgm:pt modelId="{606F9694-2966-4014-AD59-9952A1452BA4}">
      <dgm:prSet phldrT="[Text]"/>
      <dgm:spPr/>
      <dgm:t>
        <a:bodyPr/>
        <a:lstStyle/>
        <a:p>
          <a:r>
            <a:rPr lang="ar-OM" b="1" dirty="0">
              <a:solidFill>
                <a:srgbClr val="FF0000"/>
              </a:solidFill>
            </a:rPr>
            <a:t>المادية التأريخية</a:t>
          </a:r>
          <a:endParaRPr lang="en-US" b="1" dirty="0">
            <a:solidFill>
              <a:srgbClr val="FF0000"/>
            </a:solidFill>
          </a:endParaRPr>
        </a:p>
      </dgm:t>
    </dgm:pt>
    <dgm:pt modelId="{DD5758B9-78EA-49BA-A1F4-786A896D973B}" type="parTrans" cxnId="{4DEB80C3-89CE-443A-BE12-CBF2C21BF1AA}">
      <dgm:prSet/>
      <dgm:spPr/>
      <dgm:t>
        <a:bodyPr/>
        <a:lstStyle/>
        <a:p>
          <a:endParaRPr lang="en-US"/>
        </a:p>
      </dgm:t>
    </dgm:pt>
    <dgm:pt modelId="{9D2EC14D-D751-4003-9C05-791685297BCE}" type="sibTrans" cxnId="{4DEB80C3-89CE-443A-BE12-CBF2C21BF1AA}">
      <dgm:prSet/>
      <dgm:spPr/>
      <dgm:t>
        <a:bodyPr/>
        <a:lstStyle/>
        <a:p>
          <a:endParaRPr lang="en-US"/>
        </a:p>
      </dgm:t>
    </dgm:pt>
    <dgm:pt modelId="{A1EFC0C0-E60A-436F-B4F3-E35DC512B7B1}">
      <dgm:prSet/>
      <dgm:spPr/>
      <dgm:t>
        <a:bodyPr/>
        <a:lstStyle/>
        <a:p>
          <a:r>
            <a:rPr lang="ar-OM" b="1" dirty="0">
              <a:solidFill>
                <a:srgbClr val="FF0000"/>
              </a:solidFill>
            </a:rPr>
            <a:t>المادية</a:t>
          </a:r>
        </a:p>
        <a:p>
          <a:r>
            <a:rPr lang="ar-OM" b="1" dirty="0">
              <a:solidFill>
                <a:srgbClr val="FF0000"/>
              </a:solidFill>
            </a:rPr>
            <a:t> الجدلية</a:t>
          </a:r>
          <a:endParaRPr lang="en-US" b="1" dirty="0">
            <a:solidFill>
              <a:srgbClr val="FF0000"/>
            </a:solidFill>
          </a:endParaRPr>
        </a:p>
      </dgm:t>
    </dgm:pt>
    <dgm:pt modelId="{1F0C411B-C161-4FDF-85B8-CB6AC6DED23E}" type="parTrans" cxnId="{B4CA9367-6EA2-441F-9AF7-41E2C63DD15E}">
      <dgm:prSet/>
      <dgm:spPr/>
      <dgm:t>
        <a:bodyPr/>
        <a:lstStyle/>
        <a:p>
          <a:endParaRPr lang="en-US"/>
        </a:p>
      </dgm:t>
    </dgm:pt>
    <dgm:pt modelId="{78DEA265-206B-460D-87E3-EFCD6F771419}" type="sibTrans" cxnId="{B4CA9367-6EA2-441F-9AF7-41E2C63DD15E}">
      <dgm:prSet/>
      <dgm:spPr/>
      <dgm:t>
        <a:bodyPr/>
        <a:lstStyle/>
        <a:p>
          <a:endParaRPr lang="en-US"/>
        </a:p>
      </dgm:t>
    </dgm:pt>
    <dgm:pt modelId="{8CE3771B-914B-4BAD-9B76-C1B29F0ADA57}" type="pres">
      <dgm:prSet presAssocID="{6AE89DFC-807C-4A0F-905E-3D62BCD7E745}" presName="diagram" presStyleCnt="0">
        <dgm:presLayoutVars>
          <dgm:dir/>
          <dgm:resizeHandles val="exact"/>
        </dgm:presLayoutVars>
      </dgm:prSet>
      <dgm:spPr/>
    </dgm:pt>
    <dgm:pt modelId="{79B679AA-489E-4FD3-B546-E236C805BCC9}" type="pres">
      <dgm:prSet presAssocID="{CB96E75D-B4BC-49BD-90CD-7DE0A8D406CC}" presName="node" presStyleLbl="node1" presStyleIdx="0" presStyleCnt="3" custScaleX="91711" custScaleY="108954" custLinFactNeighborX="8861" custLinFactNeighborY="-148">
        <dgm:presLayoutVars>
          <dgm:bulletEnabled val="1"/>
        </dgm:presLayoutVars>
      </dgm:prSet>
      <dgm:spPr/>
    </dgm:pt>
    <dgm:pt modelId="{EF2FFBD8-8B54-43DE-B461-089E057674CB}" type="pres">
      <dgm:prSet presAssocID="{5F712CC8-09C0-4F4D-A857-27FA368C1EFF}" presName="sibTrans" presStyleCnt="0"/>
      <dgm:spPr/>
    </dgm:pt>
    <dgm:pt modelId="{AD2AA0F6-97CC-450F-A72C-B9111DA966E2}" type="pres">
      <dgm:prSet presAssocID="{606F9694-2966-4014-AD59-9952A1452BA4}" presName="node" presStyleLbl="node1" presStyleIdx="1" presStyleCnt="3" custScaleX="87120" custScaleY="103999" custLinFactNeighborX="6393" custLinFactNeighborY="2283">
        <dgm:presLayoutVars>
          <dgm:bulletEnabled val="1"/>
        </dgm:presLayoutVars>
      </dgm:prSet>
      <dgm:spPr/>
    </dgm:pt>
    <dgm:pt modelId="{151285A4-AEB0-4A0A-90F2-E26D8E5670E8}" type="pres">
      <dgm:prSet presAssocID="{9D2EC14D-D751-4003-9C05-791685297BCE}" presName="sibTrans" presStyleCnt="0"/>
      <dgm:spPr/>
    </dgm:pt>
    <dgm:pt modelId="{F88BC910-79AE-4CFD-8C25-0673F2ABE58F}" type="pres">
      <dgm:prSet presAssocID="{A1EFC0C0-E60A-436F-B4F3-E35DC512B7B1}" presName="node" presStyleLbl="node1" presStyleIdx="2" presStyleCnt="3" custScaleY="105683" custLinFactNeighborX="646" custLinFactNeighborY="3606">
        <dgm:presLayoutVars>
          <dgm:bulletEnabled val="1"/>
        </dgm:presLayoutVars>
      </dgm:prSet>
      <dgm:spPr/>
    </dgm:pt>
  </dgm:ptLst>
  <dgm:cxnLst>
    <dgm:cxn modelId="{7F020E66-094B-4E3D-AC48-1F9F5FD008E8}" type="presOf" srcId="{A1EFC0C0-E60A-436F-B4F3-E35DC512B7B1}" destId="{F88BC910-79AE-4CFD-8C25-0673F2ABE58F}" srcOrd="0" destOrd="0" presId="urn:microsoft.com/office/officeart/2005/8/layout/default"/>
    <dgm:cxn modelId="{B4CA9367-6EA2-441F-9AF7-41E2C63DD15E}" srcId="{6AE89DFC-807C-4A0F-905E-3D62BCD7E745}" destId="{A1EFC0C0-E60A-436F-B4F3-E35DC512B7B1}" srcOrd="2" destOrd="0" parTransId="{1F0C411B-C161-4FDF-85B8-CB6AC6DED23E}" sibTransId="{78DEA265-206B-460D-87E3-EFCD6F771419}"/>
    <dgm:cxn modelId="{F66F7A79-D271-4C31-B3D3-7FFE1709A3DF}" type="presOf" srcId="{CB96E75D-B4BC-49BD-90CD-7DE0A8D406CC}" destId="{79B679AA-489E-4FD3-B546-E236C805BCC9}" srcOrd="0" destOrd="0" presId="urn:microsoft.com/office/officeart/2005/8/layout/default"/>
    <dgm:cxn modelId="{CD768A82-08F7-4CA7-9EB2-DBDDE84F2169}" srcId="{6AE89DFC-807C-4A0F-905E-3D62BCD7E745}" destId="{CB96E75D-B4BC-49BD-90CD-7DE0A8D406CC}" srcOrd="0" destOrd="0" parTransId="{FDAEEB00-44F0-4FBA-8880-744337BE6C9E}" sibTransId="{5F712CC8-09C0-4F4D-A857-27FA368C1EFF}"/>
    <dgm:cxn modelId="{4DEB80C3-89CE-443A-BE12-CBF2C21BF1AA}" srcId="{6AE89DFC-807C-4A0F-905E-3D62BCD7E745}" destId="{606F9694-2966-4014-AD59-9952A1452BA4}" srcOrd="1" destOrd="0" parTransId="{DD5758B9-78EA-49BA-A1F4-786A896D973B}" sibTransId="{9D2EC14D-D751-4003-9C05-791685297BCE}"/>
    <dgm:cxn modelId="{7B8B37D8-9E77-4200-9E37-D9F458CE6627}" type="presOf" srcId="{606F9694-2966-4014-AD59-9952A1452BA4}" destId="{AD2AA0F6-97CC-450F-A72C-B9111DA966E2}" srcOrd="0" destOrd="0" presId="urn:microsoft.com/office/officeart/2005/8/layout/default"/>
    <dgm:cxn modelId="{F8E500E3-98E4-43FD-9043-0E41E4765745}" type="presOf" srcId="{6AE89DFC-807C-4A0F-905E-3D62BCD7E745}" destId="{8CE3771B-914B-4BAD-9B76-C1B29F0ADA57}" srcOrd="0" destOrd="0" presId="urn:microsoft.com/office/officeart/2005/8/layout/default"/>
    <dgm:cxn modelId="{A60CD696-C35C-4EAA-9C9D-478844B92E21}" type="presParOf" srcId="{8CE3771B-914B-4BAD-9B76-C1B29F0ADA57}" destId="{79B679AA-489E-4FD3-B546-E236C805BCC9}" srcOrd="0" destOrd="0" presId="urn:microsoft.com/office/officeart/2005/8/layout/default"/>
    <dgm:cxn modelId="{3D506678-988B-4420-AE38-A5E104DF1158}" type="presParOf" srcId="{8CE3771B-914B-4BAD-9B76-C1B29F0ADA57}" destId="{EF2FFBD8-8B54-43DE-B461-089E057674CB}" srcOrd="1" destOrd="0" presId="urn:microsoft.com/office/officeart/2005/8/layout/default"/>
    <dgm:cxn modelId="{C4E302E7-0E66-412F-A566-2654579E64D5}" type="presParOf" srcId="{8CE3771B-914B-4BAD-9B76-C1B29F0ADA57}" destId="{AD2AA0F6-97CC-450F-A72C-B9111DA966E2}" srcOrd="2" destOrd="0" presId="urn:microsoft.com/office/officeart/2005/8/layout/default"/>
    <dgm:cxn modelId="{BBFA3BD6-3A57-479D-A056-544EBA6A4700}" type="presParOf" srcId="{8CE3771B-914B-4BAD-9B76-C1B29F0ADA57}" destId="{151285A4-AEB0-4A0A-90F2-E26D8E5670E8}" srcOrd="3" destOrd="0" presId="urn:microsoft.com/office/officeart/2005/8/layout/default"/>
    <dgm:cxn modelId="{2C0D3784-596C-44B4-A7DF-106F9D372097}" type="presParOf" srcId="{8CE3771B-914B-4BAD-9B76-C1B29F0ADA57}" destId="{F88BC910-79AE-4CFD-8C25-0673F2ABE58F}"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B679AA-489E-4FD3-B546-E236C805BCC9}">
      <dsp:nvSpPr>
        <dsp:cNvPr id="0" name=""/>
        <dsp:cNvSpPr/>
      </dsp:nvSpPr>
      <dsp:spPr>
        <a:xfrm>
          <a:off x="356447" y="1323869"/>
          <a:ext cx="3658843" cy="260805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ar-OM" sz="3800" b="1" kern="1200" dirty="0">
              <a:solidFill>
                <a:srgbClr val="FF0000"/>
              </a:solidFill>
            </a:rPr>
            <a:t>النظام الشيوعي</a:t>
          </a:r>
        </a:p>
        <a:p>
          <a:pPr marL="0" lvl="0" indent="0" algn="ctr" defTabSz="1689100">
            <a:lnSpc>
              <a:spcPct val="90000"/>
            </a:lnSpc>
            <a:spcBef>
              <a:spcPct val="0"/>
            </a:spcBef>
            <a:spcAft>
              <a:spcPct val="35000"/>
            </a:spcAft>
            <a:buNone/>
          </a:pPr>
          <a:r>
            <a:rPr lang="ar-OM" sz="3800" b="1" kern="1200" dirty="0">
              <a:solidFill>
                <a:srgbClr val="FF0000"/>
              </a:solidFill>
            </a:rPr>
            <a:t>( الإشتراكية العلمية)</a:t>
          </a:r>
          <a:endParaRPr lang="en-US" sz="3800" b="1" kern="1200" dirty="0">
            <a:solidFill>
              <a:srgbClr val="FF0000"/>
            </a:solidFill>
          </a:endParaRPr>
        </a:p>
      </dsp:txBody>
      <dsp:txXfrm>
        <a:off x="356447" y="1323869"/>
        <a:ext cx="3658843" cy="2608055"/>
      </dsp:txXfrm>
    </dsp:sp>
    <dsp:sp modelId="{AD2AA0F6-97CC-450F-A72C-B9111DA966E2}">
      <dsp:nvSpPr>
        <dsp:cNvPr id="0" name=""/>
        <dsp:cNvSpPr/>
      </dsp:nvSpPr>
      <dsp:spPr>
        <a:xfrm>
          <a:off x="4315782" y="1441365"/>
          <a:ext cx="3475683" cy="248944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ar-OM" sz="3800" b="1" kern="1200" dirty="0">
              <a:solidFill>
                <a:srgbClr val="FF0000"/>
              </a:solidFill>
            </a:rPr>
            <a:t>المادية التأريخية</a:t>
          </a:r>
          <a:endParaRPr lang="en-US" sz="3800" b="1" kern="1200" dirty="0">
            <a:solidFill>
              <a:srgbClr val="FF0000"/>
            </a:solidFill>
          </a:endParaRPr>
        </a:p>
      </dsp:txBody>
      <dsp:txXfrm>
        <a:off x="4315782" y="1441365"/>
        <a:ext cx="3475683" cy="2489446"/>
      </dsp:txXfrm>
    </dsp:sp>
    <dsp:sp modelId="{F88BC910-79AE-4CFD-8C25-0673F2ABE58F}">
      <dsp:nvSpPr>
        <dsp:cNvPr id="0" name=""/>
        <dsp:cNvSpPr/>
      </dsp:nvSpPr>
      <dsp:spPr>
        <a:xfrm>
          <a:off x="7938303" y="1452879"/>
          <a:ext cx="3989535" cy="252975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ar-OM" sz="3800" b="1" kern="1200" dirty="0">
              <a:solidFill>
                <a:srgbClr val="FF0000"/>
              </a:solidFill>
            </a:rPr>
            <a:t>المادية</a:t>
          </a:r>
        </a:p>
        <a:p>
          <a:pPr marL="0" lvl="0" indent="0" algn="ctr" defTabSz="1689100">
            <a:lnSpc>
              <a:spcPct val="90000"/>
            </a:lnSpc>
            <a:spcBef>
              <a:spcPct val="0"/>
            </a:spcBef>
            <a:spcAft>
              <a:spcPct val="35000"/>
            </a:spcAft>
            <a:buNone/>
          </a:pPr>
          <a:r>
            <a:rPr lang="ar-OM" sz="3800" b="1" kern="1200" dirty="0">
              <a:solidFill>
                <a:srgbClr val="FF0000"/>
              </a:solidFill>
            </a:rPr>
            <a:t> الجدلية</a:t>
          </a:r>
          <a:endParaRPr lang="en-US" sz="3800" b="1" kern="1200" dirty="0">
            <a:solidFill>
              <a:srgbClr val="FF0000"/>
            </a:solidFill>
          </a:endParaRPr>
        </a:p>
      </dsp:txBody>
      <dsp:txXfrm>
        <a:off x="7938303" y="1452879"/>
        <a:ext cx="3989535" cy="25297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1/22/2025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aljazeera.net/citiesandregions/city/2014/11/19/%D8%A8%D8%B1%D9%84%D9%8A%D9%86" TargetMode="External"/><Relationship Id="rId2" Type="http://schemas.openxmlformats.org/officeDocument/2006/relationships/hyperlink" Target="https://www.aljazeera.net/icons/politicians/2015/5/7/%D9%83%D8%A7%D8%B1%D9%84-%D9%85%D8%A7%D8%B1%D9%83%D8%B3" TargetMode="External"/><Relationship Id="rId1" Type="http://schemas.openxmlformats.org/officeDocument/2006/relationships/slideLayout" Target="../slideLayouts/slideLayout1.xml"/><Relationship Id="rId5" Type="http://schemas.openxmlformats.org/officeDocument/2006/relationships/hyperlink" Target="https://www.aljazeera.net/conceptsandterminology/economy/2016/2/24/%D8%A7%D9%84%D8%A7%D8%B4%D8%AA%D8%B1%D8%A7%D9%83%D9%8A%D8%A9-%D9%86%D8%B8%D8%B1%D9%8A%D8%A9-%D8%AA%D8%AD%D9%84%D9%85-%D8%A8%D8%AA%D9%88%D8%B2%D9%8A%D8%B9-%D8%B9%D8%A7%D8%AF%D9%84-%D9%84%D9%84%D8%AB%D8%B1%D9%88%D8%A9" TargetMode="External"/><Relationship Id="rId4" Type="http://schemas.openxmlformats.org/officeDocument/2006/relationships/hyperlink" Target="https://www.aljazeera.net/citiesandregions/city/2014/11/13/%D8%A8%D8%A7%D8%B1%D9%8A%D8%B3"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756" y="0"/>
            <a:ext cx="11808822" cy="1867989"/>
          </a:xfrm>
        </p:spPr>
        <p:txBody>
          <a:bodyPr/>
          <a:lstStyle/>
          <a:p>
            <a:pPr algn="ctr">
              <a:lnSpc>
                <a:spcPct val="107000"/>
              </a:lnSpc>
              <a:spcBef>
                <a:spcPts val="0"/>
              </a:spcBef>
              <a:spcAft>
                <a:spcPts val="800"/>
              </a:spcAft>
            </a:pPr>
            <a:r>
              <a:rPr lang="ar-OM" b="1" dirty="0">
                <a:solidFill>
                  <a:srgbClr val="000000"/>
                </a:solidFill>
                <a:latin typeface="Calibri" panose="020F0502020204030204" pitchFamily="34" charset="0"/>
                <a:ea typeface="Calibri" panose="020F0502020204030204" pitchFamily="34" charset="0"/>
                <a:cs typeface="Arial" panose="020B0604020202020204" pitchFamily="34" charset="0"/>
              </a:rPr>
              <a:t>ماركسیزم لە تەرازووی ژیری و زانست دا</a:t>
            </a:r>
            <a:br>
              <a:rPr lang="en-US" sz="1800" dirty="0">
                <a:latin typeface="Calibri" panose="020F0502020204030204" pitchFamily="34" charset="0"/>
                <a:ea typeface="Calibri" panose="020F0502020204030204" pitchFamily="34" charset="0"/>
                <a:cs typeface="Arial" panose="020B0604020202020204" pitchFamily="34" charset="0"/>
              </a:rPr>
            </a:br>
            <a:r>
              <a:rPr lang="ar-IQ" b="1" dirty="0">
                <a:solidFill>
                  <a:srgbClr val="C00000"/>
                </a:solidFill>
                <a:latin typeface="Calibri" panose="020F0502020204030204" pitchFamily="34" charset="0"/>
                <a:ea typeface="Calibri" panose="020F0502020204030204" pitchFamily="34" charset="0"/>
                <a:cs typeface="Arial" panose="020B0604020202020204" pitchFamily="34" charset="0"/>
              </a:rPr>
              <a:t>( الماركسية في ميزان العقل والعلم )</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56755" y="2259874"/>
            <a:ext cx="11691256" cy="4402183"/>
          </a:xfrm>
        </p:spPr>
        <p:txBody>
          <a:bodyPr>
            <a:normAutofit/>
          </a:bodyPr>
          <a:lstStyle/>
          <a:p>
            <a:pPr algn="ctr">
              <a:lnSpc>
                <a:spcPct val="107000"/>
              </a:lnSpc>
              <a:spcBef>
                <a:spcPts val="0"/>
              </a:spcBef>
              <a:spcAft>
                <a:spcPts val="800"/>
              </a:spcAft>
            </a:pPr>
            <a:r>
              <a:rPr lang="ar-OM" sz="4000" b="1" dirty="0">
                <a:solidFill>
                  <a:srgbClr val="C00000"/>
                </a:solidFill>
                <a:latin typeface="Calibri" panose="020F0502020204030204" pitchFamily="34" charset="0"/>
                <a:ea typeface="Calibri" panose="020F0502020204030204" pitchFamily="34" charset="0"/>
                <a:cs typeface="Arial" panose="020B0604020202020204" pitchFamily="34" charset="0"/>
              </a:rPr>
              <a:t>پڕۆفیسۆر دكتۆر صباح صابر خۆشناو</a:t>
            </a:r>
            <a:endParaRPr lang="en-US" sz="1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000" b="1" dirty="0">
                <a:solidFill>
                  <a:srgbClr val="C00000"/>
                </a:solidFill>
                <a:latin typeface="Calibri" panose="020F0502020204030204" pitchFamily="34" charset="0"/>
                <a:ea typeface="Calibri" panose="020F0502020204030204" pitchFamily="34" charset="0"/>
                <a:cs typeface="Arial" panose="020B0604020202020204" pitchFamily="34" charset="0"/>
              </a:rPr>
              <a:t>البروفيسور الدكتور صباح صابر محمد خؤشناو</a:t>
            </a:r>
            <a:endParaRPr lang="en-US" sz="1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000" b="1" dirty="0">
                <a:solidFill>
                  <a:srgbClr val="002060"/>
                </a:solidFill>
                <a:latin typeface="Calibri" panose="020F0502020204030204" pitchFamily="34" charset="0"/>
                <a:ea typeface="Calibri" panose="020F0502020204030204" pitchFamily="34" charset="0"/>
                <a:cs typeface="Arial" panose="020B0604020202020204" pitchFamily="34" charset="0"/>
              </a:rPr>
              <a:t>كۆلێژی بەڕێوەبردن و ئابووری/ زانكۆی سەڵاحەدین - هەولێر</a:t>
            </a:r>
            <a:r>
              <a:rPr lang="ar-OM" sz="4800" b="1" dirty="0">
                <a:solidFill>
                  <a:srgbClr val="002060"/>
                </a:solidFill>
                <a:latin typeface="Calibri" panose="020F0502020204030204" pitchFamily="34" charset="0"/>
                <a:ea typeface="Calibri" panose="020F0502020204030204" pitchFamily="34" charset="0"/>
                <a:cs typeface="Arial" panose="020B0604020202020204" pitchFamily="34" charset="0"/>
              </a:rPr>
              <a:t> </a:t>
            </a:r>
            <a:endParaRPr lang="en-US" sz="18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000" b="1" dirty="0">
                <a:solidFill>
                  <a:srgbClr val="002060"/>
                </a:solidFill>
                <a:latin typeface="Calibri" panose="020F0502020204030204" pitchFamily="34" charset="0"/>
                <a:ea typeface="Calibri" panose="020F0502020204030204" pitchFamily="34" charset="0"/>
                <a:cs typeface="Arial" panose="020B0604020202020204" pitchFamily="34" charset="0"/>
              </a:rPr>
              <a:t>كلية الإدارة والإقتصاد / جامعة صلاح الدين – أربيل</a:t>
            </a:r>
            <a:endParaRPr lang="ar-OM" sz="4000" b="1" dirty="0">
              <a:solidFill>
                <a:schemeClr val="bg1"/>
              </a:solidFill>
            </a:endParaRPr>
          </a:p>
          <a:p>
            <a:pPr algn="ctr"/>
            <a:r>
              <a:rPr lang="ar-IQ" sz="4000" b="1" dirty="0">
                <a:solidFill>
                  <a:schemeClr val="bg1"/>
                </a:solidFill>
              </a:rPr>
              <a:t>2</a:t>
            </a:r>
            <a:r>
              <a:rPr lang="ar-OM" sz="4000" b="1" dirty="0">
                <a:solidFill>
                  <a:schemeClr val="bg1"/>
                </a:solidFill>
              </a:rPr>
              <a:t>3</a:t>
            </a:r>
            <a:r>
              <a:rPr lang="ar-IQ" sz="4000" b="1" dirty="0">
                <a:solidFill>
                  <a:schemeClr val="bg1"/>
                </a:solidFill>
              </a:rPr>
              <a:t>-1-2025</a:t>
            </a:r>
            <a:endParaRPr lang="en-US" sz="4000" b="1" dirty="0">
              <a:solidFill>
                <a:schemeClr val="bg1"/>
              </a:solidFill>
            </a:endParaRPr>
          </a:p>
        </p:txBody>
      </p:sp>
    </p:spTree>
    <p:extLst>
      <p:ext uri="{BB962C8B-B14F-4D97-AF65-F5344CB8AC3E}">
        <p14:creationId xmlns:p14="http://schemas.microsoft.com/office/powerpoint/2010/main" val="757383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821886" cy="418011"/>
          </a:xfrm>
        </p:spPr>
        <p:txBody>
          <a:bodyPr>
            <a:normAutofit/>
          </a:bodyPr>
          <a:lstStyle/>
          <a:p>
            <a:pPr algn="ctr"/>
            <a:r>
              <a:rPr lang="ar-IQ" sz="2000" b="1" dirty="0">
                <a:solidFill>
                  <a:srgbClr val="C00000"/>
                </a:solidFill>
              </a:rPr>
              <a:t>دووەم :- تحول الكم الى الكيف . ( چەندایەتی دەبێتە هۆی چۆنایەتی ).</a:t>
            </a:r>
            <a:endParaRPr lang="en-US" sz="2000" b="1" dirty="0">
              <a:solidFill>
                <a:srgbClr val="C00000"/>
              </a:solidFill>
            </a:endParaRPr>
          </a:p>
        </p:txBody>
      </p:sp>
      <p:sp>
        <p:nvSpPr>
          <p:cNvPr id="3" name="Subtitle 2"/>
          <p:cNvSpPr>
            <a:spLocks noGrp="1"/>
          </p:cNvSpPr>
          <p:nvPr>
            <p:ph type="subTitle" idx="1"/>
          </p:nvPr>
        </p:nvSpPr>
        <p:spPr>
          <a:xfrm>
            <a:off x="0" y="418011"/>
            <a:ext cx="12191999" cy="6439988"/>
          </a:xfrm>
        </p:spPr>
        <p:txBody>
          <a:bodyPr>
            <a:noAutofit/>
          </a:bodyPr>
          <a:lstStyle/>
          <a:p>
            <a:pPr lvl="0" algn="just">
              <a:lnSpc>
                <a:spcPct val="107000"/>
              </a:lnSpc>
              <a:spcBef>
                <a:spcPts val="0"/>
              </a:spcBef>
              <a:spcAft>
                <a:spcPts val="800"/>
              </a:spcAft>
              <a:tabLst>
                <a:tab pos="2048510" algn="l"/>
              </a:tabLst>
            </a:pPr>
            <a:r>
              <a:rPr lang="ar-IQ" sz="2000" b="1" dirty="0">
                <a:solidFill>
                  <a:schemeClr val="bg1"/>
                </a:solidFill>
              </a:rPr>
              <a:t>يصاغ هذا القانون وفق الأسس التالية: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1- إن كل ظاهرة أو عملية هي عبارة عن وحدة كمية وكيفية، بعبارة أخرى، إنها تتسم بتعين كيفي وكمي يميزها هي وحدها.</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2- إن التغيرات الكمية تجري بصورة تدريجية، رتيبة متواصلة إلى حد معين، وفي نطاق هذا الحد لا تسبب تغيرات في الكيفية المعنية، كما أن التغيرات الكمية تتسم بالحجم والدرجة والكثافة ويمكن قياسها والتعبير عنها برقم معين بواسطة وحدات قياس مناسبة.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3- عند وصول التغيرات الكمية الى حدها الأقصى ( ويسمى حد القطع ) ، فانها تؤدي  الى تغيرات وتحولات كيفية/ نوعية جذرية تفضي إلى تشكل كيفية جديدة.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4- تجري التغيرات الكيفية بشكل قفزه، أي انقطاع في التدرج، وليس لزاماً أن تجري القفزات بشكل انقطاع خاطف، بل يمكن أن تستغرق فترة زمنية طويلة أو قصيرة (حسب الحالة في المجتمع أو الطبيعة أو الإنسان).</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5- تتسم الكيفية الجديدة الناشئة نتيجة القفزة بخواص أو ثوابت كمية جديدة، وكذلك بحد جديد من وحدة الكمية والكيفية.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6- إن مصدر تحول التغيرات الكمية إلى كيفية والكيفية إلى كمية هو وحدة وصراع المتناقضات أو الأضداد وتنامي التناقضات وحلها.</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000" b="1" dirty="0">
                <a:solidFill>
                  <a:schemeClr val="bg1"/>
                </a:solidFill>
              </a:rPr>
              <a:t>ويسري مفعول قانون الجدلية (حول التغيرات الكمية إلى الكيفية والكيفية إلى كمية) على الطبيعة والمجتمع والفكر، وهو يتجلى تجلياً خاصاً في كل حالة بعينها،</a:t>
            </a: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000" b="1" dirty="0">
              <a:solidFill>
                <a:schemeClr val="bg1"/>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000" b="1" dirty="0">
              <a:solidFill>
                <a:schemeClr val="bg1"/>
              </a:solidFill>
            </a:endParaRPr>
          </a:p>
        </p:txBody>
      </p:sp>
    </p:spTree>
    <p:extLst>
      <p:ext uri="{BB962C8B-B14F-4D97-AF65-F5344CB8AC3E}">
        <p14:creationId xmlns:p14="http://schemas.microsoft.com/office/powerpoint/2010/main" val="3559340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821886" cy="418011"/>
          </a:xfrm>
        </p:spPr>
        <p:txBody>
          <a:bodyPr>
            <a:normAutofit/>
          </a:bodyPr>
          <a:lstStyle/>
          <a:p>
            <a:pPr algn="ctr"/>
            <a:r>
              <a:rPr lang="ar-IQ" sz="2000" b="1" dirty="0">
                <a:solidFill>
                  <a:srgbClr val="C00000"/>
                </a:solidFill>
              </a:rPr>
              <a:t>سێیەم:- نفي النفي ( نەرێی نەرێ).  قانون نفي النفي:</a:t>
            </a:r>
            <a:endParaRPr lang="en-US" sz="2000" b="1" dirty="0">
              <a:solidFill>
                <a:srgbClr val="C00000"/>
              </a:solidFill>
            </a:endParaRPr>
          </a:p>
        </p:txBody>
      </p:sp>
      <p:sp>
        <p:nvSpPr>
          <p:cNvPr id="3" name="Subtitle 2"/>
          <p:cNvSpPr>
            <a:spLocks noGrp="1"/>
          </p:cNvSpPr>
          <p:nvPr>
            <p:ph type="subTitle" idx="1"/>
          </p:nvPr>
        </p:nvSpPr>
        <p:spPr>
          <a:xfrm>
            <a:off x="0" y="418011"/>
            <a:ext cx="12191999" cy="6439988"/>
          </a:xfrm>
        </p:spPr>
        <p:txBody>
          <a:bodyPr>
            <a:noAutofit/>
          </a:bodyPr>
          <a:lstStyle/>
          <a:p>
            <a:pPr algn="just">
              <a:spcBef>
                <a:spcPts val="0"/>
              </a:spcBef>
            </a:pPr>
            <a:r>
              <a:rPr lang="ar-SA" sz="22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إنه قانون تطور الطبيعة والتاريخ والفكر" إنجلز". مقولة النفي ليست مقولة حديثة، وإذا كانت قد ارتبطت بشكل خاص بفلسفة، فإنه يمكن العثور عليها في الفلسفات القديمة، </a:t>
            </a:r>
            <a:r>
              <a:rPr lang="ar-SA" sz="22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وإذا كان هيغل أقام مقولتي النفي ونفي النفي في إطار المنطق، فإن ماركس قد أعاد بناءهما وربطهما بالوعي الاجتماعي وبالتحولات الاجتماعية، حيث تنتقل المقولات من "المضمون المجرد" إلى "المضمون المادي" لأن النفي لا يحيل الشيء إلى مجرد، بل إلى شيء له مضمون محدد، أي أن النفي له مضمون محدد ومشخص ومميز ونمطه يعتمد على طبيعة كل ظاهرة، فكل شيء له شكل نفيه الخاص به. ولقد عممت الماركسية مقولة نفي النفي على جميع الظواهر الطبيعية والاجتماعية. </a:t>
            </a:r>
            <a:r>
              <a:rPr lang="ar-SA" sz="22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فقانون نفي النفي يجد تحققه في المملكة الحيوانية وفي عالم النبات وفي حقل الجيولوجيا، مثل ما يجد تحققه بين البشر وتطور المجتمعات عموماً، وفي ظهور نمط الإنتاج الرأسمالي خصوصا، حيث تتزايد بشاعة الاستغلال الطبقي وتتزايد معها تراكمات الوعي بالظلم الطبقي والاضطهاد بما يمهد للثورات شرط توفر ونضوج العامل الذاتي / الحزب الماركسي الثوري.</a:t>
            </a:r>
            <a:endParaRPr lang="en-US" sz="2200" b="1" dirty="0">
              <a:latin typeface="Times New Roman" panose="02020603050405020304" pitchFamily="18" charset="0"/>
              <a:ea typeface="Times New Roman" panose="02020603050405020304" pitchFamily="18" charset="0"/>
            </a:endParaRPr>
          </a:p>
          <a:p>
            <a:pPr marL="342900" lvl="0" indent="-342900" algn="just">
              <a:spcBef>
                <a:spcPts val="0"/>
              </a:spcBef>
              <a:spcAft>
                <a:spcPts val="500"/>
              </a:spcAft>
              <a:buFont typeface="Symbol" panose="05050102010706020507" pitchFamily="18" charset="2"/>
              <a:buChar char=""/>
            </a:pPr>
            <a:r>
              <a:rPr lang="ar-SA" sz="22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الأحكام الأساسية لهذا القانون:</a:t>
            </a:r>
            <a:endParaRPr lang="en-US" sz="2200" b="1" dirty="0">
              <a:solidFill>
                <a:srgbClr val="C00000"/>
              </a:solidFill>
              <a:latin typeface="Times New Roman" panose="02020603050405020304" pitchFamily="18" charset="0"/>
              <a:ea typeface="Calibri" panose="020F0502020204030204" pitchFamily="34" charset="0"/>
              <a:cs typeface="Arial" panose="020B0604020202020204" pitchFamily="34" charset="0"/>
            </a:endParaRPr>
          </a:p>
          <a:p>
            <a:pPr algn="just">
              <a:spcBef>
                <a:spcPts val="0"/>
              </a:spcBef>
            </a:pPr>
            <a:r>
              <a:rPr lang="ar-SA" sz="22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1- في عملية التطور، ينشأ باستمرار شيء جديد لم يكن له وجود في الماضي، وهذه العملية تسمى النفي الجدلي للقديم.</a:t>
            </a:r>
            <a:endParaRPr lang="en-US" sz="2200" b="1" dirty="0">
              <a:latin typeface="Times New Roman" panose="02020603050405020304" pitchFamily="18" charset="0"/>
              <a:ea typeface="Times New Roman" panose="02020603050405020304" pitchFamily="18" charset="0"/>
            </a:endParaRPr>
          </a:p>
          <a:p>
            <a:pPr algn="just">
              <a:spcBef>
                <a:spcPts val="0"/>
              </a:spcBef>
            </a:pPr>
            <a:r>
              <a:rPr lang="ar-SA" sz="22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2- في عملية النفي يبقى كل ما هو قيم وحيوي ويندرج في الجديد بشكل محول، ولا يتعرض للفناء إلا جزء معين من القديم هو الجزء الذي بات يعرقل التطور.</a:t>
            </a:r>
            <a:endParaRPr lang="en-US" sz="2200" b="1" dirty="0">
              <a:latin typeface="Times New Roman" panose="02020603050405020304" pitchFamily="18" charset="0"/>
              <a:ea typeface="Times New Roman" panose="02020603050405020304" pitchFamily="18" charset="0"/>
            </a:endParaRPr>
          </a:p>
          <a:p>
            <a:pPr algn="just">
              <a:spcBef>
                <a:spcPts val="0"/>
              </a:spcBef>
            </a:pPr>
            <a:r>
              <a:rPr lang="ar-SA" sz="22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3- ينطوي التطور على ما يشبه العودة إلى المراحل المقطوعة وتكرارها (نفي إثبات نفي) ولكن على مستوى جديد أكثر رقياً، ولهذا يتسم التطور بطابع لولبي وليس دائري أو مستقيم.</a:t>
            </a:r>
            <a:endParaRPr lang="en-US" sz="2200" b="1" dirty="0">
              <a:latin typeface="Times New Roman" panose="02020603050405020304" pitchFamily="18" charset="0"/>
              <a:ea typeface="Times New Roman" panose="02020603050405020304" pitchFamily="18" charset="0"/>
            </a:endParaRPr>
          </a:p>
          <a:p>
            <a:pPr algn="just">
              <a:spcBef>
                <a:spcPts val="0"/>
              </a:spcBef>
            </a:pPr>
            <a:r>
              <a:rPr lang="ar-SA" sz="22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4- في عملية التطور يوجد دائماً، وبصورة موضوعية، نزعات تقدمية وأخرى تقهقرية عند الانتقال من القديم إلى الجديد، ويتحدد النمط التقدمي أو التقهقري بحسب التغيرات الجارية في الظاهرة المعنية عموماً تبعاً للنزعة التي تكون لها الغلبة في هذه العملية التطورية المترابطة جدلياً.</a:t>
            </a:r>
            <a:endParaRPr lang="en-US" sz="2200" b="1" dirty="0">
              <a:latin typeface="Times New Roman" panose="02020603050405020304" pitchFamily="18" charset="0"/>
              <a:ea typeface="Times New Roman" panose="02020603050405020304" pitchFamily="18"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200" b="1" dirty="0">
              <a:solidFill>
                <a:schemeClr val="bg1"/>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200" b="1" dirty="0">
              <a:solidFill>
                <a:schemeClr val="bg1"/>
              </a:solidFill>
            </a:endParaRPr>
          </a:p>
        </p:txBody>
      </p:sp>
    </p:spTree>
    <p:extLst>
      <p:ext uri="{BB962C8B-B14F-4D97-AF65-F5344CB8AC3E}">
        <p14:creationId xmlns:p14="http://schemas.microsoft.com/office/powerpoint/2010/main" val="4377848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821886" cy="692331"/>
          </a:xfrm>
        </p:spPr>
        <p:txBody>
          <a:bodyPr>
            <a:normAutofit fontScale="90000"/>
          </a:bodyPr>
          <a:lstStyle/>
          <a:p>
            <a:pPr algn="ctr"/>
            <a:r>
              <a:rPr lang="ar-IQ" sz="2000" b="1" dirty="0">
                <a:solidFill>
                  <a:srgbClr val="C00000"/>
                </a:solidFill>
              </a:rPr>
              <a:t>تەوەری دووەم: ماتریالیزمی مێژوویی</a:t>
            </a:r>
            <a:br>
              <a:rPr lang="ar-IQ" sz="2000" b="1" dirty="0">
                <a:solidFill>
                  <a:srgbClr val="C00000"/>
                </a:solidFill>
              </a:rPr>
            </a:br>
            <a:r>
              <a:rPr lang="ar-IQ" sz="2000" b="1" dirty="0">
                <a:solidFill>
                  <a:srgbClr val="C00000"/>
                </a:solidFill>
              </a:rPr>
              <a:t>المحور الثاني:- المادية التأريخية</a:t>
            </a:r>
            <a:endParaRPr lang="en-US" sz="2000" b="1" dirty="0">
              <a:solidFill>
                <a:srgbClr val="C00000"/>
              </a:solidFill>
            </a:endParaRPr>
          </a:p>
        </p:txBody>
      </p:sp>
      <p:sp>
        <p:nvSpPr>
          <p:cNvPr id="3" name="Subtitle 2"/>
          <p:cNvSpPr>
            <a:spLocks noGrp="1"/>
          </p:cNvSpPr>
          <p:nvPr>
            <p:ph type="subTitle" idx="1"/>
          </p:nvPr>
        </p:nvSpPr>
        <p:spPr>
          <a:xfrm>
            <a:off x="0" y="692331"/>
            <a:ext cx="12191999" cy="6165667"/>
          </a:xfrm>
        </p:spPr>
        <p:txBody>
          <a:bodyPr>
            <a:noAutofit/>
          </a:bodyPr>
          <a:lstStyle/>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rPr>
              <a:t>•	العامل الإقتصادي هو العامل الوحيد لتفسير التأريخ البشري بمراحله الخمس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المرحلة الأولى:- المشاعية البدائية</a:t>
            </a:r>
            <a:r>
              <a:rPr lang="ar-IQ" sz="2800" b="1" dirty="0">
                <a:solidFill>
                  <a:srgbClr val="C00000"/>
                </a:solidFill>
              </a:rPr>
              <a:t> ( لا صراعات ، توزيع الثروات بشكل مساوي).</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المرحلة</a:t>
            </a:r>
            <a:r>
              <a:rPr lang="ar-IQ" sz="2800" b="1" dirty="0">
                <a:solidFill>
                  <a:srgbClr val="C00000"/>
                </a:solidFill>
              </a:rPr>
              <a:t> </a:t>
            </a:r>
            <a:r>
              <a:rPr lang="ar-IQ" sz="2800" b="1" dirty="0">
                <a:solidFill>
                  <a:schemeClr val="bg1"/>
                </a:solidFill>
              </a:rPr>
              <a:t>الثانية :- العبودية </a:t>
            </a:r>
            <a:r>
              <a:rPr lang="ar-IQ" sz="2800" b="1" dirty="0">
                <a:solidFill>
                  <a:srgbClr val="C00000"/>
                </a:solidFill>
              </a:rPr>
              <a:t>( الصراع بين السيد والعبد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المرحلة الثالثة:- الإقطاعية </a:t>
            </a:r>
            <a:r>
              <a:rPr lang="ar-IQ" sz="2800" b="1" dirty="0">
                <a:solidFill>
                  <a:srgbClr val="C00000"/>
                </a:solidFill>
              </a:rPr>
              <a:t>( الصراع بين الإقطاعي و الفلاح).</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المرحلة الرابعة:-الرأسمالية </a:t>
            </a:r>
            <a:r>
              <a:rPr lang="ar-IQ" sz="2800" b="1" dirty="0">
                <a:solidFill>
                  <a:srgbClr val="C00000"/>
                </a:solidFill>
              </a:rPr>
              <a:t>(الصراع بين الرأسمالي( البورجوزاي) والعمال( البروليتاريا)).</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المرحلة الخامسة:- الشيوعية </a:t>
            </a:r>
            <a:r>
              <a:rPr lang="ar-IQ" sz="2800" b="1" dirty="0">
                <a:solidFill>
                  <a:srgbClr val="C00000"/>
                </a:solidFill>
              </a:rPr>
              <a:t>( الديكتاتورية البروليتارية ، إلغاء القانون والدولة ، توزيع الدخول والثروات بشكل متساوي، إلغاء القومية وإنصهار العمال في المجتمع اللاطبقي).</a:t>
            </a: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rgbClr val="C00000"/>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800" b="1" dirty="0">
              <a:solidFill>
                <a:srgbClr val="C00000"/>
              </a:solidFill>
            </a:endParaRPr>
          </a:p>
        </p:txBody>
      </p:sp>
    </p:spTree>
    <p:extLst>
      <p:ext uri="{BB962C8B-B14F-4D97-AF65-F5344CB8AC3E}">
        <p14:creationId xmlns:p14="http://schemas.microsoft.com/office/powerpoint/2010/main" val="4119229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821886" cy="692331"/>
          </a:xfrm>
        </p:spPr>
        <p:txBody>
          <a:bodyPr>
            <a:normAutofit fontScale="90000"/>
          </a:bodyPr>
          <a:lstStyle/>
          <a:p>
            <a:pPr algn="ctr"/>
            <a:r>
              <a:rPr lang="ar-IQ" sz="2000" b="1" dirty="0">
                <a:solidFill>
                  <a:srgbClr val="C00000"/>
                </a:solidFill>
              </a:rPr>
              <a:t> تەوەری سێیەم:- سیستەمی كۆمۆنیزمی(سۆشیالیستی زانستی )</a:t>
            </a:r>
            <a:br>
              <a:rPr lang="ar-IQ" sz="2000" b="1" dirty="0">
                <a:solidFill>
                  <a:srgbClr val="C00000"/>
                </a:solidFill>
              </a:rPr>
            </a:br>
            <a:r>
              <a:rPr lang="ar-IQ" sz="2000" b="1" dirty="0">
                <a:solidFill>
                  <a:srgbClr val="C00000"/>
                </a:solidFill>
              </a:rPr>
              <a:t>المحور الثالث:-النظام الشيوعي(الإشتراكية العلمية)</a:t>
            </a:r>
            <a:endParaRPr lang="en-US" sz="2000" b="1" dirty="0">
              <a:solidFill>
                <a:srgbClr val="C00000"/>
              </a:solidFill>
            </a:endParaRPr>
          </a:p>
        </p:txBody>
      </p:sp>
      <p:sp>
        <p:nvSpPr>
          <p:cNvPr id="3" name="Subtitle 2"/>
          <p:cNvSpPr>
            <a:spLocks noGrp="1"/>
          </p:cNvSpPr>
          <p:nvPr>
            <p:ph type="subTitle" idx="1"/>
          </p:nvPr>
        </p:nvSpPr>
        <p:spPr>
          <a:xfrm>
            <a:off x="0" y="692331"/>
            <a:ext cx="12191999" cy="6165667"/>
          </a:xfrm>
        </p:spPr>
        <p:txBody>
          <a:bodyPr>
            <a:noAutofit/>
          </a:bodyPr>
          <a:lstStyle/>
          <a:p>
            <a:pPr marL="342900" lvl="0" indent="-342900" algn="ctr">
              <a:lnSpc>
                <a:spcPct val="107000"/>
              </a:lnSpc>
              <a:spcBef>
                <a:spcPts val="0"/>
              </a:spcBef>
              <a:spcAft>
                <a:spcPts val="800"/>
              </a:spcAft>
              <a:buFont typeface="Symbol" panose="05050102010706020507" pitchFamily="18" charset="2"/>
              <a:buChar char=""/>
              <a:tabLst>
                <a:tab pos="2048510" algn="l"/>
              </a:tabLst>
            </a:pPr>
            <a:r>
              <a:rPr lang="ar-IQ" sz="1800" b="1" dirty="0">
                <a:solidFill>
                  <a:srgbClr val="C00000"/>
                </a:solidFill>
              </a:rPr>
              <a:t>(( أسس الإقتصاد الإشتراكي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rgbClr val="C00000"/>
                </a:solidFill>
              </a:rPr>
              <a:t>أولاً:- الملكية الجماعية </a:t>
            </a:r>
            <a:r>
              <a:rPr lang="ar-IQ" sz="1800" b="1" dirty="0">
                <a:solidFill>
                  <a:schemeClr val="bg1"/>
                </a:solidFill>
              </a:rPr>
              <a:t>( حب الذات ، أنه مكتسب وليس فطري؟).</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rgbClr val="C00000"/>
                </a:solidFill>
              </a:rPr>
              <a:t>ثانياً :- التخطيط الإقتصادي المركزي </a:t>
            </a:r>
            <a:r>
              <a:rPr lang="ar-IQ" sz="1800" b="1" dirty="0">
                <a:solidFill>
                  <a:schemeClr val="bg1"/>
                </a:solidFill>
              </a:rPr>
              <a:t>( المذهب الجماعي ، تخطيط مركزي لكل القطاعات الإقتصادية ( الزراعي الصناعي ، الخدمي.........ألخ).</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rgbClr val="C00000"/>
                </a:solidFill>
              </a:rPr>
              <a:t>ثالثاً:- نظرية فائض القيمة </a:t>
            </a:r>
            <a:r>
              <a:rPr lang="ar-IQ" sz="1800" b="1" dirty="0">
                <a:solidFill>
                  <a:schemeClr val="bg1"/>
                </a:solidFill>
              </a:rPr>
              <a:t>(العمل هو العنصر الوحيد لخلق القيمة (الإنتاج)).(شراء الرأسمالي قوة العمل وليس ساعات العمل). </a:t>
            </a:r>
            <a:r>
              <a:rPr lang="ar-IQ" sz="1800" b="1">
                <a:solidFill>
                  <a:srgbClr val="FF0000"/>
                </a:solidFill>
              </a:rPr>
              <a:t>(( </a:t>
            </a:r>
            <a:r>
              <a:rPr lang="ar-IQ" sz="1800" b="1" dirty="0">
                <a:solidFill>
                  <a:srgbClr val="FF0000"/>
                </a:solidFill>
              </a:rPr>
              <a:t>القيمة الإستعمالية </a:t>
            </a:r>
            <a:r>
              <a:rPr lang="ar-IQ" sz="1800" b="1">
                <a:solidFill>
                  <a:srgbClr val="FF0000"/>
                </a:solidFill>
              </a:rPr>
              <a:t>والقيمة الإستبدالية)) </a:t>
            </a:r>
            <a:r>
              <a:rPr lang="ar-IQ" sz="1800" b="1" dirty="0">
                <a:solidFill>
                  <a:srgbClr val="FF0000"/>
                </a:solidFill>
              </a:rPr>
              <a:t>( النحات)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rPr>
              <a:t>1-	أسس الإشتراكية:-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أ‌-	نەهێشتنی چینایەتی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ب‌-	كل حسب  قوته وكل حسب عمله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ت‌-	القضاء على الملكية الخاصة.(ملكية الدولة)(بقاء الكولخوزات).</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ث‌-	دیكتاتۆریەتی پڕۆلیتاریا.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rPr>
              <a:t>2-	 أسس الشيوعية:-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أ‌-	القضاء على المكلية الخاصة على مستوى الإستثمار والإستهلاك.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ب‌-	كل حسب قوته وكل حسب حاجته.</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800" b="1" dirty="0">
                <a:solidFill>
                  <a:schemeClr val="bg1"/>
                </a:solidFill>
              </a:rPr>
              <a:t>ت‌-	القضاء على الدولة والقانون والقضاء على المكلية الخاصة بشكل نهائی.</a:t>
            </a: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rgbClr val="C00000"/>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rgbClr val="C00000"/>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800" b="1" dirty="0">
              <a:solidFill>
                <a:srgbClr val="C00000"/>
              </a:solidFill>
            </a:endParaRPr>
          </a:p>
        </p:txBody>
      </p:sp>
    </p:spTree>
    <p:extLst>
      <p:ext uri="{BB962C8B-B14F-4D97-AF65-F5344CB8AC3E}">
        <p14:creationId xmlns:p14="http://schemas.microsoft.com/office/powerpoint/2010/main" val="17692937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000" b="1" dirty="0">
                <a:solidFill>
                  <a:srgbClr val="C00000"/>
                </a:solidFill>
              </a:rPr>
              <a:t>ثالثا: نقد البعد المذهبي للماركسية: </a:t>
            </a:r>
            <a:endParaRPr lang="en-US" sz="2000" b="1" dirty="0">
              <a:solidFill>
                <a:srgbClr val="C00000"/>
              </a:solidFill>
            </a:endParaRPr>
          </a:p>
        </p:txBody>
      </p:sp>
      <p:sp>
        <p:nvSpPr>
          <p:cNvPr id="3" name="Subtitle 2"/>
          <p:cNvSpPr>
            <a:spLocks noGrp="1"/>
          </p:cNvSpPr>
          <p:nvPr>
            <p:ph type="subTitle" idx="1"/>
          </p:nvPr>
        </p:nvSpPr>
        <p:spPr>
          <a:xfrm>
            <a:off x="0" y="365760"/>
            <a:ext cx="12191999" cy="6492238"/>
          </a:xfrm>
        </p:spPr>
        <p:txBody>
          <a:bodyPr>
            <a:noAutofit/>
          </a:bodyPr>
          <a:lstStyle/>
          <a:p>
            <a:pPr indent="457200" algn="just">
              <a:lnSpc>
                <a:spcPct val="107000"/>
              </a:lnSpc>
              <a:spcBef>
                <a:spcPts val="0"/>
              </a:spcBef>
              <a:spcAft>
                <a:spcPts val="800"/>
              </a:spcAft>
            </a:pPr>
            <a:r>
              <a:rPr lang="ar-IQ" sz="2800" b="1" dirty="0">
                <a:solidFill>
                  <a:schemeClr val="bg1"/>
                </a:solidFill>
                <a:latin typeface="Calibri" panose="020F0502020204030204" pitchFamily="34" charset="0"/>
                <a:ea typeface="Calibri" panose="020F0502020204030204" pitchFamily="34" charset="0"/>
                <a:cs typeface="Arial" panose="020B0604020202020204" pitchFamily="34" charset="0"/>
              </a:rPr>
              <a:t>المفهوم الماركسي للاشتراكية”الاشتراكية العلمية ” : تناولت الماركسية الاشتراكية ليس على المستوى القيمى ، بل على مستوى العلوم الاقتصادية والاجتماعية،وطبقا لمنهجها المادي الجدلي والمادي التاريخي – الذي هو محصلة تطبيق الأول على التاريخ- وطبقا للأخير التطور الجدلي الحادث في البنية التحتية (</a:t>
            </a:r>
            <a:r>
              <a:rPr lang="ar-IQ" sz="2800" b="1" dirty="0">
                <a:solidFill>
                  <a:srgbClr val="FF0000"/>
                </a:solidFill>
                <a:latin typeface="Calibri" panose="020F0502020204030204" pitchFamily="34" charset="0"/>
                <a:ea typeface="Calibri" panose="020F0502020204030204" pitchFamily="34" charset="0"/>
                <a:cs typeface="Arial" panose="020B0604020202020204" pitchFamily="34" charset="0"/>
              </a:rPr>
              <a:t>أسلوب الإنتاج الذي يضم النقيضين أدوات الإنتاج وعلاقات الإنتاج </a:t>
            </a:r>
            <a:r>
              <a:rPr lang="ar-IQ" sz="2800" b="1" dirty="0">
                <a:solidFill>
                  <a:schemeClr val="bg1"/>
                </a:solidFill>
                <a:latin typeface="Calibri" panose="020F0502020204030204" pitchFamily="34" charset="0"/>
                <a:ea typeface="Calibri" panose="020F0502020204030204" pitchFamily="34" charset="0"/>
                <a:cs typeface="Arial" panose="020B0604020202020204" pitchFamily="34" charset="0"/>
              </a:rPr>
              <a:t>) ـ "علاقات الإنتاج"، قصد ماركس وإنجلز مجموع العلاقات الاجتماعية التي يجب على الناس الدخول فيها من أجل البقاء، وإنتاج، وإعادة إنتاج وسائل معيشتهم  ، والذي يعبر عن نفسه في صورة صراع طبقي بين الطبقة التي تمثل أدوات الإنتاج والتي تمثل علاقات الإنتاج ، يتم عبر أطوار هي الشيوعية البدائية فالعبودية فالإقطاع فالراسمالية فالشيوعية العلمية وأولى مراحلها الاشتراكية، وفيها يجب الإلغاء الشامل للملكية الخاصة والفردية لكل أدوات الإنتاج</a:t>
            </a:r>
            <a:r>
              <a:rPr lang="en-US" sz="2800" b="1" dirty="0">
                <a:solidFill>
                  <a:schemeClr val="bg1"/>
                </a:solidFill>
                <a:latin typeface="Calibri" panose="020F0502020204030204" pitchFamily="34" charset="0"/>
                <a:ea typeface="Calibri" panose="020F0502020204030204" pitchFamily="34" charset="0"/>
                <a:cs typeface="Arial" panose="020B0604020202020204" pitchFamily="34" charset="0"/>
              </a:rPr>
              <a:t>.</a:t>
            </a:r>
            <a:endParaRPr lang="en-US" sz="14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pPr>
            <a:r>
              <a:rPr lang="ar-IQ" sz="2800" b="1" dirty="0">
                <a:solidFill>
                  <a:schemeClr val="bg1"/>
                </a:solidFill>
                <a:latin typeface="Calibri" panose="020F0502020204030204" pitchFamily="34" charset="0"/>
                <a:ea typeface="Calibri" panose="020F0502020204030204" pitchFamily="34" charset="0"/>
                <a:cs typeface="Arial" panose="020B0604020202020204" pitchFamily="34" charset="0"/>
              </a:rPr>
              <a:t>نقد: رغم الارتباط بين الاشتراكية والماركسية ، إلا أن المفهوم الماركسي للاشتراكية تعرض النقد – حتى من داخل الفكر الاشتراكي – ومن أهم أوجه النقد:</a:t>
            </a:r>
            <a:endParaRPr lang="en-US" sz="14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pPr>
            <a:r>
              <a:rPr lang="en-US" sz="28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ar-IQ" sz="2800" b="1" dirty="0">
                <a:solidFill>
                  <a:schemeClr val="bg1"/>
                </a:solidFill>
                <a:latin typeface="Arial" panose="020B0604020202020204" pitchFamily="34" charset="0"/>
                <a:ea typeface="Calibri" panose="020F0502020204030204" pitchFamily="34" charset="0"/>
                <a:cs typeface="Arial" panose="020B0604020202020204" pitchFamily="34" charset="0"/>
              </a:rPr>
              <a:t>1-  اعتبار الاشتراكية مجرد مرحلة قابلة للتجاوز لمرحلة أخرى وهى المرحلة الشيوعية، والاخيرة محل رفض من المذاهب الاشتراكية غير الماركسية باعتبارها غير قابلة للتحقق “اى مجرد يوتوبيا”.</a:t>
            </a:r>
            <a:endParaRPr lang="en-US" sz="14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chemeClr val="bg1"/>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rgbClr val="C00000"/>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800" b="1" dirty="0">
              <a:solidFill>
                <a:srgbClr val="C00000"/>
              </a:solidFill>
            </a:endParaRPr>
          </a:p>
        </p:txBody>
      </p:sp>
    </p:spTree>
    <p:extLst>
      <p:ext uri="{BB962C8B-B14F-4D97-AF65-F5344CB8AC3E}">
        <p14:creationId xmlns:p14="http://schemas.microsoft.com/office/powerpoint/2010/main" val="98023832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000" b="1" dirty="0">
                <a:solidFill>
                  <a:srgbClr val="C00000"/>
                </a:solidFill>
              </a:rPr>
              <a:t>ثالثا: نقد البعد المذهبي للماركسية: </a:t>
            </a:r>
            <a:endParaRPr lang="en-US" sz="2000" b="1" dirty="0">
              <a:solidFill>
                <a:srgbClr val="C00000"/>
              </a:solidFill>
            </a:endParaRPr>
          </a:p>
        </p:txBody>
      </p:sp>
      <p:sp>
        <p:nvSpPr>
          <p:cNvPr id="3" name="Subtitle 2"/>
          <p:cNvSpPr>
            <a:spLocks noGrp="1"/>
          </p:cNvSpPr>
          <p:nvPr>
            <p:ph type="subTitle" idx="1"/>
          </p:nvPr>
        </p:nvSpPr>
        <p:spPr>
          <a:xfrm>
            <a:off x="0" y="600890"/>
            <a:ext cx="12191999" cy="6257107"/>
          </a:xfrm>
        </p:spPr>
        <p:txBody>
          <a:bodyPr>
            <a:noAutofit/>
          </a:bodyPr>
          <a:lstStyle/>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OM" sz="2800" b="1" dirty="0">
                <a:solidFill>
                  <a:schemeClr val="bg1"/>
                </a:solidFill>
              </a:rPr>
              <a:t>2</a:t>
            </a:r>
            <a:r>
              <a:rPr lang="ar-IQ" sz="2400" b="1" dirty="0">
                <a:solidFill>
                  <a:schemeClr val="bg1"/>
                </a:solidFill>
              </a:rPr>
              <a:t>- عدم التمييز بين الملكية الفردية (التي يمكن أن تكون مقيده بمصلحة الجماعة”كالملكية الفردية ذات الوظيفة الاجتماعية “)، والتى لا تتعارض مع الاشتراكية ، والملكية الخاصة (حق التصرف المطلق في المال)، والتي تتعارض مع الاشتراكية.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chemeClr val="bg1"/>
                </a:solidFill>
              </a:rPr>
              <a:t>•	3- التركيز على اشباع الحاجات المادية للإنسان،وتجاهل اشباع حاجاته الروحية وربط الاشتراكية بمعاداة الدين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chemeClr val="bg1"/>
                </a:solidFill>
              </a:rPr>
              <a:t>•	 4-  افتراض أن الاشتراكية واحده ” أممية ” ، وإنكار أمكانية تعددها بتعدد علاقات الانتماء الوطنية والقومية.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chemeClr val="bg1"/>
                </a:solidFill>
              </a:rPr>
              <a:t>•	5- والموقف السلبي من الحرية و الديموقراطية مما أدى إلى اصابه التجارب الاشتراكية الماركسية بامراض اجتماعية كالبيروقراطية والفساد والجمود، ، مما سهل على الغرب الراسمالى – بقيادة الولايات المتحدة الامريكية – إسقاط هذه التجارب، واعده مجتمعاتها إلى تطبيق النظام الراسمالى ، بدلا من اتخاذ موقف نقدي منها ، مضمونه تصحيح هذه الأخطاء…</a:t>
            </a: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chemeClr val="bg1"/>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800" b="1" dirty="0">
              <a:solidFill>
                <a:srgbClr val="C00000"/>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800" b="1" dirty="0">
              <a:solidFill>
                <a:srgbClr val="C00000"/>
              </a:solidFill>
            </a:endParaRPr>
          </a:p>
        </p:txBody>
      </p:sp>
    </p:spTree>
    <p:extLst>
      <p:ext uri="{BB962C8B-B14F-4D97-AF65-F5344CB8AC3E}">
        <p14:creationId xmlns:p14="http://schemas.microsoft.com/office/powerpoint/2010/main" val="2704037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000" b="1" dirty="0">
                <a:solidFill>
                  <a:srgbClr val="C00000"/>
                </a:solidFill>
              </a:rPr>
              <a:t>ثالثا: نقد البعد المذهبي للماركسية: </a:t>
            </a:r>
            <a:endParaRPr lang="en-US" sz="2000" b="1" dirty="0">
              <a:solidFill>
                <a:srgbClr val="C00000"/>
              </a:solidFill>
            </a:endParaRPr>
          </a:p>
        </p:txBody>
      </p:sp>
      <p:sp>
        <p:nvSpPr>
          <p:cNvPr id="3" name="Subtitle 2"/>
          <p:cNvSpPr>
            <a:spLocks noGrp="1"/>
          </p:cNvSpPr>
          <p:nvPr>
            <p:ph type="subTitle" idx="1"/>
          </p:nvPr>
        </p:nvSpPr>
        <p:spPr>
          <a:xfrm>
            <a:off x="0" y="600890"/>
            <a:ext cx="12191999" cy="6257107"/>
          </a:xfrm>
        </p:spPr>
        <p:txBody>
          <a:bodyPr>
            <a:noAutofit/>
          </a:bodyPr>
          <a:lstStyle/>
          <a:p>
            <a:pPr marL="342900" lvl="0" indent="-342900" algn="just">
              <a:lnSpc>
                <a:spcPct val="107000"/>
              </a:lnSpc>
              <a:spcBef>
                <a:spcPts val="0"/>
              </a:spcBef>
              <a:spcAft>
                <a:spcPts val="800"/>
              </a:spcAft>
              <a:buFont typeface="Symbol" panose="05050102010706020507" pitchFamily="18" charset="2"/>
              <a:buChar char=""/>
            </a:pPr>
            <a:r>
              <a:rPr lang="ar-IQ" sz="2800" b="1" dirty="0">
                <a:solidFill>
                  <a:schemeClr val="bg1"/>
                </a:solidFill>
                <a:latin typeface="Calibri" panose="020F0502020204030204" pitchFamily="34" charset="0"/>
                <a:ea typeface="Calibri" panose="020F0502020204030204" pitchFamily="34" charset="0"/>
                <a:cs typeface="Arial" panose="020B0604020202020204" pitchFamily="34" charset="0"/>
              </a:rPr>
              <a:t>الموقف السلبى للماركسية فى صيغتها الاصلية من الديموقراطيه”ديكتاتورية البروليتاريا” : اتخذت الماركسية فى صيغتها الاصلية موقف سلبي للديمقراطية ، ينطلق من تقريرها أن الدولة والقانون – طبقا للمنهج المادي الجدلي والمادية التاريخية- وجهان لعمله واحده، فمن حيث الأسس كلاهما ينتميان إلى البناء الفوقي ،ويعكسان القاعدة المادية ويتطوران معها ،ومن حيث الوظيفة يؤديان معا وظيفة واحده، القانون يأمر والدولة تنفذ ، و من حيث الطبيعة كلاهما أداة ردع طبقي ،فالقانون ليس إلا أداه للصراع الطبقي، وكل دولة هي قوه خاصة لردع الطبقة المقهورة، ومن حيث النشاْه كانا وليدي مرحله تاريخية معينه(ظهور الملكية الخاصة في الطور العبودى)، ومن حيث المصير سينتهي وجودهما معا في الطور الشيوعي العلمي. والدولة والقانون في دولة البروليتاريا –مرحله انتقالية بين فالراسمالية والشيوعية- أداه قهر طبقي تمارس بها البروليتاريا سيطرتها على الطبقة البرجوازية. أما كيف تتحدد مصلحه البروليتاريا فاستنادا إلى المادية فان مصلحه البروليتاريا محددة مادياً وموضوعياً سواء كانوا واعين بها أم لا ،وإذا كانوا غير واعين بها فإن هذا لا يعنى أنها ليست مصلحتهم الحقيقية بل أن لطليعتهم </a:t>
            </a:r>
            <a:r>
              <a:rPr lang="ar-IQ" sz="2800" b="1" dirty="0">
                <a:solidFill>
                  <a:srgbClr val="FF0000"/>
                </a:solidFill>
                <a:latin typeface="Calibri" panose="020F0502020204030204" pitchFamily="34" charset="0"/>
                <a:ea typeface="Calibri" panose="020F0502020204030204" pitchFamily="34" charset="0"/>
                <a:cs typeface="Arial" panose="020B0604020202020204" pitchFamily="34" charset="0"/>
              </a:rPr>
              <a:t>(الحزب الشيوعي) </a:t>
            </a:r>
            <a:r>
              <a:rPr lang="ar-IQ" sz="2800" b="1" dirty="0">
                <a:solidFill>
                  <a:schemeClr val="bg1"/>
                </a:solidFill>
                <a:latin typeface="Calibri" panose="020F0502020204030204" pitchFamily="34" charset="0"/>
                <a:ea typeface="Calibri" panose="020F0502020204030204" pitchFamily="34" charset="0"/>
                <a:cs typeface="Arial" panose="020B0604020202020204" pitchFamily="34" charset="0"/>
              </a:rPr>
              <a:t>أن توعيهم بها..</a:t>
            </a:r>
            <a:endParaRPr lang="en-US" sz="28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lvl="0" algn="just">
              <a:lnSpc>
                <a:spcPct val="107000"/>
              </a:lnSpc>
              <a:spcBef>
                <a:spcPts val="0"/>
              </a:spcBef>
              <a:spcAft>
                <a:spcPts val="800"/>
              </a:spcAft>
              <a:tabLst>
                <a:tab pos="2048510" algn="l"/>
              </a:tabLst>
            </a:pPr>
            <a:endParaRPr lang="ar-IQ" sz="2800" b="1" dirty="0">
              <a:solidFill>
                <a:schemeClr val="bg1"/>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800" b="1" dirty="0">
              <a:solidFill>
                <a:schemeClr val="bg1"/>
              </a:solidFill>
            </a:endParaRPr>
          </a:p>
        </p:txBody>
      </p:sp>
    </p:spTree>
    <p:extLst>
      <p:ext uri="{BB962C8B-B14F-4D97-AF65-F5344CB8AC3E}">
        <p14:creationId xmlns:p14="http://schemas.microsoft.com/office/powerpoint/2010/main" val="3792722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OM" sz="2400" b="1" dirty="0">
                <a:solidFill>
                  <a:srgbClr val="C00000"/>
                </a:solidFill>
              </a:rPr>
              <a:t>خالە یەهێزەكانی بابەتەكە</a:t>
            </a:r>
            <a:endParaRPr lang="en-US" sz="2400" b="1" dirty="0">
              <a:solidFill>
                <a:srgbClr val="C00000"/>
              </a:solidFill>
            </a:endParaRPr>
          </a:p>
        </p:txBody>
      </p:sp>
      <p:sp>
        <p:nvSpPr>
          <p:cNvPr id="3" name="Subtitle 2"/>
          <p:cNvSpPr>
            <a:spLocks noGrp="1"/>
          </p:cNvSpPr>
          <p:nvPr>
            <p:ph type="subTitle" idx="1"/>
          </p:nvPr>
        </p:nvSpPr>
        <p:spPr>
          <a:xfrm>
            <a:off x="0" y="457202"/>
            <a:ext cx="12191999" cy="6400796"/>
          </a:xfrm>
        </p:spPr>
        <p:txBody>
          <a:bodyPr>
            <a:noAutofit/>
          </a:bodyPr>
          <a:lstStyle/>
          <a:p>
            <a:pPr lvl="0" algn="just">
              <a:lnSpc>
                <a:spcPct val="107000"/>
              </a:lnSpc>
              <a:spcBef>
                <a:spcPts val="0"/>
              </a:spcBef>
              <a:spcAft>
                <a:spcPts val="800"/>
              </a:spcAft>
              <a:tabLst>
                <a:tab pos="2048510" algn="l"/>
              </a:tabLst>
            </a:pPr>
            <a:r>
              <a:rPr lang="ar-OM" sz="2800" b="1" dirty="0">
                <a:solidFill>
                  <a:schemeClr val="bg1"/>
                </a:solidFill>
              </a:rPr>
              <a:t>1</a:t>
            </a:r>
            <a:r>
              <a:rPr lang="ar-IQ" sz="2800" b="1" dirty="0">
                <a:solidFill>
                  <a:schemeClr val="bg1"/>
                </a:solidFill>
              </a:rPr>
              <a:t>-	 </a:t>
            </a:r>
            <a:r>
              <a:rPr lang="ar-IQ" sz="2800" b="1" dirty="0">
                <a:solidFill>
                  <a:srgbClr val="FF0000"/>
                </a:solidFill>
              </a:rPr>
              <a:t>قانون التناقض ( تز – ئەنتی تز --- سەنتز )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FF0000"/>
                </a:solidFill>
              </a:rPr>
              <a:t>2-	شۆڕشی جەزائیر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أ- عومەر ئۆرغانی سەرۆكی جزبی شیوعی جەزائیر وازی هێناو موسوڵمان بوو ناوی یەكێتیەكەی گۆڕی بۆ  یەكێتی خوێندكارانی موسوڵمانی جەزائیر چوونكە بینی كەوا فاكتەری ئایینی هاندەری سەرەكی شۆڕشەكەیە. </a:t>
            </a:r>
            <a:r>
              <a:rPr lang="ar-IQ" sz="2800" b="1" dirty="0">
                <a:solidFill>
                  <a:srgbClr val="C00000"/>
                </a:solidFill>
              </a:rPr>
              <a:t>ب- </a:t>
            </a:r>
            <a:r>
              <a:rPr lang="ar-OM" sz="2800" b="1" dirty="0">
                <a:solidFill>
                  <a:srgbClr val="C00000"/>
                </a:solidFill>
              </a:rPr>
              <a:t>ڕۆجیه گارودی پارتی كۆمۆنیستی فەڕەنسی بە جێهێشت و موسوڵمان بوو. ح- عباس محمود عقاد .</a:t>
            </a:r>
            <a:r>
              <a:rPr lang="ar-IQ" sz="2800" b="1" dirty="0">
                <a:solidFill>
                  <a:srgbClr val="C00000"/>
                </a:solidFill>
              </a:rPr>
              <a:t> (( العامـل القومـي والنفسـي والعنصـري والعقائـدي)). </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FF0000"/>
                </a:solidFill>
              </a:rPr>
              <a:t>3-	خاوەندارییەتی تایبەت ( الملكیة الخاصة).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أ‌-	البعد الطبيعي . ب- البعد  الفطري ( زگماك )  . ج- البعد الإجتماعي.</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FF0000"/>
                </a:solidFill>
              </a:rPr>
              <a:t>4-	 كار ........... ≥ بەهای كاڵا ( نرخ ) .  ڕێواس = 100 دینار</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كەمی نەوت(ئاسن) ......... زیاد بوونی نرخی  بە پێچەوانەوەش ڕاستە.</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chemeClr val="bg1"/>
                </a:solidFill>
              </a:rPr>
              <a:t>(( خواست و خستنە ڕوو ))</a:t>
            </a:r>
          </a:p>
        </p:txBody>
      </p:sp>
    </p:spTree>
    <p:extLst>
      <p:ext uri="{BB962C8B-B14F-4D97-AF65-F5344CB8AC3E}">
        <p14:creationId xmlns:p14="http://schemas.microsoft.com/office/powerpoint/2010/main" val="23455268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400" b="1" dirty="0">
                <a:solidFill>
                  <a:srgbClr val="C00000"/>
                </a:solidFill>
              </a:rPr>
              <a:t>نقد الماركسية </a:t>
            </a:r>
            <a:endParaRPr lang="en-US" sz="2400" b="1" dirty="0">
              <a:solidFill>
                <a:srgbClr val="C00000"/>
              </a:solidFill>
            </a:endParaRPr>
          </a:p>
        </p:txBody>
      </p:sp>
      <p:sp>
        <p:nvSpPr>
          <p:cNvPr id="3" name="Subtitle 2"/>
          <p:cNvSpPr>
            <a:spLocks noGrp="1"/>
          </p:cNvSpPr>
          <p:nvPr>
            <p:ph type="subTitle" idx="1"/>
          </p:nvPr>
        </p:nvSpPr>
        <p:spPr>
          <a:xfrm>
            <a:off x="0" y="457202"/>
            <a:ext cx="12191999" cy="6400796"/>
          </a:xfrm>
        </p:spPr>
        <p:txBody>
          <a:bodyPr>
            <a:noAutofit/>
          </a:bodyPr>
          <a:lstStyle/>
          <a:p>
            <a:pPr lvl="0" algn="just">
              <a:lnSpc>
                <a:spcPct val="107000"/>
              </a:lnSpc>
              <a:spcBef>
                <a:spcPts val="0"/>
              </a:spcBef>
              <a:spcAft>
                <a:spcPts val="800"/>
              </a:spcAft>
              <a:tabLst>
                <a:tab pos="2048510" algn="l"/>
              </a:tabLst>
            </a:pPr>
            <a:r>
              <a:rPr lang="ar-IQ" sz="2400" b="1" dirty="0">
                <a:solidFill>
                  <a:schemeClr val="bg1"/>
                </a:solidFill>
              </a:rPr>
              <a:t>فأولًا: منهج ماركس مُضطرِب غامض مُبهَم، حتمي وتنبُّؤي وقطعي وجدلي في الوقت نفسه. </a:t>
            </a:r>
            <a:endParaRPr lang="ar-OM" sz="2400" b="1" dirty="0">
              <a:solidFill>
                <a:schemeClr val="bg1"/>
              </a:solidFill>
            </a:endParaRPr>
          </a:p>
          <a:p>
            <a:pPr lvl="0" algn="just">
              <a:lnSpc>
                <a:spcPct val="107000"/>
              </a:lnSpc>
              <a:spcBef>
                <a:spcPts val="0"/>
              </a:spcBef>
              <a:spcAft>
                <a:spcPts val="800"/>
              </a:spcAft>
              <a:tabLst>
                <a:tab pos="2048510" algn="l"/>
              </a:tabLst>
            </a:pPr>
            <a:r>
              <a:rPr lang="ar-IQ" sz="2400" b="1" dirty="0">
                <a:solidFill>
                  <a:schemeClr val="bg1"/>
                </a:solidFill>
              </a:rPr>
              <a:t>•</a:t>
            </a:r>
            <a:r>
              <a:rPr lang="ar-IQ" sz="2000" b="1" dirty="0">
                <a:solidFill>
                  <a:schemeClr val="bg1"/>
                </a:solidFill>
              </a:rPr>
              <a:t>	(أ)  تنبَّأ ماركس بأن طبقة البروليتاريا سوف تزداد زيادة غير محدودة، وتنكمش طبقة أصحاب رءوس المال انكماشًا غير محدود، وهذا لم يحدث أبدًا؛ فقد تعقَّد اتجاه الصناعة وتغيَّر في حالات كثيرة، وأصبحت تعتمد على الثورة التكنولوجية، وثورة المعلومات والكومبيوتر أكثر من اعتمادها على العُمال. زادت أهمية المَهارة الكيفية للعامل عن أهمية العدد الكمي للعُمال، وبدلًا من أن تزداد البروليتاريا، </a:t>
            </a:r>
            <a:r>
              <a:rPr lang="ar-IQ" sz="2000" b="1" dirty="0">
                <a:solidFill>
                  <a:srgbClr val="C00000"/>
                </a:solidFill>
              </a:rPr>
              <a:t>ظهرت طبقة ثالثة لم يَلتفت إليها ماركس بحكم طبيعة عصره، وهي طبقة المهندسين والعلميين والفنيين والمحاسبين والإداريين … </a:t>
            </a:r>
            <a:r>
              <a:rPr lang="ar-IQ" sz="2000" b="1" dirty="0">
                <a:solidFill>
                  <a:schemeClr val="bg1"/>
                </a:solidFill>
              </a:rPr>
              <a:t>ودورها في عملية الإنتاج أهم من دور البرجوازية ومن دور البروليتاريا.</a:t>
            </a:r>
            <a:r>
              <a:rPr lang="ar-OM" sz="2000" b="1" dirty="0">
                <a:solidFill>
                  <a:schemeClr val="bg1"/>
                </a:solidFill>
              </a:rPr>
              <a:t> </a:t>
            </a:r>
          </a:p>
          <a:p>
            <a:pPr lvl="0" algn="just">
              <a:lnSpc>
                <a:spcPct val="107000"/>
              </a:lnSpc>
              <a:spcBef>
                <a:spcPts val="0"/>
              </a:spcBef>
              <a:spcAft>
                <a:spcPts val="800"/>
              </a:spcAft>
              <a:tabLst>
                <a:tab pos="2048510" algn="l"/>
              </a:tabLst>
            </a:pPr>
            <a:r>
              <a:rPr lang="ar-IQ" sz="2000" b="1" dirty="0">
                <a:solidFill>
                  <a:schemeClr val="bg1"/>
                </a:solidFill>
              </a:rPr>
              <a:t>•	(ب) كذبتْ أيضًا نبوءة ماركس القائلة إن الطبقات سوف تُختصر إلى طبقتَي البرجوازية والبروليتاريا؛ لم يحدث هذا وليس من المُحتمَل أن يحدث، ومهما تقدَّمت الصناعة لن تختفي طبقة المُزارِعين بالذات، ولن تنضم إلى البروليتاريا، وتظل الحياة الريفية مُتميِّزة بطابعها المُعيَّن. ويُمكِن القول إن تأريخ الاشتراكية في أواخر القرن العشرين هو في أحد جوانبه تاريخ الصراع بين الحركة البروليتارية وبين طبقة الفلاحين</a:t>
            </a:r>
            <a:r>
              <a:rPr lang="ar-OM" sz="2000" b="1" dirty="0">
                <a:solidFill>
                  <a:schemeClr val="bg1"/>
                </a:solidFill>
              </a:rPr>
              <a:t> .</a:t>
            </a:r>
          </a:p>
          <a:p>
            <a:pPr lvl="0" algn="just">
              <a:lnSpc>
                <a:spcPct val="107000"/>
              </a:lnSpc>
              <a:spcBef>
                <a:spcPts val="0"/>
              </a:spcBef>
              <a:spcAft>
                <a:spcPts val="800"/>
              </a:spcAft>
              <a:tabLst>
                <a:tab pos="2048510" algn="l"/>
              </a:tabLst>
            </a:pPr>
            <a:r>
              <a:rPr lang="ar-OM" sz="2000" b="1" dirty="0">
                <a:solidFill>
                  <a:schemeClr val="bg1"/>
                </a:solidFill>
              </a:rPr>
              <a:t>على أية حال لم تُسفِر التطوُّرات التي أعقبت ماركس عن طبقتين، بل عن الطبقات الآتية: </a:t>
            </a:r>
            <a:r>
              <a:rPr lang="ar-OM" sz="2000" b="1" dirty="0">
                <a:solidFill>
                  <a:srgbClr val="C00000"/>
                </a:solidFill>
              </a:rPr>
              <a:t>(١) البرجوازية. (٢) كبار مُلاك الأراضي. (٣) المُلاك الآخرين. (٤) العُمال الزراعيين. (٥) طبقة وسطى من الإداريين والفنيين. (٦) طبقة العمال الصناعيين.</a:t>
            </a:r>
            <a:endParaRPr lang="ar-IQ" sz="2000" b="1" dirty="0">
              <a:solidFill>
                <a:srgbClr val="C00000"/>
              </a:solidFill>
            </a:endParaRPr>
          </a:p>
        </p:txBody>
      </p:sp>
    </p:spTree>
    <p:extLst>
      <p:ext uri="{BB962C8B-B14F-4D97-AF65-F5344CB8AC3E}">
        <p14:creationId xmlns:p14="http://schemas.microsoft.com/office/powerpoint/2010/main" val="36681277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400" b="1" dirty="0">
                <a:solidFill>
                  <a:srgbClr val="C00000"/>
                </a:solidFill>
              </a:rPr>
              <a:t>نقد الماركسية </a:t>
            </a:r>
            <a:endParaRPr lang="en-US" sz="2400" b="1" dirty="0">
              <a:solidFill>
                <a:srgbClr val="C00000"/>
              </a:solidFill>
            </a:endParaRPr>
          </a:p>
        </p:txBody>
      </p:sp>
      <p:sp>
        <p:nvSpPr>
          <p:cNvPr id="3" name="Subtitle 2"/>
          <p:cNvSpPr>
            <a:spLocks noGrp="1"/>
          </p:cNvSpPr>
          <p:nvPr>
            <p:ph type="subTitle" idx="1"/>
          </p:nvPr>
        </p:nvSpPr>
        <p:spPr>
          <a:xfrm>
            <a:off x="0" y="457202"/>
            <a:ext cx="12191999" cy="6400796"/>
          </a:xfrm>
        </p:spPr>
        <p:txBody>
          <a:bodyPr>
            <a:noAutofit/>
          </a:bodyPr>
          <a:lstStyle/>
          <a:p>
            <a:pPr lvl="0" algn="just">
              <a:lnSpc>
                <a:spcPct val="107000"/>
              </a:lnSpc>
              <a:spcBef>
                <a:spcPts val="0"/>
              </a:spcBef>
              <a:spcAft>
                <a:spcPts val="800"/>
              </a:spcAft>
              <a:tabLst>
                <a:tab pos="2048510" algn="l"/>
              </a:tabLst>
            </a:pPr>
            <a:r>
              <a:rPr lang="ar-IQ" sz="2000" b="1" dirty="0">
                <a:solidFill>
                  <a:schemeClr val="bg1"/>
                </a:solidFill>
              </a:rPr>
              <a:t>•	(جـ) تنبَّأ ماركس بأن انتصار البروليتاريا ومَجيء الشيوعية سوف يتبعه حتمًا المجتمع اللاطبقي، وليس هذا محتومًا، لا نظريًّا ولا تطبيقيًّا؛ نظريًّا، سوف يتَّحد البروليتاريون ليُواجِهوا البرجوازيين، ولنفترض أنهم انتصروا وابتلعت البروليتاريا البرجوازية، فلن يعود أمامها خطر تخشاه وتتَّحد لتُواجِهه، بل الأدنى إلى المعقول أن الصراعات والمشاكل الخاصة بالبروليتاريا ستنشأ داخلها فتُقسِّمها إلى طبقات من جديد</a:t>
            </a:r>
            <a:endParaRPr lang="ar-OM" sz="2000" b="1" dirty="0">
              <a:solidFill>
                <a:schemeClr val="bg1"/>
              </a:solidFill>
            </a:endParaRPr>
          </a:p>
          <a:p>
            <a:pPr lvl="0" algn="just">
              <a:lnSpc>
                <a:spcPct val="107000"/>
              </a:lnSpc>
              <a:spcBef>
                <a:spcPts val="0"/>
              </a:spcBef>
              <a:spcAft>
                <a:spcPts val="800"/>
              </a:spcAft>
              <a:tabLst>
                <a:tab pos="2048510" algn="l"/>
              </a:tabLst>
            </a:pPr>
            <a:r>
              <a:rPr lang="ar-IQ" sz="2000" b="1" dirty="0">
                <a:solidFill>
                  <a:schemeClr val="bg1"/>
                </a:solidFill>
              </a:rPr>
              <a:t>•	(د) تنبَّأ ماركس بأن تراكُم فائض القيمة سوف يُؤدِّي إلى زيادة بؤس العُمال، زيادة في شدته أي في شدة بؤس العامل الواحد، وزيادة في مَداه أي بؤس عدد أكبر من العُمال؛ وأكَّد ماركس أن البؤس مادي وأيضًا معنوي، فاستغراق العامل في عمله الشاق الذي يغترب عنه من شأنه أن يزيد من بلاهة العامل ومن تشويه قُواه العقلية.</a:t>
            </a:r>
          </a:p>
          <a:p>
            <a:pPr lvl="0" algn="just">
              <a:lnSpc>
                <a:spcPct val="107000"/>
              </a:lnSpc>
              <a:spcBef>
                <a:spcPts val="0"/>
              </a:spcBef>
              <a:spcAft>
                <a:spcPts val="800"/>
              </a:spcAft>
              <a:tabLst>
                <a:tab pos="2048510" algn="l"/>
              </a:tabLst>
            </a:pPr>
            <a:r>
              <a:rPr lang="ar-IQ" sz="2000" b="1" dirty="0">
                <a:solidFill>
                  <a:schemeClr val="bg1"/>
                </a:solidFill>
              </a:rPr>
              <a:t>فهل حدث هذا؟ وهل زادت بلاهة العمال؟ كلا بالطبع، بل العكس تمامًا هو الذي حدث؛ جزء من فائض القيمة الآن يُستغل في إقامة مجتمعات سكنية ونوادٍ اجتماعية ورياضية وأنشطة ترفيهية للعمال. تطوَّرت النُّظم التربوية الحديثة، وأصبح التعليم حقًّا لكل مُواطِن، برجوازي أو بروليتاري. وتفجَّرت وسائل الإعلام المسموعة والمرئية التي تشُد الطبقات كلها في اللحظة نفسها للمادة الإعلامية الواحدة، ثم أتت ثورة المعلومات العظمى وثورة الإنترنت التي جعلتها مُتاحة للجميع بكبسة زر.</a:t>
            </a:r>
            <a:endParaRPr lang="ar-OM" sz="2000" b="1" dirty="0">
              <a:solidFill>
                <a:schemeClr val="bg1"/>
              </a:solidFill>
            </a:endParaRPr>
          </a:p>
          <a:p>
            <a:pPr lvl="0" algn="just">
              <a:lnSpc>
                <a:spcPct val="107000"/>
              </a:lnSpc>
              <a:spcBef>
                <a:spcPts val="0"/>
              </a:spcBef>
              <a:spcAft>
                <a:spcPts val="800"/>
              </a:spcAft>
              <a:tabLst>
                <a:tab pos="2048510" algn="l"/>
              </a:tabLst>
            </a:pPr>
            <a:r>
              <a:rPr lang="ar-IQ" sz="2000" b="1" dirty="0">
                <a:solidFill>
                  <a:schemeClr val="bg1"/>
                </a:solidFill>
              </a:rPr>
              <a:t>•	(هـ) تنبَّأ ماركس بأن الشيوعية ستبدأ في أكبر الدُّوَل المُتقدِّمة تكنولوجيًّا، وبالذات إنجلترا وألمانيا، والذي حدث هو عكس هذا تمامًا؛ فقد تحقَّق أول انقلاب شيوعي في دولة كانت مُتخلِّفة تكنولوجيًّا، هي روسيا التي استبعدها ماركس تمامًا على الرغم من علاقته بالمُفكِّر باكونين (١٨١٤–١٨٧٦م) مُمثِّل الفكر الاشتراكي في البرجوازية الروسية، وأعقبت روسيا دولة أكثر تخلُّفًا هي الصين. وفي الربع الثالث من القرن العشرين توالت انقلابات شيوعية في دولة مُتخلِّفة كاليمن الشمالية وأفغانستان.</a:t>
            </a:r>
            <a:r>
              <a:rPr lang="ar-OM" sz="2000" b="1" dirty="0">
                <a:solidFill>
                  <a:schemeClr val="bg1"/>
                </a:solidFill>
              </a:rPr>
              <a:t> </a:t>
            </a:r>
            <a:endParaRPr lang="ar-IQ" sz="2000" b="1" dirty="0">
              <a:solidFill>
                <a:schemeClr val="bg1"/>
              </a:solidFill>
            </a:endParaRPr>
          </a:p>
          <a:p>
            <a:pPr lvl="0" algn="just">
              <a:lnSpc>
                <a:spcPct val="107000"/>
              </a:lnSpc>
              <a:spcBef>
                <a:spcPts val="0"/>
              </a:spcBef>
              <a:spcAft>
                <a:spcPts val="800"/>
              </a:spcAft>
              <a:tabLst>
                <a:tab pos="2048510" algn="l"/>
              </a:tabLst>
            </a:pPr>
            <a:endParaRPr lang="ar-IQ" sz="2000" b="1" dirty="0">
              <a:solidFill>
                <a:schemeClr val="bg1"/>
              </a:solidFill>
            </a:endParaRPr>
          </a:p>
        </p:txBody>
      </p:sp>
    </p:spTree>
    <p:extLst>
      <p:ext uri="{BB962C8B-B14F-4D97-AF65-F5344CB8AC3E}">
        <p14:creationId xmlns:p14="http://schemas.microsoft.com/office/powerpoint/2010/main" val="325905121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0"/>
            <a:ext cx="10589034" cy="822961"/>
          </a:xfrm>
        </p:spPr>
        <p:txBody>
          <a:bodyPr>
            <a:noAutofit/>
          </a:bodyPr>
          <a:lstStyle/>
          <a:p>
            <a:pPr algn="ctr"/>
            <a:r>
              <a:rPr lang="ar-IQ" sz="2400" b="1" dirty="0">
                <a:solidFill>
                  <a:schemeClr val="bg1"/>
                </a:solidFill>
              </a:rPr>
              <a:t>(( تەوەرەكانی بابەتەكە ))</a:t>
            </a:r>
            <a:br>
              <a:rPr lang="ar-IQ" sz="2400" b="1" dirty="0">
                <a:solidFill>
                  <a:schemeClr val="bg1"/>
                </a:solidFill>
              </a:rPr>
            </a:br>
            <a:r>
              <a:rPr lang="ar-IQ" sz="2400" b="1" dirty="0">
                <a:solidFill>
                  <a:srgbClr val="C00000"/>
                </a:solidFill>
              </a:rPr>
              <a:t>(( محاور الموضوع ))</a:t>
            </a:r>
            <a:endParaRPr lang="en-US" sz="2400" b="1" dirty="0">
              <a:solidFill>
                <a:srgbClr val="C00000"/>
              </a:solidFill>
            </a:endParaRPr>
          </a:p>
        </p:txBody>
      </p:sp>
      <p:sp>
        <p:nvSpPr>
          <p:cNvPr id="3" name="Subtitle 2"/>
          <p:cNvSpPr>
            <a:spLocks noGrp="1"/>
          </p:cNvSpPr>
          <p:nvPr>
            <p:ph type="subTitle" idx="1"/>
          </p:nvPr>
        </p:nvSpPr>
        <p:spPr>
          <a:xfrm>
            <a:off x="156754" y="822961"/>
            <a:ext cx="11730446" cy="5943599"/>
          </a:xfrm>
        </p:spPr>
        <p:txBody>
          <a:bodyPr>
            <a:noAutofit/>
          </a:bodyPr>
          <a:lstStyle/>
          <a:p>
            <a:pPr algn="ctr">
              <a:lnSpc>
                <a:spcPct val="107000"/>
              </a:lnSpc>
              <a:spcBef>
                <a:spcPts val="0"/>
              </a:spcBef>
              <a:spcAft>
                <a:spcPts val="800"/>
              </a:spcAft>
            </a:pPr>
            <a:r>
              <a:rPr lang="ar-OM" sz="4400" b="1" dirty="0">
                <a:solidFill>
                  <a:srgbClr val="C00000"/>
                </a:solidFill>
                <a:latin typeface="Calibri" panose="020F0502020204030204" pitchFamily="34" charset="0"/>
                <a:ea typeface="Calibri" panose="020F0502020204030204" pitchFamily="34" charset="0"/>
                <a:cs typeface="Arial" panose="020B0604020202020204" pitchFamily="34" charset="0"/>
              </a:rPr>
              <a:t>تەوەری یەكەم:- ماتریالیزمی دیالیكتیكی.</a:t>
            </a:r>
            <a:endParaRPr lang="en-US" sz="44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400" b="1" dirty="0">
                <a:solidFill>
                  <a:srgbClr val="002060"/>
                </a:solidFill>
                <a:latin typeface="Calibri" panose="020F0502020204030204" pitchFamily="34" charset="0"/>
                <a:ea typeface="Calibri" panose="020F0502020204030204" pitchFamily="34" charset="0"/>
                <a:cs typeface="Arial" panose="020B0604020202020204" pitchFamily="34" charset="0"/>
              </a:rPr>
              <a:t>المحور الأول:- المادية الديالكتيكية.</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400" b="1" dirty="0">
                <a:solidFill>
                  <a:srgbClr val="C00000"/>
                </a:solidFill>
                <a:latin typeface="Calibri" panose="020F0502020204030204" pitchFamily="34" charset="0"/>
                <a:ea typeface="Calibri" panose="020F0502020204030204" pitchFamily="34" charset="0"/>
                <a:cs typeface="Arial" panose="020B0604020202020204" pitchFamily="34" charset="0"/>
              </a:rPr>
              <a:t>تەوەری دووەم: ماتریالیزمی مێژوویی.</a:t>
            </a:r>
            <a:endParaRPr lang="en-US" sz="44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400" b="1" dirty="0">
                <a:solidFill>
                  <a:srgbClr val="002060"/>
                </a:solidFill>
                <a:latin typeface="Calibri" panose="020F0502020204030204" pitchFamily="34" charset="0"/>
                <a:ea typeface="Calibri" panose="020F0502020204030204" pitchFamily="34" charset="0"/>
                <a:cs typeface="Arial" panose="020B0604020202020204" pitchFamily="34" charset="0"/>
              </a:rPr>
              <a:t>المحور الثاني:- المادية التأريخية.</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400" b="1" dirty="0">
                <a:solidFill>
                  <a:srgbClr val="C00000"/>
                </a:solidFill>
                <a:latin typeface="Calibri" panose="020F0502020204030204" pitchFamily="34" charset="0"/>
                <a:ea typeface="Calibri" panose="020F0502020204030204" pitchFamily="34" charset="0"/>
                <a:cs typeface="Arial" panose="020B0604020202020204" pitchFamily="34" charset="0"/>
              </a:rPr>
              <a:t>  تەوەری سێیەم:-سیستەمی كۆمۆنیزمی(سۆشیالیستی زانستی).</a:t>
            </a:r>
            <a:endParaRPr lang="en-US" sz="44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Bef>
                <a:spcPts val="0"/>
              </a:spcBef>
              <a:spcAft>
                <a:spcPts val="800"/>
              </a:spcAft>
            </a:pPr>
            <a:r>
              <a:rPr lang="ar-OM" sz="4400" b="1" dirty="0">
                <a:solidFill>
                  <a:srgbClr val="002060"/>
                </a:solidFill>
                <a:latin typeface="Calibri" panose="020F0502020204030204" pitchFamily="34" charset="0"/>
                <a:ea typeface="Calibri" panose="020F0502020204030204" pitchFamily="34" charset="0"/>
                <a:cs typeface="Arial" panose="020B0604020202020204" pitchFamily="34" charset="0"/>
              </a:rPr>
              <a:t>المحور الثالث:-النظام الشيوعي(الإشتراكية العلمية)</a:t>
            </a:r>
            <a:endParaRPr lang="en-US" sz="4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0"/>
              </a:spcBef>
              <a:spcAft>
                <a:spcPts val="800"/>
              </a:spcAft>
            </a:pPr>
            <a:endParaRPr lang="en-US" sz="4400" dirty="0">
              <a:solidFill>
                <a:schemeClr val="bg1"/>
              </a:solidFill>
              <a:latin typeface="Simplified Arabic" panose="02020603050405020304" pitchFamily="18" charset="-78"/>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1547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400" b="1" dirty="0">
                <a:solidFill>
                  <a:srgbClr val="C00000"/>
                </a:solidFill>
              </a:rPr>
              <a:t>نقد الماركسية </a:t>
            </a:r>
            <a:endParaRPr lang="en-US" sz="2400" b="1" dirty="0">
              <a:solidFill>
                <a:srgbClr val="C00000"/>
              </a:solidFill>
            </a:endParaRPr>
          </a:p>
        </p:txBody>
      </p:sp>
      <p:sp>
        <p:nvSpPr>
          <p:cNvPr id="3" name="Subtitle 2"/>
          <p:cNvSpPr>
            <a:spLocks noGrp="1"/>
          </p:cNvSpPr>
          <p:nvPr>
            <p:ph type="subTitle" idx="1"/>
          </p:nvPr>
        </p:nvSpPr>
        <p:spPr>
          <a:xfrm>
            <a:off x="-13063" y="457204"/>
            <a:ext cx="12191999" cy="6400796"/>
          </a:xfrm>
        </p:spPr>
        <p:txBody>
          <a:bodyPr>
            <a:noAutofit/>
          </a:bodyPr>
          <a:lstStyle/>
          <a:p>
            <a:pPr lvl="0" algn="just">
              <a:lnSpc>
                <a:spcPct val="107000"/>
              </a:lnSpc>
              <a:spcBef>
                <a:spcPts val="0"/>
              </a:spcBef>
              <a:spcAft>
                <a:spcPts val="800"/>
              </a:spcAft>
              <a:tabLst>
                <a:tab pos="2048510" algn="l"/>
              </a:tabLst>
            </a:pPr>
            <a:r>
              <a:rPr lang="ar-IQ" sz="2000" b="1" dirty="0">
                <a:solidFill>
                  <a:schemeClr val="bg1"/>
                </a:solidFill>
              </a:rPr>
              <a:t>•	(و) تنبَّأ ماركس بإضمحلال الرأسمالية وبالتالي مَجيء الشيوعية لتحُل مَحلها، ولكن الرأسمالية التي عرفها ماركس وحلَّلها هي رأسمالية عدم التدخُّل، أي الرأسمالية الحرة حريةً مُطلَقة والتي لا تسمح بأي تدخُّل أو فرض قيود؛ فحتى لو تدخَّلت الدولة فهي — تبعًا لنظرية ماركس — أداة البرجوازية ولن تتدخَّل إلا لحمايتها والإبقاء عليها. والأمر الواقع الذي كذَّب نبوءة ماركس هو أن مثل هذه الرأسمالية اختفت تمامًا فعلًا، ولكن لم تكُن الاشتراكية هي البديل الوحيد الذي حل مَحلها دائمًا. في مُعظَم البلدان حل نظام الرأسمالية الخاصة المُقيَّدة، أو نظام مُختلَط يجمع بين المِلكية الخاصة والمِلكية العامة، وحتى في أكثر الدُّوَل رأسماليةً تتدخَّل الحكومات بإرشاد والتوجيه والتخطيط والتحريم والإلزام، ومنح التسهيلات ورفع الجمارك والضرائب، وحماية حقوق العُمال وشملهم بالضمانات والتأمينات الاجتماعية والمَعاشات والتأمين ضد البطالة، بل أصبح للعُمال حق الإضراب عن العمل وإجبار أصحاب رءوس المال على رفع أجورهم.</a:t>
            </a:r>
          </a:p>
          <a:p>
            <a:pPr lvl="0" algn="just">
              <a:lnSpc>
                <a:spcPct val="107000"/>
              </a:lnSpc>
              <a:spcBef>
                <a:spcPts val="0"/>
              </a:spcBef>
              <a:spcAft>
                <a:spcPts val="800"/>
              </a:spcAft>
              <a:tabLst>
                <a:tab pos="2048510" algn="l"/>
              </a:tabLst>
            </a:pPr>
            <a:r>
              <a:rPr lang="ar-IQ" sz="2000" b="1" dirty="0">
                <a:solidFill>
                  <a:schemeClr val="bg1"/>
                </a:solidFill>
              </a:rPr>
              <a:t>وكانت السويد هي التي قامت بأُولى الخطوات الحاسمة في هذا الطريق حين حدَّدت ساعات العمل بثمانٍ وأربعين ساعة في الأسبوع. لقد عاش ماركس حتى رأى بعض الإصلاحات في أحوال العُمال، لكنه لم يرَ في هذا تفنيدًا لنبوءته، بل إيذانًا بانهيار الرأسمالية.</a:t>
            </a:r>
          </a:p>
          <a:p>
            <a:pPr lvl="0" algn="just">
              <a:lnSpc>
                <a:spcPct val="107000"/>
              </a:lnSpc>
              <a:spcBef>
                <a:spcPts val="0"/>
              </a:spcBef>
              <a:spcAft>
                <a:spcPts val="800"/>
              </a:spcAft>
              <a:tabLst>
                <a:tab pos="2048510" algn="l"/>
              </a:tabLst>
            </a:pPr>
            <a:r>
              <a:rPr lang="ar-IQ" sz="2000" b="1" dirty="0">
                <a:solidFill>
                  <a:schemeClr val="bg1"/>
                </a:solidFill>
              </a:rPr>
              <a:t>هكذا كذَّب الواقع نبوءات ماركس، ليتَّضح أنها تُحاوِل أن تتعلْمن، وأن تجعل العلم التاريخي جدليًّا رغمًا عنه وعن الواقع التاريخي، وإذا كانت تنصَبُّ على تحليل عملية الإنتاج الاقتصادي، فقد كان يُمكِنها أن تقتصر على وصف ماضي تاريخ الإنتاج وليس مستقبله الذي يظل في عوالم الاحتمال، وبذلك تكون وظيفة المادية الجدلية هي إيجاد منهج نقدي للمجتمع المعاصر، ولا يُمكِن أن يكون ما قاله ماركس ذا قيمة إلا إذا كان قد كفَّ عن التنبُّؤ بالمستقبل وعن تأكيد حتمية مَجيء المجتمع الشيوعي اللاطبقي.</a:t>
            </a:r>
          </a:p>
        </p:txBody>
      </p:sp>
    </p:spTree>
    <p:extLst>
      <p:ext uri="{BB962C8B-B14F-4D97-AF65-F5344CB8AC3E}">
        <p14:creationId xmlns:p14="http://schemas.microsoft.com/office/powerpoint/2010/main" val="199080746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400" b="1" dirty="0">
                <a:solidFill>
                  <a:srgbClr val="C00000"/>
                </a:solidFill>
              </a:rPr>
              <a:t>ثانيًا: نقد الماركسية من حيث هي نظرية فلسفية</a:t>
            </a:r>
            <a:endParaRPr lang="en-US" sz="2400" b="1" dirty="0">
              <a:solidFill>
                <a:srgbClr val="C00000"/>
              </a:solidFill>
            </a:endParaRPr>
          </a:p>
        </p:txBody>
      </p:sp>
      <p:sp>
        <p:nvSpPr>
          <p:cNvPr id="3" name="Subtitle 2"/>
          <p:cNvSpPr>
            <a:spLocks noGrp="1"/>
          </p:cNvSpPr>
          <p:nvPr>
            <p:ph type="subTitle" idx="1"/>
          </p:nvPr>
        </p:nvSpPr>
        <p:spPr>
          <a:xfrm>
            <a:off x="-13063" y="457204"/>
            <a:ext cx="12191999" cy="6400796"/>
          </a:xfrm>
        </p:spPr>
        <p:txBody>
          <a:bodyPr>
            <a:noAutofit/>
          </a:bodyPr>
          <a:lstStyle/>
          <a:p>
            <a:pPr lvl="0" algn="just">
              <a:lnSpc>
                <a:spcPct val="107000"/>
              </a:lnSpc>
              <a:spcBef>
                <a:spcPts val="0"/>
              </a:spcBef>
              <a:spcAft>
                <a:spcPts val="800"/>
              </a:spcAft>
              <a:tabLst>
                <a:tab pos="2048510" algn="l"/>
              </a:tabLst>
            </a:pPr>
            <a:r>
              <a:rPr lang="ar-IQ" sz="2000" b="1" dirty="0">
                <a:solidFill>
                  <a:schemeClr val="bg1"/>
                </a:solidFill>
              </a:rPr>
              <a:t>فأولًا: تعتمد الماركسية على الزعم بالحتمية التاريخية، أي القول إن التاريخ يسير في مَسار محتوم يُمكِن قَولبته في مَراحل أو أنماط أو إيقاعات — هي مع ماركس مَراحل جدلية — ومن ثَم يُمكِن التنبُّؤ به؛ وهذه فكرة قديمة وعتيقة، معروفة منذ أيام هيزيود وهيراقليطس وأفلاطون وفكرة اليهود عن مَآل شعب الله المُختار، ولم تنقطع أبدًا من تاريخ الفلسفة، وظلَّت مُستمِرة حتى يومنا هذا، مع فيكو وبوسويه وكوندرسيه وهيجل وشبنجلر وتوينبي … وغيرهم؛ </a:t>
            </a:r>
            <a:endParaRPr lang="ar-OM" sz="2000" b="1" dirty="0">
              <a:solidFill>
                <a:schemeClr val="bg1"/>
              </a:solidFill>
            </a:endParaRPr>
          </a:p>
          <a:p>
            <a:pPr lvl="0" algn="just">
              <a:lnSpc>
                <a:spcPct val="107000"/>
              </a:lnSpc>
              <a:spcBef>
                <a:spcPts val="0"/>
              </a:spcBef>
              <a:spcAft>
                <a:spcPts val="800"/>
              </a:spcAft>
              <a:tabLst>
                <a:tab pos="2048510" algn="l"/>
              </a:tabLst>
            </a:pPr>
            <a:r>
              <a:rPr lang="ar-OM" sz="2000" b="1" dirty="0">
                <a:solidFill>
                  <a:schemeClr val="bg1"/>
                </a:solidFill>
              </a:rPr>
              <a:t>* </a:t>
            </a:r>
            <a:r>
              <a:rPr lang="ar-IQ" sz="2000" b="1" dirty="0">
                <a:solidFill>
                  <a:schemeClr val="bg1"/>
                </a:solidFill>
              </a:rPr>
              <a:t>ثم إنها — أي حتمية ماركس التاريخية — جعلته يتناقض مع نفسه ومع قوله الشهير: مَهمَّة الفيلسوف تغيير العالم لا فهمه. فإذا كان التاريخ مُحدَّدًا سلفًا بحتمية قاطعة، فكيف يُمكِن التغيير؟</a:t>
            </a:r>
            <a:endParaRPr lang="ar-OM" sz="2000" b="1" dirty="0">
              <a:solidFill>
                <a:schemeClr val="bg1"/>
              </a:solidFill>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IQ" sz="2000" b="1" dirty="0">
                <a:solidFill>
                  <a:schemeClr val="bg1"/>
                </a:solidFill>
              </a:rPr>
              <a:t>ولما كانت الحتمية تُلغي أي دور للإرادة الإنسانية، كانت حتمية ماركس تجعله يتناقض أيضاً مع نفسه من زاوية أخرى، مع قوله الشهير: «يا عُمال العالم اتَّحِدوا!» لكي يُخطِّطوا للثورة؛ فاتِّحاد البروليتاريا من أهم المُقدِّمات الأساسية التي استنبط منه حتمية مَجيء الشيوعية.</a:t>
            </a:r>
            <a:endParaRPr lang="ar-OM" sz="2000" b="1" dirty="0">
              <a:solidFill>
                <a:schemeClr val="bg1"/>
              </a:solidFill>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IQ" sz="2000" b="1" dirty="0">
                <a:solidFill>
                  <a:schemeClr val="bg1"/>
                </a:solidFill>
              </a:rPr>
              <a:t>ثم إنه رأى أن أية ثورة اجتماعية ستُؤدِّي بالضرورة إلى الشيوعية أو بالأحرى تُعجِّل بها، وليس هذا صحيحًا، فمثلًا ثورات ( إيران ، ليبيا ، تونس، مصر، سوريا) لم تُؤدِّ إلى الشيوعية.</a:t>
            </a:r>
            <a:endParaRPr lang="ar-OM" sz="2000" b="1" dirty="0">
              <a:solidFill>
                <a:schemeClr val="bg1"/>
              </a:solidFill>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IQ" sz="2000" b="1" dirty="0">
                <a:solidFill>
                  <a:schemeClr val="bg1"/>
                </a:solidFill>
              </a:rPr>
              <a:t>وماركس له نظرية أخلاقية، خلاصتها أن ثَمة نمَطَين للأخلاق، أحدهما في صالح البرجوازية يُؤدِّي إلى حفاظ على الوضع القائم عن طريق تمجيد المِلكية والتفاوت الطبقي (الأخلاق اليمينية)، والنمط الأخلاقي الآخر في صالح البروليتاريا يُمجِّد التقارب الطبقي وساعات العمل القليلة لمَزيد من الحرية ونبذ المِلكية وتراكُم فائض القيمة (الأخلاق اليسارية). ويُؤكِّد ماركس على قضية مَفادها أن كل بورجوازي يعتنق القيَم البرجوازية اليمينية، وكل بروليتاري يعتنق القيَم البروليتارية اليسارية، وليس هذا صحيحًا دائمًا، وماركس نفسه برجوازي لكنه يعتنق القيَم الاشتراكية </a:t>
            </a:r>
            <a:r>
              <a:rPr lang="ar-OM" sz="2000" b="1" dirty="0">
                <a:solidFill>
                  <a:schemeClr val="bg1"/>
                </a:solidFill>
              </a:rPr>
              <a:t>.</a:t>
            </a:r>
            <a:endParaRPr lang="ar-IQ" sz="2000" b="1" dirty="0">
              <a:solidFill>
                <a:schemeClr val="bg1"/>
              </a:solidFill>
            </a:endParaRPr>
          </a:p>
        </p:txBody>
      </p:sp>
    </p:spTree>
    <p:extLst>
      <p:ext uri="{BB962C8B-B14F-4D97-AF65-F5344CB8AC3E}">
        <p14:creationId xmlns:p14="http://schemas.microsoft.com/office/powerpoint/2010/main" val="300651793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1821886" cy="457200"/>
          </a:xfrm>
        </p:spPr>
        <p:txBody>
          <a:bodyPr>
            <a:normAutofit/>
          </a:bodyPr>
          <a:lstStyle/>
          <a:p>
            <a:pPr algn="ctr"/>
            <a:r>
              <a:rPr lang="ar-IQ" sz="2400" b="1" dirty="0">
                <a:solidFill>
                  <a:srgbClr val="C00000"/>
                </a:solidFill>
              </a:rPr>
              <a:t>ثانيًا: نقد الماركسية من حيث هي نظرية فلسفية</a:t>
            </a:r>
            <a:endParaRPr lang="en-US" sz="2400" b="1" dirty="0">
              <a:solidFill>
                <a:srgbClr val="C00000"/>
              </a:solidFill>
            </a:endParaRPr>
          </a:p>
        </p:txBody>
      </p:sp>
      <p:sp>
        <p:nvSpPr>
          <p:cNvPr id="3" name="Subtitle 2"/>
          <p:cNvSpPr>
            <a:spLocks noGrp="1"/>
          </p:cNvSpPr>
          <p:nvPr>
            <p:ph type="subTitle" idx="1"/>
          </p:nvPr>
        </p:nvSpPr>
        <p:spPr>
          <a:xfrm>
            <a:off x="-13063" y="457204"/>
            <a:ext cx="12191999" cy="6400796"/>
          </a:xfrm>
        </p:spPr>
        <p:txBody>
          <a:bodyPr>
            <a:noAutofit/>
          </a:bodyPr>
          <a:lstStyle/>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IQ" sz="2000" b="1" dirty="0">
                <a:solidFill>
                  <a:schemeClr val="bg1"/>
                </a:solidFill>
              </a:rPr>
              <a:t>إن التفسيرات الماركسية دائمًا تعميم لجانب واحد وإغفال لبقية الجوانب؛ </a:t>
            </a:r>
            <a:r>
              <a:rPr lang="ar-IQ" sz="2000" b="1" dirty="0">
                <a:solidFill>
                  <a:srgbClr val="C00000"/>
                </a:solidFill>
              </a:rPr>
              <a:t>فكيف يُتصوَّر أن الاقتصاد هو المُؤثِّر الوحيد على حركة التاريخ؟! </a:t>
            </a:r>
            <a:r>
              <a:rPr lang="ar-IQ" sz="2000" b="1" dirty="0">
                <a:solidFill>
                  <a:schemeClr val="bg1"/>
                </a:solidFill>
              </a:rPr>
              <a:t>والواقع أن هناك عوامل أخرى لها تأثير أقوى، </a:t>
            </a:r>
            <a:r>
              <a:rPr lang="ar-IQ" sz="2000" b="1" dirty="0">
                <a:solidFill>
                  <a:srgbClr val="C00000"/>
                </a:solidFill>
              </a:rPr>
              <a:t>كالدِّين</a:t>
            </a:r>
            <a:r>
              <a:rPr lang="ar-IQ" sz="2000" b="1" dirty="0">
                <a:solidFill>
                  <a:schemeClr val="bg1"/>
                </a:solidFill>
              </a:rPr>
              <a:t> الذي ظل </a:t>
            </a:r>
            <a:r>
              <a:rPr lang="ar-IQ" sz="2000" b="1" dirty="0">
                <a:solidFill>
                  <a:srgbClr val="C00000"/>
                </a:solidFill>
              </a:rPr>
              <a:t>العامل الأساسي لنشأة الحضارات وازدهارها وأُفولها وقيام الإمبراطوريات وسقوطها طَوال العصور الوسطى، </a:t>
            </a:r>
            <a:r>
              <a:rPr lang="ar-IQ" sz="2000" b="1" dirty="0">
                <a:solidFill>
                  <a:srgbClr val="002060"/>
                </a:solidFill>
              </a:rPr>
              <a:t>وكالعلم </a:t>
            </a:r>
            <a:r>
              <a:rPr lang="ar-IQ" sz="2000" b="1" dirty="0">
                <a:solidFill>
                  <a:srgbClr val="C00000"/>
                </a:solidFill>
              </a:rPr>
              <a:t>وهو السبب الأساسي للثورة الصناعية التي أدَّت إلى بؤس العُمال وأيضًا إلى الاستعمار.</a:t>
            </a:r>
            <a:endParaRPr lang="ar-OM" sz="2000" b="1" dirty="0">
              <a:solidFill>
                <a:srgbClr val="C00000"/>
              </a:solidFill>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IQ" sz="2000" b="1" dirty="0">
                <a:solidFill>
                  <a:schemeClr val="bg1"/>
                </a:solidFill>
              </a:rPr>
              <a:t>وبكل هذا الركام من الأخطاء يُشكِّل ماركس أيديولوجية صارمة لمجتمع مُغلَق، أيديولوجيًّا تحدَّد سلفًا أسلوب حل كل المشاكل ومُواجَهة كل المَواقف، فلا يقبل المجتمع أية ديمقراطية ولا تبادُل آراء ولا حتى مُحاوَلة التوصُّل لحل أصيل مرِن لمُشكِلة طارئة.</a:t>
            </a: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IQ" sz="2000" b="1" dirty="0">
                <a:solidFill>
                  <a:schemeClr val="bg1"/>
                </a:solidFill>
              </a:rPr>
              <a:t>إن الماركسية نظرة كلية، تفترض أنها بضربة واحدة — هي الثورة الدموية — ستقلب التطوُّر التاريخي إلى المرحلة اليوتوبية الشيوعية، التي يتصوَّر ماركس أنها نهاية التاريخ وخاتمة العالم.</a:t>
            </a:r>
            <a:endParaRPr lang="ar-OM" sz="2000" b="1" dirty="0">
              <a:solidFill>
                <a:schemeClr val="bg1"/>
              </a:solidFill>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000" b="1" dirty="0">
                <a:solidFill>
                  <a:srgbClr val="C00000"/>
                </a:solidFill>
              </a:rPr>
              <a:t>لماذا ينوقف قوانين الديالكتيك عن المرحلة الشيوعية؟؟ إذا كان خذه القوانين علمية وحتمية العمل؟؟ </a:t>
            </a:r>
            <a:endParaRPr lang="ar-IQ" sz="2000" b="1" dirty="0">
              <a:solidFill>
                <a:srgbClr val="C00000"/>
              </a:solidFill>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endParaRPr lang="ar-IQ" sz="2000" b="1" dirty="0">
              <a:solidFill>
                <a:schemeClr val="bg1"/>
              </a:solidFill>
            </a:endParaRPr>
          </a:p>
        </p:txBody>
      </p:sp>
    </p:spTree>
    <p:extLst>
      <p:ext uri="{BB962C8B-B14F-4D97-AF65-F5344CB8AC3E}">
        <p14:creationId xmlns:p14="http://schemas.microsoft.com/office/powerpoint/2010/main" val="3112395799"/>
      </p:ext>
    </p:extLst>
  </p:cSld>
  <p:clrMapOvr>
    <a:masterClrMapping/>
  </p:clrMapOvr>
  <p:transition spd="slow">
    <p:wheel spokes="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D820A-8F87-3752-CAE8-E02372BB35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A7C9B7-42EC-B0A3-0621-A28C0851B756}"/>
              </a:ext>
            </a:extLst>
          </p:cNvPr>
          <p:cNvSpPr>
            <a:spLocks noGrp="1"/>
          </p:cNvSpPr>
          <p:nvPr>
            <p:ph type="ctrTitle"/>
          </p:nvPr>
        </p:nvSpPr>
        <p:spPr>
          <a:xfrm>
            <a:off x="0" y="1"/>
            <a:ext cx="11821886" cy="436879"/>
          </a:xfrm>
        </p:spPr>
        <p:txBody>
          <a:bodyPr>
            <a:normAutofit fontScale="90000"/>
          </a:bodyPr>
          <a:lstStyle/>
          <a:p>
            <a:pPr algn="ctr"/>
            <a:r>
              <a:rPr lang="ar-OM" sz="3200" b="1" dirty="0">
                <a:solidFill>
                  <a:srgbClr val="C00000"/>
                </a:solidFill>
              </a:rPr>
              <a:t>فريدريك إنجلز(1820-1895).. ثري ناصر البروليتاريا بقوة</a:t>
            </a:r>
            <a:endParaRPr lang="en-US" sz="3200" b="1" dirty="0">
              <a:solidFill>
                <a:srgbClr val="C00000"/>
              </a:solidFill>
            </a:endParaRPr>
          </a:p>
        </p:txBody>
      </p:sp>
      <p:sp>
        <p:nvSpPr>
          <p:cNvPr id="3" name="Subtitle 2">
            <a:extLst>
              <a:ext uri="{FF2B5EF4-FFF2-40B4-BE49-F238E27FC236}">
                <a16:creationId xmlns:a16="http://schemas.microsoft.com/office/drawing/2014/main" id="{D9E49A3D-2265-FF79-FFD4-F6B4F556A658}"/>
              </a:ext>
            </a:extLst>
          </p:cNvPr>
          <p:cNvSpPr>
            <a:spLocks noGrp="1"/>
          </p:cNvSpPr>
          <p:nvPr>
            <p:ph type="subTitle" idx="1"/>
          </p:nvPr>
        </p:nvSpPr>
        <p:spPr>
          <a:xfrm>
            <a:off x="-13063" y="345440"/>
            <a:ext cx="12191999" cy="6512560"/>
          </a:xfrm>
        </p:spPr>
        <p:txBody>
          <a:bodyPr>
            <a:noAutofit/>
          </a:bodyPr>
          <a:lstStyle/>
          <a:p>
            <a:pPr algn="just">
              <a:spcAft>
                <a:spcPts val="2250"/>
              </a:spcAft>
            </a:pPr>
            <a:r>
              <a:rPr lang="ku-Arab-IQ" sz="2000" b="1" i="0" dirty="0">
                <a:solidFill>
                  <a:srgbClr val="000000"/>
                </a:solidFill>
                <a:effectLst/>
                <a:latin typeface="Al-Jazeera"/>
              </a:rPr>
              <a:t>فيلسوف ومفكر اجتماعي ألماني، ساهم إلى جانب صديقه ورفيق نضاله </a:t>
            </a:r>
            <a:r>
              <a:rPr lang="ku-Arab-IQ" sz="2000" b="1" i="0" u="none" strike="noStrike" dirty="0">
                <a:solidFill>
                  <a:srgbClr val="0059A5"/>
                </a:solidFill>
                <a:effectLst/>
                <a:latin typeface="Al-Jazeera"/>
                <a:hlinkClick r:id="rId2"/>
              </a:rPr>
              <a:t>كارل ماركس</a:t>
            </a:r>
            <a:r>
              <a:rPr lang="ku-Arab-IQ" sz="2000" b="1" i="0" dirty="0">
                <a:solidFill>
                  <a:srgbClr val="000000"/>
                </a:solidFill>
                <a:effectLst/>
                <a:latin typeface="Al-Jazeera"/>
              </a:rPr>
              <a:t> في وضع الأسس الفكرية للاشتراكية "العلمية" والترويج لها داخل الأوساط العمالية. رأى أن طبقة البروليتاريا تتعرض للاستغلال وتئن، ومن واجبها النضال للانعتاق وتحقيق المساواة.</a:t>
            </a:r>
            <a:r>
              <a:rPr lang="ar-OM" sz="2000" dirty="0">
                <a:solidFill>
                  <a:srgbClr val="000000"/>
                </a:solidFill>
                <a:latin typeface="Al-Jazeera"/>
              </a:rPr>
              <a:t> </a:t>
            </a:r>
            <a:r>
              <a:rPr lang="ku-Arab-IQ" sz="2000" b="1" i="0" u="sng" dirty="0">
                <a:solidFill>
                  <a:srgbClr val="000000"/>
                </a:solidFill>
                <a:effectLst/>
                <a:latin typeface="Al-Jazeera"/>
              </a:rPr>
              <a:t>المولد والنشأة</a:t>
            </a:r>
            <a:br>
              <a:rPr lang="ku-Arab-IQ" sz="2000" b="0" i="0" dirty="0">
                <a:solidFill>
                  <a:srgbClr val="000000"/>
                </a:solidFill>
                <a:effectLst/>
                <a:latin typeface="Al-Jazeera"/>
              </a:rPr>
            </a:br>
            <a:r>
              <a:rPr lang="ku-Arab-IQ" sz="2000" b="1" i="0" dirty="0">
                <a:solidFill>
                  <a:srgbClr val="C00000"/>
                </a:solidFill>
                <a:effectLst/>
                <a:latin typeface="Al-Jazeera"/>
              </a:rPr>
              <a:t>ولد فريدريك إنجلز يوم 28 نوفمبر/تشرين الثاني 1820 في مدينة بارمن، وهي جزء من مدينة فوبرتال حاليا في ألمانيا، </a:t>
            </a:r>
            <a:r>
              <a:rPr lang="ku-Arab-IQ" sz="2000" b="0" i="0" dirty="0">
                <a:solidFill>
                  <a:srgbClr val="000000"/>
                </a:solidFill>
                <a:effectLst/>
                <a:latin typeface="Al-Jazeera"/>
              </a:rPr>
              <a:t>ونشأ في كنف عائلة ثرية كانت تمتلك مصانع في ألمانيا وإنجلترا.</a:t>
            </a:r>
            <a:r>
              <a:rPr lang="ar-OM" sz="2000" b="0" i="0" dirty="0">
                <a:solidFill>
                  <a:srgbClr val="000000"/>
                </a:solidFill>
                <a:effectLst/>
                <a:latin typeface="Al-Jazeera"/>
              </a:rPr>
              <a:t> </a:t>
            </a:r>
            <a:r>
              <a:rPr lang="ku-Arab-IQ" sz="2000" b="1" i="0" u="sng" dirty="0">
                <a:solidFill>
                  <a:srgbClr val="000000"/>
                </a:solidFill>
                <a:effectLst/>
                <a:latin typeface="Al-Jazeera"/>
              </a:rPr>
              <a:t>الدراسة والتكوين</a:t>
            </a:r>
            <a:br>
              <a:rPr lang="ku-Arab-IQ" sz="2000" b="0" i="0" dirty="0">
                <a:solidFill>
                  <a:srgbClr val="000000"/>
                </a:solidFill>
                <a:effectLst/>
                <a:latin typeface="Al-Jazeera"/>
              </a:rPr>
            </a:br>
            <a:r>
              <a:rPr lang="ku-Arab-IQ" sz="2000" b="0" i="0" dirty="0">
                <a:solidFill>
                  <a:srgbClr val="000000"/>
                </a:solidFill>
                <a:effectLst/>
                <a:latin typeface="Al-Jazeera"/>
              </a:rPr>
              <a:t>ترك إنجلز المدرسة قبل أن يُتم عامه السابع عشر وقبل أن يحصل على شهادة التعليم الثانوي، لكنه كان شغوفا بالعلم وتمكن من الاطلاع -بالموازاة مع عمله في التجارة- على مؤلفات كبار الفلاسفة والمفكرين الاقتصاديين.وأثناء وجوده في </a:t>
            </a:r>
            <a:r>
              <a:rPr lang="ku-Arab-IQ" sz="2000" b="0" i="0" u="none" strike="noStrike" dirty="0">
                <a:solidFill>
                  <a:srgbClr val="0059A5"/>
                </a:solidFill>
                <a:effectLst/>
                <a:latin typeface="Al-Jazeera"/>
                <a:hlinkClick r:id="rId3"/>
              </a:rPr>
              <a:t>برلين</a:t>
            </a:r>
            <a:r>
              <a:rPr lang="ku-Arab-IQ" sz="2000" b="0" i="0" dirty="0">
                <a:solidFill>
                  <a:srgbClr val="000000"/>
                </a:solidFill>
                <a:effectLst/>
                <a:latin typeface="Al-Jazeera"/>
              </a:rPr>
              <a:t> خلال الفترة 1841-1842 من أجل أداء الخدمة العسكرية، التحق بالجامعة بصفته طالبا مستمعا، </a:t>
            </a:r>
            <a:r>
              <a:rPr lang="ku-Arab-IQ" sz="2000" b="1" i="0" dirty="0">
                <a:solidFill>
                  <a:srgbClr val="C00000"/>
                </a:solidFill>
                <a:effectLst/>
                <a:latin typeface="Al-Jazeera"/>
              </a:rPr>
              <a:t>واهتم بشكل خاص بالفلسفة وعلم اللاهوت</a:t>
            </a:r>
            <a:r>
              <a:rPr lang="ku-Arab-IQ" sz="2000" b="0" i="0" dirty="0">
                <a:solidFill>
                  <a:srgbClr val="000000"/>
                </a:solidFill>
                <a:effectLst/>
                <a:latin typeface="Al-Jazeera"/>
              </a:rPr>
              <a:t>.</a:t>
            </a:r>
            <a:r>
              <a:rPr lang="ku-Arab-IQ" sz="2000" b="1" i="0" u="sng" dirty="0">
                <a:solidFill>
                  <a:srgbClr val="000000"/>
                </a:solidFill>
                <a:effectLst/>
                <a:latin typeface="Al-Jazeera"/>
              </a:rPr>
              <a:t>التوجه الفكري</a:t>
            </a:r>
            <a:br>
              <a:rPr lang="ku-Arab-IQ" sz="2000" b="0" i="0" dirty="0">
                <a:solidFill>
                  <a:srgbClr val="000000"/>
                </a:solidFill>
                <a:effectLst/>
                <a:latin typeface="Al-Jazeera"/>
              </a:rPr>
            </a:br>
            <a:r>
              <a:rPr lang="ku-Arab-IQ" sz="2000" b="1" i="0" dirty="0">
                <a:solidFill>
                  <a:srgbClr val="C00000"/>
                </a:solidFill>
                <a:effectLst/>
                <a:latin typeface="Al-Jazeera"/>
              </a:rPr>
              <a:t>تعرّف إنجلز على فلسفة هيغل أثناء وجوده في برلين، وانضم إلى مجموعة الهيغليين الشباب. ثم تأثر بعد ذلك بأعمال الفلاسفة الجدد النقديين من أمثال أرنولد روجه، وفريدريش شتراوس، ولودفيغ فيورباخ، وبرونو باور.</a:t>
            </a:r>
            <a:r>
              <a:rPr lang="ar-OM" sz="2000" b="1" i="0" dirty="0">
                <a:solidFill>
                  <a:srgbClr val="C00000"/>
                </a:solidFill>
                <a:effectLst/>
                <a:latin typeface="Al-Jazeera"/>
              </a:rPr>
              <a:t> </a:t>
            </a:r>
            <a:r>
              <a:rPr lang="ku-Arab-IQ" sz="2000" b="1" i="0" dirty="0">
                <a:solidFill>
                  <a:srgbClr val="C00000"/>
                </a:solidFill>
                <a:effectLst/>
                <a:latin typeface="Al-Jazeera"/>
              </a:rPr>
              <a:t>لكن التأثير الأكبر في تفكير إنجلز كان من نصيب كارل ماركس الذي تعرَّف عليه في </a:t>
            </a:r>
            <a:r>
              <a:rPr lang="ku-Arab-IQ" sz="2000" b="1" i="0" u="none" strike="noStrike" dirty="0">
                <a:solidFill>
                  <a:srgbClr val="C00000"/>
                </a:solidFill>
                <a:effectLst/>
                <a:latin typeface="Al-Jazeera"/>
                <a:hlinkClick r:id="rId4">
                  <a:extLst>
                    <a:ext uri="{A12FA001-AC4F-418D-AE19-62706E023703}">
                      <ahyp:hlinkClr xmlns:ahyp="http://schemas.microsoft.com/office/drawing/2018/hyperlinkcolor" val="tx"/>
                    </a:ext>
                  </a:extLst>
                </a:hlinkClick>
              </a:rPr>
              <a:t>باريس</a:t>
            </a:r>
            <a:r>
              <a:rPr lang="ku-Arab-IQ" sz="2000" b="1" i="0" dirty="0">
                <a:solidFill>
                  <a:srgbClr val="C00000"/>
                </a:solidFill>
                <a:effectLst/>
                <a:latin typeface="Al-Jazeera"/>
              </a:rPr>
              <a:t> في طريق عودته إلى ألمانيا سنة 1844، </a:t>
            </a:r>
            <a:r>
              <a:rPr lang="ku-Arab-IQ" sz="2000" b="0" i="0" dirty="0">
                <a:solidFill>
                  <a:srgbClr val="000000"/>
                </a:solidFill>
                <a:effectLst/>
                <a:latin typeface="Al-Jazeera"/>
              </a:rPr>
              <a:t>وتوطدت علاقتهما بالنظر إلى نشاطهما ونضالهما المشترك في سبيل نصرة العمال وتحقيق </a:t>
            </a:r>
            <a:r>
              <a:rPr lang="ku-Arab-IQ" sz="2000" b="0" i="0" u="none" strike="noStrike" dirty="0">
                <a:solidFill>
                  <a:srgbClr val="0059A5"/>
                </a:solidFill>
                <a:effectLst/>
                <a:latin typeface="Al-Jazeera"/>
                <a:hlinkClick r:id="rId5"/>
              </a:rPr>
              <a:t>الشيوعية</a:t>
            </a:r>
            <a:r>
              <a:rPr lang="ku-Arab-IQ" sz="2000" b="0" i="0" dirty="0">
                <a:solidFill>
                  <a:srgbClr val="000000"/>
                </a:solidFill>
                <a:effectLst/>
                <a:latin typeface="Al-Jazeera"/>
              </a:rPr>
              <a:t>.</a:t>
            </a:r>
            <a:r>
              <a:rPr lang="ar-OM" sz="2000" b="0" i="0" dirty="0">
                <a:solidFill>
                  <a:srgbClr val="000000"/>
                </a:solidFill>
                <a:effectLst/>
                <a:latin typeface="Al-Jazeera"/>
              </a:rPr>
              <a:t> </a:t>
            </a:r>
            <a:r>
              <a:rPr lang="ku-Arab-IQ" sz="2000" b="1" i="0" u="sng" dirty="0">
                <a:solidFill>
                  <a:srgbClr val="000000"/>
                </a:solidFill>
                <a:effectLst/>
                <a:latin typeface="Al-Jazeera"/>
              </a:rPr>
              <a:t>الوظائف والمسؤوليات</a:t>
            </a:r>
            <a:r>
              <a:rPr lang="ar-OM" sz="2000" u="sng" dirty="0">
                <a:solidFill>
                  <a:srgbClr val="000000"/>
                </a:solidFill>
                <a:latin typeface="Al-Jazeera"/>
              </a:rPr>
              <a:t> </a:t>
            </a:r>
            <a:r>
              <a:rPr lang="ku-Arab-IQ" sz="2000" b="0" i="0" dirty="0">
                <a:solidFill>
                  <a:srgbClr val="000000"/>
                </a:solidFill>
                <a:effectLst/>
                <a:latin typeface="Al-Jazeera"/>
              </a:rPr>
              <a:t>انتقل إنجلز بعد أن ترك المدرسة وبلغ عامه الثامن عشر إلى مدينة بريمن من أجل العمل في تجارة والده واكتساب الخبرة في مجال التصدير. وبعد عام قضاه في هذا المجال، اشتغل بكتابة المقالات لفائدة الصحف، ونشر ما يناهز خمسين مقالة في الفترة 1839-1842.</a:t>
            </a:r>
            <a:r>
              <a:rPr lang="ar-OM" sz="2000" dirty="0">
                <a:solidFill>
                  <a:srgbClr val="000000"/>
                </a:solidFill>
                <a:latin typeface="Al-Jazeera"/>
              </a:rPr>
              <a:t> </a:t>
            </a:r>
            <a:r>
              <a:rPr lang="ku-Arab-IQ" sz="2000" b="0" i="0" dirty="0">
                <a:solidFill>
                  <a:srgbClr val="000000"/>
                </a:solidFill>
                <a:effectLst/>
                <a:latin typeface="Al-Jazeera"/>
              </a:rPr>
              <a:t>وتشارك إنجلز مع ماركس في كتابة بيان الحزب الشيوعي، وقدما مسودته إلى المناقشة في المؤتمر الأول للشيوعيين الذي عقد في لندن صيف 1847. وطلب المؤتمرون منهما اعتماد هذه المسودة من أجل صياغة وثيقة نهائية يلتزم بها جميع الشيوعيين، </a:t>
            </a:r>
            <a:r>
              <a:rPr lang="ku-Arab-IQ" sz="2000" i="0" dirty="0">
                <a:solidFill>
                  <a:srgbClr val="C00000"/>
                </a:solidFill>
                <a:effectLst/>
                <a:latin typeface="Al-Jazeera"/>
              </a:rPr>
              <a:t>وهي المعروفة الآن </a:t>
            </a:r>
            <a:r>
              <a:rPr lang="ku-Arab-IQ" sz="2000" b="1" i="0" dirty="0">
                <a:solidFill>
                  <a:srgbClr val="C00000"/>
                </a:solidFill>
                <a:effectLst/>
                <a:latin typeface="Al-Jazeera"/>
              </a:rPr>
              <a:t>بـ"البيان الشيوعي" </a:t>
            </a:r>
            <a:r>
              <a:rPr lang="ku-Arab-IQ" sz="2000" i="0" dirty="0">
                <a:solidFill>
                  <a:srgbClr val="C00000"/>
                </a:solidFill>
                <a:effectLst/>
                <a:latin typeface="Al-Jazeera"/>
              </a:rPr>
              <a:t>(نُشر على شكل كتاب عام 1848). </a:t>
            </a:r>
            <a:r>
              <a:rPr lang="ku-Arab-IQ" sz="2000" b="0" i="0" dirty="0">
                <a:solidFill>
                  <a:srgbClr val="000000"/>
                </a:solidFill>
                <a:effectLst/>
                <a:latin typeface="Al-Jazeera"/>
              </a:rPr>
              <a:t>وعمل إنجلز بعد وفاة ماركس على نشر الجزأين الثاني والثالث من كتاب "رأس المال"، بعد أن أعاد تحرير وتنقيح المخطوطات التي تركها ماركس.</a:t>
            </a:r>
            <a:r>
              <a:rPr lang="ku-Arab-IQ" sz="2000" i="0" dirty="0">
                <a:solidFill>
                  <a:srgbClr val="C00000"/>
                </a:solidFill>
                <a:effectLst/>
                <a:latin typeface="Al-Jazeera"/>
              </a:rPr>
              <a:t> توفي فريدريك إنجلز يوم 5 أغسطس/آب  </a:t>
            </a:r>
            <a:r>
              <a:rPr lang="ku-Arab-IQ" sz="2000" b="1" i="0" dirty="0">
                <a:solidFill>
                  <a:srgbClr val="C00000"/>
                </a:solidFill>
                <a:effectLst/>
                <a:latin typeface="Al-Jazeera"/>
              </a:rPr>
              <a:t>1895 </a:t>
            </a:r>
            <a:r>
              <a:rPr lang="ku-Arab-IQ" sz="2000" i="0" dirty="0">
                <a:solidFill>
                  <a:srgbClr val="C00000"/>
                </a:solidFill>
                <a:effectLst/>
                <a:latin typeface="Al-Jazeera"/>
              </a:rPr>
              <a:t>عن عمر ناهز 74 عاما، في </a:t>
            </a:r>
            <a:r>
              <a:rPr lang="ku-Arab-IQ" sz="2000" b="1" i="0" dirty="0">
                <a:solidFill>
                  <a:srgbClr val="C00000"/>
                </a:solidFill>
                <a:effectLst/>
                <a:latin typeface="Al-Jazeera"/>
              </a:rPr>
              <a:t>لندن.</a:t>
            </a:r>
          </a:p>
          <a:p>
            <a:pPr algn="just">
              <a:spcAft>
                <a:spcPts val="2250"/>
              </a:spcAft>
            </a:pPr>
            <a:endParaRPr lang="ku-Arab-IQ" sz="2000" b="0" i="0" dirty="0">
              <a:solidFill>
                <a:srgbClr val="000000"/>
              </a:solidFill>
              <a:effectLst/>
              <a:latin typeface="Al-Jazeera"/>
            </a:endParaRPr>
          </a:p>
          <a:p>
            <a:pPr marL="342900" lvl="0" indent="-342900" algn="just">
              <a:lnSpc>
                <a:spcPct val="107000"/>
              </a:lnSpc>
              <a:spcBef>
                <a:spcPts val="0"/>
              </a:spcBef>
              <a:spcAft>
                <a:spcPts val="800"/>
              </a:spcAft>
              <a:buFont typeface="Arial" panose="020B0604020202020204" pitchFamily="34" charset="0"/>
              <a:buChar char="•"/>
              <a:tabLst>
                <a:tab pos="2048510" algn="l"/>
              </a:tabLst>
            </a:pPr>
            <a:endParaRPr lang="ar-OM" sz="2600" b="1" dirty="0">
              <a:solidFill>
                <a:schemeClr val="bg1"/>
              </a:solidFill>
            </a:endParaRPr>
          </a:p>
        </p:txBody>
      </p:sp>
    </p:spTree>
    <p:extLst>
      <p:ext uri="{BB962C8B-B14F-4D97-AF65-F5344CB8AC3E}">
        <p14:creationId xmlns:p14="http://schemas.microsoft.com/office/powerpoint/2010/main" val="199071575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19C07-7F3D-F49E-55A4-8CD1858839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99E722-7DD1-50B3-E732-E2E6894FE406}"/>
              </a:ext>
            </a:extLst>
          </p:cNvPr>
          <p:cNvSpPr>
            <a:spLocks noGrp="1"/>
          </p:cNvSpPr>
          <p:nvPr>
            <p:ph type="ctrTitle"/>
          </p:nvPr>
        </p:nvSpPr>
        <p:spPr>
          <a:xfrm>
            <a:off x="0" y="0"/>
            <a:ext cx="11821886" cy="678729"/>
          </a:xfrm>
        </p:spPr>
        <p:txBody>
          <a:bodyPr>
            <a:normAutofit/>
          </a:bodyPr>
          <a:lstStyle/>
          <a:p>
            <a:pPr algn="ctr"/>
            <a:r>
              <a:rPr lang="ar-OM" sz="3200" b="1" dirty="0">
                <a:solidFill>
                  <a:srgbClr val="C00000"/>
                </a:solidFill>
              </a:rPr>
              <a:t>إقتصاد طبيعي ( قوي ، متماسك ومتطور ) </a:t>
            </a:r>
            <a:endParaRPr lang="en-US" sz="3200" b="1" dirty="0">
              <a:solidFill>
                <a:srgbClr val="C00000"/>
              </a:solidFill>
            </a:endParaRPr>
          </a:p>
        </p:txBody>
      </p:sp>
      <p:sp>
        <p:nvSpPr>
          <p:cNvPr id="3" name="Subtitle 2">
            <a:extLst>
              <a:ext uri="{FF2B5EF4-FFF2-40B4-BE49-F238E27FC236}">
                <a16:creationId xmlns:a16="http://schemas.microsoft.com/office/drawing/2014/main" id="{5A861C42-BBAD-8291-24E1-8F786C0AAA30}"/>
              </a:ext>
            </a:extLst>
          </p:cNvPr>
          <p:cNvSpPr>
            <a:spLocks noGrp="1"/>
          </p:cNvSpPr>
          <p:nvPr>
            <p:ph type="subTitle" idx="1"/>
          </p:nvPr>
        </p:nvSpPr>
        <p:spPr>
          <a:xfrm>
            <a:off x="-13063" y="744718"/>
            <a:ext cx="12191999" cy="6113282"/>
          </a:xfrm>
        </p:spPr>
        <p:txBody>
          <a:bodyPr>
            <a:noAutofit/>
          </a:bodyPr>
          <a:lstStyle/>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600" b="1" dirty="0">
                <a:solidFill>
                  <a:schemeClr val="bg1"/>
                </a:solidFill>
              </a:rPr>
              <a:t>تطبيق فلسفة التنويع على أرض الواقع وتجسيده في إقتصاد الدولة .</a:t>
            </a: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600" b="1" dirty="0">
                <a:solidFill>
                  <a:srgbClr val="C00000"/>
                </a:solidFill>
              </a:rPr>
              <a:t>1- التنويع الهيكلي ( القطاعي ) . </a:t>
            </a:r>
            <a:r>
              <a:rPr lang="ar-OM" sz="2600" b="1" dirty="0">
                <a:solidFill>
                  <a:schemeClr val="bg1"/>
                </a:solidFill>
              </a:rPr>
              <a:t>(( مساهمات متوازنة في الناتج المحلي أو القومي الإجمالي (</a:t>
            </a:r>
            <a:r>
              <a:rPr lang="en-US" sz="2600" b="1" dirty="0">
                <a:solidFill>
                  <a:schemeClr val="bg1"/>
                </a:solidFill>
              </a:rPr>
              <a:t>GNP</a:t>
            </a:r>
            <a:r>
              <a:rPr lang="ar-OM" sz="2600" b="1" dirty="0">
                <a:solidFill>
                  <a:schemeClr val="bg1"/>
                </a:solidFill>
              </a:rPr>
              <a:t>) </a:t>
            </a:r>
            <a:r>
              <a:rPr lang="en-US" sz="2600" b="1" dirty="0">
                <a:solidFill>
                  <a:schemeClr val="bg1"/>
                </a:solidFill>
              </a:rPr>
              <a:t>GDP </a:t>
            </a:r>
            <a:r>
              <a:rPr lang="ar-OM" sz="2600" b="1" dirty="0">
                <a:solidFill>
                  <a:schemeClr val="bg1"/>
                </a:solidFill>
              </a:rPr>
              <a:t>)).</a:t>
            </a: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600" b="1" dirty="0">
                <a:solidFill>
                  <a:srgbClr val="C00000"/>
                </a:solidFill>
              </a:rPr>
              <a:t>2- التنويع المؤسسي </a:t>
            </a:r>
            <a:r>
              <a:rPr lang="ar-OM" sz="2600" b="1" dirty="0">
                <a:solidFill>
                  <a:schemeClr val="bg1"/>
                </a:solidFill>
              </a:rPr>
              <a:t>.( مساهمة القطاع العام والخاص في الإقتصاد الوطني ). وتطبيق فلسفة (</a:t>
            </a:r>
            <a:r>
              <a:rPr lang="en-US" sz="2600" b="1" dirty="0">
                <a:solidFill>
                  <a:schemeClr val="bg1"/>
                </a:solidFill>
              </a:rPr>
              <a:t>P.P.P</a:t>
            </a:r>
            <a:r>
              <a:rPr lang="ar-OM" sz="2600" b="1" dirty="0">
                <a:solidFill>
                  <a:schemeClr val="bg1"/>
                </a:solidFill>
              </a:rPr>
              <a:t>).</a:t>
            </a: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600" b="1" dirty="0">
                <a:solidFill>
                  <a:srgbClr val="C00000"/>
                </a:solidFill>
              </a:rPr>
              <a:t>3- التنويع الإيرادي. </a:t>
            </a:r>
            <a:r>
              <a:rPr lang="ar-OM" sz="2600" b="1" dirty="0">
                <a:solidFill>
                  <a:schemeClr val="bg1"/>
                </a:solidFill>
              </a:rPr>
              <a:t>( الإعتماد على لإيرادات محتلفة ومتنوعة ( النفطية و الضرائب والرسوم وأملاك الدولة والقروض زالإصدار النقدي الجديد ........... الخ) .</a:t>
            </a: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600" b="1" dirty="0">
                <a:solidFill>
                  <a:srgbClr val="C00000"/>
                </a:solidFill>
              </a:rPr>
              <a:t>4- التنويع في الصادرات. </a:t>
            </a:r>
            <a:r>
              <a:rPr lang="ar-OM" sz="2600" b="1" dirty="0">
                <a:solidFill>
                  <a:schemeClr val="bg1"/>
                </a:solidFill>
              </a:rPr>
              <a:t>( تصدير أكثر من سلعة ( النفط و السلع المصنعة المدنية والعسكرية ).</a:t>
            </a:r>
          </a:p>
          <a:p>
            <a:pPr marL="342900" lvl="0" indent="-342900" algn="just">
              <a:lnSpc>
                <a:spcPct val="107000"/>
              </a:lnSpc>
              <a:spcBef>
                <a:spcPts val="0"/>
              </a:spcBef>
              <a:spcAft>
                <a:spcPts val="800"/>
              </a:spcAft>
              <a:buFont typeface="Arial" panose="020B0604020202020204" pitchFamily="34" charset="0"/>
              <a:buChar char="•"/>
              <a:tabLst>
                <a:tab pos="2048510" algn="l"/>
              </a:tabLst>
            </a:pPr>
            <a:r>
              <a:rPr lang="ar-OM" sz="2600" b="1" dirty="0">
                <a:solidFill>
                  <a:srgbClr val="C00000"/>
                </a:solidFill>
              </a:rPr>
              <a:t>5- التنويع الجغرافي. </a:t>
            </a:r>
            <a:r>
              <a:rPr lang="ar-OM" sz="2600" b="1" dirty="0">
                <a:solidFill>
                  <a:schemeClr val="bg1"/>
                </a:solidFill>
              </a:rPr>
              <a:t>( التنمية على أساس التوازن ما بين المحافظات والأقاليم ). </a:t>
            </a:r>
          </a:p>
        </p:txBody>
      </p:sp>
    </p:spTree>
    <p:extLst>
      <p:ext uri="{BB962C8B-B14F-4D97-AF65-F5344CB8AC3E}">
        <p14:creationId xmlns:p14="http://schemas.microsoft.com/office/powerpoint/2010/main" val="33840005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057017" cy="6688183"/>
          </a:xfrm>
        </p:spPr>
        <p:txBody>
          <a:bodyPr>
            <a:normAutofit/>
          </a:bodyPr>
          <a:lstStyle/>
          <a:p>
            <a:pPr algn="ctr"/>
            <a:r>
              <a:rPr lang="ar-OM" sz="6600" b="1" dirty="0">
                <a:solidFill>
                  <a:srgbClr val="C00000"/>
                </a:solidFill>
              </a:rPr>
              <a:t>زۆر سوپاس بۆ ئامادەبوون </a:t>
            </a:r>
            <a:br>
              <a:rPr lang="ar-OM" sz="6600" b="1" dirty="0">
                <a:solidFill>
                  <a:srgbClr val="C00000"/>
                </a:solidFill>
              </a:rPr>
            </a:br>
            <a:r>
              <a:rPr lang="ar-OM" sz="6600" b="1" dirty="0">
                <a:solidFill>
                  <a:srgbClr val="C00000"/>
                </a:solidFill>
              </a:rPr>
              <a:t>و گوێگرتنتان </a:t>
            </a:r>
            <a:br>
              <a:rPr lang="ar-OM" sz="6600" b="1" dirty="0">
                <a:solidFill>
                  <a:srgbClr val="C00000"/>
                </a:solidFill>
              </a:rPr>
            </a:br>
            <a:r>
              <a:rPr lang="ar-IQ" sz="6600" b="1" dirty="0">
                <a:solidFill>
                  <a:srgbClr val="C00000"/>
                </a:solidFill>
              </a:rPr>
              <a:t>شكراً للحضور</a:t>
            </a:r>
            <a:br>
              <a:rPr lang="ar-IQ" sz="6600" b="1" dirty="0">
                <a:solidFill>
                  <a:srgbClr val="C00000"/>
                </a:solidFill>
              </a:rPr>
            </a:br>
            <a:r>
              <a:rPr lang="ar-IQ" sz="6600" b="1" dirty="0">
                <a:solidFill>
                  <a:srgbClr val="C00000"/>
                </a:solidFill>
              </a:rPr>
              <a:t> و لحسن الإستماع</a:t>
            </a:r>
            <a:endParaRPr lang="en-US" sz="6600" b="1" dirty="0">
              <a:solidFill>
                <a:srgbClr val="C00000"/>
              </a:solidFill>
            </a:endParaRPr>
          </a:p>
        </p:txBody>
      </p:sp>
    </p:spTree>
    <p:extLst>
      <p:ext uri="{BB962C8B-B14F-4D97-AF65-F5344CB8AC3E}">
        <p14:creationId xmlns:p14="http://schemas.microsoft.com/office/powerpoint/2010/main" val="156361529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2ACA-1CBB-7E41-17DC-95D996F0E366}"/>
              </a:ext>
            </a:extLst>
          </p:cNvPr>
          <p:cNvSpPr>
            <a:spLocks noGrp="1"/>
          </p:cNvSpPr>
          <p:nvPr>
            <p:ph type="title"/>
          </p:nvPr>
        </p:nvSpPr>
        <p:spPr>
          <a:xfrm>
            <a:off x="684212" y="132080"/>
            <a:ext cx="11162348" cy="2092960"/>
          </a:xfrm>
        </p:spPr>
        <p:txBody>
          <a:bodyPr>
            <a:normAutofit/>
          </a:bodyPr>
          <a:lstStyle/>
          <a:p>
            <a:pPr algn="ctr"/>
            <a:r>
              <a:rPr lang="ar-OM" sz="5400" b="1" dirty="0">
                <a:solidFill>
                  <a:srgbClr val="FF0000"/>
                </a:solidFill>
              </a:rPr>
              <a:t>المذهب الماركسي</a:t>
            </a:r>
            <a:br>
              <a:rPr lang="ar-OM" sz="5400" b="1" dirty="0">
                <a:solidFill>
                  <a:schemeClr val="bg1"/>
                </a:solidFill>
              </a:rPr>
            </a:br>
            <a:r>
              <a:rPr lang="ar-OM" sz="5400" b="1" dirty="0">
                <a:solidFill>
                  <a:schemeClr val="bg1"/>
                </a:solidFill>
              </a:rPr>
              <a:t>يتكون من ثلاث محاور أساسية </a:t>
            </a:r>
            <a:endParaRPr lang="en-US" sz="5400" b="1" dirty="0">
              <a:solidFill>
                <a:schemeClr val="bg1"/>
              </a:solidFill>
            </a:endParaRPr>
          </a:p>
        </p:txBody>
      </p:sp>
      <p:graphicFrame>
        <p:nvGraphicFramePr>
          <p:cNvPr id="4" name="Content Placeholder 3">
            <a:extLst>
              <a:ext uri="{FF2B5EF4-FFF2-40B4-BE49-F238E27FC236}">
                <a16:creationId xmlns:a16="http://schemas.microsoft.com/office/drawing/2014/main" id="{C83B9F9A-1069-2D8B-55FF-C8904642E8F0}"/>
              </a:ext>
            </a:extLst>
          </p:cNvPr>
          <p:cNvGraphicFramePr>
            <a:graphicFrameLocks noGrp="1"/>
          </p:cNvGraphicFramePr>
          <p:nvPr>
            <p:ph idx="1"/>
            <p:extLst>
              <p:ext uri="{D42A27DB-BD31-4B8C-83A1-F6EECF244321}">
                <p14:modId xmlns:p14="http://schemas.microsoft.com/office/powerpoint/2010/main" val="3116512104"/>
              </p:ext>
            </p:extLst>
          </p:nvPr>
        </p:nvGraphicFramePr>
        <p:xfrm>
          <a:off x="0" y="1463040"/>
          <a:ext cx="11927839" cy="526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71683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075" y="-91440"/>
            <a:ext cx="11385868" cy="979713"/>
          </a:xfrm>
        </p:spPr>
        <p:txBody>
          <a:bodyPr>
            <a:noAutofit/>
          </a:bodyPr>
          <a:lstStyle/>
          <a:p>
            <a:pPr algn="ctr"/>
            <a:r>
              <a:rPr lang="ar-IQ" sz="2800" b="1" dirty="0">
                <a:solidFill>
                  <a:srgbClr val="FF0000"/>
                </a:solidFill>
              </a:rPr>
              <a:t>تەوەری یەكەم:- ماتریالیزمی دیالیكتیكی</a:t>
            </a:r>
            <a:br>
              <a:rPr lang="ar-IQ" sz="2800" b="1" dirty="0">
                <a:solidFill>
                  <a:srgbClr val="FF0000"/>
                </a:solidFill>
              </a:rPr>
            </a:br>
            <a:r>
              <a:rPr lang="ar-IQ" sz="2800" b="1" dirty="0">
                <a:solidFill>
                  <a:srgbClr val="FF0000"/>
                </a:solidFill>
              </a:rPr>
              <a:t>المحور الأول:- المادية الديالكتيكية</a:t>
            </a:r>
            <a:endParaRPr lang="en-US" sz="2800" b="1" dirty="0">
              <a:solidFill>
                <a:srgbClr val="FF0000"/>
              </a:solidFill>
            </a:endParaRPr>
          </a:p>
        </p:txBody>
      </p:sp>
      <p:sp>
        <p:nvSpPr>
          <p:cNvPr id="3" name="Subtitle 2"/>
          <p:cNvSpPr>
            <a:spLocks noGrp="1"/>
          </p:cNvSpPr>
          <p:nvPr>
            <p:ph type="subTitle" idx="1"/>
          </p:nvPr>
        </p:nvSpPr>
        <p:spPr>
          <a:xfrm>
            <a:off x="117567" y="888273"/>
            <a:ext cx="11913324" cy="5969728"/>
          </a:xfrm>
        </p:spPr>
        <p:txBody>
          <a:bodyPr>
            <a:noAutofit/>
          </a:bodyPr>
          <a:lstStyle/>
          <a:p>
            <a:pPr algn="just">
              <a:lnSpc>
                <a:spcPct val="107000"/>
              </a:lnSpc>
              <a:spcBef>
                <a:spcPts val="0"/>
              </a:spcBef>
              <a:spcAft>
                <a:spcPts val="800"/>
              </a:spcAft>
              <a:tabLst>
                <a:tab pos="2048510" algn="l"/>
              </a:tabLst>
            </a:pPr>
            <a:r>
              <a:rPr lang="ar-OM" sz="2800" b="1" dirty="0">
                <a:solidFill>
                  <a:srgbClr val="FF0000"/>
                </a:solidFill>
                <a:latin typeface="Calibri" panose="020F0502020204030204" pitchFamily="34" charset="0"/>
                <a:ea typeface="Calibri" panose="020F0502020204030204" pitchFamily="34" charset="0"/>
                <a:cs typeface="Arial" panose="020B0604020202020204" pitchFamily="34" charset="0"/>
              </a:rPr>
              <a:t>چەمكی دیالیكتیك:-  </a:t>
            </a:r>
            <a:r>
              <a:rPr lang="ar-IQ" sz="2800" b="1" dirty="0">
                <a:solidFill>
                  <a:srgbClr val="000000"/>
                </a:solidFill>
                <a:latin typeface="Calibri" panose="020F0502020204030204" pitchFamily="34" charset="0"/>
                <a:ea typeface="Calibri" panose="020F0502020204030204" pitchFamily="34" charset="0"/>
                <a:cs typeface="Arial" panose="020B0604020202020204" pitchFamily="34" charset="0"/>
              </a:rPr>
              <a:t>الديالكتيك ، كلمة يونانية ولعل إشتقاقها الأصلي من ( ديالوج) بمعنى محادثة.. مجادلة... مجاذبة أطراف الكلام.</a:t>
            </a:r>
            <a:r>
              <a:rPr lang="ar-SA" sz="2800" b="1" dirty="0">
                <a:solidFill>
                  <a:srgbClr val="000000"/>
                </a:solidFill>
                <a:latin typeface="Calibri" panose="020F0502020204030204" pitchFamily="34" charset="0"/>
                <a:ea typeface="Calibri" panose="020F0502020204030204" pitchFamily="34" charset="0"/>
                <a:cs typeface="Arial" panose="020B0604020202020204" pitchFamily="34" charset="0"/>
              </a:rPr>
              <a:t> أصل كلمة الديالكتيك اغريقي ...دياليجين.. وتعني الحوار بين خصمين يعتمد كل منهما على حجج وحيثيات الآخر لتقديم حججه ودفاعه المضاد.. </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فل</a:t>
            </a:r>
            <a:r>
              <a:rPr lang="ar-OM" sz="2800" b="1" dirty="0">
                <a:solidFill>
                  <a:srgbClr val="C00000"/>
                </a:solidFill>
                <a:latin typeface="Calibri" panose="020F0502020204030204" pitchFamily="34" charset="0"/>
                <a:ea typeface="Calibri" panose="020F0502020204030204" pitchFamily="34" charset="0"/>
                <a:cs typeface="Arial" panose="020B0604020202020204" pitchFamily="34" charset="0"/>
              </a:rPr>
              <a:t>ا</a:t>
            </a: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سف</a:t>
            </a:r>
            <a:r>
              <a:rPr lang="ar-OM" sz="2800" b="1" dirty="0">
                <a:solidFill>
                  <a:srgbClr val="C00000"/>
                </a:solidFill>
                <a:latin typeface="Calibri" panose="020F0502020204030204" pitchFamily="34" charset="0"/>
                <a:ea typeface="Calibri" panose="020F0502020204030204" pitchFamily="34" charset="0"/>
                <a:cs typeface="Arial" panose="020B0604020202020204" pitchFamily="34" charset="0"/>
              </a:rPr>
              <a:t>ة</a:t>
            </a: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 الأغريق ( اليونان) ( 6 قبل الميلاد ) من أبرز من ساهم</a:t>
            </a:r>
            <a:r>
              <a:rPr lang="ar-OM" sz="2800" b="1" dirty="0">
                <a:solidFill>
                  <a:srgbClr val="C00000"/>
                </a:solidFill>
                <a:latin typeface="Calibri" panose="020F0502020204030204" pitchFamily="34" charset="0"/>
                <a:ea typeface="Calibri" panose="020F0502020204030204" pitchFamily="34" charset="0"/>
                <a:cs typeface="Arial" panose="020B0604020202020204" pitchFamily="34" charset="0"/>
              </a:rPr>
              <a:t>وا</a:t>
            </a: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 في إيجاد المصطلح العلمي لهذه الكلمة.</a:t>
            </a:r>
            <a:endPar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كل شيء يتغير، ويجري، ويتطور من حال الى أخرى ، فهو في حالة صيرورة مستمرة ضمن ذاته.</a:t>
            </a:r>
            <a:endPar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كما إهتم بهذا المصطلح كل من  زينون  و أفلاطون .</a:t>
            </a:r>
            <a:endPar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الديالكتيك عن هيغل :- الفيلسوف الألماني جورج هيغل ( 1770-1831 ). يقول أن وجود الشيء ، أي شيء، على الصعيد الخارجي، إنما هو ثمرة الإبداع الفكري له . فالفكر يبدع الشيء صورة ومثالاً ، ثم يدفعه الى الصعيد الخارجي حقيقة مطابقة بذلك المثال.</a:t>
            </a:r>
            <a:endPar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a:lnSpc>
                <a:spcPct val="107000"/>
              </a:lnSpc>
              <a:spcBef>
                <a:spcPts val="0"/>
              </a:spcBef>
              <a:spcAft>
                <a:spcPts val="800"/>
              </a:spcAft>
              <a:buFont typeface="Symbol" panose="05050102010706020507" pitchFamily="18" charset="2"/>
              <a:buChar char=""/>
              <a:tabLst>
                <a:tab pos="2048510" algn="l"/>
              </a:tabLst>
            </a:pPr>
            <a:r>
              <a:rPr lang="ar-IQ" sz="2800" b="1" dirty="0">
                <a:solidFill>
                  <a:srgbClr val="C00000"/>
                </a:solidFill>
                <a:latin typeface="Calibri" panose="020F0502020204030204" pitchFamily="34" charset="0"/>
                <a:ea typeface="Calibri" panose="020F0502020204030204" pitchFamily="34" charset="0"/>
                <a:cs typeface="Arial" panose="020B0604020202020204" pitchFamily="34" charset="0"/>
              </a:rPr>
              <a:t>الفكر المطلق ( الفكر الالهي ).</a:t>
            </a:r>
            <a:endPar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a:endParaRPr lang="en-US" sz="2800" b="1" dirty="0"/>
          </a:p>
        </p:txBody>
      </p:sp>
    </p:spTree>
    <p:extLst>
      <p:ext uri="{BB962C8B-B14F-4D97-AF65-F5344CB8AC3E}">
        <p14:creationId xmlns:p14="http://schemas.microsoft.com/office/powerpoint/2010/main" val="2071730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503" y="0"/>
            <a:ext cx="11991703" cy="613954"/>
          </a:xfrm>
        </p:spPr>
        <p:txBody>
          <a:bodyPr>
            <a:noAutofit/>
          </a:bodyPr>
          <a:lstStyle/>
          <a:p>
            <a:pPr algn="ctr"/>
            <a:r>
              <a:rPr lang="ar-IQ" sz="2000" b="1" dirty="0">
                <a:solidFill>
                  <a:srgbClr val="FF0000"/>
                </a:solidFill>
              </a:rPr>
              <a:t>•	المنهج الجدلي:</a:t>
            </a:r>
            <a:endParaRPr lang="en-US" sz="2000" b="1" dirty="0">
              <a:solidFill>
                <a:srgbClr val="FF0000"/>
              </a:solidFill>
            </a:endParaRPr>
          </a:p>
        </p:txBody>
      </p:sp>
      <p:sp>
        <p:nvSpPr>
          <p:cNvPr id="3" name="Subtitle 2"/>
          <p:cNvSpPr>
            <a:spLocks noGrp="1"/>
          </p:cNvSpPr>
          <p:nvPr>
            <p:ph type="subTitle" idx="1"/>
          </p:nvPr>
        </p:nvSpPr>
        <p:spPr>
          <a:xfrm>
            <a:off x="104503" y="822959"/>
            <a:ext cx="11991703" cy="6035041"/>
          </a:xfrm>
        </p:spPr>
        <p:txBody>
          <a:bodyPr>
            <a:normAutofit/>
          </a:bodyPr>
          <a:lstStyle/>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rgbClr val="FF0000"/>
                </a:solidFill>
                <a:latin typeface="Calibri" panose="020F0502020204030204" pitchFamily="34" charset="0"/>
                <a:ea typeface="Calibri" panose="020F0502020204030204" pitchFamily="34" charset="0"/>
                <a:cs typeface="Arial" panose="020B0604020202020204" pitchFamily="34" charset="0"/>
              </a:rPr>
              <a:t>أولاً:- المنهج المثالي الجدلي(هيجل</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a:t>
            </a:r>
            <a:r>
              <a:rPr lang="ar-IQ" sz="2400" b="1" dirty="0">
                <a:solidFill>
                  <a:srgbClr val="C00000"/>
                </a:solidFill>
                <a:latin typeface="Calibri" panose="020F0502020204030204" pitchFamily="34" charset="0"/>
                <a:ea typeface="Calibri" panose="020F0502020204030204" pitchFamily="34" charset="0"/>
                <a:cs typeface="Arial" panose="020B0604020202020204" pitchFamily="34" charset="0"/>
              </a:rPr>
              <a:t> جورج هيغل ( 1770-1831 ). </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 قال هيجل أن “الفكر المطلق” يتطور من خلال الجدل أولاً ،والمادة تتبعه إلي حيث هو متطور، والجدل عنده هو التطور من خلال صراع المتناقضات عبر ثلاث لحظات: الدعوى ونقيض الدعوى وجامع الدعوى ونقيضها. فهذا الفكر المطلق يتطور </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عبر ثلاث مراحل</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ar-IQ" sz="2400" b="1" u="sng" dirty="0">
                <a:solidFill>
                  <a:srgbClr val="C00000"/>
                </a:solidFill>
                <a:latin typeface="Calibri" panose="020F0502020204030204" pitchFamily="34" charset="0"/>
                <a:ea typeface="Calibri" panose="020F0502020204030204" pitchFamily="34" charset="0"/>
                <a:cs typeface="Arial" panose="020B0604020202020204" pitchFamily="34" charset="0"/>
              </a:rPr>
              <a:t>هي المرحلة الذاتية وتتضمن اللذة والعاطفة والفضيلة </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(وهي تقابل لحظة الدعوى )، </a:t>
            </a:r>
            <a:r>
              <a:rPr lang="ar-IQ" sz="2400" b="1" u="sng" dirty="0">
                <a:solidFill>
                  <a:srgbClr val="C00000"/>
                </a:solidFill>
                <a:latin typeface="Calibri" panose="020F0502020204030204" pitchFamily="34" charset="0"/>
                <a:ea typeface="Calibri" panose="020F0502020204030204" pitchFamily="34" charset="0"/>
                <a:cs typeface="Arial" panose="020B0604020202020204" pitchFamily="34" charset="0"/>
              </a:rPr>
              <a:t>والمرحلة الموضوعية وتتضمن الأخلاق والعرف والقانون </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(وهي تقابل لحظة نقيض الدعوى )،</a:t>
            </a:r>
            <a:r>
              <a:rPr lang="ar-IQ" sz="2400" b="1" u="sng" dirty="0">
                <a:solidFill>
                  <a:srgbClr val="C00000"/>
                </a:solidFill>
                <a:latin typeface="Calibri" panose="020F0502020204030204" pitchFamily="34" charset="0"/>
                <a:ea typeface="Calibri" panose="020F0502020204030204" pitchFamily="34" charset="0"/>
                <a:cs typeface="Arial" panose="020B0604020202020204" pitchFamily="34" charset="0"/>
              </a:rPr>
              <a:t>والمرحلة الجامعة للذات والموضوعية أو المرحلة المطلقة تتضمن الفن والدين والفلسفة </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(وتقابل لحظة جامع الدعوى ونقيضها )</a:t>
            </a:r>
            <a:r>
              <a:rPr lang="en-US"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rgbClr val="FF0000"/>
                </a:solidFill>
                <a:latin typeface="Calibri" panose="020F0502020204030204" pitchFamily="34" charset="0"/>
                <a:ea typeface="Calibri" panose="020F0502020204030204" pitchFamily="34" charset="0"/>
                <a:cs typeface="Arial" panose="020B0604020202020204" pitchFamily="34" charset="0"/>
              </a:rPr>
              <a:t>ثانياً:- المنهج المادي الجدلي(ماركس): كارل ماركس ( 1818 –</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 1883 ).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en-US" sz="24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اما ماركس فأنكر وجود “الفكر المطلق” ، وكان يؤمن بأن المادة هي الوجود الأول، أما الأفكار فهي تجسيد لها، فجعل المادة تتطور والأفكار تتبعها إلي حيث هي متطورة. أما</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المادية التاريخية فهي محصلة تطبيق المادية الجدلية على التاريخ ،ومضمونها أنه داخل المجتمع </a:t>
            </a:r>
            <a:r>
              <a:rPr lang="ar-IQ" sz="2400" b="1" u="sng" dirty="0">
                <a:solidFill>
                  <a:srgbClr val="C00000"/>
                </a:solidFill>
                <a:latin typeface="Calibri" panose="020F0502020204030204" pitchFamily="34" charset="0"/>
                <a:ea typeface="Calibri" panose="020F0502020204030204" pitchFamily="34" charset="0"/>
                <a:cs typeface="Arial" panose="020B0604020202020204" pitchFamily="34" charset="0"/>
              </a:rPr>
              <a:t>يتطور أسلوب الإنتاج (البنية التحتية) بفعل التناقض بين أدوات الإنتاج وعلاقات الإنتاج</a:t>
            </a:r>
            <a:r>
              <a:rPr lang="ar-IQ" sz="2400" b="1" u="sng" dirty="0">
                <a:solidFill>
                  <a:srgbClr val="000000"/>
                </a:solidFill>
                <a:latin typeface="Calibri" panose="020F0502020204030204" pitchFamily="34" charset="0"/>
                <a:ea typeface="Calibri" panose="020F0502020204030204" pitchFamily="34" charset="0"/>
                <a:cs typeface="Arial" panose="020B0604020202020204" pitchFamily="34" charset="0"/>
              </a:rPr>
              <a:t>، بصورة صراع طبقي بين الذين يعبرون عن الأولى والذين يعبرون عن الثانية ،وعندما نصل إلى الطفرة يكون المولود الجديد لأسلوب الإنتاج مولود من رحم أسلوب الإنتاج السابق وهكذا. كل هذا التطور في (البنية التحتية) ينعكس على </a:t>
            </a:r>
            <a:r>
              <a:rPr lang="ar-IQ" sz="2400" b="1" u="sng" dirty="0">
                <a:solidFill>
                  <a:srgbClr val="C00000"/>
                </a:solidFill>
                <a:latin typeface="Calibri" panose="020F0502020204030204" pitchFamily="34" charset="0"/>
                <a:ea typeface="Calibri" panose="020F0502020204030204" pitchFamily="34" charset="0"/>
                <a:cs typeface="Arial" panose="020B0604020202020204" pitchFamily="34" charset="0"/>
              </a:rPr>
              <a:t>البنية الفوقية وهي القانون والأخلاق والدين والفن..</a:t>
            </a:r>
            <a:endPar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a:endParaRPr lang="en-US" dirty="0">
              <a:solidFill>
                <a:schemeClr val="bg1"/>
              </a:solidFill>
            </a:endParaRPr>
          </a:p>
        </p:txBody>
      </p:sp>
    </p:spTree>
    <p:extLst>
      <p:ext uri="{BB962C8B-B14F-4D97-AF65-F5344CB8AC3E}">
        <p14:creationId xmlns:p14="http://schemas.microsoft.com/office/powerpoint/2010/main" val="412014600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0"/>
            <a:ext cx="11137674" cy="378823"/>
          </a:xfrm>
        </p:spPr>
        <p:txBody>
          <a:bodyPr>
            <a:normAutofit fontScale="90000"/>
          </a:bodyPr>
          <a:lstStyle/>
          <a:p>
            <a:pPr algn="ctr"/>
            <a:r>
              <a:rPr lang="ar-IQ" sz="2400" dirty="0">
                <a:solidFill>
                  <a:srgbClr val="C00000"/>
                </a:solidFill>
              </a:rPr>
              <a:t> (( الماركسية ))</a:t>
            </a:r>
            <a:endParaRPr lang="en-US" sz="2400" dirty="0">
              <a:solidFill>
                <a:srgbClr val="C00000"/>
              </a:solidFill>
            </a:endParaRPr>
          </a:p>
        </p:txBody>
      </p:sp>
      <p:sp>
        <p:nvSpPr>
          <p:cNvPr id="3" name="Subtitle 2"/>
          <p:cNvSpPr>
            <a:spLocks noGrp="1"/>
          </p:cNvSpPr>
          <p:nvPr>
            <p:ph type="subTitle" idx="1"/>
          </p:nvPr>
        </p:nvSpPr>
        <p:spPr>
          <a:xfrm>
            <a:off x="195943" y="261256"/>
            <a:ext cx="11834947" cy="6596743"/>
          </a:xfrm>
        </p:spPr>
        <p:txBody>
          <a:bodyPr>
            <a:noAutofit/>
          </a:bodyPr>
          <a:lstStyle/>
          <a:p>
            <a:pPr algn="just">
              <a:lnSpc>
                <a:spcPct val="107000"/>
              </a:lnSpc>
              <a:spcBef>
                <a:spcPts val="0"/>
              </a:spcBef>
              <a:spcAft>
                <a:spcPts val="800"/>
              </a:spcAft>
            </a:pP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الماركسية هي منهج افكار ماركس ومذهبه.وهي التطور الذي ادرك فلسفة هيغل الالماني وانتهى الى المادية الجدلية التي بشر بها ماركس وانجلس وفص</a:t>
            </a:r>
            <a:r>
              <a:rPr lang="ar-IQ" sz="2400" b="1" dirty="0">
                <a:solidFill>
                  <a:schemeClr val="bg1"/>
                </a:solidFill>
                <a:latin typeface="Calibri" panose="020F0502020204030204" pitchFamily="34" charset="0"/>
                <a:ea typeface="Calibri" panose="020F0502020204030204" pitchFamily="34" charset="0"/>
                <a:cs typeface="Arial" panose="020B0604020202020204" pitchFamily="34" charset="0"/>
              </a:rPr>
              <a:t>َّ</a:t>
            </a: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ل فيها و</a:t>
            </a: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لينين ( 1870 – 1924 ) </a:t>
            </a:r>
            <a:r>
              <a:rPr lang="ar-IQ" sz="2400" b="1" dirty="0">
                <a:solidFill>
                  <a:srgbClr val="C00000"/>
                </a:solidFill>
                <a:latin typeface="Calibri" panose="020F0502020204030204" pitchFamily="34" charset="0"/>
                <a:ea typeface="Calibri" panose="020F0502020204030204" pitchFamily="34" charset="0"/>
                <a:cs typeface="Arial" panose="020B0604020202020204" pitchFamily="34" charset="0"/>
              </a:rPr>
              <a:t>و </a:t>
            </a: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بليخانوف ( 1857 – 1918 ) وبخارين (1888– 1938) وستالين( 1879 – 1953 )</a:t>
            </a: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 وغيرهم اذ جرت صياغة المادية الجدلية على ايدي ماركس وانجلس ، تابعها وفصل فيها ودافع عنها لينين ولا يعرف التاريخ شخصيات مارست تاثيرا</a:t>
            </a:r>
            <a:r>
              <a:rPr lang="ar-IQ" sz="2400" b="1" dirty="0">
                <a:solidFill>
                  <a:schemeClr val="bg1"/>
                </a:solidFill>
                <a:latin typeface="Calibri" panose="020F0502020204030204" pitchFamily="34" charset="0"/>
                <a:ea typeface="Calibri" panose="020F0502020204030204" pitchFamily="34" charset="0"/>
                <a:cs typeface="Arial" panose="020B0604020202020204" pitchFamily="34" charset="0"/>
              </a:rPr>
              <a:t>ً</a:t>
            </a: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 عظيما</a:t>
            </a:r>
            <a:r>
              <a:rPr lang="ar-IQ" sz="2400" b="1" dirty="0">
                <a:solidFill>
                  <a:schemeClr val="bg1"/>
                </a:solidFill>
                <a:latin typeface="Calibri" panose="020F0502020204030204" pitchFamily="34" charset="0"/>
                <a:ea typeface="Calibri" panose="020F0502020204030204" pitchFamily="34" charset="0"/>
                <a:cs typeface="Arial" panose="020B0604020202020204" pitchFamily="34" charset="0"/>
              </a:rPr>
              <a:t>ً</a:t>
            </a: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 في تطور الثقافة ومصائر الانسانية قاطبة ما مارسه هؤلاء بوصفهم فلاسفة الفكر الانساني والعمل الثوري.</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pP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 القوانين الماركسية ( الحركة ، التطور ، التناقض ، والترابط ).</a:t>
            </a:r>
            <a:endParaRPr lang="en-US" sz="16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0"/>
              </a:spcBef>
              <a:spcAft>
                <a:spcPts val="800"/>
              </a:spcAft>
            </a:pPr>
            <a:r>
              <a:rPr lang="ar-OM" sz="2400" b="1" dirty="0">
                <a:solidFill>
                  <a:schemeClr val="bg1"/>
                </a:solidFill>
                <a:latin typeface="Calibri" panose="020F0502020204030204" pitchFamily="34" charset="0"/>
                <a:ea typeface="Calibri" panose="020F0502020204030204" pitchFamily="34" charset="0"/>
                <a:cs typeface="Arial" panose="020B0604020202020204" pitchFamily="34" charset="0"/>
              </a:rPr>
              <a:t>كارل ماركس ( 1818 – 1883 ) فيلسوف الماني يعتبر اكبر واعظم واخطر شخصية في تاريخ الفكر الفلسفي عموما والاشتراكي خصوصا ، ولد في مدينة تريف بالمانيا ل</a:t>
            </a:r>
            <a:r>
              <a:rPr lang="ar-IQ" sz="2400" b="1" dirty="0">
                <a:solidFill>
                  <a:schemeClr val="bg1"/>
                </a:solidFill>
                <a:latin typeface="Calibri" panose="020F0502020204030204" pitchFamily="34" charset="0"/>
                <a:ea typeface="Calibri" panose="020F0502020204030204" pitchFamily="34" charset="0"/>
                <a:cs typeface="Arial" panose="020B0604020202020204" pitchFamily="34" charset="0"/>
              </a:rPr>
              <a:t>أ</a:t>
            </a:r>
            <a:r>
              <a:rPr lang="ar-OM" sz="2400" b="1" dirty="0">
                <a:solidFill>
                  <a:schemeClr val="bg1"/>
                </a:solidFill>
                <a:latin typeface="Calibri" panose="020F0502020204030204" pitchFamily="34" charset="0"/>
                <a:ea typeface="Calibri" panose="020F0502020204030204" pitchFamily="34" charset="0"/>
                <a:cs typeface="Arial" panose="020B0604020202020204" pitchFamily="34" charset="0"/>
              </a:rPr>
              <a:t>ب محامي ذي اهتمامات فلسفية ، وفي عام 1824 اعتنق والدا ماركس اليهوديان  البروتستانتية ، وبعد ان انهى دراسته الاعدادية اكمل العليا في جامعات بون وبرلين وفينا اذ درس التاريخ والقانون والفلسفة ، وكان لهيغل تاثير عليه وقد انظم في جامعة برلين الى رابطة الطلبة الثوريين الذين اطلقوا على انفسهم اسم الهيغلين اليساريين وحصل ماركس على شهادة الدكتوراة عام 1841 من جامعة </a:t>
            </a:r>
            <a:r>
              <a:rPr lang="ar-IQ" sz="2400" b="1" dirty="0">
                <a:solidFill>
                  <a:schemeClr val="bg1"/>
                </a:solidFill>
                <a:latin typeface="Calibri" panose="020F0502020204030204" pitchFamily="34" charset="0"/>
                <a:ea typeface="Calibri" panose="020F0502020204030204" pitchFamily="34" charset="0"/>
                <a:cs typeface="Arial" panose="020B0604020202020204" pitchFamily="34" charset="0"/>
              </a:rPr>
              <a:t>ج</a:t>
            </a:r>
            <a:r>
              <a:rPr lang="ar-OM" sz="2400" b="1" dirty="0">
                <a:solidFill>
                  <a:schemeClr val="bg1"/>
                </a:solidFill>
                <a:latin typeface="Calibri" panose="020F0502020204030204" pitchFamily="34" charset="0"/>
                <a:ea typeface="Calibri" panose="020F0502020204030204" pitchFamily="34" charset="0"/>
                <a:cs typeface="Arial" panose="020B0604020202020204" pitchFamily="34" charset="0"/>
              </a:rPr>
              <a:t>ينا حول موضوع الخلاف بين ديمقريطس وابيقور في الفلسفة الطبيعية ثم اتجه الى الصحافة عام 1842 ، كما تزوج من ابنة موظف حكومي كبير ، وكان زواجا عن حب استطاع ان يتحمل كل مشاق حياته</a:t>
            </a:r>
            <a:r>
              <a:rPr lang="en-US" sz="2400" b="1" dirty="0">
                <a:solidFill>
                  <a:schemeClr val="bg1"/>
                </a:solidFill>
                <a:latin typeface="Calibri" panose="020F0502020204030204" pitchFamily="34" charset="0"/>
                <a:ea typeface="Calibri" panose="020F0502020204030204" pitchFamily="34" charset="0"/>
                <a:cs typeface="Arial" panose="020B0604020202020204" pitchFamily="34" charset="0"/>
              </a:rPr>
              <a:t> .</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0"/>
              </a:spcBef>
              <a:spcAft>
                <a:spcPts val="800"/>
              </a:spcAft>
            </a:pPr>
            <a:r>
              <a:rPr lang="ar-OM" sz="2400" b="1" dirty="0">
                <a:solidFill>
                  <a:schemeClr val="bg1"/>
                </a:solidFill>
                <a:latin typeface="Calibri" panose="020F0502020204030204" pitchFamily="34" charset="0"/>
                <a:ea typeface="Calibri" panose="020F0502020204030204" pitchFamily="34" charset="0"/>
                <a:cs typeface="Arial" panose="020B0604020202020204" pitchFamily="34" charset="0"/>
              </a:rPr>
              <a:t>ولماركس مؤلفات كثيرة منها ( مساهمة في نقد فلسفة الحق عند هيغل ) و ( حول المس</a:t>
            </a:r>
            <a:r>
              <a:rPr lang="ar-IQ" sz="2400" b="1" dirty="0">
                <a:solidFill>
                  <a:schemeClr val="bg1"/>
                </a:solidFill>
                <a:latin typeface="Calibri" panose="020F0502020204030204" pitchFamily="34" charset="0"/>
                <a:ea typeface="Calibri" panose="020F0502020204030204" pitchFamily="34" charset="0"/>
                <a:cs typeface="Arial" panose="020B0604020202020204" pitchFamily="34" charset="0"/>
              </a:rPr>
              <a:t>أ</a:t>
            </a:r>
            <a:r>
              <a:rPr lang="ar-OM" sz="2400" b="1" dirty="0">
                <a:solidFill>
                  <a:schemeClr val="bg1"/>
                </a:solidFill>
                <a:latin typeface="Calibri" panose="020F0502020204030204" pitchFamily="34" charset="0"/>
                <a:ea typeface="Calibri" panose="020F0502020204030204" pitchFamily="34" charset="0"/>
                <a:cs typeface="Arial" panose="020B0604020202020204" pitchFamily="34" charset="0"/>
              </a:rPr>
              <a:t>لة اليهودية ) و ( البيان الشيوعي ) وهو اول وثيقة برنامجية للشيوعية العلمية تتضمن عرضا كاملا ومتناسقا عن اسس تعاليم ماركس وانجلس اذ عرضا فيه بدقة ووضوح المفهوم الجديد للعالم .</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endParaRPr lang="en-US" sz="2400" dirty="0">
              <a:solidFill>
                <a:schemeClr val="bg1"/>
              </a:solidFill>
            </a:endParaRPr>
          </a:p>
        </p:txBody>
      </p:sp>
    </p:spTree>
    <p:extLst>
      <p:ext uri="{BB962C8B-B14F-4D97-AF65-F5344CB8AC3E}">
        <p14:creationId xmlns:p14="http://schemas.microsoft.com/office/powerpoint/2010/main" val="4999851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629" y="0"/>
            <a:ext cx="11652069" cy="836024"/>
          </a:xfrm>
        </p:spPr>
        <p:txBody>
          <a:bodyPr>
            <a:normAutofit/>
          </a:bodyPr>
          <a:lstStyle/>
          <a:p>
            <a:pPr algn="ctr"/>
            <a:r>
              <a:rPr lang="ar-IQ" sz="2400" dirty="0">
                <a:solidFill>
                  <a:srgbClr val="C00000"/>
                </a:solidFill>
              </a:rPr>
              <a:t>•	</a:t>
            </a:r>
            <a:r>
              <a:rPr lang="ar-IQ" sz="2400" b="1" dirty="0">
                <a:solidFill>
                  <a:srgbClr val="C00000"/>
                </a:solidFill>
              </a:rPr>
              <a:t>الإنسان عند ماركس هو الذي يصنع الدين </a:t>
            </a:r>
            <a:endParaRPr lang="en-US" sz="2400" b="1" dirty="0">
              <a:solidFill>
                <a:srgbClr val="C00000"/>
              </a:solidFill>
            </a:endParaRPr>
          </a:p>
        </p:txBody>
      </p:sp>
      <p:sp>
        <p:nvSpPr>
          <p:cNvPr id="3" name="Subtitle 2"/>
          <p:cNvSpPr>
            <a:spLocks noGrp="1"/>
          </p:cNvSpPr>
          <p:nvPr>
            <p:ph type="subTitle" idx="1"/>
          </p:nvPr>
        </p:nvSpPr>
        <p:spPr>
          <a:xfrm>
            <a:off x="0" y="953589"/>
            <a:ext cx="12191999" cy="5904410"/>
          </a:xfrm>
        </p:spPr>
        <p:txBody>
          <a:bodyPr>
            <a:noAutofit/>
          </a:bodyPr>
          <a:lstStyle/>
          <a:p>
            <a:pPr marL="342900" lvl="0" indent="-342900" algn="just">
              <a:lnSpc>
                <a:spcPct val="107000"/>
              </a:lnSpc>
              <a:spcBef>
                <a:spcPts val="0"/>
              </a:spcBef>
              <a:spcAft>
                <a:spcPts val="800"/>
              </a:spcAft>
              <a:buFont typeface="Symbol" panose="05050102010706020507" pitchFamily="18" charset="2"/>
              <a:buChar char=""/>
            </a:pPr>
            <a:r>
              <a:rPr lang="ar-OM" sz="2400" b="1" dirty="0">
                <a:solidFill>
                  <a:srgbClr val="C00000"/>
                </a:solidFill>
                <a:latin typeface="Calibri" panose="020F0502020204030204" pitchFamily="34" charset="0"/>
                <a:ea typeface="Calibri" panose="020F0502020204030204" pitchFamily="34" charset="0"/>
                <a:cs typeface="Arial" panose="020B0604020202020204" pitchFamily="34" charset="0"/>
              </a:rPr>
              <a:t>الإنسان عند ماركس هو الذي يصنع الدين ، وليس الدين هو الذي يصنع الإنسان، فالدين عند ماركس هو مخدر للطبقة الكادحة، تقدمه الطبقة المستغلة من اجل إخضاعها لها ، من خلال الصراع الطبقي، فالدين عند ماركس هو أفيون الشعوب، ويجب ان يستمر الصراع الطبقي، حتى انتصار الطبقة الكادحة، وإلغاء نظام الطبقات ، وسيادة العدل ، وهنا لن يعود هناك حاجه إلى الدين حسب ماركس ، فبتعبير ماركس فان ” مطلب التخلي عن الأوهام، هو مطلب التخلي عن الشرط الذي يحتاج الأوهام”.</a:t>
            </a:r>
            <a:endParaRPr lang="en-US" sz="16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اتخذت المادية إذن كفلسفة موقفاً مبدئياً علمياً من مسألة أولوية المادة ؛ ذلك أن عمليات الإدراك والتفكير وتكوين الوعي لا يمكن أن تتحقق إلا في بيئة مادية ، وبالتالي فوجود المادة شرط أساسي لا غنى عنه في عملية الوعي ، تدلنا القوانين العلمية الناظمة للوجود المادي على استحالة تكوين وعي بدون مادة ، أي أن الفرض القائل بإمكانية تحقق وعي بدون زمان أو مكان أو حركة فرض غير ممكن التحقق، فالوعي إذن مظهر من مظاهر وجود المادة</a:t>
            </a:r>
            <a:r>
              <a:rPr lang="en-US" sz="2400" b="1" dirty="0">
                <a:solidFill>
                  <a:schemeClr val="bg1"/>
                </a:solidFill>
                <a:latin typeface="Calibri" panose="020F0502020204030204" pitchFamily="34" charset="0"/>
                <a:ea typeface="Calibri" panose="020F0502020204030204" pitchFamily="34" charset="0"/>
                <a:cs typeface="Arial" panose="020B0604020202020204" pitchFamily="34" charset="0"/>
              </a:rPr>
              <a:t>.</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SA" sz="2400" b="1" dirty="0">
                <a:solidFill>
                  <a:schemeClr val="bg1"/>
                </a:solidFill>
                <a:latin typeface="Calibri" panose="020F0502020204030204" pitchFamily="34" charset="0"/>
                <a:ea typeface="Calibri" panose="020F0502020204030204" pitchFamily="34" charset="0"/>
                <a:cs typeface="Arial" panose="020B0604020202020204" pitchFamily="34" charset="0"/>
              </a:rPr>
              <a:t>تعرف المادية الجدلية في معظم المراجع على النحو التالي: أنها قوانين ومبادئ ومقولات تعمل في جانبين ، جانب المعرفة العلمية ( العلوم المختلفة ) ، والجانب الآخر هو الحركة المجتمعية وتطور المجتمع تبعا لهذه القوانين . أي أنها تطبق في العلوم المعرفية وعلم الاجتماع على حد سواء، إذن يمكننا القول، إن المادية الجدلية هي ذلك العلم الفلسفي الذي ينطلق من أولوية المادة مستخدما قوانين الجدل المادي لفهم الوجود وتطوره</a:t>
            </a:r>
            <a:r>
              <a:rPr lang="en-US" sz="2400" b="1" dirty="0">
                <a:solidFill>
                  <a:schemeClr val="bg1"/>
                </a:solidFill>
                <a:latin typeface="Calibri" panose="020F0502020204030204" pitchFamily="34" charset="0"/>
                <a:ea typeface="Calibri" panose="020F0502020204030204" pitchFamily="34" charset="0"/>
                <a:cs typeface="Arial" panose="020B0604020202020204" pitchFamily="34" charset="0"/>
              </a:rPr>
              <a:t>.</a:t>
            </a:r>
            <a:endParaRPr lang="en-US" sz="1600" b="1"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endParaRPr lang="en-US" sz="2400" dirty="0">
              <a:solidFill>
                <a:schemeClr val="bg1"/>
              </a:solidFill>
            </a:endParaRPr>
          </a:p>
        </p:txBody>
      </p:sp>
    </p:spTree>
    <p:extLst>
      <p:ext uri="{BB962C8B-B14F-4D97-AF65-F5344CB8AC3E}">
        <p14:creationId xmlns:p14="http://schemas.microsoft.com/office/powerpoint/2010/main" val="37488294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821886" cy="418011"/>
          </a:xfrm>
        </p:spPr>
        <p:txBody>
          <a:bodyPr>
            <a:normAutofit/>
          </a:bodyPr>
          <a:lstStyle/>
          <a:p>
            <a:pPr algn="ctr"/>
            <a:r>
              <a:rPr lang="ar-IQ" sz="2000" b="1" dirty="0">
                <a:solidFill>
                  <a:srgbClr val="C00000"/>
                </a:solidFill>
              </a:rPr>
              <a:t>(( نقد موقف الماركسية السلبي من الدين)) </a:t>
            </a:r>
            <a:endParaRPr lang="en-US" sz="2000" b="1" dirty="0">
              <a:solidFill>
                <a:srgbClr val="C00000"/>
              </a:solidFill>
            </a:endParaRPr>
          </a:p>
        </p:txBody>
      </p:sp>
      <p:sp>
        <p:nvSpPr>
          <p:cNvPr id="3" name="Subtitle 2"/>
          <p:cNvSpPr>
            <a:spLocks noGrp="1"/>
          </p:cNvSpPr>
          <p:nvPr>
            <p:ph type="subTitle" idx="1"/>
          </p:nvPr>
        </p:nvSpPr>
        <p:spPr>
          <a:xfrm>
            <a:off x="0" y="418011"/>
            <a:ext cx="12191999" cy="6439988"/>
          </a:xfrm>
        </p:spPr>
        <p:txBody>
          <a:bodyPr>
            <a:noAutofit/>
          </a:bodyPr>
          <a:lstStyle/>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rgbClr val="FF0000"/>
                </a:solidFill>
                <a:latin typeface="Calibri" panose="020F0502020204030204" pitchFamily="34" charset="0"/>
                <a:ea typeface="Calibri" panose="020F0502020204030204" pitchFamily="34" charset="0"/>
                <a:cs typeface="Arial" panose="020B0604020202020204" pitchFamily="34" charset="0"/>
              </a:rPr>
              <a:t>ا/ الإلحاد اجابة – خاطئة- على سؤال تطرحه الميتافيزيقا والدين وليس العلم : </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أن تقرير الماركسية أن المادة ( أزلية، أبدية، لم يخلقها احد، و لا توجد ثمة قوه فوق أو خارج العالم) هو تقرير ميتافيزيقي ، لأنه إجابة- خاطئة من ناحية الميتافيزيقا والدين– على الأسئلة التي تطرحها الميتافيزيقا: كيف بدأ الوجود؟ وكيف سينتهي؟ وماهية القوة التي تحركه؟ وهذه الإجابة غير قابلة للتحقق بالتجربة والاختبار العلميين أي ميتافيزيقية.وبالتالي فإن المذهب الماركسي يتناقض مع ذاته ، حين يصف المذاهب الفلسفية والدينية التى تقر بوجود اله بأنها ميتافيزيقية ، كما انه لا وجود لما اسماه بعض الماركسيين” الإلحاد العلمي ” لأن الإلحاد هو اجابة – خاطئة من ناحية الميتافيزيقا والدين- على سؤال تطرحه الميتافيزيقا ، ولا يطرحه العلم كما ذكرنا أعلاه</a:t>
            </a:r>
            <a:r>
              <a:rPr lang="en-US" sz="2400" b="1"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2400" b="1" dirty="0">
                <a:solidFill>
                  <a:srgbClr val="FF0000"/>
                </a:solidFill>
                <a:latin typeface="Calibri" panose="020F0502020204030204" pitchFamily="34" charset="0"/>
                <a:ea typeface="Calibri" panose="020F0502020204030204" pitchFamily="34" charset="0"/>
                <a:cs typeface="Arial" panose="020B0604020202020204" pitchFamily="34" charset="0"/>
              </a:rPr>
              <a:t>ب/ التعميم الخاطئ: قام كارل ماركس بتعميم خاطئ ، أطلق فيه حكماً إجمالياً على جميع الأديان “</a:t>
            </a:r>
            <a:r>
              <a:rPr lang="ar-IQ" sz="2400" b="1" dirty="0">
                <a:solidFill>
                  <a:srgbClr val="000000"/>
                </a:solidFill>
                <a:latin typeface="Calibri" panose="020F0502020204030204" pitchFamily="34" charset="0"/>
                <a:ea typeface="Calibri" panose="020F0502020204030204" pitchFamily="34" charset="0"/>
                <a:cs typeface="Arial" panose="020B0604020202020204" pitchFamily="34" charset="0"/>
              </a:rPr>
              <a:t>وصفها بأنها أفيون الشعوب “، دون تفصيل أو تمييز بين الأديان، وكاْن هناك دين واحد أو رؤية واحده للدين ، ومرجع هذا التعميم الخاطئ ْ سببين : السبب الأول أن ماركس – مثل باقي الفلاسفة الأوربيين الملحدين – لم يكن استثناءاً من الأوربيين، الذين عرفوا الدين من خلال المسيحية المنحرفة ، ألقائمة على تصور تشبيهي للإله، يقوم على الحلول والتثليث، فكانت هي الدين بالنسبة إليهم ،والسبب الثاني أن ماركس انطلق من فلسفة مادية تعتبر أن للمادة وحدها وجود حقيقي ، وتنكر الوجود الحقيقي- المستقل – للفكر الذاتي(الانسانى) – فهو عندها مجرد انعكاس- أو الفكر المطلق (الإله )- فهو عندها غير موجود.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3200" b="1" dirty="0">
                <a:solidFill>
                  <a:srgbClr val="C00000"/>
                </a:solidFill>
                <a:latin typeface="Calibri" panose="020F0502020204030204" pitchFamily="34" charset="0"/>
                <a:ea typeface="Calibri" panose="020F0502020204030204" pitchFamily="34" charset="0"/>
                <a:cs typeface="Arial" panose="020B0604020202020204" pitchFamily="34" charset="0"/>
              </a:rPr>
              <a:t>الدين أفيون الشعوب .</a:t>
            </a:r>
            <a:r>
              <a:rPr lang="ar-OM" sz="32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r>
              <a:rPr lang="ar-IQ" sz="3200" b="1" dirty="0">
                <a:solidFill>
                  <a:srgbClr val="C00000"/>
                </a:solidFill>
                <a:latin typeface="Calibri" panose="020F0502020204030204" pitchFamily="34" charset="0"/>
                <a:ea typeface="Calibri" panose="020F0502020204030204" pitchFamily="34" charset="0"/>
                <a:cs typeface="Arial" panose="020B0604020202020204" pitchFamily="34" charset="0"/>
              </a:rPr>
              <a:t>(( أرحام تدفع وأرض تبلع ولا حياة ولا جزاء )).</a:t>
            </a:r>
            <a:endParaRPr lang="en-US" sz="32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a:endParaRPr lang="en-US" sz="2400" b="1" dirty="0">
              <a:solidFill>
                <a:schemeClr val="bg1"/>
              </a:solidFill>
            </a:endParaRPr>
          </a:p>
        </p:txBody>
      </p:sp>
    </p:spTree>
    <p:extLst>
      <p:ext uri="{BB962C8B-B14F-4D97-AF65-F5344CB8AC3E}">
        <p14:creationId xmlns:p14="http://schemas.microsoft.com/office/powerpoint/2010/main" val="33335285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821886" cy="418011"/>
          </a:xfrm>
        </p:spPr>
        <p:txBody>
          <a:bodyPr>
            <a:normAutofit/>
          </a:bodyPr>
          <a:lstStyle/>
          <a:p>
            <a:pPr algn="ctr"/>
            <a:r>
              <a:rPr lang="ar-IQ" sz="2000" b="1" dirty="0">
                <a:solidFill>
                  <a:srgbClr val="C00000"/>
                </a:solidFill>
              </a:rPr>
              <a:t>یاساكانی ماتریالیزمی دایلیكتیكی :-</a:t>
            </a:r>
            <a:endParaRPr lang="en-US" sz="2000" b="1" dirty="0">
              <a:solidFill>
                <a:srgbClr val="C00000"/>
              </a:solidFill>
            </a:endParaRPr>
          </a:p>
        </p:txBody>
      </p:sp>
      <p:sp>
        <p:nvSpPr>
          <p:cNvPr id="3" name="Subtitle 2"/>
          <p:cNvSpPr>
            <a:spLocks noGrp="1"/>
          </p:cNvSpPr>
          <p:nvPr>
            <p:ph type="subTitle" idx="1"/>
          </p:nvPr>
        </p:nvSpPr>
        <p:spPr>
          <a:xfrm>
            <a:off x="0" y="418011"/>
            <a:ext cx="12191999" cy="6439988"/>
          </a:xfrm>
        </p:spPr>
        <p:txBody>
          <a:bodyPr>
            <a:noAutofit/>
          </a:bodyPr>
          <a:lstStyle/>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600" b="1" dirty="0">
                <a:solidFill>
                  <a:schemeClr val="bg1"/>
                </a:solidFill>
              </a:rPr>
              <a:t>•	إن قوانين الديالكتيك ومقولاته هذه لم تخترع اختراعاً، بل استخلصت من الطبيعة والحياة الاجتماعية، إنها تعكس القوانين الموضوعية القائمة بشكل مستقل عن وعي الإنسان.</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600" b="1" dirty="0">
                <a:solidFill>
                  <a:schemeClr val="bg1"/>
                </a:solidFill>
              </a:rPr>
              <a:t>•	إن الديالكتيك ليس مجرد أداة لإثبات الحقائق الجاهزة، بل هو مرشد للبحث في الظواهر والعمليات الحقيقية، هو طريقة معرفة الحقيقة الموضوعية.</a:t>
            </a:r>
          </a:p>
          <a:p>
            <a:pPr marL="342900" lvl="0" indent="-342900" algn="just">
              <a:lnSpc>
                <a:spcPct val="107000"/>
              </a:lnSpc>
              <a:spcBef>
                <a:spcPts val="0"/>
              </a:spcBef>
              <a:spcAft>
                <a:spcPts val="800"/>
              </a:spcAft>
              <a:buFont typeface="Symbol" panose="05050102010706020507" pitchFamily="18" charset="2"/>
              <a:buChar char=""/>
              <a:tabLst>
                <a:tab pos="2048510" algn="l"/>
              </a:tabLst>
            </a:pPr>
            <a:r>
              <a:rPr lang="ar-IQ" sz="1600" b="1" dirty="0">
                <a:solidFill>
                  <a:schemeClr val="bg1"/>
                </a:solidFill>
              </a:rPr>
              <a:t>•	إن قوانين الديالكتيك تعمل في جميع الميادين: في الطبيعة العضوية وغير العضوية، ففي الطبيعة العضوية تعمل في عالمي النبات والحيوان، كما تعمل في المجتمع في مختلف المراحل التاريخية، وهي عبارة عن قوانين التفكير في جميع مجالات المعرفة، كالرياضيات، والفيزياء، والكيمياء، والبيولوجيا، والاقتصاد السياسي، وعلم الاجتماع ... الخ.</a:t>
            </a:r>
            <a:endParaRPr lang="ar-OM" sz="1600" b="1" dirty="0">
              <a:solidFill>
                <a:schemeClr val="bg1"/>
              </a:solidFill>
            </a:endParaRPr>
          </a:p>
          <a:p>
            <a:pPr algn="r">
              <a:lnSpc>
                <a:spcPct val="107000"/>
              </a:lnSpc>
              <a:spcBef>
                <a:spcPts val="0"/>
              </a:spcBef>
              <a:spcAft>
                <a:spcPts val="800"/>
              </a:spcAft>
              <a:tabLst>
                <a:tab pos="2048510" algn="l"/>
              </a:tabLst>
            </a:pPr>
            <a:r>
              <a:rPr lang="ar-OM" sz="2000" b="1"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ar-OM" sz="2400" b="1" dirty="0">
                <a:solidFill>
                  <a:srgbClr val="C00000"/>
                </a:solidFill>
                <a:latin typeface="Calibri" panose="020F0502020204030204" pitchFamily="34" charset="0"/>
                <a:ea typeface="Calibri" panose="020F0502020204030204" pitchFamily="34" charset="0"/>
                <a:cs typeface="Arial" panose="020B0604020202020204" pitchFamily="34" charset="0"/>
              </a:rPr>
              <a:t>یەكەم :- </a:t>
            </a:r>
            <a:r>
              <a:rPr lang="ar-IQ" sz="2400" b="1" dirty="0">
                <a:solidFill>
                  <a:srgbClr val="C00000"/>
                </a:solidFill>
                <a:latin typeface="Calibri" panose="020F0502020204030204" pitchFamily="34" charset="0"/>
                <a:ea typeface="Calibri" panose="020F0502020204030204" pitchFamily="34" charset="0"/>
                <a:cs typeface="Arial" panose="020B0604020202020204" pitchFamily="34" charset="0"/>
              </a:rPr>
              <a:t>التناقض ، وحدة الأضداد وصراعها ( دژ بەیەك ).</a:t>
            </a:r>
            <a:endPar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a:spcBef>
                <a:spcPts val="0"/>
              </a:spcBef>
            </a:pPr>
            <a:r>
              <a:rPr lang="ar-SA" sz="2000"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 </a:t>
            </a: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قانون وحدة وصراع المتناقضات، هو قانون التناقضات كمصدر للتطور. فالتناقضات هي نواة الديالكتيك الماركسي التي هي مفتاح فهم جميع نواحي وعوامل التطور.</a:t>
            </a:r>
            <a:r>
              <a:rPr lang="ar-OM" sz="1600" b="1" dirty="0">
                <a:latin typeface="Times New Roman" panose="02020603050405020304" pitchFamily="18" charset="0"/>
                <a:ea typeface="Times New Roman" panose="02020603050405020304" pitchFamily="18" charset="0"/>
              </a:rPr>
              <a:t> </a:t>
            </a: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وفي هذا السياق، يمكن أن نضع صيغة لهذا القانون على النحو الآتي:</a:t>
            </a:r>
            <a:endParaRPr lang="en-US" sz="1600" b="1" dirty="0">
              <a:latin typeface="Times New Roman" panose="02020603050405020304" pitchFamily="18" charset="0"/>
              <a:ea typeface="Times New Roman" panose="02020603050405020304" pitchFamily="18" charset="0"/>
            </a:endParaRPr>
          </a:p>
          <a:p>
            <a:pPr algn="just">
              <a:spcBef>
                <a:spcPts val="0"/>
              </a:spcBef>
            </a:pP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1- أن كل ظاهرة أساسية (جوهرية) في الطبيعة والمجتمع والفكر تنطوي على جوانب وصفات ومميزات ومنظومات ثانوية (عناصر) متضادة تتفاعل أو تترابط فيما بينها ترابطاً ضرورياً، </a:t>
            </a:r>
            <a:r>
              <a:rPr lang="ar-SA" sz="24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أي أنها تندرج في وحدة.</a:t>
            </a:r>
            <a:endParaRPr lang="en-US" sz="2400" b="1" dirty="0">
              <a:solidFill>
                <a:srgbClr val="FF0000"/>
              </a:solidFill>
              <a:latin typeface="Times New Roman" panose="02020603050405020304" pitchFamily="18" charset="0"/>
              <a:ea typeface="Times New Roman" panose="02020603050405020304" pitchFamily="18" charset="0"/>
            </a:endParaRPr>
          </a:p>
          <a:p>
            <a:pPr algn="just">
              <a:spcBef>
                <a:spcPts val="0"/>
              </a:spcBef>
            </a:pP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2- هناك علاقة تناقض جدلي بين الاضداد المندرجة في وحدة.</a:t>
            </a:r>
            <a:endParaRPr lang="en-US" sz="1600" b="1" dirty="0">
              <a:latin typeface="Times New Roman" panose="02020603050405020304" pitchFamily="18" charset="0"/>
              <a:ea typeface="Times New Roman" panose="02020603050405020304" pitchFamily="18" charset="0"/>
            </a:endParaRPr>
          </a:p>
          <a:p>
            <a:pPr algn="just">
              <a:spcBef>
                <a:spcPts val="0"/>
              </a:spcBef>
            </a:pP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3- إن مصدر الحركة، أياً كانت، ولا سيما مصدر التطور هو نشوء التناقضات الداخلية الأساسية واستفحالها وحلها، ويعتبر حل التناقضات العامل الحاسم والسبب الرئيسي للتطور.</a:t>
            </a:r>
            <a:endParaRPr lang="en-US" sz="1600" b="1" dirty="0">
              <a:latin typeface="Times New Roman" panose="02020603050405020304" pitchFamily="18" charset="0"/>
              <a:ea typeface="Times New Roman" panose="02020603050405020304" pitchFamily="18" charset="0"/>
            </a:endParaRPr>
          </a:p>
          <a:p>
            <a:pPr algn="just">
              <a:spcBef>
                <a:spcPts val="0"/>
              </a:spcBef>
            </a:pP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4- يجري في سياق التطور انتقال بعض الأضداد إلى بعضها الآخر انتقالاً جدلياً. ويجري تصادم الأضداد وتفاعلها وتداخلها.</a:t>
            </a:r>
            <a:endParaRPr lang="en-US" sz="1600" b="1" dirty="0">
              <a:latin typeface="Times New Roman" panose="02020603050405020304" pitchFamily="18" charset="0"/>
              <a:ea typeface="Times New Roman" panose="02020603050405020304" pitchFamily="18" charset="0"/>
            </a:endParaRPr>
          </a:p>
          <a:p>
            <a:pPr algn="just">
              <a:spcBef>
                <a:spcPts val="0"/>
              </a:spcBef>
            </a:pPr>
            <a:r>
              <a:rPr lang="ar-SA"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rPr>
              <a:t>5- في نتيجة صراع الأضداد وتحولها المتبادل وتناقلاتها المتبادلة، وفي حصيلة حل التناقضات تنشأ ظواهر أو عمليات أو مميزات جديدة لا ارتدادية، لم يكن لها وجود من قبل.</a:t>
            </a:r>
            <a:endParaRPr lang="ar-OM" sz="2000" b="1" dirty="0">
              <a:solidFill>
                <a:srgbClr val="1D1C1A"/>
              </a:solidFill>
              <a:latin typeface="Times New Roman" panose="02020603050405020304" pitchFamily="18" charset="0"/>
              <a:ea typeface="Times New Roman" panose="02020603050405020304" pitchFamily="18" charset="0"/>
              <a:cs typeface="Arial" panose="020B0604020202020204" pitchFamily="34" charset="0"/>
            </a:endParaRPr>
          </a:p>
          <a:p>
            <a:pPr algn="just">
              <a:spcBef>
                <a:spcPts val="0"/>
              </a:spcBef>
            </a:pPr>
            <a:endParaRPr lang="en-US" sz="1600" b="1" dirty="0">
              <a:latin typeface="Times New Roman" panose="02020603050405020304" pitchFamily="18" charset="0"/>
              <a:ea typeface="Times New Roman" panose="02020603050405020304" pitchFamily="18" charset="0"/>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ar-IQ" sz="2000" b="1" dirty="0">
              <a:solidFill>
                <a:schemeClr val="bg1"/>
              </a:solidFill>
            </a:endParaRPr>
          </a:p>
          <a:p>
            <a:pPr marL="342900" lvl="0" indent="-342900" algn="just">
              <a:lnSpc>
                <a:spcPct val="107000"/>
              </a:lnSpc>
              <a:spcBef>
                <a:spcPts val="0"/>
              </a:spcBef>
              <a:spcAft>
                <a:spcPts val="800"/>
              </a:spcAft>
              <a:buFont typeface="Symbol" panose="05050102010706020507" pitchFamily="18" charset="2"/>
              <a:buChar char=""/>
              <a:tabLst>
                <a:tab pos="2048510" algn="l"/>
              </a:tabLst>
            </a:pPr>
            <a:endParaRPr lang="en-US" sz="2000" b="1" dirty="0">
              <a:solidFill>
                <a:schemeClr val="bg1"/>
              </a:solidFill>
            </a:endParaRPr>
          </a:p>
        </p:txBody>
      </p:sp>
    </p:spTree>
    <p:extLst>
      <p:ext uri="{BB962C8B-B14F-4D97-AF65-F5344CB8AC3E}">
        <p14:creationId xmlns:p14="http://schemas.microsoft.com/office/powerpoint/2010/main" val="1311573936"/>
      </p:ext>
    </p:extLst>
  </p:cSld>
  <p:clrMapOvr>
    <a:masterClrMapping/>
  </p:clrMapOvr>
  <p:transition spd="med">
    <p:pull/>
  </p:transition>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360</TotalTime>
  <Words>4935</Words>
  <Application>Microsoft Office PowerPoint</Application>
  <PresentationFormat>Widescreen</PresentationFormat>
  <Paragraphs>150</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Al-Jazeera</vt:lpstr>
      <vt:lpstr>Arial</vt:lpstr>
      <vt:lpstr>Calibri</vt:lpstr>
      <vt:lpstr>Century Gothic</vt:lpstr>
      <vt:lpstr>Simplified Arabic</vt:lpstr>
      <vt:lpstr>Symbol</vt:lpstr>
      <vt:lpstr>Times New Roman</vt:lpstr>
      <vt:lpstr>Wingdings 3</vt:lpstr>
      <vt:lpstr>شريحة</vt:lpstr>
      <vt:lpstr>ماركسیزم لە تەرازووی ژیری و زانست دا ( الماركسية في ميزان العقل والعلم )</vt:lpstr>
      <vt:lpstr>(( تەوەرەكانی بابەتەكە )) (( محاور الموضوع ))</vt:lpstr>
      <vt:lpstr>المذهب الماركسي يتكون من ثلاث محاور أساسية </vt:lpstr>
      <vt:lpstr>تەوەری یەكەم:- ماتریالیزمی دیالیكتیكی المحور الأول:- المادية الديالكتيكية</vt:lpstr>
      <vt:lpstr>• المنهج الجدلي:</vt:lpstr>
      <vt:lpstr> (( الماركسية ))</vt:lpstr>
      <vt:lpstr>• الإنسان عند ماركس هو الذي يصنع الدين </vt:lpstr>
      <vt:lpstr>(( نقد موقف الماركسية السلبي من الدين)) </vt:lpstr>
      <vt:lpstr>یاساكانی ماتریالیزمی دایلیكتیكی :-</vt:lpstr>
      <vt:lpstr>دووەم :- تحول الكم الى الكيف . ( چەندایەتی دەبێتە هۆی چۆنایەتی ).</vt:lpstr>
      <vt:lpstr>سێیەم:- نفي النفي ( نەرێی نەرێ).  قانون نفي النفي:</vt:lpstr>
      <vt:lpstr>تەوەری دووەم: ماتریالیزمی مێژوویی المحور الثاني:- المادية التأريخية</vt:lpstr>
      <vt:lpstr> تەوەری سێیەم:- سیستەمی كۆمۆنیزمی(سۆشیالیستی زانستی ) المحور الثالث:-النظام الشيوعي(الإشتراكية العلمية)</vt:lpstr>
      <vt:lpstr>ثالثا: نقد البعد المذهبي للماركسية: </vt:lpstr>
      <vt:lpstr>ثالثا: نقد البعد المذهبي للماركسية: </vt:lpstr>
      <vt:lpstr>ثالثا: نقد البعد المذهبي للماركسية: </vt:lpstr>
      <vt:lpstr>خالە یەهێزەكانی بابەتەكە</vt:lpstr>
      <vt:lpstr>نقد الماركسية </vt:lpstr>
      <vt:lpstr>نقد الماركسية </vt:lpstr>
      <vt:lpstr>نقد الماركسية </vt:lpstr>
      <vt:lpstr>ثانيًا: نقد الماركسية من حيث هي نظرية فلسفية</vt:lpstr>
      <vt:lpstr>ثانيًا: نقد الماركسية من حيث هي نظرية فلسفية</vt:lpstr>
      <vt:lpstr>فريدريك إنجلز(1820-1895).. ثري ناصر البروليتاريا بقوة</vt:lpstr>
      <vt:lpstr>إقتصاد طبيعي ( قوي ، متماسك ومتطور ) </vt:lpstr>
      <vt:lpstr>زۆر سوپاس بۆ ئامادەبوون  و گوێگرتنتان  شكراً للحضور  و لحسن الإستماع</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dr_roshdy71</dc:creator>
  <cp:lastModifiedBy>BestTech</cp:lastModifiedBy>
  <cp:revision>333</cp:revision>
  <dcterms:created xsi:type="dcterms:W3CDTF">2020-03-21T18:22:04Z</dcterms:created>
  <dcterms:modified xsi:type="dcterms:W3CDTF">2025-01-22T16:38:22Z</dcterms:modified>
</cp:coreProperties>
</file>